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9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x Leita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33520" autoAdjust="0"/>
    <p:restoredTop sz="92449"/>
  </p:normalViewPr>
  <p:slideViewPr>
    <p:cSldViewPr snapToGrid="0" snapToObjects="1">
      <p:cViewPr varScale="1">
        <p:scale>
          <a:sx n="81" d="100"/>
          <a:sy n="81" d="100"/>
        </p:scale>
        <p:origin x="4640" y="20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F62B6-C378-A041-89CB-0EA5C0A68EA3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1143000"/>
            <a:ext cx="213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BFC1D-07BB-4E4D-B0AA-68E31DE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9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BF28-A4C3-1A4A-929D-894E278402A2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2609-A145-AB41-9F70-973117AF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BF28-A4C3-1A4A-929D-894E278402A2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2609-A145-AB41-9F70-973117AF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0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BF28-A4C3-1A4A-929D-894E278402A2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2609-A145-AB41-9F70-973117AF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BF28-A4C3-1A4A-929D-894E278402A2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2609-A145-AB41-9F70-973117AF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BF28-A4C3-1A4A-929D-894E278402A2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2609-A145-AB41-9F70-973117AF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BF28-A4C3-1A4A-929D-894E278402A2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2609-A145-AB41-9F70-973117AF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4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BF28-A4C3-1A4A-929D-894E278402A2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2609-A145-AB41-9F70-973117AF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7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BF28-A4C3-1A4A-929D-894E278402A2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2609-A145-AB41-9F70-973117AF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6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BF28-A4C3-1A4A-929D-894E278402A2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2609-A145-AB41-9F70-973117AF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5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BF28-A4C3-1A4A-929D-894E278402A2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2609-A145-AB41-9F70-973117AF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2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BF28-A4C3-1A4A-929D-894E278402A2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2609-A145-AB41-9F70-973117AF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5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CBF28-A4C3-1A4A-929D-894E278402A2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B2609-A145-AB41-9F70-973117AF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51079A4-AB5C-7D42-9FE2-0B99F400C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8" y="377375"/>
            <a:ext cx="4091133" cy="28637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3EF89B-ABB6-214F-BB48-A6B7C674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320" y="384713"/>
            <a:ext cx="2454680" cy="28637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2169" y="10829633"/>
            <a:ext cx="5651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Figure 8. Cellular immune response in fluorescent stocks to parasitoid infection. </a:t>
            </a:r>
            <a:r>
              <a:rPr lang="en-GB" sz="1050" dirty="0"/>
              <a:t>(A) the proportion of melanised L.boulardi G486 embryo in the F1 progeny of </a:t>
            </a:r>
            <a:r>
              <a:rPr lang="en-US" sz="1050" dirty="0"/>
              <a:t>Hml-GAL4 UAS GFP; Msn-</a:t>
            </a:r>
            <a:r>
              <a:rPr lang="en-US" sz="1050" dirty="0" err="1"/>
              <a:t>mCherry</a:t>
            </a:r>
            <a:r>
              <a:rPr lang="en-US" sz="1050" dirty="0"/>
              <a:t> stocks crossed with 437 or 892. The controls for this experiment were lines 437 and 892. Error bars show a 95% confidence interval . (B) </a:t>
            </a:r>
            <a:r>
              <a:rPr lang="en-GB" sz="1050" dirty="0"/>
              <a:t>The F1 progeny of </a:t>
            </a:r>
            <a:r>
              <a:rPr lang="en-US" sz="1050" dirty="0"/>
              <a:t>Hml-GAL4 UAS GFP; Msn-</a:t>
            </a:r>
            <a:r>
              <a:rPr lang="en-US" sz="1050" dirty="0" err="1"/>
              <a:t>mCherry</a:t>
            </a:r>
            <a:r>
              <a:rPr lang="en-US" sz="1050" dirty="0"/>
              <a:t> stocks crossed with 437 or 892 were injected with oil droplets which contained L.boulardi wasp extract and were dissected 24h post injection. (C) Images taken on a , which show hemocytes attached to the injected oil droplet in the larvae dissected 24h after injection</a:t>
            </a:r>
            <a:endParaRPr lang="en-GB" sz="1050" b="1" dirty="0"/>
          </a:p>
        </p:txBody>
      </p:sp>
      <p:pic>
        <p:nvPicPr>
          <p:cNvPr id="15" name="Picture 14" descr="Mont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1" y="6648450"/>
            <a:ext cx="5727483" cy="1430043"/>
          </a:xfrm>
          <a:prstGeom prst="rect">
            <a:avLst/>
          </a:prstGeom>
        </p:spPr>
      </p:pic>
      <p:pic>
        <p:nvPicPr>
          <p:cNvPr id="16" name="Picture 15" descr="Monta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1" y="8091320"/>
            <a:ext cx="5727483" cy="142822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16200000">
            <a:off x="24623" y="7194834"/>
            <a:ext cx="113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DGRP-437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24623" y="8599923"/>
            <a:ext cx="113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DGRP-892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3352" y="3323634"/>
            <a:ext cx="869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Hml</a:t>
            </a:r>
            <a:r>
              <a:rPr lang="en-US" sz="1400" b="1" dirty="0"/>
              <a:t>&gt;GFP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22513" y="3310493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Msn-</a:t>
            </a:r>
            <a:r>
              <a:rPr lang="en-US" sz="1400" b="1" dirty="0" err="1"/>
              <a:t>mCherry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30679" y="3316321"/>
            <a:ext cx="983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Composite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41138" y="3322253"/>
            <a:ext cx="183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Transmitted light</a:t>
            </a:r>
          </a:p>
        </p:txBody>
      </p:sp>
      <p:pic>
        <p:nvPicPr>
          <p:cNvPr id="7" name="Picture 6" descr="Monta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1" y="3682888"/>
            <a:ext cx="5713898" cy="1421199"/>
          </a:xfrm>
          <a:prstGeom prst="rect">
            <a:avLst/>
          </a:prstGeom>
        </p:spPr>
      </p:pic>
      <p:pic>
        <p:nvPicPr>
          <p:cNvPr id="8" name="Picture 7" descr="Montag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1" y="5129741"/>
            <a:ext cx="5713898" cy="142119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6200000">
            <a:off x="35216" y="4267685"/>
            <a:ext cx="113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DGRP-437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35216" y="5647120"/>
            <a:ext cx="113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DGRP-892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12874" y="4882444"/>
            <a:ext cx="101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Infection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358154" y="7764105"/>
            <a:ext cx="130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Oil injection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44501" y="3694648"/>
            <a:ext cx="10593" cy="271816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44501" y="6683046"/>
            <a:ext cx="10593" cy="271816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9227" y="2450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00839" y="13041"/>
            <a:ext cx="32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7967" y="3074375"/>
            <a:ext cx="32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1496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28921</TotalTime>
  <Words>140</Words>
  <Application>Microsoft Macintosh PowerPoint</Application>
  <PresentationFormat>A4 Paper (210x297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and physiological basis of resistance to parasitoid infection</dc:title>
  <dc:creator>Microsoft Office User</dc:creator>
  <cp:lastModifiedBy>Arunkumar Ramesh (JIC)</cp:lastModifiedBy>
  <cp:revision>182</cp:revision>
  <dcterms:created xsi:type="dcterms:W3CDTF">2019-05-22T05:33:38Z</dcterms:created>
  <dcterms:modified xsi:type="dcterms:W3CDTF">2021-12-30T15:45:28Z</dcterms:modified>
</cp:coreProperties>
</file>