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00675" cy="594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972195"/>
            <a:ext cx="4590574" cy="2068148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120099"/>
            <a:ext cx="4050506" cy="143422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9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16272"/>
            <a:ext cx="1164521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16272"/>
            <a:ext cx="3426053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480983"/>
            <a:ext cx="4658082" cy="247105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975411"/>
            <a:ext cx="4658082" cy="129946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4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581363"/>
            <a:ext cx="2295287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581363"/>
            <a:ext cx="2295287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16274"/>
            <a:ext cx="4658082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456229"/>
            <a:ext cx="2284738" cy="71367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169905"/>
            <a:ext cx="2284738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456229"/>
            <a:ext cx="2295990" cy="71367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169905"/>
            <a:ext cx="2295990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96028"/>
            <a:ext cx="1741858" cy="1386099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855313"/>
            <a:ext cx="2734092" cy="422155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782127"/>
            <a:ext cx="1741858" cy="3301612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96028"/>
            <a:ext cx="1741858" cy="1386099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855313"/>
            <a:ext cx="2734092" cy="422155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782127"/>
            <a:ext cx="1741858" cy="3301612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16274"/>
            <a:ext cx="4658082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581363"/>
            <a:ext cx="4658082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505895"/>
            <a:ext cx="121515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C118-62C0-48CF-A382-7291B16F3AD0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505895"/>
            <a:ext cx="182272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505895"/>
            <a:ext cx="121515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99CD-CA33-41FF-9F1E-284B5358F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9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CFC574B1-CC8B-4AB2-9ED0-82C571260D23}"/>
              </a:ext>
            </a:extLst>
          </p:cNvPr>
          <p:cNvSpPr txBox="1"/>
          <p:nvPr/>
        </p:nvSpPr>
        <p:spPr>
          <a:xfrm>
            <a:off x="-19050" y="273680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Log</a:t>
            </a:r>
            <a:r>
              <a:rPr lang="en-GB" sz="1600" baseline="-25000" dirty="0"/>
              <a:t>2</a:t>
            </a:r>
            <a:r>
              <a:rPr lang="en-GB" sz="1600" dirty="0"/>
              <a:t>FC &gt;2 between wasp homogenate and control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8029E2-9A6F-430C-B848-00D1B2111057}"/>
              </a:ext>
            </a:extLst>
          </p:cNvPr>
          <p:cNvSpPr txBox="1"/>
          <p:nvPr/>
        </p:nvSpPr>
        <p:spPr>
          <a:xfrm>
            <a:off x="1885950" y="-9720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Hemocytes</a:t>
            </a:r>
            <a:endParaRPr lang="en-GB" sz="2400" b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3FEFA9C-AAFC-4E02-A86F-AA93EC9F78AC}"/>
              </a:ext>
            </a:extLst>
          </p:cNvPr>
          <p:cNvSpPr/>
          <p:nvPr/>
        </p:nvSpPr>
        <p:spPr>
          <a:xfrm>
            <a:off x="1343025" y="526628"/>
            <a:ext cx="2314575" cy="22737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EA2AC14-72FB-4662-899F-C1F9E51BB4F8}"/>
              </a:ext>
            </a:extLst>
          </p:cNvPr>
          <p:cNvSpPr/>
          <p:nvPr/>
        </p:nvSpPr>
        <p:spPr>
          <a:xfrm>
            <a:off x="2114550" y="526390"/>
            <a:ext cx="2314575" cy="2273722"/>
          </a:xfrm>
          <a:prstGeom prst="ellipse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42C180-F484-49D9-AEC4-28CAFD67216C}"/>
              </a:ext>
            </a:extLst>
          </p:cNvPr>
          <p:cNvSpPr txBox="1"/>
          <p:nvPr/>
        </p:nvSpPr>
        <p:spPr>
          <a:xfrm>
            <a:off x="2257425" y="923471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CG8852, bark, </a:t>
            </a:r>
            <a:r>
              <a:rPr lang="en-GB" sz="1400" i="1" dirty="0" err="1"/>
              <a:t>capu</a:t>
            </a:r>
            <a:r>
              <a:rPr lang="en-GB" sz="1400" i="1" dirty="0"/>
              <a:t>, Sr-CIV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49C69C5-AA6D-47DA-BDCD-F6397DD97DDC}"/>
              </a:ext>
            </a:extLst>
          </p:cNvPr>
          <p:cNvCxnSpPr/>
          <p:nvPr/>
        </p:nvCxnSpPr>
        <p:spPr>
          <a:xfrm flipV="1">
            <a:off x="3438525" y="1116129"/>
            <a:ext cx="0" cy="23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61A2FCC-0C40-4A86-9285-AE0C1654878E}"/>
              </a:ext>
            </a:extLst>
          </p:cNvPr>
          <p:cNvSpPr txBox="1"/>
          <p:nvPr/>
        </p:nvSpPr>
        <p:spPr>
          <a:xfrm>
            <a:off x="2486025" y="1545007"/>
            <a:ext cx="1200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CG10031, CG16704, CG15414, CG3246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1FD5157-982C-489F-92D5-4890CBE6C434}"/>
              </a:ext>
            </a:extLst>
          </p:cNvPr>
          <p:cNvCxnSpPr>
            <a:cxnSpLocks/>
          </p:cNvCxnSpPr>
          <p:nvPr/>
        </p:nvCxnSpPr>
        <p:spPr>
          <a:xfrm flipH="1">
            <a:off x="3434713" y="1837231"/>
            <a:ext cx="1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3557DB9-0622-4B3C-AD0F-06A7601245D3}"/>
              </a:ext>
            </a:extLst>
          </p:cNvPr>
          <p:cNvSpPr txBox="1"/>
          <p:nvPr/>
        </p:nvSpPr>
        <p:spPr>
          <a:xfrm>
            <a:off x="3783327" y="1532602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E6C1756-2862-4BEB-A13F-88005C88F50A}"/>
              </a:ext>
            </a:extLst>
          </p:cNvPr>
          <p:cNvSpPr txBox="1"/>
          <p:nvPr/>
        </p:nvSpPr>
        <p:spPr>
          <a:xfrm>
            <a:off x="1447800" y="1352349"/>
            <a:ext cx="5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D8B125-DF25-4601-8078-C0D151F2C342}"/>
              </a:ext>
            </a:extLst>
          </p:cNvPr>
          <p:cNvSpPr txBox="1"/>
          <p:nvPr/>
        </p:nvSpPr>
        <p:spPr>
          <a:xfrm>
            <a:off x="1456373" y="1717268"/>
            <a:ext cx="5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725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BDFD9A1-3858-4976-BF52-68E98EAE9E2D}"/>
              </a:ext>
            </a:extLst>
          </p:cNvPr>
          <p:cNvCxnSpPr/>
          <p:nvPr/>
        </p:nvCxnSpPr>
        <p:spPr>
          <a:xfrm flipV="1">
            <a:off x="1965960" y="1414492"/>
            <a:ext cx="0" cy="23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7D76C56-6214-4368-99E8-51F9E5CD4AF3}"/>
              </a:ext>
            </a:extLst>
          </p:cNvPr>
          <p:cNvCxnSpPr>
            <a:cxnSpLocks/>
          </p:cNvCxnSpPr>
          <p:nvPr/>
        </p:nvCxnSpPr>
        <p:spPr>
          <a:xfrm flipH="1">
            <a:off x="1959290" y="1788237"/>
            <a:ext cx="1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763EBE-B6F0-40A1-A555-64CB45020758}"/>
              </a:ext>
            </a:extLst>
          </p:cNvPr>
          <p:cNvSpPr txBox="1"/>
          <p:nvPr/>
        </p:nvSpPr>
        <p:spPr>
          <a:xfrm>
            <a:off x="3810000" y="273680"/>
            <a:ext cx="177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Chromosome 2 QTL genes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9789B5-85DF-4EEA-B21B-712CF4A32F27}"/>
              </a:ext>
            </a:extLst>
          </p:cNvPr>
          <p:cNvSpPr txBox="1"/>
          <p:nvPr/>
        </p:nvSpPr>
        <p:spPr>
          <a:xfrm>
            <a:off x="-19050" y="3384389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Log</a:t>
            </a:r>
            <a:r>
              <a:rPr lang="en-GB" sz="1600" baseline="-25000" dirty="0"/>
              <a:t>2</a:t>
            </a:r>
            <a:r>
              <a:rPr lang="en-GB" sz="1600" dirty="0"/>
              <a:t>FC &gt;2 between wasp homogenate and control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818E60-3A7A-4A3A-A88E-45991548EBC5}"/>
              </a:ext>
            </a:extLst>
          </p:cNvPr>
          <p:cNvSpPr txBox="1"/>
          <p:nvPr/>
        </p:nvSpPr>
        <p:spPr>
          <a:xfrm>
            <a:off x="1885950" y="3013509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Fat body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BA3382E-099F-40F0-827A-C63989B30E93}"/>
              </a:ext>
            </a:extLst>
          </p:cNvPr>
          <p:cNvSpPr/>
          <p:nvPr/>
        </p:nvSpPr>
        <p:spPr>
          <a:xfrm>
            <a:off x="1343025" y="3637337"/>
            <a:ext cx="2314575" cy="22737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B24978F-5444-46E2-8216-EFF3AFF60502}"/>
              </a:ext>
            </a:extLst>
          </p:cNvPr>
          <p:cNvSpPr/>
          <p:nvPr/>
        </p:nvSpPr>
        <p:spPr>
          <a:xfrm>
            <a:off x="2114550" y="3637099"/>
            <a:ext cx="2314575" cy="2273722"/>
          </a:xfrm>
          <a:prstGeom prst="ellipse">
            <a:avLst/>
          </a:prstGeom>
          <a:solidFill>
            <a:schemeClr val="accent5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672C7E-4CAE-4C4E-A81E-4F979CD020A2}"/>
              </a:ext>
            </a:extLst>
          </p:cNvPr>
          <p:cNvCxnSpPr/>
          <p:nvPr/>
        </p:nvCxnSpPr>
        <p:spPr>
          <a:xfrm flipV="1">
            <a:off x="3415663" y="4648907"/>
            <a:ext cx="0" cy="23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60B12B4-E974-460F-880B-34C49C9CB0FC}"/>
              </a:ext>
            </a:extLst>
          </p:cNvPr>
          <p:cNvSpPr txBox="1"/>
          <p:nvPr/>
        </p:nvSpPr>
        <p:spPr>
          <a:xfrm>
            <a:off x="3783327" y="4643311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116197-7096-47CB-8317-CF1A7CD5A011}"/>
              </a:ext>
            </a:extLst>
          </p:cNvPr>
          <p:cNvSpPr txBox="1"/>
          <p:nvPr/>
        </p:nvSpPr>
        <p:spPr>
          <a:xfrm>
            <a:off x="1543050" y="4463058"/>
            <a:ext cx="5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19FD5E-72CE-4C6D-831C-0D6E22F53761}"/>
              </a:ext>
            </a:extLst>
          </p:cNvPr>
          <p:cNvSpPr txBox="1"/>
          <p:nvPr/>
        </p:nvSpPr>
        <p:spPr>
          <a:xfrm>
            <a:off x="1532573" y="4827977"/>
            <a:ext cx="57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47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5EB85A-3FDD-4386-85D5-5AF08A2AD579}"/>
              </a:ext>
            </a:extLst>
          </p:cNvPr>
          <p:cNvCxnSpPr/>
          <p:nvPr/>
        </p:nvCxnSpPr>
        <p:spPr>
          <a:xfrm flipV="1">
            <a:off x="1965960" y="4525201"/>
            <a:ext cx="0" cy="23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6DB1846-390D-4262-8BD3-E8703A4CABEA}"/>
              </a:ext>
            </a:extLst>
          </p:cNvPr>
          <p:cNvCxnSpPr>
            <a:cxnSpLocks/>
          </p:cNvCxnSpPr>
          <p:nvPr/>
        </p:nvCxnSpPr>
        <p:spPr>
          <a:xfrm flipH="1">
            <a:off x="1959290" y="4898946"/>
            <a:ext cx="1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9675765-048F-492A-9753-B41A51A0C5A4}"/>
              </a:ext>
            </a:extLst>
          </p:cNvPr>
          <p:cNvSpPr txBox="1"/>
          <p:nvPr/>
        </p:nvSpPr>
        <p:spPr>
          <a:xfrm>
            <a:off x="3810000" y="3384389"/>
            <a:ext cx="177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Chromosome 2 QTL genes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5E1953A-140B-4252-890C-8CD444191DAF}"/>
              </a:ext>
            </a:extLst>
          </p:cNvPr>
          <p:cNvSpPr txBox="1"/>
          <p:nvPr/>
        </p:nvSpPr>
        <p:spPr>
          <a:xfrm>
            <a:off x="2294571" y="4614022"/>
            <a:ext cx="1094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Lectin-24A</a:t>
            </a:r>
          </a:p>
        </p:txBody>
      </p:sp>
    </p:spTree>
    <p:extLst>
      <p:ext uri="{BB962C8B-B14F-4D97-AF65-F5344CB8AC3E}">
        <p14:creationId xmlns:p14="http://schemas.microsoft.com/office/powerpoint/2010/main" val="389860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4F9B039-0B4F-964F-AC3F-36E1C2E0A214}"/>
              </a:ext>
            </a:extLst>
          </p:cNvPr>
          <p:cNvGrpSpPr/>
          <p:nvPr/>
        </p:nvGrpSpPr>
        <p:grpSpPr>
          <a:xfrm>
            <a:off x="46249" y="148620"/>
            <a:ext cx="5018577" cy="1555771"/>
            <a:chOff x="46249" y="148620"/>
            <a:chExt cx="5018577" cy="1555771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C574B1-CC8B-4AB2-9ED0-82C571260D23}"/>
                </a:ext>
              </a:extLst>
            </p:cNvPr>
            <p:cNvSpPr txBox="1"/>
            <p:nvPr/>
          </p:nvSpPr>
          <p:spPr>
            <a:xfrm>
              <a:off x="3870302" y="637051"/>
              <a:ext cx="1194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2"/>
                  </a:solidFill>
                </a:rPr>
                <a:t>Differentially </a:t>
              </a:r>
            </a:p>
            <a:p>
              <a:r>
                <a:rPr lang="en-GB" sz="1400" dirty="0">
                  <a:solidFill>
                    <a:schemeClr val="accent2"/>
                  </a:solidFill>
                </a:rPr>
                <a:t>Expressed</a:t>
              </a:r>
            </a:p>
            <a:p>
              <a:endParaRPr lang="en-GB" sz="1400" dirty="0">
                <a:solidFill>
                  <a:schemeClr val="accent2"/>
                </a:solidFill>
              </a:endParaRPr>
            </a:p>
            <a:p>
              <a:r>
                <a:rPr lang="en-GB" sz="1400" dirty="0">
                  <a:solidFill>
                    <a:schemeClr val="accent5"/>
                  </a:solidFill>
                </a:rPr>
                <a:t>Within QTL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8029E2-9A6F-430C-B848-00D1B2111057}"/>
                </a:ext>
              </a:extLst>
            </p:cNvPr>
            <p:cNvSpPr txBox="1"/>
            <p:nvPr/>
          </p:nvSpPr>
          <p:spPr>
            <a:xfrm>
              <a:off x="125604" y="159590"/>
              <a:ext cx="1771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Hemocytes</a:t>
              </a:r>
              <a:endParaRPr lang="en-GB" sz="1400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3FEFA9C-AAFC-4E02-A86F-AA93EC9F78AC}"/>
                </a:ext>
              </a:extLst>
            </p:cNvPr>
            <p:cNvSpPr/>
            <p:nvPr/>
          </p:nvSpPr>
          <p:spPr>
            <a:xfrm>
              <a:off x="46249" y="528278"/>
              <a:ext cx="1192706" cy="117165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A2AC14-72FB-4662-899F-C1F9E51BB4F8}"/>
                </a:ext>
              </a:extLst>
            </p:cNvPr>
            <p:cNvSpPr/>
            <p:nvPr/>
          </p:nvSpPr>
          <p:spPr>
            <a:xfrm>
              <a:off x="605517" y="537701"/>
              <a:ext cx="1183113" cy="1162231"/>
            </a:xfrm>
            <a:prstGeom prst="ellipse">
              <a:avLst/>
            </a:prstGeom>
            <a:solidFill>
              <a:schemeClr val="accent5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042C180-F484-49D9-AEC4-28CAFD67216C}"/>
                </a:ext>
              </a:extLst>
            </p:cNvPr>
            <p:cNvSpPr txBox="1"/>
            <p:nvPr/>
          </p:nvSpPr>
          <p:spPr>
            <a:xfrm>
              <a:off x="730837" y="816728"/>
              <a:ext cx="126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4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49C69C5-AA6D-47DA-BDCD-F6397DD97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114" y="874266"/>
              <a:ext cx="0" cy="192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61A2FCC-0C40-4A86-9285-AE0C1654878E}"/>
                </a:ext>
              </a:extLst>
            </p:cNvPr>
            <p:cNvSpPr txBox="1"/>
            <p:nvPr/>
          </p:nvSpPr>
          <p:spPr>
            <a:xfrm>
              <a:off x="747716" y="1116469"/>
              <a:ext cx="120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4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1FD5157-982C-489F-92D5-4890CBE6C4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98" y="1194182"/>
              <a:ext cx="3837" cy="2163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3557DB9-0622-4B3C-AD0F-06A7601245D3}"/>
                </a:ext>
              </a:extLst>
            </p:cNvPr>
            <p:cNvSpPr txBox="1"/>
            <p:nvPr/>
          </p:nvSpPr>
          <p:spPr>
            <a:xfrm>
              <a:off x="1321396" y="980039"/>
              <a:ext cx="411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E6C1756-2862-4BEB-A13F-88005C88F50A}"/>
                </a:ext>
              </a:extLst>
            </p:cNvPr>
            <p:cNvSpPr txBox="1"/>
            <p:nvPr/>
          </p:nvSpPr>
          <p:spPr>
            <a:xfrm>
              <a:off x="53131" y="828473"/>
              <a:ext cx="575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415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D8B125-DF25-4601-8078-C0D151F2C342}"/>
                </a:ext>
              </a:extLst>
            </p:cNvPr>
            <p:cNvSpPr txBox="1"/>
            <p:nvPr/>
          </p:nvSpPr>
          <p:spPr>
            <a:xfrm>
              <a:off x="69325" y="1116554"/>
              <a:ext cx="575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725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9818E60-3A7A-4A3A-A88E-45991548EBC5}"/>
                </a:ext>
              </a:extLst>
            </p:cNvPr>
            <p:cNvSpPr txBox="1"/>
            <p:nvPr/>
          </p:nvSpPr>
          <p:spPr>
            <a:xfrm>
              <a:off x="1885950" y="148620"/>
              <a:ext cx="1771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   Fat body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BD127F-F0BB-F040-9C07-5263A518D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70" y="874265"/>
              <a:ext cx="0" cy="192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C1DFFE-40B1-0145-8218-76437B2C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73061" y="1195362"/>
              <a:ext cx="3837" cy="2163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E20556D-766A-FC48-894D-D97CDAD51DE7}"/>
                </a:ext>
              </a:extLst>
            </p:cNvPr>
            <p:cNvSpPr/>
            <p:nvPr/>
          </p:nvSpPr>
          <p:spPr>
            <a:xfrm>
              <a:off x="1947962" y="532737"/>
              <a:ext cx="1192706" cy="117165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F44D0A-41D1-AE49-8AC8-AEC3CFE04D71}"/>
                </a:ext>
              </a:extLst>
            </p:cNvPr>
            <p:cNvSpPr/>
            <p:nvPr/>
          </p:nvSpPr>
          <p:spPr>
            <a:xfrm>
              <a:off x="2507230" y="542160"/>
              <a:ext cx="1183113" cy="1162231"/>
            </a:xfrm>
            <a:prstGeom prst="ellipse">
              <a:avLst/>
            </a:prstGeom>
            <a:solidFill>
              <a:schemeClr val="accent5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A9A69-A45F-1F4F-AF04-584C5427ABDB}"/>
                </a:ext>
              </a:extLst>
            </p:cNvPr>
            <p:cNvSpPr txBox="1"/>
            <p:nvPr/>
          </p:nvSpPr>
          <p:spPr>
            <a:xfrm>
              <a:off x="2632550" y="821187"/>
              <a:ext cx="126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01D981-69AE-964C-9323-97604669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827" y="878725"/>
              <a:ext cx="0" cy="192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C1EB99-EA5C-D54B-A1F5-948F53997E5C}"/>
                </a:ext>
              </a:extLst>
            </p:cNvPr>
            <p:cNvSpPr txBox="1"/>
            <p:nvPr/>
          </p:nvSpPr>
          <p:spPr>
            <a:xfrm>
              <a:off x="2649429" y="1120928"/>
              <a:ext cx="120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D52B0BD-72D5-D94B-9E48-61328B17EE23}"/>
                </a:ext>
              </a:extLst>
            </p:cNvPr>
            <p:cNvCxnSpPr>
              <a:cxnSpLocks/>
            </p:cNvCxnSpPr>
            <p:nvPr/>
          </p:nvCxnSpPr>
          <p:spPr>
            <a:xfrm>
              <a:off x="2923711" y="1198641"/>
              <a:ext cx="3837" cy="2163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E88173-9C96-4446-AB02-FA5CFD0DFE8F}"/>
                </a:ext>
              </a:extLst>
            </p:cNvPr>
            <p:cNvSpPr txBox="1"/>
            <p:nvPr/>
          </p:nvSpPr>
          <p:spPr>
            <a:xfrm>
              <a:off x="3223109" y="984498"/>
              <a:ext cx="411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83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39A0344-B5EE-3F4C-873A-04C7938A3550}"/>
                </a:ext>
              </a:extLst>
            </p:cNvPr>
            <p:cNvSpPr txBox="1"/>
            <p:nvPr/>
          </p:nvSpPr>
          <p:spPr>
            <a:xfrm>
              <a:off x="1954844" y="832932"/>
              <a:ext cx="575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62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8B3C04-5D54-2D48-8AA9-800711E6B711}"/>
                </a:ext>
              </a:extLst>
            </p:cNvPr>
            <p:cNvSpPr txBox="1"/>
            <p:nvPr/>
          </p:nvSpPr>
          <p:spPr>
            <a:xfrm>
              <a:off x="1971038" y="1121013"/>
              <a:ext cx="575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47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B499D4F-906F-CF4D-9162-0A0261F3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583" y="878724"/>
              <a:ext cx="0" cy="192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55E44D-3BC6-FD4F-BC0C-604A6AF72AD6}"/>
                </a:ext>
              </a:extLst>
            </p:cNvPr>
            <p:cNvCxnSpPr>
              <a:cxnSpLocks/>
            </p:cNvCxnSpPr>
            <p:nvPr/>
          </p:nvCxnSpPr>
          <p:spPr>
            <a:xfrm>
              <a:off x="2374774" y="1199821"/>
              <a:ext cx="3837" cy="2163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23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66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 Ramesh (JIC)</dc:creator>
  <cp:lastModifiedBy>F. M. Jiggins</cp:lastModifiedBy>
  <cp:revision>11</cp:revision>
  <cp:lastPrinted>2022-02-01T07:30:53Z</cp:lastPrinted>
  <dcterms:created xsi:type="dcterms:W3CDTF">2021-11-18T16:56:37Z</dcterms:created>
  <dcterms:modified xsi:type="dcterms:W3CDTF">2022-02-01T07:31:04Z</dcterms:modified>
</cp:coreProperties>
</file>