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69" r:id="rId2"/>
    <p:sldId id="257" r:id="rId3"/>
    <p:sldId id="256" r:id="rId4"/>
    <p:sldId id="25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Madhavan (M.)" initials="AMG" lastIdx="5" clrIdx="0">
    <p:extLst>
      <p:ext uri="{19B8F6BF-5375-455C-9EA6-DF929625EA0E}">
        <p15:presenceInfo xmlns:p15="http://schemas.microsoft.com/office/powerpoint/2012/main" userId="Arun, Madhavan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EEE5"/>
    <a:srgbClr val="E27C3E"/>
    <a:srgbClr val="E07B3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2T12:27:46.095" idx="5">
    <p:pos x="10" y="10"/>
    <p:text>Use an actual ID based on UUID. Search based on ID functionality to be implemented</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FFF8121-DB99-4F0D-9013-A40416E7A48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9C0B-5BA5-4FAE-A077-E4C6D3E7D816}"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64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F8121-DB99-4F0D-9013-A40416E7A48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39215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F8121-DB99-4F0D-9013-A40416E7A48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9C0B-5BA5-4FAE-A077-E4C6D3E7D816}"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9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F8121-DB99-4F0D-9013-A40416E7A48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33643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FF8121-DB99-4F0D-9013-A40416E7A48B}"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9C0B-5BA5-4FAE-A077-E4C6D3E7D81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78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F8121-DB99-4F0D-9013-A40416E7A48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68392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F8121-DB99-4F0D-9013-A40416E7A48B}"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244488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FF8121-DB99-4F0D-9013-A40416E7A48B}"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87251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F8121-DB99-4F0D-9013-A40416E7A48B}"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230319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FF8121-DB99-4F0D-9013-A40416E7A48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9C0B-5BA5-4FAE-A077-E4C6D3E7D816}" type="slidenum">
              <a:rPr lang="en-US" smtClean="0"/>
              <a:t>‹#›</a:t>
            </a:fld>
            <a:endParaRPr lang="en-US"/>
          </a:p>
        </p:txBody>
      </p:sp>
    </p:spTree>
    <p:extLst>
      <p:ext uri="{BB962C8B-B14F-4D97-AF65-F5344CB8AC3E}">
        <p14:creationId xmlns:p14="http://schemas.microsoft.com/office/powerpoint/2010/main" val="301775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FF8121-DB99-4F0D-9013-A40416E7A48B}"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9C0B-5BA5-4FAE-A077-E4C6D3E7D81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59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FF8121-DB99-4F0D-9013-A40416E7A48B}" type="datetimeFigureOut">
              <a:rPr lang="en-US" smtClean="0"/>
              <a:t>11/3/2016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229C0B-5BA5-4FAE-A077-E4C6D3E7D816}"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2221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FCG- Exercises</a:t>
            </a:r>
            <a:endParaRPr lang="en-US" dirty="0"/>
          </a:p>
        </p:txBody>
      </p:sp>
      <p:sp>
        <p:nvSpPr>
          <p:cNvPr id="3" name="Subtitle 2"/>
          <p:cNvSpPr>
            <a:spLocks noGrp="1"/>
          </p:cNvSpPr>
          <p:nvPr>
            <p:ph type="subTitle" idx="1"/>
          </p:nvPr>
        </p:nvSpPr>
        <p:spPr/>
        <p:txBody>
          <a:bodyPr/>
          <a:lstStyle/>
          <a:p>
            <a:r>
              <a:rPr lang="en-US" dirty="0" smtClean="0"/>
              <a:t>Expense Manager</a:t>
            </a:r>
            <a:endParaRPr lang="en-US" dirty="0"/>
          </a:p>
        </p:txBody>
      </p:sp>
    </p:spTree>
    <p:extLst>
      <p:ext uri="{BB962C8B-B14F-4D97-AF65-F5344CB8AC3E}">
        <p14:creationId xmlns:p14="http://schemas.microsoft.com/office/powerpoint/2010/main" val="268605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a:t>
            </a:r>
            <a:r>
              <a:rPr lang="en-US" dirty="0"/>
              <a:t>8</a:t>
            </a:r>
            <a:r>
              <a:rPr lang="en-US" dirty="0" smtClean="0"/>
              <a:t> – Growing Demand</a:t>
            </a:r>
            <a:endParaRPr lang="en-US" dirty="0"/>
          </a:p>
        </p:txBody>
      </p:sp>
      <p:sp>
        <p:nvSpPr>
          <p:cNvPr id="6" name="Rectangle 5"/>
          <p:cNvSpPr/>
          <p:nvPr/>
        </p:nvSpPr>
        <p:spPr>
          <a:xfrm>
            <a:off x="3035280" y="4437683"/>
            <a:ext cx="821184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1"/>
            <a:r>
              <a:rPr lang="en-US" sz="2000" dirty="0" smtClean="0"/>
              <a:t>Change the Array data structure to use an </a:t>
            </a:r>
            <a:r>
              <a:rPr lang="en-US" sz="2000" dirty="0" err="1" smtClean="0"/>
              <a:t>ArrayList</a:t>
            </a:r>
            <a:endParaRPr lang="en-US" sz="2000" dirty="0" smtClean="0"/>
          </a:p>
        </p:txBody>
      </p:sp>
      <p:sp>
        <p:nvSpPr>
          <p:cNvPr id="8" name="Rectangle 7"/>
          <p:cNvSpPr/>
          <p:nvPr/>
        </p:nvSpPr>
        <p:spPr>
          <a:xfrm>
            <a:off x="1051756" y="1727580"/>
            <a:ext cx="7768047"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The 10 expense limit has grown out to be very limited. Bob wishes to record any number of expenses</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682"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3183643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9 - Generic Implementation</a:t>
            </a:r>
            <a:endParaRPr lang="en-US" dirty="0"/>
          </a:p>
        </p:txBody>
      </p:sp>
      <p:sp>
        <p:nvSpPr>
          <p:cNvPr id="3" name="Content Placeholder 2"/>
          <p:cNvSpPr>
            <a:spLocks noGrp="1"/>
          </p:cNvSpPr>
          <p:nvPr>
            <p:ph idx="1"/>
          </p:nvPr>
        </p:nvSpPr>
        <p:spPr>
          <a:xfrm>
            <a:off x="3006435" y="2348659"/>
            <a:ext cx="6359237" cy="770467"/>
          </a:xfrm>
        </p:spPr>
        <p:style>
          <a:lnRef idx="1">
            <a:schemeClr val="accent2"/>
          </a:lnRef>
          <a:fillRef idx="2">
            <a:schemeClr val="accent2"/>
          </a:fillRef>
          <a:effectRef idx="1">
            <a:schemeClr val="accent2"/>
          </a:effectRef>
          <a:fontRef idx="minor">
            <a:schemeClr val="dk1"/>
          </a:fontRef>
        </p:style>
        <p:txBody>
          <a:bodyPr wrap="square">
            <a:spAutoFit/>
          </a:bodyPr>
          <a:lstStyle/>
          <a:p>
            <a:pPr marL="0" defTabSz="457200"/>
            <a:r>
              <a:rPr lang="en-US" sz="1800" dirty="0">
                <a:solidFill>
                  <a:schemeClr val="dk1"/>
                </a:solidFill>
              </a:rPr>
              <a:t>Change the Lists to use generics</a:t>
            </a:r>
          </a:p>
          <a:p>
            <a:pPr marL="0" defTabSz="457200"/>
            <a:r>
              <a:rPr lang="en-US" sz="1800" dirty="0">
                <a:solidFill>
                  <a:schemeClr val="dk1"/>
                </a:solidFill>
              </a:rPr>
              <a:t>Change the loops to use </a:t>
            </a:r>
            <a:r>
              <a:rPr lang="en-US" sz="1800" dirty="0" smtClean="0">
                <a:solidFill>
                  <a:schemeClr val="dk1"/>
                </a:solidFill>
              </a:rPr>
              <a:t>generics</a:t>
            </a:r>
            <a:endParaRPr lang="en-US" sz="1800" dirty="0">
              <a:solidFill>
                <a:schemeClr val="dk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5" y="2084832"/>
            <a:ext cx="2303760" cy="2303760"/>
          </a:xfrm>
          <a:prstGeom prst="rect">
            <a:avLst/>
          </a:prstGeom>
        </p:spPr>
      </p:pic>
    </p:spTree>
    <p:extLst>
      <p:ext uri="{BB962C8B-B14F-4D97-AF65-F5344CB8AC3E}">
        <p14:creationId xmlns:p14="http://schemas.microsoft.com/office/powerpoint/2010/main" val="4055450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10 – Storing the Data</a:t>
            </a:r>
            <a:endParaRPr lang="en-US" dirty="0"/>
          </a:p>
        </p:txBody>
      </p:sp>
      <p:sp>
        <p:nvSpPr>
          <p:cNvPr id="6" name="Rectangle 5"/>
          <p:cNvSpPr/>
          <p:nvPr/>
        </p:nvSpPr>
        <p:spPr>
          <a:xfrm>
            <a:off x="2895600" y="4405731"/>
            <a:ext cx="8351519"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2000" dirty="0" smtClean="0"/>
              <a:t>Save the expenses into a “txt” file.</a:t>
            </a:r>
          </a:p>
          <a:p>
            <a:pPr marL="914400" lvl="1" indent="-457200">
              <a:buAutoNum type="arabicPeriod"/>
            </a:pPr>
            <a:r>
              <a:rPr lang="en-US" sz="2000" dirty="0" smtClean="0"/>
              <a:t>Read from the file every time the application starts new.  </a:t>
            </a:r>
          </a:p>
        </p:txBody>
      </p:sp>
      <p:sp>
        <p:nvSpPr>
          <p:cNvPr id="8" name="Rectangle 7"/>
          <p:cNvSpPr/>
          <p:nvPr/>
        </p:nvSpPr>
        <p:spPr>
          <a:xfrm>
            <a:off x="1051756" y="1727580"/>
            <a:ext cx="7768047"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The application works all fine, but every time Bob exits, he looses all the information that was captured. He wants to save it for viewing and working on it in the future. </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682"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207064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599894"/>
            <a:ext cx="10515600" cy="1325563"/>
          </a:xfrm>
        </p:spPr>
        <p:txBody>
          <a:bodyPr/>
          <a:lstStyle/>
          <a:p>
            <a:r>
              <a:rPr lang="en-US" dirty="0" smtClean="0"/>
              <a:t>Exercise 11 – Persistence</a:t>
            </a:r>
            <a:endParaRPr lang="en-US" dirty="0"/>
          </a:p>
        </p:txBody>
      </p:sp>
      <p:sp>
        <p:nvSpPr>
          <p:cNvPr id="10" name="Content Placeholder 2"/>
          <p:cNvSpPr>
            <a:spLocks noGrp="1"/>
          </p:cNvSpPr>
          <p:nvPr>
            <p:ph idx="1"/>
          </p:nvPr>
        </p:nvSpPr>
        <p:spPr>
          <a:xfrm>
            <a:off x="3048001" y="2375776"/>
            <a:ext cx="6483926" cy="770467"/>
          </a:xfrm>
        </p:spPr>
        <p:style>
          <a:lnRef idx="1">
            <a:schemeClr val="accent2"/>
          </a:lnRef>
          <a:fillRef idx="2">
            <a:schemeClr val="accent2"/>
          </a:fillRef>
          <a:effectRef idx="1">
            <a:schemeClr val="accent2"/>
          </a:effectRef>
          <a:fontRef idx="minor">
            <a:schemeClr val="dk1"/>
          </a:fontRef>
        </p:style>
        <p:txBody>
          <a:bodyPr vert="horz" wrap="square" lIns="45720" tIns="45720" rIns="45720" bIns="45720" rtlCol="0">
            <a:spAutoFit/>
          </a:bodyPr>
          <a:lstStyle/>
          <a:p>
            <a:pPr marL="0" defTabSz="457200"/>
            <a:r>
              <a:rPr lang="en-US" sz="1800" dirty="0">
                <a:solidFill>
                  <a:schemeClr val="dk1"/>
                </a:solidFill>
              </a:rPr>
              <a:t>Design database tables for the given requirement</a:t>
            </a:r>
          </a:p>
          <a:p>
            <a:pPr marL="0" defTabSz="457200"/>
            <a:r>
              <a:rPr lang="en-US" sz="1800" dirty="0">
                <a:solidFill>
                  <a:schemeClr val="dk1"/>
                </a:solidFill>
              </a:rPr>
              <a:t>Change the logics to save/read from file to use a database </a:t>
            </a:r>
            <a:r>
              <a:rPr lang="en-US" sz="1800" dirty="0" smtClean="0">
                <a:solidFill>
                  <a:schemeClr val="dk1"/>
                </a:solidFill>
              </a:rPr>
              <a:t>instead</a:t>
            </a:r>
            <a:endParaRPr lang="en-US" sz="1800" dirty="0">
              <a:solidFill>
                <a:schemeClr val="dk1"/>
              </a:solidFill>
            </a:endParaRPr>
          </a:p>
        </p:txBody>
      </p:sp>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1" y="2084832"/>
            <a:ext cx="2303760" cy="2303760"/>
          </a:xfrm>
          <a:prstGeom prst="rect">
            <a:avLst/>
          </a:prstGeom>
        </p:spPr>
      </p:pic>
    </p:spTree>
    <p:extLst>
      <p:ext uri="{BB962C8B-B14F-4D97-AF65-F5344CB8AC3E}">
        <p14:creationId xmlns:p14="http://schemas.microsoft.com/office/powerpoint/2010/main" val="1795599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832" y="105069"/>
            <a:ext cx="10515600" cy="1325563"/>
          </a:xfrm>
        </p:spPr>
        <p:txBody>
          <a:bodyPr/>
          <a:lstStyle/>
          <a:p>
            <a:r>
              <a:rPr lang="en-US" dirty="0" smtClean="0"/>
              <a:t>The Story</a:t>
            </a:r>
            <a:endParaRPr lang="en-US" dirty="0"/>
          </a:p>
        </p:txBody>
      </p:sp>
      <p:pic>
        <p:nvPicPr>
          <p:cNvPr id="1026" name="Picture 2" descr="Image result for doubt 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546" y="1541836"/>
            <a:ext cx="47625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xpens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78" y="4054391"/>
            <a:ext cx="1494537" cy="1494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pens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9667" y="1602399"/>
            <a:ext cx="3212739" cy="32127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ncom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4037" y="1491393"/>
            <a:ext cx="1704676" cy="17046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11922" y="3140967"/>
            <a:ext cx="2588906" cy="461665"/>
          </a:xfrm>
          <a:prstGeom prst="rect">
            <a:avLst/>
          </a:prstGeom>
          <a:noFill/>
        </p:spPr>
        <p:txBody>
          <a:bodyPr wrap="square" rtlCol="0">
            <a:spAutoFit/>
          </a:bodyPr>
          <a:lstStyle/>
          <a:p>
            <a:pPr algn="ctr"/>
            <a:r>
              <a:rPr lang="en-US" sz="2400" dirty="0" smtClean="0"/>
              <a:t>Income</a:t>
            </a:r>
            <a:endParaRPr lang="en-US" sz="2400" dirty="0"/>
          </a:p>
        </p:txBody>
      </p:sp>
      <p:sp>
        <p:nvSpPr>
          <p:cNvPr id="5" name="TextBox 4"/>
          <p:cNvSpPr txBox="1"/>
          <p:nvPr/>
        </p:nvSpPr>
        <p:spPr>
          <a:xfrm>
            <a:off x="2578613" y="5560502"/>
            <a:ext cx="2497466" cy="461665"/>
          </a:xfrm>
          <a:prstGeom prst="rect">
            <a:avLst/>
          </a:prstGeom>
          <a:noFill/>
        </p:spPr>
        <p:txBody>
          <a:bodyPr wrap="square" rtlCol="0">
            <a:spAutoFit/>
          </a:bodyPr>
          <a:lstStyle/>
          <a:p>
            <a:pPr algn="ctr"/>
            <a:r>
              <a:rPr lang="en-US" sz="2400" dirty="0" smtClean="0"/>
              <a:t>Expenditure</a:t>
            </a:r>
            <a:endParaRPr lang="en-US" sz="2400" dirty="0"/>
          </a:p>
        </p:txBody>
      </p:sp>
      <p:sp>
        <p:nvSpPr>
          <p:cNvPr id="6" name="TextBox 5"/>
          <p:cNvSpPr txBox="1"/>
          <p:nvPr/>
        </p:nvSpPr>
        <p:spPr>
          <a:xfrm>
            <a:off x="5589589" y="4408861"/>
            <a:ext cx="2590659" cy="523220"/>
          </a:xfrm>
          <a:prstGeom prst="rect">
            <a:avLst/>
          </a:prstGeom>
          <a:noFill/>
        </p:spPr>
        <p:txBody>
          <a:bodyPr wrap="square" rtlCol="0">
            <a:spAutoFit/>
          </a:bodyPr>
          <a:lstStyle/>
          <a:p>
            <a:r>
              <a:rPr lang="en-US" sz="2800" dirty="0" smtClean="0"/>
              <a:t>How to Track it?</a:t>
            </a:r>
            <a:endParaRPr lang="en-US" sz="2800" dirty="0"/>
          </a:p>
        </p:txBody>
      </p:sp>
      <p:sp>
        <p:nvSpPr>
          <p:cNvPr id="7" name="TextBox 6"/>
          <p:cNvSpPr txBox="1"/>
          <p:nvPr/>
        </p:nvSpPr>
        <p:spPr>
          <a:xfrm>
            <a:off x="8574542" y="4670471"/>
            <a:ext cx="3814354" cy="523220"/>
          </a:xfrm>
          <a:prstGeom prst="rect">
            <a:avLst/>
          </a:prstGeom>
          <a:noFill/>
        </p:spPr>
        <p:txBody>
          <a:bodyPr wrap="square" rtlCol="0">
            <a:spAutoFit/>
          </a:bodyPr>
          <a:lstStyle/>
          <a:p>
            <a:pPr algn="ctr"/>
            <a:r>
              <a:rPr lang="en-US" sz="2800" dirty="0" smtClean="0"/>
              <a:t>Expense Manager</a:t>
            </a:r>
            <a:endParaRPr lang="en-US" sz="2800" dirty="0"/>
          </a:p>
        </p:txBody>
      </p:sp>
      <p:pic>
        <p:nvPicPr>
          <p:cNvPr id="3" name="Picture 2" descr="Image result for happy perso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8" y="2343731"/>
            <a:ext cx="3156553" cy="31565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7091" y="5560502"/>
            <a:ext cx="2301522" cy="523220"/>
          </a:xfrm>
          <a:prstGeom prst="rect">
            <a:avLst/>
          </a:prstGeom>
          <a:noFill/>
        </p:spPr>
        <p:txBody>
          <a:bodyPr wrap="square" rtlCol="0">
            <a:spAutoFit/>
          </a:bodyPr>
          <a:lstStyle/>
          <a:p>
            <a:pPr algn="ctr"/>
            <a:r>
              <a:rPr lang="en-US" sz="2800" dirty="0" smtClean="0"/>
              <a:t>Bob</a:t>
            </a:r>
            <a:endParaRPr lang="en-US" sz="2800" dirty="0"/>
          </a:p>
        </p:txBody>
      </p:sp>
    </p:spTree>
    <p:extLst>
      <p:ext uri="{BB962C8B-B14F-4D97-AF65-F5344CB8AC3E}">
        <p14:creationId xmlns:p14="http://schemas.microsoft.com/office/powerpoint/2010/main" val="16355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1 – Model the Domain</a:t>
            </a:r>
            <a:endParaRPr lang="en-US" dirty="0"/>
          </a:p>
        </p:txBody>
      </p:sp>
      <p:sp>
        <p:nvSpPr>
          <p:cNvPr id="6" name="Rectangle 5"/>
          <p:cNvSpPr/>
          <p:nvPr/>
        </p:nvSpPr>
        <p:spPr>
          <a:xfrm>
            <a:off x="2926080" y="4405731"/>
            <a:ext cx="832104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1"/>
            <a:r>
              <a:rPr lang="en-US" sz="2000" dirty="0" smtClean="0"/>
              <a:t>1. Model a domain object. </a:t>
            </a:r>
          </a:p>
          <a:p>
            <a:pPr lvl="1"/>
            <a:r>
              <a:rPr lang="en-US" sz="2000" dirty="0" smtClean="0"/>
              <a:t>2. Provide an ability to create an object passing all these values ( Overloaded Constructor)</a:t>
            </a:r>
          </a:p>
          <a:p>
            <a:pPr lvl="1"/>
            <a:r>
              <a:rPr lang="en-US" sz="2000" dirty="0" smtClean="0"/>
              <a:t>3. Have the ability to </a:t>
            </a:r>
          </a:p>
          <a:p>
            <a:pPr lvl="1"/>
            <a:r>
              <a:rPr lang="en-US" sz="2000" dirty="0" smtClean="0"/>
              <a:t>	1. Optional field of Description</a:t>
            </a:r>
          </a:p>
          <a:p>
            <a:pPr lvl="1"/>
            <a:r>
              <a:rPr lang="en-US" sz="2000" dirty="0" smtClean="0"/>
              <a:t>	2. Default the time to current date.</a:t>
            </a:r>
          </a:p>
        </p:txBody>
      </p:sp>
      <p:sp>
        <p:nvSpPr>
          <p:cNvPr id="8" name="Rectangle 7"/>
          <p:cNvSpPr/>
          <p:nvPr/>
        </p:nvSpPr>
        <p:spPr>
          <a:xfrm>
            <a:off x="1010193" y="1795191"/>
            <a:ext cx="7715795"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needs to capture expenses. As part of the expenses he captures</a:t>
            </a:r>
          </a:p>
          <a:p>
            <a:r>
              <a:rPr lang="en-US" sz="2000" dirty="0" smtClean="0"/>
              <a:t>	1. Expense Item</a:t>
            </a:r>
          </a:p>
          <a:p>
            <a:r>
              <a:rPr lang="en-US" sz="2000" dirty="0" smtClean="0"/>
              <a:t>	2. Description</a:t>
            </a:r>
          </a:p>
          <a:p>
            <a:r>
              <a:rPr lang="en-US" sz="2000" dirty="0" smtClean="0"/>
              <a:t>	3. Amount</a:t>
            </a:r>
          </a:p>
          <a:p>
            <a:r>
              <a:rPr lang="en-US" sz="2000" dirty="0" smtClean="0"/>
              <a:t>	4. Date of expense. </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793"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222662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2 – Record the Expense</a:t>
            </a:r>
            <a:endParaRPr lang="en-US" dirty="0"/>
          </a:p>
        </p:txBody>
      </p:sp>
      <p:sp>
        <p:nvSpPr>
          <p:cNvPr id="6" name="Rectangle 5"/>
          <p:cNvSpPr/>
          <p:nvPr/>
        </p:nvSpPr>
        <p:spPr>
          <a:xfrm>
            <a:off x="2926080" y="4405731"/>
            <a:ext cx="8321040" cy="155427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1900" dirty="0" smtClean="0"/>
              <a:t>Create an application that runs until the user chooses to quit. </a:t>
            </a:r>
          </a:p>
          <a:p>
            <a:pPr marL="914400" lvl="1" indent="-457200">
              <a:buAutoNum type="arabicPeriod"/>
            </a:pPr>
            <a:r>
              <a:rPr lang="en-US" sz="1900" dirty="0" smtClean="0"/>
              <a:t>The user provides </a:t>
            </a:r>
            <a:r>
              <a:rPr lang="en-US" sz="1900" smtClean="0"/>
              <a:t>input </a:t>
            </a:r>
            <a:r>
              <a:rPr lang="en-US" sz="1900" smtClean="0"/>
              <a:t>(A) </a:t>
            </a:r>
            <a:r>
              <a:rPr lang="en-US" sz="1900" dirty="0" smtClean="0"/>
              <a:t>to Add</a:t>
            </a:r>
            <a:r>
              <a:rPr lang="en-US" sz="1900" smtClean="0"/>
              <a:t>, </a:t>
            </a:r>
            <a:r>
              <a:rPr lang="en-US" sz="1900" smtClean="0"/>
              <a:t>(V) </a:t>
            </a:r>
            <a:r>
              <a:rPr lang="en-US" sz="1900" dirty="0" smtClean="0"/>
              <a:t>to view all expenses, </a:t>
            </a:r>
            <a:r>
              <a:rPr lang="en-US" sz="1900" dirty="0" smtClean="0"/>
              <a:t>(*) </a:t>
            </a:r>
            <a:r>
              <a:rPr lang="en-US" sz="1900" dirty="0" smtClean="0"/>
              <a:t>to exit the application</a:t>
            </a:r>
          </a:p>
          <a:p>
            <a:pPr marL="914400" lvl="1" indent="-457200">
              <a:buAutoNum type="arabicPeriod"/>
            </a:pPr>
            <a:r>
              <a:rPr lang="en-US" sz="1900" dirty="0" smtClean="0"/>
              <a:t>While Adding, it takes the inputs for Title, Description, Amount</a:t>
            </a:r>
          </a:p>
          <a:p>
            <a:pPr marL="914400" lvl="1" indent="-457200">
              <a:buAutoNum type="arabicPeriod"/>
            </a:pPr>
            <a:r>
              <a:rPr lang="en-US" sz="1900" dirty="0" smtClean="0"/>
              <a:t>View displays recorded expense</a:t>
            </a:r>
          </a:p>
        </p:txBody>
      </p:sp>
      <p:sp>
        <p:nvSpPr>
          <p:cNvPr id="8" name="Rectangle 7"/>
          <p:cNvSpPr/>
          <p:nvPr/>
        </p:nvSpPr>
        <p:spPr>
          <a:xfrm>
            <a:off x="931816" y="1487414"/>
            <a:ext cx="7715795"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needs to record </a:t>
            </a:r>
            <a:r>
              <a:rPr lang="en-US" dirty="0" smtClean="0"/>
              <a:t>expenses</a:t>
            </a:r>
            <a:r>
              <a:rPr lang="en-US" sz="2000" dirty="0" smtClean="0"/>
              <a:t>. As part of it he</a:t>
            </a:r>
          </a:p>
          <a:p>
            <a:r>
              <a:rPr lang="en-US" sz="2000" dirty="0" smtClean="0"/>
              <a:t>	1. Adds </a:t>
            </a:r>
          </a:p>
          <a:p>
            <a:r>
              <a:rPr lang="en-US" sz="2000" dirty="0" smtClean="0"/>
              <a:t>	2. Views</a:t>
            </a:r>
          </a:p>
          <a:p>
            <a:r>
              <a:rPr lang="en-US" sz="2000" dirty="0" smtClean="0"/>
              <a:t>	</a:t>
            </a:r>
          </a:p>
          <a:p>
            <a:r>
              <a:rPr lang="en-US" sz="2000" dirty="0" smtClean="0"/>
              <a:t>He may choose to exit from the application once he finished the operations. Bob can maximum add 10 expenses. </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781" y="1247248"/>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1787586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3 – Shared Behaviors</a:t>
            </a:r>
            <a:endParaRPr lang="en-US" dirty="0"/>
          </a:p>
        </p:txBody>
      </p:sp>
      <p:sp>
        <p:nvSpPr>
          <p:cNvPr id="6" name="Rectangle 5"/>
          <p:cNvSpPr/>
          <p:nvPr/>
        </p:nvSpPr>
        <p:spPr>
          <a:xfrm>
            <a:off x="2895600" y="4405731"/>
            <a:ext cx="8351519"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2000" dirty="0" smtClean="0"/>
              <a:t>Model the “Official” expense object</a:t>
            </a:r>
          </a:p>
          <a:p>
            <a:pPr marL="914400" lvl="1" indent="-457200">
              <a:buAutoNum type="arabicPeriod"/>
            </a:pPr>
            <a:r>
              <a:rPr lang="en-US" sz="2000" dirty="0" smtClean="0"/>
              <a:t>Identify the similarities between the normal expense and Official expense. </a:t>
            </a:r>
          </a:p>
          <a:p>
            <a:pPr marL="914400" lvl="1" indent="-457200">
              <a:buAutoNum type="arabicPeriod"/>
            </a:pPr>
            <a:r>
              <a:rPr lang="en-US" sz="2000" dirty="0" smtClean="0"/>
              <a:t>Create classes as required.</a:t>
            </a:r>
          </a:p>
        </p:txBody>
      </p:sp>
      <p:sp>
        <p:nvSpPr>
          <p:cNvPr id="8" name="Rectangle 7"/>
          <p:cNvSpPr/>
          <p:nvPr/>
        </p:nvSpPr>
        <p:spPr>
          <a:xfrm>
            <a:off x="1010193" y="1795191"/>
            <a:ext cx="7715795"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a:t>
            </a:r>
            <a:r>
              <a:rPr lang="en-US" sz="2000" dirty="0"/>
              <a:t>needs to capture different types of expenses, “Personal” and “Official”. </a:t>
            </a:r>
          </a:p>
          <a:p>
            <a:endParaRPr lang="en-US" sz="2000" dirty="0"/>
          </a:p>
          <a:p>
            <a:r>
              <a:rPr lang="en-US" sz="2000" dirty="0"/>
              <a:t>The Official expense needs to add a reason and authorizing department</a:t>
            </a:r>
          </a:p>
        </p:txBody>
      </p:sp>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682" y="1093360"/>
            <a:ext cx="2759437" cy="27271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1439802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4 – Common Tasks</a:t>
            </a:r>
            <a:endParaRPr lang="en-US" dirty="0"/>
          </a:p>
        </p:txBody>
      </p:sp>
      <p:sp>
        <p:nvSpPr>
          <p:cNvPr id="6" name="Rectangle 5"/>
          <p:cNvSpPr/>
          <p:nvPr/>
        </p:nvSpPr>
        <p:spPr>
          <a:xfrm>
            <a:off x="2895600" y="4405731"/>
            <a:ext cx="8351519"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2000" dirty="0" smtClean="0"/>
              <a:t>Identify the common flow for each menu screen. </a:t>
            </a:r>
          </a:p>
          <a:p>
            <a:pPr marL="914400" lvl="1" indent="-457200">
              <a:buAutoNum type="arabicPeriod"/>
            </a:pPr>
            <a:r>
              <a:rPr lang="en-US" sz="2000" dirty="0" smtClean="0"/>
              <a:t>Create an abstraction with methods pointing to the common flow. </a:t>
            </a:r>
          </a:p>
          <a:p>
            <a:pPr marL="914400" lvl="1" indent="-457200">
              <a:buAutoNum type="arabicPeriod"/>
            </a:pPr>
            <a:r>
              <a:rPr lang="en-US" sz="2000" dirty="0" smtClean="0"/>
              <a:t>Have implementations of the abstraction for each of the types of expense. </a:t>
            </a:r>
          </a:p>
        </p:txBody>
      </p:sp>
      <p:sp>
        <p:nvSpPr>
          <p:cNvPr id="8" name="Rectangle 7"/>
          <p:cNvSpPr/>
          <p:nvPr/>
        </p:nvSpPr>
        <p:spPr>
          <a:xfrm>
            <a:off x="1010193" y="1795191"/>
            <a:ext cx="7715795"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needs to record different types of expenses, “Personal” and “Official”. </a:t>
            </a:r>
          </a:p>
          <a:p>
            <a:endParaRPr lang="en-US" sz="2000" dirty="0"/>
          </a:p>
          <a:p>
            <a:r>
              <a:rPr lang="en-US" sz="2000" dirty="0" smtClean="0"/>
              <a:t>The application will now prompt a first screen asking if its official or personal and lets Bob to record the expenses accordingly. </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793"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2497897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5 – Defaults and Utilities</a:t>
            </a:r>
            <a:endParaRPr lang="en-US" dirty="0"/>
          </a:p>
        </p:txBody>
      </p:sp>
      <p:sp>
        <p:nvSpPr>
          <p:cNvPr id="6" name="Rectangle 5"/>
          <p:cNvSpPr/>
          <p:nvPr/>
        </p:nvSpPr>
        <p:spPr>
          <a:xfrm>
            <a:off x="2895600" y="4405731"/>
            <a:ext cx="8351519"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2000" dirty="0" smtClean="0"/>
              <a:t>Add additional option to enter date, blank entry defaults to current date. </a:t>
            </a:r>
          </a:p>
          <a:p>
            <a:pPr marL="914400" lvl="1" indent="-457200">
              <a:buAutoNum type="arabicPeriod"/>
            </a:pPr>
            <a:r>
              <a:rPr lang="en-US" sz="2000" dirty="0" smtClean="0"/>
              <a:t>Define a utility to convert the date string ( DD/MM/YYYY)  into a date object.</a:t>
            </a:r>
          </a:p>
          <a:p>
            <a:pPr marL="914400" lvl="1" indent="-457200">
              <a:buAutoNum type="arabicPeriod"/>
            </a:pPr>
            <a:r>
              <a:rPr lang="en-US" sz="2000" dirty="0" smtClean="0"/>
              <a:t>Create a “lookup” array of Reasons string and modify menu to choose from these options. </a:t>
            </a:r>
          </a:p>
        </p:txBody>
      </p:sp>
      <p:sp>
        <p:nvSpPr>
          <p:cNvPr id="8" name="Rectangle 7"/>
          <p:cNvSpPr/>
          <p:nvPr/>
        </p:nvSpPr>
        <p:spPr>
          <a:xfrm>
            <a:off x="1010193" y="1795191"/>
            <a:ext cx="7768047"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identifies that he needs to add expenses from the past, for which he needs to get an option to add date. </a:t>
            </a:r>
          </a:p>
          <a:p>
            <a:endParaRPr lang="en-US" sz="2000" dirty="0"/>
          </a:p>
          <a:p>
            <a:r>
              <a:rPr lang="en-US" sz="2000" dirty="0" smtClean="0"/>
              <a:t>He also finds out that while adding official expense, there are only a bunch of 5 reasons from which he needs to choose from viz. “Food/Beverage”, “Transport”, “Gifts”, ”Computer/ Equipment”, “Others”</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793"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307308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a:t>
            </a:r>
            <a:r>
              <a:rPr lang="en-US" dirty="0"/>
              <a:t>6</a:t>
            </a:r>
            <a:r>
              <a:rPr lang="en-US" dirty="0" smtClean="0"/>
              <a:t> – Find AND DELETE</a:t>
            </a:r>
            <a:endParaRPr lang="en-US" dirty="0"/>
          </a:p>
        </p:txBody>
      </p:sp>
      <p:sp>
        <p:nvSpPr>
          <p:cNvPr id="6" name="Rectangle 5"/>
          <p:cNvSpPr/>
          <p:nvPr/>
        </p:nvSpPr>
        <p:spPr>
          <a:xfrm>
            <a:off x="2895600" y="4405731"/>
            <a:ext cx="8351519"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buAutoNum type="arabicPeriod"/>
            </a:pPr>
            <a:r>
              <a:rPr lang="en-US" sz="2000" dirty="0" smtClean="0"/>
              <a:t>Implement the equals method for Expense. </a:t>
            </a:r>
          </a:p>
          <a:p>
            <a:pPr marL="914400" lvl="1" indent="-457200">
              <a:buAutoNum type="arabicPeriod"/>
            </a:pPr>
            <a:r>
              <a:rPr lang="en-US" sz="2000" dirty="0" smtClean="0"/>
              <a:t>Provide a menu option to find by ID and Delete</a:t>
            </a:r>
          </a:p>
          <a:p>
            <a:pPr marL="914400" lvl="1" indent="-457200">
              <a:buAutoNum type="arabicPeriod"/>
            </a:pPr>
            <a:r>
              <a:rPr lang="en-US" sz="2000" dirty="0"/>
              <a:t>C</a:t>
            </a:r>
            <a:r>
              <a:rPr lang="en-US" sz="2000" dirty="0" smtClean="0"/>
              <a:t>ompare the objects and Display or Delete accordingly.</a:t>
            </a:r>
          </a:p>
          <a:p>
            <a:pPr marL="914400" lvl="1" indent="-457200">
              <a:buAutoNum type="arabicPeriod"/>
            </a:pPr>
            <a:r>
              <a:rPr lang="en-US" sz="2000" dirty="0" smtClean="0"/>
              <a:t>Mind the index of the array while deleting.  </a:t>
            </a:r>
          </a:p>
        </p:txBody>
      </p:sp>
      <p:sp>
        <p:nvSpPr>
          <p:cNvPr id="8" name="Rectangle 7"/>
          <p:cNvSpPr/>
          <p:nvPr/>
        </p:nvSpPr>
        <p:spPr>
          <a:xfrm>
            <a:off x="982484" y="1716125"/>
            <a:ext cx="7768047"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identifies that he at times mistakenly added invalid expenses and desires to have the ability to remove those records. </a:t>
            </a:r>
          </a:p>
          <a:p>
            <a:endParaRPr lang="en-US" sz="2000" dirty="0"/>
          </a:p>
          <a:p>
            <a:r>
              <a:rPr lang="en-US" sz="2000" dirty="0" smtClean="0"/>
              <a:t>Bob </a:t>
            </a:r>
            <a:r>
              <a:rPr lang="en-US" sz="2000" dirty="0"/>
              <a:t>a</a:t>
            </a:r>
            <a:r>
              <a:rPr lang="en-US" sz="2000" dirty="0" smtClean="0"/>
              <a:t>lso wishes to search and view the records based on Expense ID</a:t>
            </a:r>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793"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2035199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19" y="153085"/>
            <a:ext cx="10515600" cy="1325563"/>
          </a:xfrm>
        </p:spPr>
        <p:txBody>
          <a:bodyPr/>
          <a:lstStyle/>
          <a:p>
            <a:r>
              <a:rPr lang="en-US" dirty="0" smtClean="0"/>
              <a:t>Exercise 7 – Handle Exceptions</a:t>
            </a:r>
            <a:endParaRPr lang="en-US" dirty="0"/>
          </a:p>
        </p:txBody>
      </p:sp>
      <p:sp>
        <p:nvSpPr>
          <p:cNvPr id="6" name="Rectangle 5"/>
          <p:cNvSpPr/>
          <p:nvPr/>
        </p:nvSpPr>
        <p:spPr>
          <a:xfrm>
            <a:off x="2895600" y="4405731"/>
            <a:ext cx="8351519"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1"/>
            <a:r>
              <a:rPr lang="en-US" sz="2000" dirty="0" smtClean="0"/>
              <a:t>Implement try catch blocks to gracefully handle exceptions and stay in the application</a:t>
            </a:r>
          </a:p>
        </p:txBody>
      </p:sp>
      <p:sp>
        <p:nvSpPr>
          <p:cNvPr id="8" name="Rectangle 7"/>
          <p:cNvSpPr/>
          <p:nvPr/>
        </p:nvSpPr>
        <p:spPr>
          <a:xfrm>
            <a:off x="1051756" y="1727580"/>
            <a:ext cx="7768047"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smtClean="0"/>
              <a:t>Bob tends to exit the application when he does something wrong like the below scenarios</a:t>
            </a:r>
          </a:p>
          <a:p>
            <a:pPr marL="914400" lvl="1" indent="-457200">
              <a:buFont typeface="+mj-lt"/>
              <a:buAutoNum type="arabicPeriod"/>
            </a:pPr>
            <a:r>
              <a:rPr lang="en-US" sz="2000" dirty="0" smtClean="0"/>
              <a:t>Trying to add more than 10 expenses</a:t>
            </a:r>
          </a:p>
          <a:p>
            <a:pPr marL="914400" lvl="1" indent="-457200">
              <a:buFont typeface="+mj-lt"/>
              <a:buAutoNum type="arabicPeriod"/>
            </a:pPr>
            <a:r>
              <a:rPr lang="en-US" sz="2000" dirty="0" smtClean="0"/>
              <a:t>Providing an invalid date while creating an expense. </a:t>
            </a:r>
            <a:endParaRPr lang="en-US" sz="2000" dirty="0"/>
          </a:p>
          <a:p>
            <a:r>
              <a:rPr lang="en-US" sz="2000" dirty="0" smtClean="0"/>
              <a:t>He does not want to quit from the application and wants to see the issue and continue work.</a:t>
            </a:r>
            <a:endParaRPr lang="en-US" sz="2000" dirty="0"/>
          </a:p>
        </p:txBody>
      </p:sp>
      <p:pic>
        <p:nvPicPr>
          <p:cNvPr id="2050" name="Picture 2" descr="Image result for us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682" y="1247249"/>
            <a:ext cx="2759437" cy="27271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Image result for compu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4162354"/>
            <a:ext cx="2303760" cy="2303760"/>
          </a:xfrm>
          <a:prstGeom prst="rect">
            <a:avLst/>
          </a:prstGeom>
        </p:spPr>
      </p:pic>
    </p:spTree>
    <p:extLst>
      <p:ext uri="{BB962C8B-B14F-4D97-AF65-F5344CB8AC3E}">
        <p14:creationId xmlns:p14="http://schemas.microsoft.com/office/powerpoint/2010/main" val="3167576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648</TotalTime>
  <Words>668</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FCG- Exercises</vt:lpstr>
      <vt:lpstr>The Story</vt:lpstr>
      <vt:lpstr>Exercise 1 – Model the Domain</vt:lpstr>
      <vt:lpstr>Exercise 2 – Record the Expense</vt:lpstr>
      <vt:lpstr>Exercise 3 – Shared Behaviors</vt:lpstr>
      <vt:lpstr>Exercise 4 – Common Tasks</vt:lpstr>
      <vt:lpstr>Exercise 5 – Defaults and Utilities</vt:lpstr>
      <vt:lpstr>Exercise 6 – Find AND DELETE</vt:lpstr>
      <vt:lpstr>Exercise 7 – Handle Exceptions</vt:lpstr>
      <vt:lpstr>Exercise 8 – Growing Demand</vt:lpstr>
      <vt:lpstr>Exercise 9 - Generic Implementation</vt:lpstr>
      <vt:lpstr>Exercise 10 – Storing the Data</vt:lpstr>
      <vt:lpstr>Exercise 11 – Persistence</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Manager</dc:title>
  <dc:creator>Arun, Madhavan (M.)</dc:creator>
  <cp:lastModifiedBy>Arun, Madhavan (M.)</cp:lastModifiedBy>
  <cp:revision>47</cp:revision>
  <dcterms:created xsi:type="dcterms:W3CDTF">2016-11-01T16:22:06Z</dcterms:created>
  <dcterms:modified xsi:type="dcterms:W3CDTF">2016-11-03T04:12:44Z</dcterms:modified>
</cp:coreProperties>
</file>