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5224" autoAdjust="0"/>
  </p:normalViewPr>
  <p:slideViewPr>
    <p:cSldViewPr snapToGrid="0">
      <p:cViewPr varScale="1">
        <p:scale>
          <a:sx n="55" d="100"/>
          <a:sy n="55" d="100"/>
        </p:scale>
        <p:origin x="-130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9C319-3B9D-4951-872A-1C8F8CE041CB}" type="datetimeFigureOut">
              <a:rPr lang="en-GB" smtClean="0"/>
              <a:t>31/08/2016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C77BF-E537-499B-9D36-3E88BA23C6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012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Sending  a Speed post. People</a:t>
            </a:r>
            <a:r>
              <a:rPr lang="en-US" baseline="0" dirty="0" smtClean="0"/>
              <a:t> wont be waiting till the letter is delivered at the destination. They get back a receipt and then leave. Sending letter happens in the background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Order at your grocery shop and get it delivered at home. 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Online shopping. 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Sleigh and many dogs.</a:t>
            </a:r>
            <a:r>
              <a:rPr lang="en-US" baseline="0" dirty="0" smtClean="0"/>
              <a:t> They can pull a bigger load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V6 engine – More throttles working together and hence more power output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Multiple queues in Walmart – Faster movement of billing queues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C77BF-E537-499B-9D36-3E88BA23C6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181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example refer Threads/example1</a:t>
            </a:r>
          </a:p>
          <a:p>
            <a:endParaRPr lang="en-US" dirty="0" smtClean="0"/>
          </a:p>
          <a:p>
            <a:r>
              <a:rPr lang="en-US" dirty="0" smtClean="0"/>
              <a:t>Runnable</a:t>
            </a:r>
            <a:r>
              <a:rPr lang="en-US" baseline="0" dirty="0" smtClean="0"/>
              <a:t> is required in event the thread implementation needs to extend from another class. </a:t>
            </a: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C77BF-E537-499B-9D36-3E88BA23C68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015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C77BF-E537-499B-9D36-3E88BA23C68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47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example refer Threads/example2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C77BF-E537-499B-9D36-3E88BA23C68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066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example refer Threads/example3</a:t>
            </a:r>
          </a:p>
          <a:p>
            <a:endParaRPr lang="en-US" dirty="0" smtClean="0"/>
          </a:p>
          <a:p>
            <a:r>
              <a:rPr lang="en-US" dirty="0" smtClean="0"/>
              <a:t>Demonstrate</a:t>
            </a:r>
            <a:r>
              <a:rPr lang="en-US" baseline="0" dirty="0" smtClean="0"/>
              <a:t> the concept of </a:t>
            </a:r>
            <a:r>
              <a:rPr lang="en-US" baseline="0" dirty="0" err="1" smtClean="0"/>
              <a:t>thread.join</a:t>
            </a:r>
            <a:r>
              <a:rPr lang="en-US" baseline="0" dirty="0" smtClean="0"/>
              <a:t>()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C77BF-E537-499B-9D36-3E88BA23C68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600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talk about synchronization in this slide</a:t>
            </a:r>
            <a:r>
              <a:rPr lang="en-US" baseline="0" dirty="0" smtClean="0"/>
              <a:t> and show how we </a:t>
            </a:r>
            <a:r>
              <a:rPr lang="en-US" baseline="0" dirty="0" smtClean="0"/>
              <a:t>synchronize block in the </a:t>
            </a:r>
            <a:r>
              <a:rPr lang="en-US" baseline="0" smtClean="0"/>
              <a:t>run method</a:t>
            </a:r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C77BF-E537-499B-9D36-3E88BA23C68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3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E79-BA54-4D29-AD51-F1B7072AB361}" type="datetimeFigureOut">
              <a:rPr lang="en-GB" smtClean="0"/>
              <a:t>31/08/2016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794E-93DA-447C-9B1D-013D9E732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24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E79-BA54-4D29-AD51-F1B7072AB361}" type="datetimeFigureOut">
              <a:rPr lang="en-GB" smtClean="0"/>
              <a:t>31/08/2016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794E-93DA-447C-9B1D-013D9E732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42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E79-BA54-4D29-AD51-F1B7072AB361}" type="datetimeFigureOut">
              <a:rPr lang="en-GB" smtClean="0"/>
              <a:t>31/08/2016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794E-93DA-447C-9B1D-013D9E732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70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E79-BA54-4D29-AD51-F1B7072AB361}" type="datetimeFigureOut">
              <a:rPr lang="en-GB" smtClean="0"/>
              <a:t>31/08/2016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794E-93DA-447C-9B1D-013D9E732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35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E79-BA54-4D29-AD51-F1B7072AB361}" type="datetimeFigureOut">
              <a:rPr lang="en-GB" smtClean="0"/>
              <a:t>31/08/2016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794E-93DA-447C-9B1D-013D9E732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38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E79-BA54-4D29-AD51-F1B7072AB361}" type="datetimeFigureOut">
              <a:rPr lang="en-GB" smtClean="0"/>
              <a:t>31/08/2016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794E-93DA-447C-9B1D-013D9E732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46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E79-BA54-4D29-AD51-F1B7072AB361}" type="datetimeFigureOut">
              <a:rPr lang="en-GB" smtClean="0"/>
              <a:t>31/08/2016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794E-93DA-447C-9B1D-013D9E732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04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E79-BA54-4D29-AD51-F1B7072AB361}" type="datetimeFigureOut">
              <a:rPr lang="en-GB" smtClean="0"/>
              <a:t>31/08/2016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794E-93DA-447C-9B1D-013D9E732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E79-BA54-4D29-AD51-F1B7072AB361}" type="datetimeFigureOut">
              <a:rPr lang="en-GB" smtClean="0"/>
              <a:t>31/08/2016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794E-93DA-447C-9B1D-013D9E732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22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E79-BA54-4D29-AD51-F1B7072AB361}" type="datetimeFigureOut">
              <a:rPr lang="en-GB" smtClean="0"/>
              <a:t>31/08/2016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794E-93DA-447C-9B1D-013D9E732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97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E79-BA54-4D29-AD51-F1B7072AB361}" type="datetimeFigureOut">
              <a:rPr lang="en-GB" smtClean="0"/>
              <a:t>31/08/2016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794E-93DA-447C-9B1D-013D9E732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11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CCE79-BA54-4D29-AD51-F1B7072AB361}" type="datetimeFigureOut">
              <a:rPr lang="en-GB" smtClean="0"/>
              <a:t>31/08/2016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6794E-93DA-447C-9B1D-013D9E732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21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Java- Threads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76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836" y="-10532"/>
            <a:ext cx="10515600" cy="1325563"/>
          </a:xfrm>
        </p:spPr>
        <p:txBody>
          <a:bodyPr/>
          <a:lstStyle/>
          <a:p>
            <a:r>
              <a:rPr lang="en-US" dirty="0" smtClean="0"/>
              <a:t>Asynchronous &amp; Parallel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166153" y="1137172"/>
            <a:ext cx="18152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Async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22339" y="1171978"/>
            <a:ext cx="0" cy="481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022339" y="1150051"/>
            <a:ext cx="22395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https://www.indiapost.gov.in/_layouts/15/images/DOP.Portal.UILayer/Speed-Po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32" y="2073381"/>
            <a:ext cx="2739345" cy="68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log.quicksearch.in/wp-content/uploads/2016/08/online-sho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388" y="3077247"/>
            <a:ext cx="2231248" cy="152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lassesnotes.com/wp-content/uploads/2013/11/Home-Delivery-Truc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65" y="3285301"/>
            <a:ext cx="2371725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28833" y="5915258"/>
            <a:ext cx="43978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Anything else?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032" name="Picture 8" descr="http://graphics8.nytimes.com/images/2009/01/11/nyregion/11mushct.6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043" y="2137326"/>
            <a:ext cx="3083691" cy="170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d2v9y0dukr6mq2.cloudfront.net/video/thumbnail/Yu5bJ4M/people-paying-foods-at-check-out-counter-inside-walmart-store-with-4k-resolution_ekly0vhrze__S000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885" y="4150143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upload.wikimedia.org/wikipedia/commons/thumb/1/10/IC_engine.JPG/300px-IC_engin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437" y="1824860"/>
            <a:ext cx="2013636" cy="201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25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2" y="16687"/>
            <a:ext cx="10515600" cy="1325563"/>
          </a:xfrm>
        </p:spPr>
        <p:txBody>
          <a:bodyPr/>
          <a:lstStyle/>
          <a:p>
            <a:r>
              <a:rPr lang="en-US" dirty="0" smtClean="0"/>
              <a:t>Threads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176" y="1256280"/>
            <a:ext cx="10634932" cy="226329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chemeClr val="tx2"/>
                </a:solidFill>
              </a:rPr>
              <a:t>thread</a:t>
            </a:r>
            <a:r>
              <a:rPr lang="en-US" altLang="en-US" dirty="0"/>
              <a:t> is a single sequence of execution within a </a:t>
            </a:r>
            <a:r>
              <a:rPr lang="en-US" altLang="en-US" dirty="0" smtClean="0"/>
              <a:t>program</a:t>
            </a:r>
            <a:endParaRPr lang="en-US" altLang="en-US" dirty="0"/>
          </a:p>
          <a:p>
            <a:pPr lvl="1">
              <a:lnSpc>
                <a:spcPct val="120000"/>
              </a:lnSpc>
            </a:pPr>
            <a:r>
              <a:rPr lang="en-US" altLang="en-US" dirty="0" smtClean="0"/>
              <a:t>E.g. Main method </a:t>
            </a:r>
            <a:endParaRPr lang="en-US" altLang="en-US" dirty="0"/>
          </a:p>
          <a:p>
            <a:pPr>
              <a:lnSpc>
                <a:spcPct val="120000"/>
              </a:lnSpc>
            </a:pPr>
            <a:r>
              <a:rPr lang="en-US" altLang="en-US" dirty="0" smtClean="0"/>
              <a:t>A Thread can </a:t>
            </a:r>
            <a:r>
              <a:rPr lang="en-US" altLang="en-US" b="1" dirty="0" smtClean="0"/>
              <a:t>spawn</a:t>
            </a:r>
            <a:r>
              <a:rPr lang="en-US" altLang="en-US" dirty="0" smtClean="0"/>
              <a:t> new threads from within</a:t>
            </a:r>
          </a:p>
          <a:p>
            <a:pPr>
              <a:lnSpc>
                <a:spcPct val="120000"/>
              </a:lnSpc>
            </a:pPr>
            <a:r>
              <a:rPr lang="en-US" altLang="en-US" b="1" dirty="0"/>
              <a:t> </a:t>
            </a:r>
            <a:r>
              <a:rPr lang="en-US" altLang="en-US" dirty="0" smtClean="0"/>
              <a:t>Can be implemented either by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en-US" dirty="0" smtClean="0"/>
              <a:t>Extending “</a:t>
            </a:r>
            <a:r>
              <a:rPr lang="en-US" altLang="en-US" dirty="0" err="1" smtClean="0"/>
              <a:t>java.lang.Thread</a:t>
            </a:r>
            <a:r>
              <a:rPr lang="en-US" altLang="en-US" dirty="0" smtClean="0"/>
              <a:t>”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en-US" dirty="0" smtClean="0"/>
              <a:t>Implementing “</a:t>
            </a:r>
            <a:r>
              <a:rPr lang="en-US" altLang="en-US" dirty="0" err="1" smtClean="0"/>
              <a:t>java.lang.Runnable</a:t>
            </a:r>
            <a:r>
              <a:rPr lang="en-US" altLang="en-US" dirty="0" smtClean="0"/>
              <a:t>”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endParaRPr lang="en-US" altLang="en-US" b="1" dirty="0" smtClean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endParaRPr lang="en-US" alt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8058095" y="1598574"/>
            <a:ext cx="341503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Let’s see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 Example</a:t>
            </a:r>
            <a:endParaRPr lang="en-US" sz="54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176" y="4226943"/>
            <a:ext cx="10634932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Observations</a:t>
            </a:r>
          </a:p>
          <a:p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Runnable requires a thread to execute.   </a:t>
            </a:r>
            <a:r>
              <a:rPr lang="en-US" sz="2000" i="1" dirty="0" smtClean="0"/>
              <a:t>So why do we need a Runnable 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Every execution can lead to a different order in which the threads are executed.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Main thread finished execution, with the child threads still running. 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8213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612" y="0"/>
            <a:ext cx="10515600" cy="1325563"/>
          </a:xfrm>
        </p:spPr>
        <p:txBody>
          <a:bodyPr/>
          <a:lstStyle/>
          <a:p>
            <a:r>
              <a:rPr lang="en-US" dirty="0" smtClean="0"/>
              <a:t>Types of Threads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1545354"/>
              </p:ext>
            </p:extLst>
          </p:nvPr>
        </p:nvGraphicFramePr>
        <p:xfrm>
          <a:off x="479613" y="1093695"/>
          <a:ext cx="11210364" cy="592688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736788"/>
                <a:gridCol w="3736788"/>
                <a:gridCol w="3736788"/>
              </a:tblGrid>
              <a:tr h="72469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User Threads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Daemon Threads</a:t>
                      </a:r>
                      <a:endParaRPr lang="en-GB" sz="3200" dirty="0"/>
                    </a:p>
                  </a:txBody>
                  <a:tcPr/>
                </a:tc>
              </a:tr>
              <a:tr h="125824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High Priority</a:t>
                      </a:r>
                      <a:endParaRPr lang="en-GB" sz="2800" dirty="0" smtClean="0"/>
                    </a:p>
                    <a:p>
                      <a:pPr algn="ctr"/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Low Priority</a:t>
                      </a:r>
                      <a:endParaRPr lang="en-GB" sz="2800" dirty="0" smtClean="0"/>
                    </a:p>
                    <a:p>
                      <a:pPr algn="ctr"/>
                      <a:endParaRPr lang="en-GB" sz="2800" dirty="0"/>
                    </a:p>
                  </a:txBody>
                  <a:tcPr anchor="ctr"/>
                </a:tc>
              </a:tr>
              <a:tr h="142744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JVM lives until completion</a:t>
                      </a:r>
                      <a:endParaRPr lang="en-GB" sz="2800" dirty="0" smtClean="0"/>
                    </a:p>
                    <a:p>
                      <a:pPr algn="ctr"/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JVM</a:t>
                      </a:r>
                      <a:r>
                        <a:rPr lang="en-US" sz="2800" baseline="0" dirty="0" smtClean="0"/>
                        <a:t> t</a:t>
                      </a:r>
                      <a:r>
                        <a:rPr lang="en-US" sz="2800" dirty="0" smtClean="0"/>
                        <a:t>erminates even if alive</a:t>
                      </a:r>
                      <a:endParaRPr lang="en-GB" sz="2800" dirty="0" smtClean="0"/>
                    </a:p>
                    <a:p>
                      <a:pPr algn="ctr"/>
                      <a:endParaRPr lang="en-GB" sz="2800" dirty="0"/>
                    </a:p>
                  </a:txBody>
                  <a:tcPr anchor="ctr"/>
                </a:tc>
              </a:tr>
              <a:tr h="125824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Foreground Process</a:t>
                      </a:r>
                      <a:endParaRPr lang="en-GB" sz="2800" dirty="0" smtClean="0"/>
                    </a:p>
                    <a:p>
                      <a:pPr algn="ctr"/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Background Process</a:t>
                      </a:r>
                      <a:endParaRPr lang="en-GB" sz="2800" dirty="0" smtClean="0"/>
                    </a:p>
                    <a:p>
                      <a:pPr algn="ctr"/>
                      <a:endParaRPr lang="en-GB" sz="2800" dirty="0"/>
                    </a:p>
                  </a:txBody>
                  <a:tcPr anchor="ctr"/>
                </a:tc>
              </a:tr>
              <a:tr h="1258248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main()</a:t>
                      </a:r>
                      <a:r>
                        <a:rPr lang="en-US" sz="2800" baseline="0" dirty="0" smtClean="0"/>
                        <a:t> thread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Garbage Collector</a:t>
                      </a:r>
                      <a:r>
                        <a:rPr lang="en-US" sz="2800" baseline="0" dirty="0" smtClean="0"/>
                        <a:t> </a:t>
                      </a:r>
                      <a:endParaRPr lang="en-GB" sz="28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Picture 8" descr="http://d3gnp09177mxuh.cloudfront.net/tech-page-images/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30" y="2939384"/>
            <a:ext cx="1596751" cy="159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Image result for foregroun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427" y="4445968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cdn2.iconfinder.com/data/icons/science-solid-icons-vol-2/48/079-12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152" y="5828041"/>
            <a:ext cx="988709" cy="98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528" y="1907147"/>
            <a:ext cx="1103953" cy="110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1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82" y="0"/>
            <a:ext cx="10515600" cy="1325563"/>
          </a:xfrm>
        </p:spPr>
        <p:txBody>
          <a:bodyPr/>
          <a:lstStyle/>
          <a:p>
            <a:r>
              <a:rPr lang="en-US" dirty="0" smtClean="0"/>
              <a:t>Computations in Threads</a:t>
            </a:r>
            <a:endParaRPr lang="en-GB" dirty="0"/>
          </a:p>
        </p:txBody>
      </p:sp>
      <p:pic>
        <p:nvPicPr>
          <p:cNvPr id="4098" name="Picture 2" descr="Image result for pas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64" y="105871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42446" y="1325563"/>
            <a:ext cx="8193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can pass arguments to a thread by declaring fields in the thread class </a:t>
            </a:r>
            <a:endParaRPr lang="en-GB" sz="2400" dirty="0"/>
          </a:p>
        </p:txBody>
      </p:sp>
      <p:sp>
        <p:nvSpPr>
          <p:cNvPr id="6" name="Rectangle 5"/>
          <p:cNvSpPr/>
          <p:nvPr/>
        </p:nvSpPr>
        <p:spPr>
          <a:xfrm>
            <a:off x="724965" y="3412116"/>
            <a:ext cx="341503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Let’s see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 Example</a:t>
            </a:r>
            <a:endParaRPr lang="en-US" sz="54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73271" y="2963716"/>
            <a:ext cx="586291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Try this !</a:t>
            </a:r>
          </a:p>
          <a:p>
            <a:endParaRPr lang="en-US" sz="4400" dirty="0"/>
          </a:p>
          <a:p>
            <a:r>
              <a:rPr lang="en-US" sz="2800" dirty="0" smtClean="0"/>
              <a:t>For a List of String array, calculate and print the lengths of individual strings, in separate threads.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65596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188" y="2813"/>
            <a:ext cx="10515600" cy="1325563"/>
          </a:xfrm>
        </p:spPr>
        <p:txBody>
          <a:bodyPr/>
          <a:lstStyle/>
          <a:p>
            <a:r>
              <a:rPr lang="en-US" dirty="0" smtClean="0"/>
              <a:t>Aggregation using Threads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01" y="1309505"/>
            <a:ext cx="1219200" cy="121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98143" y="1328376"/>
            <a:ext cx="3226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big process may be desired to be split into smaller processes</a:t>
            </a:r>
            <a:endParaRPr lang="en-GB" sz="2400" dirty="0"/>
          </a:p>
        </p:txBody>
      </p:sp>
      <p:pic>
        <p:nvPicPr>
          <p:cNvPr id="5122" name="Picture 2" descr="https://cdn2.iconfinder.com/data/icons/interface-part-1/32/arrows-2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988" y="1083152"/>
            <a:ext cx="1690777" cy="169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888136" y="1309505"/>
            <a:ext cx="3226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Results from the smaller process are aggregated to provide a single result</a:t>
            </a:r>
            <a:endParaRPr lang="en-GB" sz="2400" dirty="0"/>
          </a:p>
        </p:txBody>
      </p:sp>
      <p:sp>
        <p:nvSpPr>
          <p:cNvPr id="8" name="Rectangle 7"/>
          <p:cNvSpPr/>
          <p:nvPr/>
        </p:nvSpPr>
        <p:spPr>
          <a:xfrm>
            <a:off x="724965" y="3412116"/>
            <a:ext cx="341503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Let’s see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 Example</a:t>
            </a:r>
            <a:endParaRPr lang="en-US" sz="54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7777" y="3222508"/>
            <a:ext cx="58629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Try this !</a:t>
            </a:r>
          </a:p>
          <a:p>
            <a:endParaRPr lang="en-US" sz="4400" dirty="0"/>
          </a:p>
          <a:p>
            <a:r>
              <a:rPr lang="en-US" sz="2800" dirty="0" smtClean="0"/>
              <a:t>From a list of Strings, find the number of occurrences of the letter “A”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2936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Sharing </a:t>
            </a:r>
            <a:r>
              <a:rPr lang="en-US" dirty="0"/>
              <a:t>r</a:t>
            </a:r>
            <a:r>
              <a:rPr lang="en-US" dirty="0" smtClean="0"/>
              <a:t>esources between Threads</a:t>
            </a:r>
            <a:endParaRPr lang="en-GB" dirty="0"/>
          </a:p>
        </p:txBody>
      </p:sp>
      <p:pic>
        <p:nvPicPr>
          <p:cNvPr id="6146" name="Picture 2" descr="Image result for SHARING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48" y="1319211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1770997" y="1325562"/>
            <a:ext cx="3767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Multiple threads may share a common object, reading/ modifying it</a:t>
            </a:r>
            <a:endParaRPr lang="en-GB" sz="2400" dirty="0"/>
          </a:p>
        </p:txBody>
      </p:sp>
      <p:pic>
        <p:nvPicPr>
          <p:cNvPr id="6148" name="Picture 4" descr="Image result for wrong icon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509" y="1267452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77177" y="1267451"/>
            <a:ext cx="4176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Can lead to inconsistent reads and writes. The integrity of data will be lost</a:t>
            </a:r>
            <a:endParaRPr lang="en-GB" sz="2400" dirty="0"/>
          </a:p>
        </p:txBody>
      </p:sp>
      <p:sp>
        <p:nvSpPr>
          <p:cNvPr id="8" name="Rectangle 7"/>
          <p:cNvSpPr/>
          <p:nvPr/>
        </p:nvSpPr>
        <p:spPr>
          <a:xfrm>
            <a:off x="724965" y="3412116"/>
            <a:ext cx="341503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Let’s see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 Example</a:t>
            </a:r>
            <a:endParaRPr lang="en-US" sz="54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7777" y="3222508"/>
            <a:ext cx="58629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Try this !</a:t>
            </a:r>
          </a:p>
          <a:p>
            <a:endParaRPr lang="en-US" sz="4400" dirty="0"/>
          </a:p>
          <a:p>
            <a:r>
              <a:rPr lang="en-US" sz="2800" dirty="0" smtClean="0"/>
              <a:t>From a list of Strings, find the number of occurrences of the letter “A”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9428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08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2389</TotalTime>
  <Words>413</Words>
  <Application>Microsoft Office PowerPoint</Application>
  <PresentationFormat>Custom</PresentationFormat>
  <Paragraphs>76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Java- Threads</vt:lpstr>
      <vt:lpstr>Asynchronous &amp; Parallel</vt:lpstr>
      <vt:lpstr>Threads</vt:lpstr>
      <vt:lpstr>Types of Threads</vt:lpstr>
      <vt:lpstr>Computations in Threads</vt:lpstr>
      <vt:lpstr>Aggregation using Threads</vt:lpstr>
      <vt:lpstr>Sharing resources between Threads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Java- Threads</dc:title>
  <dc:creator>Arun Madhavan Govindarajan</dc:creator>
  <cp:lastModifiedBy>Arun, Madhavan (M.)</cp:lastModifiedBy>
  <cp:revision>29</cp:revision>
  <dcterms:created xsi:type="dcterms:W3CDTF">2016-08-27T10:35:52Z</dcterms:created>
  <dcterms:modified xsi:type="dcterms:W3CDTF">2016-08-31T11:01:56Z</dcterms:modified>
</cp:coreProperties>
</file>