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4" r:id="rId7"/>
    <p:sldId id="265" r:id="rId8"/>
    <p:sldId id="266" r:id="rId9"/>
    <p:sldId id="267" r:id="rId10"/>
    <p:sldId id="268" r:id="rId11"/>
    <p:sldId id="291" r:id="rId12"/>
    <p:sldId id="292" r:id="rId13"/>
    <p:sldId id="293" r:id="rId14"/>
    <p:sldId id="294" r:id="rId15"/>
    <p:sldId id="295" r:id="rId16"/>
    <p:sldId id="296" r:id="rId17"/>
    <p:sldId id="297"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4FC3E-8C1C-4E0A-8F48-F85A1154AC05}" type="datetimeFigureOut">
              <a:rPr lang="en-US" smtClean="0"/>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C815A-5F4F-4C13-A611-5BB0BCD4FF0E}" type="slidenum">
              <a:rPr lang="en-US" smtClean="0"/>
              <a:t>‹#›</a:t>
            </a:fld>
            <a:endParaRPr lang="en-US"/>
          </a:p>
        </p:txBody>
      </p:sp>
    </p:spTree>
    <p:extLst>
      <p:ext uri="{BB962C8B-B14F-4D97-AF65-F5344CB8AC3E}">
        <p14:creationId xmlns:p14="http://schemas.microsoft.com/office/powerpoint/2010/main" val="101175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137333-EB32-4392-85F1-5BFC15582A5E}"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325013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37333-EB32-4392-85F1-5BFC15582A5E}"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238253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37333-EB32-4392-85F1-5BFC15582A5E}"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410235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37333-EB32-4392-85F1-5BFC15582A5E}"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27878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37333-EB32-4392-85F1-5BFC15582A5E}"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29925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137333-EB32-4392-85F1-5BFC15582A5E}"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262457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137333-EB32-4392-85F1-5BFC15582A5E}"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15493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137333-EB32-4392-85F1-5BFC15582A5E}"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2683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37333-EB32-4392-85F1-5BFC15582A5E}"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293813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37333-EB32-4392-85F1-5BFC15582A5E}"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332038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37333-EB32-4392-85F1-5BFC15582A5E}"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C5CCF-9F5B-4852-9981-F1E004AEC0AD}" type="slidenum">
              <a:rPr lang="en-US" smtClean="0"/>
              <a:t>‹#›</a:t>
            </a:fld>
            <a:endParaRPr lang="en-US"/>
          </a:p>
        </p:txBody>
      </p:sp>
    </p:spTree>
    <p:extLst>
      <p:ext uri="{BB962C8B-B14F-4D97-AF65-F5344CB8AC3E}">
        <p14:creationId xmlns:p14="http://schemas.microsoft.com/office/powerpoint/2010/main" val="12410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37333-EB32-4392-85F1-5BFC15582A5E}" type="datetimeFigureOut">
              <a:rPr lang="en-US" smtClean="0"/>
              <a:t>10/18/2022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C5CCF-9F5B-4852-9981-F1E004AEC0AD}" type="slidenum">
              <a:rPr lang="en-US" smtClean="0"/>
              <a:t>‹#›</a:t>
            </a:fld>
            <a:endParaRPr lang="en-US"/>
          </a:p>
        </p:txBody>
      </p:sp>
    </p:spTree>
    <p:extLst>
      <p:ext uri="{BB962C8B-B14F-4D97-AF65-F5344CB8AC3E}">
        <p14:creationId xmlns:p14="http://schemas.microsoft.com/office/powerpoint/2010/main" val="131464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0000FF"/>
                </a:solidFill>
                <a:latin typeface="Times New Roman"/>
                <a:ea typeface="Times New Roman"/>
                <a:cs typeface="Times New Roman"/>
                <a:sym typeface="Times New Roman"/>
              </a:rPr>
              <a:t>Microprocessor</a:t>
            </a:r>
            <a:br>
              <a:rPr lang="en" sz="3600" dirty="0">
                <a:solidFill>
                  <a:srgbClr val="0000FF"/>
                </a:solidFill>
                <a:latin typeface="Times New Roman"/>
                <a:ea typeface="Times New Roman"/>
                <a:cs typeface="Times New Roman"/>
                <a:sym typeface="Times New Roman"/>
              </a:rPr>
            </a:br>
            <a:r>
              <a:rPr lang="en" sz="3600" dirty="0">
                <a:solidFill>
                  <a:srgbClr val="0000FF"/>
                </a:solidFill>
                <a:latin typeface="Times New Roman"/>
                <a:ea typeface="Times New Roman"/>
                <a:cs typeface="Times New Roman"/>
                <a:sym typeface="Times New Roman"/>
              </a:rPr>
              <a:t>B</a:t>
            </a:r>
            <a:r>
              <a:rPr lang="en-US" sz="3600" dirty="0">
                <a:solidFill>
                  <a:srgbClr val="0000FF"/>
                </a:solidFill>
                <a:latin typeface="Times New Roman"/>
                <a:ea typeface="Times New Roman"/>
                <a:cs typeface="Times New Roman"/>
                <a:sym typeface="Times New Roman"/>
              </a:rPr>
              <a:t>Sc CSIT</a:t>
            </a:r>
            <a:r>
              <a:rPr lang="en" sz="3600" dirty="0">
                <a:solidFill>
                  <a:srgbClr val="0000FF"/>
                </a:solidFill>
                <a:latin typeface="Times New Roman"/>
                <a:ea typeface="Times New Roman"/>
                <a:cs typeface="Times New Roman"/>
                <a:sym typeface="Times New Roman"/>
              </a:rPr>
              <a:t> II SEM</a:t>
            </a:r>
            <a:endParaRPr sz="3600" dirty="0">
              <a:solidFill>
                <a:srgbClr val="0000FF"/>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743200"/>
            <a:ext cx="8520600" cy="3505199"/>
          </a:xfrm>
          <a:prstGeom prst="rect">
            <a:avLst/>
          </a:prstGeom>
        </p:spPr>
        <p:txBody>
          <a:bodyPr spcFirstLastPara="1" wrap="square" lIns="91425" tIns="91425" rIns="91425" bIns="91425" anchor="t" anchorCtr="0">
            <a:noAutofit/>
          </a:bodyPr>
          <a:lstStyle/>
          <a:p>
            <a:pPr lvl="0">
              <a:spcBef>
                <a:spcPts val="0"/>
              </a:spcBef>
            </a:pPr>
            <a:r>
              <a:rPr lang="en-GB" dirty="0">
                <a:solidFill>
                  <a:srgbClr val="FF0000"/>
                </a:solidFill>
                <a:latin typeface="Times New Roman" pitchFamily="18" charset="0"/>
                <a:cs typeface="Times New Roman" pitchFamily="18" charset="0"/>
                <a:sym typeface="Times New Roman"/>
              </a:rPr>
              <a:t>Introduction</a:t>
            </a:r>
          </a:p>
          <a:p>
            <a:pPr lvl="0">
              <a:spcBef>
                <a:spcPts val="0"/>
              </a:spcBef>
            </a:pPr>
            <a:r>
              <a:rPr lang="en-GB" dirty="0">
                <a:solidFill>
                  <a:srgbClr val="FF0000"/>
                </a:solidFill>
                <a:latin typeface="Times New Roman" pitchFamily="18" charset="0"/>
                <a:ea typeface="Times New Roman"/>
                <a:cs typeface="Times New Roman" pitchFamily="18" charset="0"/>
                <a:sym typeface="Times New Roman"/>
              </a:rPr>
              <a:t>Chapter One</a:t>
            </a:r>
            <a:endParaRPr lang="en" dirty="0">
              <a:solidFill>
                <a:srgbClr val="FF0000"/>
              </a:solidFill>
              <a:latin typeface="Times New Roman" pitchFamily="18" charset="0"/>
              <a:ea typeface="Times New Roman"/>
              <a:cs typeface="Times New Roman" pitchFamily="18" charset="0"/>
              <a:sym typeface="Times New Roman"/>
            </a:endParaRPr>
          </a:p>
          <a:p>
            <a:pPr marL="0" lvl="0" indent="0" algn="ctr" rtl="0">
              <a:spcBef>
                <a:spcPts val="0"/>
              </a:spcBef>
              <a:spcAft>
                <a:spcPts val="0"/>
              </a:spcAft>
              <a:buNone/>
            </a:pPr>
            <a:endParaRPr lang="en" dirty="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r>
              <a:rPr lang="en" dirty="0">
                <a:solidFill>
                  <a:srgbClr val="0000FF"/>
                </a:solidFill>
                <a:latin typeface="Times New Roman"/>
                <a:ea typeface="Times New Roman"/>
                <a:cs typeface="Times New Roman"/>
                <a:sym typeface="Times New Roman"/>
              </a:rPr>
              <a:t>Bijay Babu Regmi</a:t>
            </a:r>
            <a:endParaRPr dirty="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r>
              <a:rPr lang="en-US" dirty="0">
                <a:solidFill>
                  <a:srgbClr val="FF00FF"/>
                </a:solidFill>
                <a:latin typeface="Times New Roman"/>
                <a:ea typeface="Times New Roman"/>
                <a:cs typeface="Times New Roman"/>
                <a:sym typeface="Times New Roman"/>
              </a:rPr>
              <a:t>bijay.regmi@deerwalk.edu.np</a:t>
            </a:r>
            <a:endParaRPr dirty="0">
              <a:solidFill>
                <a:srgbClr val="FF00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319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Continued….</a:t>
            </a: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a:solidFill>
                  <a:srgbClr val="00B0F0"/>
                </a:solidFill>
                <a:latin typeface="Times New Roman" pitchFamily="18" charset="0"/>
                <a:cs typeface="Times New Roman" pitchFamily="18" charset="0"/>
              </a:rPr>
              <a:t>Program Counter (PC): </a:t>
            </a:r>
            <a:r>
              <a:rPr lang="en-US" sz="1800" dirty="0">
                <a:latin typeface="Times New Roman" pitchFamily="18" charset="0"/>
                <a:cs typeface="Times New Roman" pitchFamily="18" charset="0"/>
              </a:rPr>
              <a:t>This 16-bit register deals with sequencing the execution of instructions. The microprocessor uses this register to sequence the execution of the instructions. The function of the program counter is to point to the memory address from which the next byte is to be fetched. When a byte is being fetched, the program counter is automatically incremented by one to point to the next memory location. </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Stack Pointer (SP): </a:t>
            </a:r>
            <a:r>
              <a:rPr lang="en-US" sz="1800" dirty="0">
                <a:latin typeface="Times New Roman" pitchFamily="18" charset="0"/>
                <a:cs typeface="Times New Roman" pitchFamily="18" charset="0"/>
              </a:rPr>
              <a:t>The stack pointer is also a 16-bit register, used as a memory pointer. It points to a memory location in R/W memory, called stack. The beginning of the stack is defined by loading 16- bit address in the stack pointer. </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Instruction Register/Decoder: </a:t>
            </a:r>
            <a:r>
              <a:rPr lang="en-US" sz="1800" dirty="0">
                <a:latin typeface="Times New Roman" pitchFamily="18" charset="0"/>
                <a:cs typeface="Times New Roman" pitchFamily="18" charset="0"/>
              </a:rPr>
              <a:t>It is an 8-bit register that temporarily stores the current instruction of a program. Latest instruction sent here from memory prior to execution. Decoder then takes instruction and decodes or interprets the instruction. Decoded instruction then passed to next stage.</a:t>
            </a:r>
          </a:p>
        </p:txBody>
      </p:sp>
    </p:spTree>
    <p:extLst>
      <p:ext uri="{BB962C8B-B14F-4D97-AF65-F5344CB8AC3E}">
        <p14:creationId xmlns:p14="http://schemas.microsoft.com/office/powerpoint/2010/main" val="321503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B8C5-744C-4A8D-8D5B-BE7C76AC6FB6}"/>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Von Neumann Architecture</a:t>
            </a:r>
          </a:p>
        </p:txBody>
      </p:sp>
      <p:sp>
        <p:nvSpPr>
          <p:cNvPr id="3" name="Content Placeholder 2">
            <a:extLst>
              <a:ext uri="{FF2B5EF4-FFF2-40B4-BE49-F238E27FC236}">
                <a16:creationId xmlns:a16="http://schemas.microsoft.com/office/drawing/2014/main" id="{3C05887A-7A5C-4AD8-9B4F-32F138415C62}"/>
              </a:ext>
            </a:extLst>
          </p:cNvPr>
          <p:cNvSpPr>
            <a:spLocks noGrp="1"/>
          </p:cNvSpPr>
          <p:nvPr>
            <p:ph idx="1"/>
          </p:nvPr>
        </p:nvSpPr>
        <p:spPr/>
        <p:txBody>
          <a:bodyPr>
            <a:normAutofit fontScale="92500" lnSpcReduction="20000"/>
          </a:bodyPr>
          <a:lstStyle/>
          <a:p>
            <a:pPr algn="just"/>
            <a:r>
              <a:rPr lang="en-US" sz="2600" dirty="0">
                <a:latin typeface="Times New Roman" panose="02020603050405020304" pitchFamily="18" charset="0"/>
                <a:cs typeface="Times New Roman" panose="02020603050405020304" pitchFamily="18" charset="0"/>
              </a:rPr>
              <a:t>Von-Neumann proposed his computer architecture design in 1945 which was later known as Von-Neumann Architecture. It consisted of a Control Unit, Arithmetic, and Logical Memory Unit (ALU), Registers and Inputs/Outputs.</a:t>
            </a:r>
          </a:p>
          <a:p>
            <a:pPr algn="just"/>
            <a:r>
              <a:rPr lang="en-US" sz="2600" dirty="0">
                <a:latin typeface="Times New Roman" panose="02020603050405020304" pitchFamily="18" charset="0"/>
                <a:cs typeface="Times New Roman" panose="02020603050405020304" pitchFamily="18" charset="0"/>
              </a:rPr>
              <a:t>Von Neumann architecture is based on the stored-program computer concept, where instruction data and program data are stored in the same memory. This design is still used in most computers produced today.</a:t>
            </a:r>
          </a:p>
          <a:p>
            <a:pPr algn="just"/>
            <a:r>
              <a:rPr lang="en-US" sz="2600" dirty="0">
                <a:latin typeface="Times New Roman" panose="02020603050405020304" pitchFamily="18" charset="0"/>
                <a:cs typeface="Times New Roman" panose="02020603050405020304" pitchFamily="18" charset="0"/>
              </a:rPr>
              <a:t>A Von Neumann-based computer:</a:t>
            </a:r>
          </a:p>
          <a:p>
            <a:pPr marL="0" indent="0" algn="just">
              <a:buNone/>
            </a:pPr>
            <a:r>
              <a:rPr lang="en-US" sz="2600" dirty="0">
                <a:latin typeface="Times New Roman" panose="02020603050405020304" pitchFamily="18" charset="0"/>
                <a:cs typeface="Times New Roman" panose="02020603050405020304" pitchFamily="18" charset="0"/>
              </a:rPr>
              <a:t>	-uses a single processor</a:t>
            </a:r>
          </a:p>
          <a:p>
            <a:pPr marL="0" indent="0" algn="just">
              <a:buNone/>
            </a:pPr>
            <a:r>
              <a:rPr lang="en-US" sz="2600" dirty="0">
                <a:latin typeface="Times New Roman" panose="02020603050405020304" pitchFamily="18" charset="0"/>
                <a:cs typeface="Times New Roman" panose="02020603050405020304" pitchFamily="18" charset="0"/>
              </a:rPr>
              <a:t>	-uses one memory for both instructions and data.</a:t>
            </a:r>
          </a:p>
          <a:p>
            <a:pPr marL="0" indent="0" algn="just">
              <a:buNone/>
            </a:pPr>
            <a:r>
              <a:rPr lang="en-US" sz="2600" dirty="0">
                <a:latin typeface="Times New Roman" panose="02020603050405020304" pitchFamily="18" charset="0"/>
                <a:cs typeface="Times New Roman" panose="02020603050405020304" pitchFamily="18" charset="0"/>
              </a:rPr>
              <a:t>	-executes programs following the fetch-decode-execute 	cycle</a:t>
            </a:r>
          </a:p>
          <a:p>
            <a:endParaRPr lang="en-US" dirty="0"/>
          </a:p>
        </p:txBody>
      </p:sp>
    </p:spTree>
    <p:extLst>
      <p:ext uri="{BB962C8B-B14F-4D97-AF65-F5344CB8AC3E}">
        <p14:creationId xmlns:p14="http://schemas.microsoft.com/office/powerpoint/2010/main" val="983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4F6650-87C3-4666-8503-35E83F901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85800"/>
            <a:ext cx="7467600" cy="5257800"/>
          </a:xfrm>
        </p:spPr>
      </p:pic>
    </p:spTree>
    <p:extLst>
      <p:ext uri="{BB962C8B-B14F-4D97-AF65-F5344CB8AC3E}">
        <p14:creationId xmlns:p14="http://schemas.microsoft.com/office/powerpoint/2010/main" val="26189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28681-9599-4FA7-8E10-74153C825E4E}"/>
              </a:ext>
            </a:extLst>
          </p:cNvPr>
          <p:cNvSpPr>
            <a:spLocks noGrp="1"/>
          </p:cNvSpPr>
          <p:nvPr>
            <p:ph idx="1"/>
          </p:nvPr>
        </p:nvSpPr>
        <p:spPr>
          <a:xfrm>
            <a:off x="457200" y="228600"/>
            <a:ext cx="8229600" cy="5897563"/>
          </a:xfrm>
        </p:spPr>
        <p:txBody>
          <a:bodyPr/>
          <a:lstStyle/>
          <a:p>
            <a:r>
              <a:rPr lang="en-US" sz="2000" dirty="0">
                <a:latin typeface="Times New Roman" panose="02020603050405020304" pitchFamily="18" charset="0"/>
                <a:cs typeface="Times New Roman" panose="02020603050405020304" pitchFamily="18" charset="0"/>
              </a:rPr>
              <a:t>Registers</a:t>
            </a:r>
          </a:p>
          <a:p>
            <a:r>
              <a:rPr lang="en-US" sz="2000" dirty="0">
                <a:latin typeface="Times New Roman" panose="02020603050405020304" pitchFamily="18" charset="0"/>
                <a:cs typeface="Times New Roman" panose="02020603050405020304" pitchFamily="18" charset="0"/>
              </a:rPr>
              <a:t>Registers refer to high-speed storage areas in the CPU. The data processed by the CPU are fetched from the registers.</a:t>
            </a:r>
          </a:p>
          <a:p>
            <a:r>
              <a:rPr lang="en-US" sz="2000" dirty="0">
                <a:latin typeface="Times New Roman" panose="02020603050405020304" pitchFamily="18" charset="0"/>
                <a:cs typeface="Times New Roman" panose="02020603050405020304" pitchFamily="18" charset="0"/>
              </a:rPr>
              <a:t>Following is the list of registers that plays a crucial role in data processing.</a:t>
            </a:r>
          </a:p>
          <a:p>
            <a:endParaRPr lang="en-US" dirty="0"/>
          </a:p>
        </p:txBody>
      </p:sp>
      <p:pic>
        <p:nvPicPr>
          <p:cNvPr id="5" name="Picture 4">
            <a:extLst>
              <a:ext uri="{FF2B5EF4-FFF2-40B4-BE49-F238E27FC236}">
                <a16:creationId xmlns:a16="http://schemas.microsoft.com/office/drawing/2014/main" id="{DBED6BCB-02A5-42B2-AF2A-511728D81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10" y="1752599"/>
            <a:ext cx="7710990" cy="4373563"/>
          </a:xfrm>
          <a:prstGeom prst="rect">
            <a:avLst/>
          </a:prstGeom>
        </p:spPr>
      </p:pic>
    </p:spTree>
    <p:extLst>
      <p:ext uri="{BB962C8B-B14F-4D97-AF65-F5344CB8AC3E}">
        <p14:creationId xmlns:p14="http://schemas.microsoft.com/office/powerpoint/2010/main" val="427958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E519-2321-4DF7-BD66-B03CAEB788E5}"/>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Harvard Architecture</a:t>
            </a:r>
          </a:p>
        </p:txBody>
      </p:sp>
      <p:sp>
        <p:nvSpPr>
          <p:cNvPr id="3" name="Content Placeholder 2">
            <a:extLst>
              <a:ext uri="{FF2B5EF4-FFF2-40B4-BE49-F238E27FC236}">
                <a16:creationId xmlns:a16="http://schemas.microsoft.com/office/drawing/2014/main" id="{92DB7510-6FAB-4CB0-85AE-1F1A540868EE}"/>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Harvard architecture is a type of computer architecture that separates its memory into two parts so data and instructions are stored separately. The architecture also has separate buses for data transfers and instruction fetches. This allows the CPU to fetch data and instructions at the same time.</a:t>
            </a:r>
          </a:p>
        </p:txBody>
      </p:sp>
      <p:pic>
        <p:nvPicPr>
          <p:cNvPr id="6" name="Picture 5">
            <a:extLst>
              <a:ext uri="{FF2B5EF4-FFF2-40B4-BE49-F238E27FC236}">
                <a16:creationId xmlns:a16="http://schemas.microsoft.com/office/drawing/2014/main" id="{297B8C76-7BF3-40A1-8959-EA88CDE4C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895600"/>
            <a:ext cx="3724795" cy="3687762"/>
          </a:xfrm>
          <a:prstGeom prst="rect">
            <a:avLst/>
          </a:prstGeom>
        </p:spPr>
      </p:pic>
    </p:spTree>
    <p:extLst>
      <p:ext uri="{BB962C8B-B14F-4D97-AF65-F5344CB8AC3E}">
        <p14:creationId xmlns:p14="http://schemas.microsoft.com/office/powerpoint/2010/main" val="104046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491DA-B05C-4015-A419-F5380345DBFF}"/>
              </a:ext>
            </a:extLst>
          </p:cNvPr>
          <p:cNvSpPr>
            <a:spLocks noGrp="1"/>
          </p:cNvSpPr>
          <p:nvPr>
            <p:ph idx="1"/>
          </p:nvPr>
        </p:nvSpPr>
        <p:spPr>
          <a:xfrm>
            <a:off x="457200" y="152400"/>
            <a:ext cx="8229600" cy="6324600"/>
          </a:xfrm>
        </p:spPr>
        <p:txBody>
          <a:bodyPr>
            <a:normAutofit fontScale="70000" lnSpcReduction="20000"/>
          </a:bodyPr>
          <a:lstStyle/>
          <a:p>
            <a:pPr algn="just" fontAlgn="base"/>
            <a:r>
              <a:rPr lang="en-US" dirty="0">
                <a:latin typeface="Times New Roman" panose="02020603050405020304" pitchFamily="18" charset="0"/>
                <a:cs typeface="Times New Roman" panose="02020603050405020304" pitchFamily="18" charset="0"/>
              </a:rPr>
              <a:t>Buses</a:t>
            </a:r>
          </a:p>
          <a:p>
            <a:pPr algn="just" fontAlgn="base"/>
            <a:r>
              <a:rPr lang="en-US" dirty="0">
                <a:latin typeface="Times New Roman" panose="02020603050405020304" pitchFamily="18" charset="0"/>
                <a:cs typeface="Times New Roman" panose="02020603050405020304" pitchFamily="18" charset="0"/>
              </a:rPr>
              <a:t>Buses are used as signal pathways. In Harvard architecture, there are separate buses for both instruction and data. Types of Buses: </a:t>
            </a:r>
          </a:p>
          <a:p>
            <a:pPr algn="just" fontAlgn="base"/>
            <a:r>
              <a:rPr lang="en-US" dirty="0">
                <a:latin typeface="Times New Roman" panose="02020603050405020304" pitchFamily="18" charset="0"/>
                <a:cs typeface="Times New Roman" panose="02020603050405020304" pitchFamily="18" charset="0"/>
              </a:rPr>
              <a:t>Data Bus: It carries data among the main memory system, processor, and I/O devices. </a:t>
            </a:r>
          </a:p>
          <a:p>
            <a:pPr algn="just" fontAlgn="base"/>
            <a:r>
              <a:rPr lang="en-US" dirty="0">
                <a:latin typeface="Times New Roman" panose="02020603050405020304" pitchFamily="18" charset="0"/>
                <a:cs typeface="Times New Roman" panose="02020603050405020304" pitchFamily="18" charset="0"/>
              </a:rPr>
              <a:t>Data Address Bus: It carries the address of data from the processor to the main memory system. </a:t>
            </a:r>
          </a:p>
          <a:p>
            <a:pPr algn="just" fontAlgn="base"/>
            <a:r>
              <a:rPr lang="en-US" dirty="0">
                <a:latin typeface="Times New Roman" panose="02020603050405020304" pitchFamily="18" charset="0"/>
                <a:cs typeface="Times New Roman" panose="02020603050405020304" pitchFamily="18" charset="0"/>
              </a:rPr>
              <a:t>Instruction Bus: It carries instructions among the main memory system, processor, and I/O devices. </a:t>
            </a:r>
          </a:p>
          <a:p>
            <a:pPr algn="just" fontAlgn="base"/>
            <a:r>
              <a:rPr lang="en-US" dirty="0">
                <a:latin typeface="Times New Roman" panose="02020603050405020304" pitchFamily="18" charset="0"/>
                <a:cs typeface="Times New Roman" panose="02020603050405020304" pitchFamily="18" charset="0"/>
              </a:rPr>
              <a:t>Instruction Address Bus: It carries the address of instructions from the processor to the main memory system. </a:t>
            </a:r>
          </a:p>
          <a:p>
            <a:pPr algn="just" fontAlgn="base"/>
            <a:r>
              <a:rPr lang="en-US" dirty="0">
                <a:latin typeface="Times New Roman" panose="02020603050405020304" pitchFamily="18" charset="0"/>
                <a:cs typeface="Times New Roman" panose="02020603050405020304" pitchFamily="18" charset="0"/>
              </a:rPr>
              <a:t>Operational Registers</a:t>
            </a:r>
          </a:p>
          <a:p>
            <a:pPr algn="just" fontAlgn="base"/>
            <a:r>
              <a:rPr lang="en-US" dirty="0">
                <a:latin typeface="Times New Roman" panose="02020603050405020304" pitchFamily="18" charset="0"/>
                <a:cs typeface="Times New Roman" panose="02020603050405020304" pitchFamily="18" charset="0"/>
              </a:rPr>
              <a:t>There are different types of registers involved in it which are used for storing addresses of different types of instructions. </a:t>
            </a:r>
            <a:br>
              <a:rPr lang="en-US"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the Memory Address Register and Memory Data Register are operational registers. </a:t>
            </a:r>
          </a:p>
          <a:p>
            <a:pPr algn="just" fontAlgn="base"/>
            <a:r>
              <a:rPr lang="en-US" dirty="0">
                <a:latin typeface="Times New Roman" panose="02020603050405020304" pitchFamily="18" charset="0"/>
                <a:cs typeface="Times New Roman" panose="02020603050405020304" pitchFamily="18" charset="0"/>
              </a:rPr>
              <a:t>Program Counter</a:t>
            </a:r>
          </a:p>
          <a:p>
            <a:pPr algn="just" fontAlgn="base"/>
            <a:r>
              <a:rPr lang="en-US" dirty="0">
                <a:latin typeface="Times New Roman" panose="02020603050405020304" pitchFamily="18" charset="0"/>
                <a:cs typeface="Times New Roman" panose="02020603050405020304" pitchFamily="18" charset="0"/>
              </a:rPr>
              <a:t>It has the location of the next instruction to be executed. The program counter then passes this next address to the memory address register. </a:t>
            </a:r>
          </a:p>
        </p:txBody>
      </p:sp>
    </p:spTree>
    <p:extLst>
      <p:ext uri="{BB962C8B-B14F-4D97-AF65-F5344CB8AC3E}">
        <p14:creationId xmlns:p14="http://schemas.microsoft.com/office/powerpoint/2010/main" val="92560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2722B-8C6F-4FE2-80DB-A78654B898AE}"/>
              </a:ext>
            </a:extLst>
          </p:cNvPr>
          <p:cNvSpPr>
            <a:spLocks noGrp="1"/>
          </p:cNvSpPr>
          <p:nvPr>
            <p:ph idx="1"/>
          </p:nvPr>
        </p:nvSpPr>
        <p:spPr>
          <a:xfrm>
            <a:off x="457200" y="304800"/>
            <a:ext cx="8229600" cy="5821363"/>
          </a:xfrm>
        </p:spPr>
        <p:txBody>
          <a:bodyPr>
            <a:normAutofit/>
          </a:bodyPr>
          <a:lstStyle/>
          <a:p>
            <a:pPr algn="just" fontAlgn="base"/>
            <a:r>
              <a:rPr lang="en-US" sz="2200" dirty="0">
                <a:latin typeface="Times New Roman" panose="02020603050405020304" pitchFamily="18" charset="0"/>
                <a:cs typeface="Times New Roman" panose="02020603050405020304" pitchFamily="18" charset="0"/>
              </a:rPr>
              <a:t>Arithmetic and Logic Unit</a:t>
            </a:r>
          </a:p>
          <a:p>
            <a:pPr algn="just" fontAlgn="base"/>
            <a:r>
              <a:rPr lang="en-US" sz="2200" dirty="0">
                <a:latin typeface="Times New Roman" panose="02020603050405020304" pitchFamily="18" charset="0"/>
                <a:cs typeface="Times New Roman" panose="02020603050405020304" pitchFamily="18" charset="0"/>
              </a:rPr>
              <a:t>The arithmetic logic unit is that part of the CPU that operates all the calculations needed. It performs addition, subtraction, comparison, logical Operations, bit Shifting Operations, and various arithmetic operations. </a:t>
            </a:r>
          </a:p>
          <a:p>
            <a:pPr algn="just" fontAlgn="base"/>
            <a:r>
              <a:rPr lang="en-US" sz="2200" dirty="0">
                <a:latin typeface="Times New Roman" panose="02020603050405020304" pitchFamily="18" charset="0"/>
                <a:cs typeface="Times New Roman" panose="02020603050405020304" pitchFamily="18" charset="0"/>
              </a:rPr>
              <a:t>Control Unit </a:t>
            </a:r>
          </a:p>
          <a:p>
            <a:pPr algn="just" fontAlgn="base"/>
            <a:r>
              <a:rPr lang="en-US" sz="2200" dirty="0">
                <a:latin typeface="Times New Roman" panose="02020603050405020304" pitchFamily="18" charset="0"/>
                <a:cs typeface="Times New Roman" panose="02020603050405020304" pitchFamily="18" charset="0"/>
              </a:rPr>
              <a:t>The Control Unit is the part of the CPU that operates all processor control signals. It controls the input and output devices and also controls the movement of instructions and data within the system. </a:t>
            </a:r>
          </a:p>
          <a:p>
            <a:pPr algn="just" fontAlgn="base"/>
            <a:r>
              <a:rPr lang="en-US" sz="2200" smtClean="0">
                <a:latin typeface="Times New Roman" panose="02020603050405020304" pitchFamily="18" charset="0"/>
                <a:cs typeface="Times New Roman" panose="02020603050405020304" pitchFamily="18" charset="0"/>
              </a:rPr>
              <a:t>Input / Output </a:t>
            </a:r>
            <a:r>
              <a:rPr lang="en-US" sz="2200" dirty="0">
                <a:latin typeface="Times New Roman" panose="02020603050405020304" pitchFamily="18" charset="0"/>
                <a:cs typeface="Times New Roman" panose="02020603050405020304" pitchFamily="18" charset="0"/>
              </a:rPr>
              <a:t>System</a:t>
            </a:r>
          </a:p>
          <a:p>
            <a:pPr algn="just" fontAlgn="base"/>
            <a:r>
              <a:rPr lang="en-US" sz="2200" dirty="0">
                <a:latin typeface="Times New Roman" panose="02020603050405020304" pitchFamily="18" charset="0"/>
                <a:cs typeface="Times New Roman" panose="02020603050405020304" pitchFamily="18" charset="0"/>
              </a:rPr>
              <a:t>Input devices are used to read data into main memory with the help of CPU input instruction. The information from a computer as output is given through Output devices. The computer gives the results of computation with the help of output devices. </a:t>
            </a:r>
          </a:p>
          <a:p>
            <a:endParaRPr lang="en-US" dirty="0"/>
          </a:p>
        </p:txBody>
      </p:sp>
    </p:spTree>
    <p:extLst>
      <p:ext uri="{BB962C8B-B14F-4D97-AF65-F5344CB8AC3E}">
        <p14:creationId xmlns:p14="http://schemas.microsoft.com/office/powerpoint/2010/main" val="395667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E36D-3822-4677-BEDD-FF05A0D33E57}"/>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Assignment</a:t>
            </a:r>
          </a:p>
        </p:txBody>
      </p:sp>
      <p:sp>
        <p:nvSpPr>
          <p:cNvPr id="3" name="Content Placeholder 2">
            <a:extLst>
              <a:ext uri="{FF2B5EF4-FFF2-40B4-BE49-F238E27FC236}">
                <a16:creationId xmlns:a16="http://schemas.microsoft.com/office/drawing/2014/main" id="{D83B66F7-85FC-4205-9A80-C70313809DB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Write down the differences between Von Neumann and Harvard Architecture. </a:t>
            </a:r>
          </a:p>
        </p:txBody>
      </p:sp>
    </p:spTree>
    <p:extLst>
      <p:ext uri="{BB962C8B-B14F-4D97-AF65-F5344CB8AC3E}">
        <p14:creationId xmlns:p14="http://schemas.microsoft.com/office/powerpoint/2010/main" val="724141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Architecture of Microprocessor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172199" cy="4349854"/>
          </a:xfrm>
        </p:spPr>
      </p:pic>
    </p:spTree>
    <p:extLst>
      <p:ext uri="{BB962C8B-B14F-4D97-AF65-F5344CB8AC3E}">
        <p14:creationId xmlns:p14="http://schemas.microsoft.com/office/powerpoint/2010/main" val="1664186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FF0000"/>
                </a:solidFill>
                <a:latin typeface="Times New Roman" pitchFamily="18" charset="0"/>
                <a:cs typeface="Times New Roman" pitchFamily="18" charset="0"/>
              </a:rPr>
              <a:t>Continued….</a:t>
            </a: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solidFill>
                  <a:srgbClr val="00B0F0"/>
                </a:solidFill>
                <a:latin typeface="Times New Roman" pitchFamily="18" charset="0"/>
                <a:cs typeface="Times New Roman" pitchFamily="18" charset="0"/>
              </a:rPr>
              <a:t>Address Bus: </a:t>
            </a:r>
            <a:r>
              <a:rPr lang="en-US" sz="1800" dirty="0">
                <a:latin typeface="Times New Roman" pitchFamily="18" charset="0"/>
                <a:cs typeface="Times New Roman" pitchFamily="18" charset="0"/>
              </a:rPr>
              <a:t>It carries the address, which is a unique binary pattern used to identify a memory location or an I/O port. For example, an eight bit address bus has eight lines and thus it can address 2</a:t>
            </a:r>
            <a:r>
              <a:rPr lang="en-US" sz="1800" baseline="30000" dirty="0">
                <a:latin typeface="Times New Roman" pitchFamily="18" charset="0"/>
                <a:cs typeface="Times New Roman" pitchFamily="18" charset="0"/>
              </a:rPr>
              <a:t>8</a:t>
            </a:r>
            <a:r>
              <a:rPr lang="en-US" sz="1800" dirty="0">
                <a:latin typeface="Times New Roman" pitchFamily="18" charset="0"/>
                <a:cs typeface="Times New Roman" pitchFamily="18" charset="0"/>
              </a:rPr>
              <a:t> = 256 different locations. The locations in hexadecimal format can be written as 00H – FFH.</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Data Bus: </a:t>
            </a:r>
            <a:r>
              <a:rPr lang="en-US" sz="1800" dirty="0">
                <a:latin typeface="Times New Roman" pitchFamily="18" charset="0"/>
                <a:cs typeface="Times New Roman" pitchFamily="18" charset="0"/>
              </a:rPr>
              <a:t>The data bus is used to transfer data between memory and processor or between I/O device and processor. For example, an 8-bit processor will generally have an 8-bit data bus and a 16-bit processor will have 16-bit data bus.</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Control Bus: </a:t>
            </a:r>
            <a:r>
              <a:rPr lang="en-US" sz="1800" dirty="0">
                <a:latin typeface="Times New Roman" pitchFamily="18" charset="0"/>
                <a:cs typeface="Times New Roman" pitchFamily="18" charset="0"/>
              </a:rPr>
              <a:t>The control bus carry control signals, which consists of signals for selection of memory or I/O device from the given address, direction of data transfer and synchronization of data transfer in case of slow devices. </a:t>
            </a:r>
          </a:p>
        </p:txBody>
      </p:sp>
    </p:spTree>
    <p:extLst>
      <p:ext uri="{BB962C8B-B14F-4D97-AF65-F5344CB8AC3E}">
        <p14:creationId xmlns:p14="http://schemas.microsoft.com/office/powerpoint/2010/main" val="385846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Introduction to Microprocessor</a:t>
            </a: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a:latin typeface="Times New Roman" pitchFamily="18" charset="0"/>
                <a:cs typeface="Times New Roman" pitchFamily="18" charset="0"/>
              </a:rPr>
              <a:t>The microprocessor is a multipurpose, clock driven, register based, digital integrated circuit which accepts binary data as input, processes it according to instructions stored in its memory and provides result as output.</a:t>
            </a:r>
          </a:p>
          <a:p>
            <a:pPr algn="just"/>
            <a:r>
              <a:rPr lang="en-US" sz="1800" dirty="0">
                <a:latin typeface="Times New Roman" pitchFamily="18" charset="0"/>
                <a:cs typeface="Times New Roman" pitchFamily="18" charset="0"/>
              </a:rPr>
              <a:t>Microprocessor is a computer Central Processing Input (CPU) on a single chip that contains millions of transistors connected by wires.</a:t>
            </a:r>
          </a:p>
          <a:p>
            <a:pPr algn="just"/>
            <a:r>
              <a:rPr lang="en-US" sz="1800" dirty="0">
                <a:latin typeface="Times New Roman" pitchFamily="18" charset="0"/>
                <a:cs typeface="Times New Roman" pitchFamily="18" charset="0"/>
              </a:rPr>
              <a:t>It is designed to perform arithmetic and logic operations that make use of small number holding area called registers.</a:t>
            </a:r>
          </a:p>
          <a:p>
            <a:pPr algn="just" fontAlgn="base"/>
            <a:r>
              <a:rPr lang="en-US" sz="1800" dirty="0">
                <a:latin typeface="Times New Roman" pitchFamily="18" charset="0"/>
                <a:cs typeface="Times New Roman" pitchFamily="18" charset="0"/>
              </a:rPr>
              <a:t>The data in Microprocessor can move from one location to another.</a:t>
            </a:r>
          </a:p>
          <a:p>
            <a:pPr algn="just" fontAlgn="base"/>
            <a:r>
              <a:rPr lang="en-US" sz="1800" dirty="0">
                <a:latin typeface="Times New Roman" pitchFamily="18" charset="0"/>
                <a:cs typeface="Times New Roman" pitchFamily="18" charset="0"/>
              </a:rPr>
              <a:t>It has a Program Counter (PC) register that stores the address of next instruction based on the value of PC, Microprocessor jumps from one location to another and takes decision.</a:t>
            </a:r>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724400"/>
            <a:ext cx="4591286" cy="1987683"/>
          </a:xfrm>
          <a:prstGeom prst="rect">
            <a:avLst/>
          </a:prstGeom>
        </p:spPr>
      </p:pic>
    </p:spTree>
    <p:extLst>
      <p:ext uri="{BB962C8B-B14F-4D97-AF65-F5344CB8AC3E}">
        <p14:creationId xmlns:p14="http://schemas.microsoft.com/office/powerpoint/2010/main" val="186002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Evolution of Microprocessor</a:t>
            </a: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a:solidFill>
                  <a:srgbClr val="00B0F0"/>
                </a:solidFill>
                <a:latin typeface="Times New Roman" pitchFamily="18" charset="0"/>
                <a:cs typeface="Times New Roman" pitchFamily="18" charset="0"/>
              </a:rPr>
              <a:t>First Generation (4-bit Microprocessor):</a:t>
            </a:r>
          </a:p>
          <a:p>
            <a:pPr marL="0" indent="0" algn="just">
              <a:buNone/>
            </a:pPr>
            <a:r>
              <a:rPr lang="en-US" sz="1800" dirty="0">
                <a:latin typeface="Times New Roman" pitchFamily="18" charset="0"/>
                <a:cs typeface="Times New Roman" pitchFamily="18" charset="0"/>
              </a:rPr>
              <a:t>	- introduced in the year 1971-1972 by Intel Corporation. It was named Intel 	  4004 since it was a 4-bit processor.</a:t>
            </a:r>
          </a:p>
          <a:p>
            <a:pPr marL="0" indent="0" algn="just">
              <a:buNone/>
            </a:pPr>
            <a:r>
              <a:rPr lang="en-US" sz="1800" dirty="0">
                <a:latin typeface="Times New Roman" pitchFamily="18" charset="0"/>
                <a:cs typeface="Times New Roman" pitchFamily="18" charset="0"/>
              </a:rPr>
              <a:t>	- It was a processor on a single chip. It could perform simple arithmetic and 	   logical operations such as addition, subtraction, Boolean OR and Boolean 	   AND.</a:t>
            </a:r>
          </a:p>
          <a:p>
            <a:pPr algn="just"/>
            <a:r>
              <a:rPr lang="en-US" sz="1800" dirty="0">
                <a:solidFill>
                  <a:srgbClr val="00B0F0"/>
                </a:solidFill>
                <a:latin typeface="Times New Roman" pitchFamily="18" charset="0"/>
                <a:cs typeface="Times New Roman" pitchFamily="18" charset="0"/>
              </a:rPr>
              <a:t>Second Generation (8-bit Microprocessor):</a:t>
            </a:r>
          </a:p>
          <a:p>
            <a:pPr marL="0" indent="0" algn="just">
              <a:buNone/>
            </a:pPr>
            <a:r>
              <a:rPr lang="en-US" sz="1800" dirty="0">
                <a:latin typeface="Times New Roman" pitchFamily="18" charset="0"/>
                <a:cs typeface="Times New Roman" pitchFamily="18" charset="0"/>
              </a:rPr>
              <a:t>	-  were introduced in 1973 again by Intel. It was a first 8 - bit microprocessor 	   which could perform arithmetic and logic operations on 8-bit words. It was 	   Intel 8008, and another improved version was Intel 8088.</a:t>
            </a:r>
          </a:p>
          <a:p>
            <a:pPr algn="just"/>
            <a:r>
              <a:rPr lang="en-US" sz="1800" dirty="0">
                <a:solidFill>
                  <a:srgbClr val="00B0F0"/>
                </a:solidFill>
                <a:latin typeface="Times New Roman" pitchFamily="18" charset="0"/>
                <a:cs typeface="Times New Roman" pitchFamily="18" charset="0"/>
              </a:rPr>
              <a:t>Third Generation (16-bit Microprocessor):</a:t>
            </a:r>
          </a:p>
          <a:p>
            <a:pPr marL="0" indent="0" algn="just">
              <a:buNone/>
            </a:pPr>
            <a:r>
              <a:rPr lang="en-US" sz="1800" dirty="0">
                <a:latin typeface="Times New Roman" pitchFamily="18" charset="0"/>
                <a:cs typeface="Times New Roman" pitchFamily="18" charset="0"/>
              </a:rPr>
              <a:t>	- The third generation microprocessors, introduced in 1978 were represented 	   by Intel's 8086, </a:t>
            </a:r>
            <a:r>
              <a:rPr lang="en-US" sz="1800" dirty="0" err="1">
                <a:latin typeface="Times New Roman" pitchFamily="18" charset="0"/>
                <a:cs typeface="Times New Roman" pitchFamily="18" charset="0"/>
              </a:rPr>
              <a:t>Zilog</a:t>
            </a:r>
            <a:r>
              <a:rPr lang="en-US" sz="1800" dirty="0">
                <a:latin typeface="Times New Roman" pitchFamily="18" charset="0"/>
                <a:cs typeface="Times New Roman" pitchFamily="18" charset="0"/>
              </a:rPr>
              <a:t> Z800 and 80286, which were 16 - bit processors with 	   a performance like minicomputers.</a:t>
            </a:r>
          </a:p>
          <a:p>
            <a:pPr marL="0" indent="0">
              <a:buNone/>
            </a:pPr>
            <a:endParaRPr lang="en-US" sz="1800" dirty="0"/>
          </a:p>
        </p:txBody>
      </p:sp>
    </p:spTree>
    <p:extLst>
      <p:ext uri="{BB962C8B-B14F-4D97-AF65-F5344CB8AC3E}">
        <p14:creationId xmlns:p14="http://schemas.microsoft.com/office/powerpoint/2010/main" val="68954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Continued….</a:t>
            </a: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a:solidFill>
                  <a:srgbClr val="00B0F0"/>
                </a:solidFill>
                <a:latin typeface="Times New Roman" pitchFamily="18" charset="0"/>
                <a:cs typeface="Times New Roman" pitchFamily="18" charset="0"/>
              </a:rPr>
              <a:t>Fourth Generation (32-bit Microprocessor):</a:t>
            </a:r>
          </a:p>
          <a:p>
            <a:pPr marL="0" indent="0" algn="just">
              <a:buNone/>
            </a:pPr>
            <a:r>
              <a:rPr lang="en-US" sz="1800" dirty="0">
                <a:latin typeface="Times New Roman" pitchFamily="18" charset="0"/>
                <a:cs typeface="Times New Roman" pitchFamily="18" charset="0"/>
              </a:rPr>
              <a:t>	- Several different companies introduced the 32-bit microprocessors, but the most popular one is the Intel 80386.</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Fifth Generation (64-bit Microprocessor):</a:t>
            </a:r>
          </a:p>
          <a:p>
            <a:pPr marL="0" indent="0" algn="just">
              <a:buNone/>
            </a:pPr>
            <a:r>
              <a:rPr lang="en-US" sz="1800" dirty="0">
                <a:latin typeface="Times New Roman" pitchFamily="18" charset="0"/>
                <a:cs typeface="Times New Roman" pitchFamily="18" charset="0"/>
              </a:rPr>
              <a:t>	- From 1995 to now we are in the fifth generation. After 80856, Intel came 	  out with a new processor namely Pentium processor followed by Pentium 	  Pro CPU, which allows multiple CPUs in a single system to achieve 	  multiprocessing.</a:t>
            </a:r>
          </a:p>
          <a:p>
            <a:pPr marL="0" indent="0" algn="just">
              <a:buNone/>
            </a:pPr>
            <a:r>
              <a:rPr lang="en-US" sz="1800" dirty="0">
                <a:latin typeface="Times New Roman" pitchFamily="18" charset="0"/>
                <a:cs typeface="Times New Roman" pitchFamily="18" charset="0"/>
              </a:rPr>
              <a:t>	- Other improved 64-bit processors are Celeron, Dual, Quad, </a:t>
            </a:r>
            <a:r>
              <a:rPr lang="en-US" sz="1800" dirty="0" err="1">
                <a:latin typeface="Times New Roman" pitchFamily="18" charset="0"/>
                <a:cs typeface="Times New Roman" pitchFamily="18" charset="0"/>
              </a:rPr>
              <a:t>Octa</a:t>
            </a:r>
            <a:r>
              <a:rPr lang="en-US" sz="1800" dirty="0">
                <a:latin typeface="Times New Roman" pitchFamily="18" charset="0"/>
                <a:cs typeface="Times New Roman" pitchFamily="18" charset="0"/>
              </a:rPr>
              <a:t> Core 	   processors.</a:t>
            </a:r>
          </a:p>
          <a:p>
            <a:pPr marL="0" indent="0">
              <a:buNone/>
            </a:pPr>
            <a:endParaRPr lang="en-US" sz="1800" dirty="0"/>
          </a:p>
        </p:txBody>
      </p:sp>
    </p:spTree>
    <p:extLst>
      <p:ext uri="{BB962C8B-B14F-4D97-AF65-F5344CB8AC3E}">
        <p14:creationId xmlns:p14="http://schemas.microsoft.com/office/powerpoint/2010/main" val="201631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Features of Microprocessor</a:t>
            </a: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a:solidFill>
                  <a:srgbClr val="00B0F0"/>
                </a:solidFill>
                <a:latin typeface="Times New Roman" pitchFamily="18" charset="0"/>
                <a:cs typeface="Times New Roman" pitchFamily="18" charset="0"/>
              </a:rPr>
              <a:t>Low Cost - </a:t>
            </a:r>
            <a:r>
              <a:rPr lang="en-US" sz="1800" dirty="0">
                <a:latin typeface="Times New Roman" pitchFamily="18" charset="0"/>
                <a:cs typeface="Times New Roman" pitchFamily="18" charset="0"/>
              </a:rPr>
              <a:t>Due to integrated circuit technology microprocessors are available at very low cost. It will reduce the cost of a computer system.</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High Speed - </a:t>
            </a:r>
            <a:r>
              <a:rPr lang="en-US" sz="1800" dirty="0">
                <a:latin typeface="Times New Roman" pitchFamily="18" charset="0"/>
                <a:cs typeface="Times New Roman" pitchFamily="18" charset="0"/>
              </a:rPr>
              <a:t>Due to the technology involved in it, the microprocessor can work at very high speed. It can execute millions of instructions per second.</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Small Size - </a:t>
            </a:r>
            <a:r>
              <a:rPr lang="en-US" sz="1800" dirty="0">
                <a:latin typeface="Times New Roman" pitchFamily="18" charset="0"/>
                <a:cs typeface="Times New Roman" pitchFamily="18" charset="0"/>
              </a:rPr>
              <a:t>A microprocessor is fabricated in a very less footprint due to very large scale and ultra large scale integration technology. Because of this, the size of the computer system is reduced.</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Low Power Consumption - </a:t>
            </a:r>
            <a:r>
              <a:rPr lang="en-US" sz="1800" dirty="0">
                <a:latin typeface="Times New Roman" pitchFamily="18" charset="0"/>
                <a:cs typeface="Times New Roman" pitchFamily="18" charset="0"/>
              </a:rPr>
              <a:t>Microprocessors are using metal oxide semiconductor technology, which consumes less power.</a:t>
            </a:r>
          </a:p>
          <a:p>
            <a:pPr marL="0" indent="0" algn="just">
              <a:buNone/>
            </a:pPr>
            <a:endParaRPr lang="en-US" sz="1800" dirty="0">
              <a:latin typeface="Times New Roman" pitchFamily="18" charset="0"/>
              <a:cs typeface="Times New Roman" pitchFamily="18" charset="0"/>
            </a:endParaRPr>
          </a:p>
          <a:p>
            <a:pPr algn="just"/>
            <a:r>
              <a:rPr lang="en-US" sz="1800" dirty="0">
                <a:solidFill>
                  <a:srgbClr val="00B0F0"/>
                </a:solidFill>
                <a:latin typeface="Times New Roman" pitchFamily="18" charset="0"/>
                <a:cs typeface="Times New Roman" pitchFamily="18" charset="0"/>
              </a:rPr>
              <a:t>Less Heat Generation - </a:t>
            </a:r>
            <a:r>
              <a:rPr lang="en-US" sz="1800" dirty="0">
                <a:latin typeface="Times New Roman" pitchFamily="18" charset="0"/>
                <a:cs typeface="Times New Roman" pitchFamily="18" charset="0"/>
              </a:rPr>
              <a:t>Microprocessors uses semiconductor technology which will not emit much heat as compared to vacuum tube devices.</a:t>
            </a:r>
          </a:p>
        </p:txBody>
      </p:sp>
    </p:spTree>
    <p:extLst>
      <p:ext uri="{BB962C8B-B14F-4D97-AF65-F5344CB8AC3E}">
        <p14:creationId xmlns:p14="http://schemas.microsoft.com/office/powerpoint/2010/main" val="201841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8085 Microprocessor</a:t>
            </a: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latin typeface="Times New Roman" pitchFamily="18" charset="0"/>
                <a:cs typeface="Times New Roman" pitchFamily="18" charset="0"/>
              </a:rPr>
              <a:t>It is a 40 pin I.C. package fabricated on a single LSI chip.</a:t>
            </a:r>
          </a:p>
          <a:p>
            <a:pPr algn="just"/>
            <a:r>
              <a:rPr lang="en-US" sz="1800" dirty="0">
                <a:latin typeface="Times New Roman" pitchFamily="18" charset="0"/>
                <a:cs typeface="Times New Roman" pitchFamily="18" charset="0"/>
              </a:rPr>
              <a:t>The Intel 8085 uses a single +5Vd.c. supply for its operation.</a:t>
            </a:r>
          </a:p>
          <a:p>
            <a:pPr algn="just"/>
            <a:r>
              <a:rPr lang="en-US" sz="1800" dirty="0">
                <a:latin typeface="Times New Roman" pitchFamily="18" charset="0"/>
                <a:cs typeface="Times New Roman" pitchFamily="18" charset="0"/>
              </a:rPr>
              <a:t>Intel 8085’s clock speed is about 3 MHz; the clock cycle is of 320ns.</a:t>
            </a:r>
          </a:p>
          <a:p>
            <a:pPr algn="just"/>
            <a:r>
              <a:rPr lang="en-US" sz="1800" dirty="0">
                <a:latin typeface="Times New Roman" pitchFamily="18" charset="0"/>
                <a:cs typeface="Times New Roman" pitchFamily="18" charset="0"/>
              </a:rPr>
              <a:t>8-bit data bus</a:t>
            </a:r>
          </a:p>
          <a:p>
            <a:pPr algn="just"/>
            <a:r>
              <a:rPr lang="en-US" sz="1800" dirty="0">
                <a:latin typeface="Times New Roman" pitchFamily="18" charset="0"/>
                <a:cs typeface="Times New Roman" pitchFamily="18" charset="0"/>
              </a:rPr>
              <a:t>Address bus is of 16-bit, which can address up to 64KB</a:t>
            </a:r>
          </a:p>
          <a:p>
            <a:pPr algn="just"/>
            <a:r>
              <a:rPr lang="en-US" sz="1800" dirty="0">
                <a:latin typeface="Times New Roman" pitchFamily="18" charset="0"/>
                <a:cs typeface="Times New Roman" pitchFamily="18" charset="0"/>
              </a:rPr>
              <a:t>16-bit stack pointer</a:t>
            </a:r>
          </a:p>
          <a:p>
            <a:pPr algn="just"/>
            <a:r>
              <a:rPr lang="en-US" sz="1800" dirty="0">
                <a:latin typeface="Times New Roman" pitchFamily="18" charset="0"/>
                <a:cs typeface="Times New Roman" pitchFamily="18" charset="0"/>
              </a:rPr>
              <a:t>16 bit PC (Program Counter)</a:t>
            </a:r>
          </a:p>
          <a:p>
            <a:pPr algn="just"/>
            <a:r>
              <a:rPr lang="en-US" sz="1800" dirty="0">
                <a:latin typeface="Times New Roman" pitchFamily="18" charset="0"/>
                <a:cs typeface="Times New Roman" pitchFamily="18" charset="0"/>
              </a:rPr>
              <a:t>Six 8-bit registers are arranged in pairs :BC, DE, HL</a:t>
            </a:r>
          </a:p>
          <a:p>
            <a:pPr marL="0" indent="0">
              <a:buNone/>
            </a:pPr>
            <a:endParaRPr lang="en-US" sz="1800" dirty="0"/>
          </a:p>
        </p:txBody>
      </p:sp>
    </p:spTree>
    <p:extLst>
      <p:ext uri="{BB962C8B-B14F-4D97-AF65-F5344CB8AC3E}">
        <p14:creationId xmlns:p14="http://schemas.microsoft.com/office/powerpoint/2010/main" val="273901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8085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52600"/>
            <a:ext cx="6781800" cy="4876799"/>
          </a:xfrm>
        </p:spPr>
      </p:pic>
    </p:spTree>
    <p:extLst>
      <p:ext uri="{BB962C8B-B14F-4D97-AF65-F5344CB8AC3E}">
        <p14:creationId xmlns:p14="http://schemas.microsoft.com/office/powerpoint/2010/main" val="10231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Continued….</a:t>
            </a: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solidFill>
                  <a:srgbClr val="00B0F0"/>
                </a:solidFill>
                <a:latin typeface="Times New Roman" pitchFamily="18" charset="0"/>
                <a:cs typeface="Times New Roman" pitchFamily="18" charset="0"/>
              </a:rPr>
              <a:t>Arithmetic and Logic Unit: </a:t>
            </a:r>
            <a:r>
              <a:rPr lang="en-US" sz="1800" dirty="0">
                <a:latin typeface="Times New Roman" pitchFamily="18" charset="0"/>
                <a:cs typeface="Times New Roman" pitchFamily="18" charset="0"/>
              </a:rPr>
              <a:t>The ALU performs the arithmetic and logical operations such as Addition (ADD), Subtraction (SUB), AND, OR etc. It uses data from memory and from Accumulator to perform operations. The results of the arithmetic and logical operations are stored in the accumulator. </a:t>
            </a:r>
          </a:p>
          <a:p>
            <a:pPr algn="just"/>
            <a:r>
              <a:rPr lang="en-US" sz="1800" dirty="0">
                <a:solidFill>
                  <a:srgbClr val="00B0F0"/>
                </a:solidFill>
                <a:latin typeface="Times New Roman" pitchFamily="18" charset="0"/>
                <a:cs typeface="Times New Roman" pitchFamily="18" charset="0"/>
              </a:rPr>
              <a:t>Registers: </a:t>
            </a:r>
            <a:r>
              <a:rPr lang="en-US" sz="1800" dirty="0">
                <a:latin typeface="Times New Roman" pitchFamily="18" charset="0"/>
                <a:cs typeface="Times New Roman" pitchFamily="18" charset="0"/>
              </a:rPr>
              <a:t>The 8085 includes six registers, one accumulator and one flag register. In addition, it has two 16-bit registers: stack pointer and program counter. They are briefly described as follows. The 8085 has six general-purpose registers to store 8-bit data; these are identified as B, C, D, E, H and L. they can be combined as register pairs - BC, DE and HL to perform some 16-bit operations. The programmer can use these registers to store or copy data into the register by using data copy instructions.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136" y="4495800"/>
            <a:ext cx="3600635" cy="2222614"/>
          </a:xfrm>
          <a:prstGeom prst="rect">
            <a:avLst/>
          </a:prstGeom>
        </p:spPr>
      </p:pic>
    </p:spTree>
    <p:extLst>
      <p:ext uri="{BB962C8B-B14F-4D97-AF65-F5344CB8AC3E}">
        <p14:creationId xmlns:p14="http://schemas.microsoft.com/office/powerpoint/2010/main" val="53944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Continued….</a:t>
            </a: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a:solidFill>
                  <a:srgbClr val="00B0F0"/>
                </a:solidFill>
                <a:latin typeface="Times New Roman" pitchFamily="18" charset="0"/>
                <a:cs typeface="Times New Roman" pitchFamily="18" charset="0"/>
              </a:rPr>
              <a:t>Accumulator: </a:t>
            </a:r>
            <a:r>
              <a:rPr lang="en-US" sz="1800" dirty="0">
                <a:latin typeface="Times New Roman" pitchFamily="18" charset="0"/>
                <a:cs typeface="Times New Roman" pitchFamily="18" charset="0"/>
              </a:rPr>
              <a:t>The accumulator is an 8-bit register that is a part of ALU. This register is used to store 8-bit data and to perform arithmetic and logical operations. The result of an operation is stored in the accumulator. The accumulator is also identified as register A. </a:t>
            </a:r>
          </a:p>
          <a:p>
            <a:pPr algn="just"/>
            <a:r>
              <a:rPr lang="en-US" sz="1800" dirty="0">
                <a:solidFill>
                  <a:srgbClr val="00B0F0"/>
                </a:solidFill>
                <a:latin typeface="Times New Roman" pitchFamily="18" charset="0"/>
                <a:cs typeface="Times New Roman" pitchFamily="18" charset="0"/>
              </a:rPr>
              <a:t>Flag register: </a:t>
            </a:r>
            <a:r>
              <a:rPr lang="en-US" sz="1800" dirty="0">
                <a:latin typeface="Times New Roman" pitchFamily="18" charset="0"/>
                <a:cs typeface="Times New Roman" pitchFamily="18" charset="0"/>
              </a:rPr>
              <a:t>The ALU includes five flip-flops, which are set or reset after an operation according to data condition of the result in the accumulator and other registers. They are called Zero (Z), Carry (CY), Sign (S), Parity (P) and Auxiliary Carry (AC) flags. Their bit positions in the flag register are shown in Figure below. The microprocessor uses these flags to test data conditions.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343400"/>
            <a:ext cx="4648200" cy="1219200"/>
          </a:xfrm>
          <a:prstGeom prst="rect">
            <a:avLst/>
          </a:prstGeom>
        </p:spPr>
      </p:pic>
    </p:spTree>
    <p:extLst>
      <p:ext uri="{BB962C8B-B14F-4D97-AF65-F5344CB8AC3E}">
        <p14:creationId xmlns:p14="http://schemas.microsoft.com/office/powerpoint/2010/main" val="1634533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1112</Words>
  <Application>Microsoft Office PowerPoint</Application>
  <PresentationFormat>On-screen Show (4:3)</PresentationFormat>
  <Paragraphs>96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Microprocessor BSc CSIT II SEM</vt:lpstr>
      <vt:lpstr>Introduction to Microprocessor</vt:lpstr>
      <vt:lpstr>Evolution of Microprocessor</vt:lpstr>
      <vt:lpstr>Continued….</vt:lpstr>
      <vt:lpstr>Features of Microprocessor</vt:lpstr>
      <vt:lpstr>8085 Microprocessor</vt:lpstr>
      <vt:lpstr>8085 Architecture</vt:lpstr>
      <vt:lpstr>Continued….</vt:lpstr>
      <vt:lpstr>Continued….</vt:lpstr>
      <vt:lpstr>Continued….</vt:lpstr>
      <vt:lpstr>Von Neumann Architecture</vt:lpstr>
      <vt:lpstr>PowerPoint Presentation</vt:lpstr>
      <vt:lpstr>PowerPoint Presentation</vt:lpstr>
      <vt:lpstr>Harvard Architecture</vt:lpstr>
      <vt:lpstr>PowerPoint Presentation</vt:lpstr>
      <vt:lpstr>PowerPoint Presentation</vt:lpstr>
      <vt:lpstr>Assignment</vt:lpstr>
      <vt:lpstr>Architecture of Microprocessor</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and Computer Architecture BCA II SEM</dc:title>
  <dc:creator>amrit pokhrel</dc:creator>
  <cp:lastModifiedBy>Laptop 07</cp:lastModifiedBy>
  <cp:revision>46</cp:revision>
  <dcterms:created xsi:type="dcterms:W3CDTF">2020-08-17T06:04:46Z</dcterms:created>
  <dcterms:modified xsi:type="dcterms:W3CDTF">2022-10-18T03:54:13Z</dcterms:modified>
</cp:coreProperties>
</file>