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D8ECB-EE67-424C-8041-D381327D3120}"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CE710-F62F-447A-8D8C-B98BC7C760E2}" type="slidenum">
              <a:rPr lang="en-US" smtClean="0"/>
              <a:t>‹#›</a:t>
            </a:fld>
            <a:endParaRPr lang="en-US"/>
          </a:p>
        </p:txBody>
      </p:sp>
    </p:spTree>
    <p:extLst>
      <p:ext uri="{BB962C8B-B14F-4D97-AF65-F5344CB8AC3E}">
        <p14:creationId xmlns:p14="http://schemas.microsoft.com/office/powerpoint/2010/main" val="368312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81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0D7324-49F7-41F0-84AF-4E86A561C3D8}"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335260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0D7324-49F7-41F0-84AF-4E86A561C3D8}"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382590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0D7324-49F7-41F0-84AF-4E86A561C3D8}"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253170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0D7324-49F7-41F0-84AF-4E86A561C3D8}"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208496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0D7324-49F7-41F0-84AF-4E86A561C3D8}"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422240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0D7324-49F7-41F0-84AF-4E86A561C3D8}"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201398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0D7324-49F7-41F0-84AF-4E86A561C3D8}"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106519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0D7324-49F7-41F0-84AF-4E86A561C3D8}"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379812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D7324-49F7-41F0-84AF-4E86A561C3D8}"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255277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0D7324-49F7-41F0-84AF-4E86A561C3D8}"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729003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0D7324-49F7-41F0-84AF-4E86A561C3D8}"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BA65A-60BB-49D7-8561-6D4763E14DD7}" type="slidenum">
              <a:rPr lang="en-US" smtClean="0"/>
              <a:t>‹#›</a:t>
            </a:fld>
            <a:endParaRPr lang="en-US"/>
          </a:p>
        </p:txBody>
      </p:sp>
    </p:spTree>
    <p:extLst>
      <p:ext uri="{BB962C8B-B14F-4D97-AF65-F5344CB8AC3E}">
        <p14:creationId xmlns:p14="http://schemas.microsoft.com/office/powerpoint/2010/main" val="72280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D7324-49F7-41F0-84AF-4E86A561C3D8}" type="datetimeFigureOut">
              <a:rPr lang="en-US" smtClean="0"/>
              <a:t>11/17/2022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BA65A-60BB-49D7-8561-6D4763E14DD7}" type="slidenum">
              <a:rPr lang="en-US" smtClean="0"/>
              <a:t>‹#›</a:t>
            </a:fld>
            <a:endParaRPr lang="en-US"/>
          </a:p>
        </p:txBody>
      </p:sp>
    </p:spTree>
    <p:extLst>
      <p:ext uri="{BB962C8B-B14F-4D97-AF65-F5344CB8AC3E}">
        <p14:creationId xmlns:p14="http://schemas.microsoft.com/office/powerpoint/2010/main" val="2918157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35700" y="992768"/>
            <a:ext cx="8520600" cy="1227918"/>
          </a:xfrm>
          <a:prstGeom prst="rect">
            <a:avLst/>
          </a:prstGeom>
        </p:spPr>
        <p:txBody>
          <a:bodyPr spcFirstLastPara="1" vert="horz" wrap="square" lIns="91425" tIns="91425" rIns="91425" bIns="91425" rtlCol="0" anchor="b" anchorCtr="0">
            <a:noAutofit/>
          </a:bodyPr>
          <a:lstStyle/>
          <a:p>
            <a:pPr>
              <a:spcBef>
                <a:spcPts val="0"/>
              </a:spcBef>
            </a:pPr>
            <a:r>
              <a:rPr lang="en" sz="3600" dirty="0">
                <a:solidFill>
                  <a:srgbClr val="0000FF"/>
                </a:solidFill>
                <a:latin typeface="Times New Roman"/>
                <a:ea typeface="Times New Roman"/>
                <a:cs typeface="Times New Roman"/>
                <a:sym typeface="Times New Roman"/>
              </a:rPr>
              <a:t>Microprocessor</a:t>
            </a:r>
            <a:br>
              <a:rPr lang="en" sz="3600" dirty="0">
                <a:solidFill>
                  <a:srgbClr val="0000FF"/>
                </a:solidFill>
                <a:latin typeface="Times New Roman"/>
                <a:ea typeface="Times New Roman"/>
                <a:cs typeface="Times New Roman"/>
                <a:sym typeface="Times New Roman"/>
              </a:rPr>
            </a:br>
            <a:r>
              <a:rPr lang="en" sz="3600" dirty="0">
                <a:solidFill>
                  <a:srgbClr val="0000FF"/>
                </a:solidFill>
                <a:latin typeface="Times New Roman"/>
                <a:ea typeface="Times New Roman"/>
                <a:cs typeface="Times New Roman"/>
                <a:sym typeface="Times New Roman"/>
              </a:rPr>
              <a:t>B</a:t>
            </a:r>
            <a:r>
              <a:rPr lang="en-US" sz="3600" dirty="0">
                <a:solidFill>
                  <a:srgbClr val="0000FF"/>
                </a:solidFill>
                <a:latin typeface="Times New Roman"/>
                <a:ea typeface="Times New Roman"/>
                <a:cs typeface="Times New Roman"/>
                <a:sym typeface="Times New Roman"/>
              </a:rPr>
              <a:t>Sc CSIT</a:t>
            </a:r>
            <a:r>
              <a:rPr lang="en" sz="3600" dirty="0">
                <a:solidFill>
                  <a:srgbClr val="0000FF"/>
                </a:solidFill>
                <a:latin typeface="Times New Roman"/>
                <a:ea typeface="Times New Roman"/>
                <a:cs typeface="Times New Roman"/>
                <a:sym typeface="Times New Roman"/>
              </a:rPr>
              <a:t> II SEM</a:t>
            </a:r>
            <a:endParaRPr sz="3600" dirty="0">
              <a:solidFill>
                <a:srgbClr val="0000FF"/>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1835700" y="2521131"/>
            <a:ext cx="8520600" cy="3727269"/>
          </a:xfrm>
          <a:prstGeom prst="rect">
            <a:avLst/>
          </a:prstGeom>
        </p:spPr>
        <p:txBody>
          <a:bodyPr spcFirstLastPara="1" vert="horz" wrap="square" lIns="91425" tIns="91425" rIns="91425" bIns="91425" rtlCol="0" anchor="t" anchorCtr="0">
            <a:noAutofit/>
          </a:bodyPr>
          <a:lstStyle/>
          <a:p>
            <a:pPr>
              <a:spcBef>
                <a:spcPts val="0"/>
              </a:spcBef>
            </a:pPr>
            <a:r>
              <a:rPr lang="en-GB" dirty="0" smtClean="0">
                <a:solidFill>
                  <a:srgbClr val="FF0000"/>
                </a:solidFill>
                <a:latin typeface="Times New Roman" pitchFamily="18" charset="0"/>
                <a:cs typeface="Times New Roman" pitchFamily="18" charset="0"/>
                <a:sym typeface="Times New Roman"/>
              </a:rPr>
              <a:t>Instruction Cycle</a:t>
            </a:r>
            <a:endParaRPr lang="en-GB" dirty="0">
              <a:solidFill>
                <a:srgbClr val="FF0000"/>
              </a:solidFill>
              <a:latin typeface="Times New Roman" pitchFamily="18" charset="0"/>
              <a:cs typeface="Times New Roman" pitchFamily="18" charset="0"/>
              <a:sym typeface="Times New Roman"/>
            </a:endParaRPr>
          </a:p>
          <a:p>
            <a:pPr>
              <a:spcBef>
                <a:spcPts val="0"/>
              </a:spcBef>
            </a:pPr>
            <a:r>
              <a:rPr lang="en-GB" dirty="0">
                <a:solidFill>
                  <a:srgbClr val="FF0000"/>
                </a:solidFill>
                <a:latin typeface="Times New Roman" pitchFamily="18" charset="0"/>
                <a:ea typeface="Times New Roman"/>
                <a:cs typeface="Times New Roman" pitchFamily="18" charset="0"/>
                <a:sym typeface="Times New Roman"/>
              </a:rPr>
              <a:t>Chapter </a:t>
            </a:r>
            <a:r>
              <a:rPr lang="en-GB" dirty="0" smtClean="0">
                <a:solidFill>
                  <a:srgbClr val="FF0000"/>
                </a:solidFill>
                <a:latin typeface="Times New Roman" pitchFamily="18" charset="0"/>
                <a:ea typeface="Times New Roman"/>
                <a:cs typeface="Times New Roman" pitchFamily="18" charset="0"/>
                <a:sym typeface="Times New Roman"/>
              </a:rPr>
              <a:t>Three</a:t>
            </a:r>
            <a:endParaRPr lang="en" dirty="0">
              <a:solidFill>
                <a:srgbClr val="FF0000"/>
              </a:solidFill>
              <a:latin typeface="Times New Roman" pitchFamily="18" charset="0"/>
              <a:ea typeface="Times New Roman"/>
              <a:cs typeface="Times New Roman" pitchFamily="18" charset="0"/>
              <a:sym typeface="Times New Roman"/>
            </a:endParaRPr>
          </a:p>
          <a:p>
            <a:pPr>
              <a:spcBef>
                <a:spcPts val="0"/>
              </a:spcBef>
            </a:pPr>
            <a:endParaRPr lang="en" dirty="0">
              <a:solidFill>
                <a:srgbClr val="0000FF"/>
              </a:solidFill>
              <a:latin typeface="Times New Roman"/>
              <a:ea typeface="Times New Roman"/>
              <a:cs typeface="Times New Roman"/>
              <a:sym typeface="Times New Roman"/>
            </a:endParaRPr>
          </a:p>
          <a:p>
            <a:pPr>
              <a:spcBef>
                <a:spcPts val="0"/>
              </a:spcBef>
            </a:pPr>
            <a:r>
              <a:rPr lang="en" dirty="0">
                <a:solidFill>
                  <a:srgbClr val="0000FF"/>
                </a:solidFill>
                <a:latin typeface="Times New Roman"/>
                <a:ea typeface="Times New Roman"/>
                <a:cs typeface="Times New Roman"/>
                <a:sym typeface="Times New Roman"/>
              </a:rPr>
              <a:t>Bijay Babu Regmi</a:t>
            </a:r>
            <a:endParaRPr dirty="0">
              <a:solidFill>
                <a:srgbClr val="0000FF"/>
              </a:solidFill>
              <a:latin typeface="Times New Roman"/>
              <a:ea typeface="Times New Roman"/>
              <a:cs typeface="Times New Roman"/>
              <a:sym typeface="Times New Roman"/>
            </a:endParaRPr>
          </a:p>
          <a:p>
            <a:pPr>
              <a:spcBef>
                <a:spcPts val="0"/>
              </a:spcBef>
            </a:pPr>
            <a:r>
              <a:rPr lang="en-US" dirty="0">
                <a:solidFill>
                  <a:srgbClr val="FF00FF"/>
                </a:solidFill>
                <a:latin typeface="Times New Roman"/>
                <a:ea typeface="Times New Roman"/>
                <a:cs typeface="Times New Roman"/>
                <a:sym typeface="Times New Roman"/>
              </a:rPr>
              <a:t>bijay.regmi@deerwalk.edu.np</a:t>
            </a:r>
            <a:endParaRPr dirty="0">
              <a:solidFill>
                <a:srgbClr val="FF00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19226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a:xfrm>
            <a:off x="1981200" y="1600200"/>
            <a:ext cx="8229600" cy="5029200"/>
          </a:xfrm>
        </p:spPr>
        <p:txBody>
          <a:bodyPr>
            <a:noAutofit/>
          </a:bodyPr>
          <a:lstStyle/>
          <a:p>
            <a:pPr algn="just"/>
            <a:r>
              <a:rPr lang="en-US" sz="2400" b="1" dirty="0">
                <a:latin typeface="Times New Roman" panose="02020603050405020304" pitchFamily="18" charset="0"/>
                <a:cs typeface="Times New Roman" panose="02020603050405020304" pitchFamily="18" charset="0"/>
              </a:rPr>
              <a:t>Step 1 : (State T</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state, the 8085 places the contents of program counter on the address bus. The high-order byte of the PC is placed on the A</a:t>
            </a:r>
            <a:r>
              <a:rPr lang="en-US" sz="2400" baseline="-25000" dirty="0">
                <a:latin typeface="Times New Roman" panose="02020603050405020304" pitchFamily="18" charset="0"/>
                <a:cs typeface="Times New Roman" panose="02020603050405020304" pitchFamily="18" charset="0"/>
              </a:rPr>
              <a:t>8 </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lines. The low-order byte of the PC is placed on the AD</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AD</a:t>
            </a:r>
            <a:r>
              <a:rPr lang="en-US" sz="2400" baseline="-25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lines which stays on only during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Thus microprocessor activates ALE (Address Latch Enable) which is used to latch the low-order byte of the address in external latch before it disappears.</a:t>
            </a:r>
          </a:p>
          <a:p>
            <a:pPr algn="just"/>
            <a:r>
              <a:rPr lang="en-US" sz="2400" dirty="0">
                <a:latin typeface="Times New Roman" panose="02020603050405020304" pitchFamily="18" charset="0"/>
                <a:cs typeface="Times New Roman" panose="02020603050405020304" pitchFamily="18" charset="0"/>
              </a:rPr>
              <a:t>In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8085 also sends status signals IO/M,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IO/M specifies whether it is a memory or I/O operation,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status specifies whether it is read/write operation;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together indicates read, write, opcode fetch, machine cycle operation, or whether it is in HALT state. In opcode fetch machine cycle status signals are : IO/M = 0,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1,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1.</a:t>
            </a:r>
          </a:p>
        </p:txBody>
      </p:sp>
    </p:spTree>
    <p:extLst>
      <p:ext uri="{BB962C8B-B14F-4D97-AF65-F5344CB8AC3E}">
        <p14:creationId xmlns:p14="http://schemas.microsoft.com/office/powerpoint/2010/main" val="123689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normAutofit/>
          </a:bodyPr>
          <a:lstStyle/>
          <a:p>
            <a:pPr algn="just" fontAlgn="base"/>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(State T</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low-order address disappears from the AD</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AD</a:t>
            </a:r>
            <a:r>
              <a:rPr lang="en-US" sz="2400" baseline="-25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lines. (However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remain available as they were latched during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In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8085 sends RD signal low to enable the addressed memory location. The memory device then places the contents of addressed memory location on the data bus (AD</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AD</a:t>
            </a:r>
            <a:r>
              <a:rPr lang="en-US" sz="2400" baseline="-25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a:t>
            </a:r>
          </a:p>
          <a:p>
            <a:pPr algn="just" fontAlgn="base"/>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(State T</a:t>
            </a:r>
            <a:r>
              <a:rPr lang="en-US" sz="2400" b="1" baseline="-25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During 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8085 loads the data from the data bus in its Instruction Register and raises RD to high which disables the memory device.</a:t>
            </a:r>
          </a:p>
          <a:p>
            <a:endParaRPr lang="en-US" dirty="0"/>
          </a:p>
        </p:txBody>
      </p:sp>
    </p:spTree>
    <p:extLst>
      <p:ext uri="{BB962C8B-B14F-4D97-AF65-F5344CB8AC3E}">
        <p14:creationId xmlns:p14="http://schemas.microsoft.com/office/powerpoint/2010/main" val="311579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a:xfrm>
            <a:off x="1981200" y="1600200"/>
            <a:ext cx="8229600" cy="4800600"/>
          </a:xfrm>
        </p:spPr>
        <p:txBody>
          <a:bodyPr>
            <a:noAutofit/>
          </a:bodyPr>
          <a:lstStyle/>
          <a:p>
            <a:pPr algn="just" fontAlgn="base"/>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(State T</a:t>
            </a:r>
            <a:r>
              <a:rPr lang="en-US" sz="2400" b="1" baseline="-25000" dirty="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T</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microprocessor decodes the opcode, and on the basis of the instruction received, it decides whether to enter state T</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or to enter state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of the next Machine Cycle of 8085 Microprocessor. One byte instructions those operate on eight bit data (8 bit operand) are executed in T</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a:t>
            </a:r>
          </a:p>
          <a:p>
            <a:pPr algn="just" fontAlgn="base"/>
            <a:r>
              <a:rPr lang="en-US" sz="2400" dirty="0">
                <a:latin typeface="Times New Roman" panose="02020603050405020304" pitchFamily="18" charset="0"/>
                <a:cs typeface="Times New Roman" panose="02020603050405020304" pitchFamily="18" charset="0"/>
              </a:rPr>
              <a:t>For example : MOV A, B, ANA D, ADD B, INR L, DCR C, RAL and many more.</a:t>
            </a:r>
          </a:p>
          <a:p>
            <a:pPr algn="just"/>
            <a:r>
              <a:rPr lang="en-US" sz="2400" b="1" dirty="0">
                <a:latin typeface="Times New Roman" panose="02020603050405020304" pitchFamily="18" charset="0"/>
                <a:cs typeface="Times New Roman" panose="02020603050405020304" pitchFamily="18" charset="0"/>
              </a:rPr>
              <a:t>Step 5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(State T</a:t>
            </a:r>
            <a:r>
              <a:rPr lang="en-US" sz="2400" b="1" baseline="-25000" dirty="0">
                <a:latin typeface="Times New Roman" panose="02020603050405020304" pitchFamily="18" charset="0"/>
                <a:cs typeface="Times New Roman" panose="02020603050405020304" pitchFamily="18" charset="0"/>
              </a:rPr>
              <a:t>5</a:t>
            </a:r>
            <a:r>
              <a:rPr lang="en-US" sz="2400" b="1" dirty="0">
                <a:latin typeface="Times New Roman" panose="02020603050405020304" pitchFamily="18" charset="0"/>
                <a:cs typeface="Times New Roman" panose="02020603050405020304" pitchFamily="18" charset="0"/>
              </a:rPr>
              <a:t> and T</a:t>
            </a:r>
            <a:r>
              <a:rPr lang="en-US" sz="2400" b="1" baseline="-25000" dirty="0">
                <a:latin typeface="Times New Roman" panose="02020603050405020304" pitchFamily="18" charset="0"/>
                <a:cs typeface="Times New Roman" panose="02020603050405020304" pitchFamily="18" charset="0"/>
              </a:rPr>
              <a:t>6</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State T</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and T</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when entered, are used for internal microprocessor operations required by the instruction. During T</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and T</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8085 performs stack write, internal 16 bit; and conditional return operations depending upon the type of instruction.</a:t>
            </a:r>
          </a:p>
        </p:txBody>
      </p:sp>
    </p:spTree>
    <p:extLst>
      <p:ext uri="{BB962C8B-B14F-4D97-AF65-F5344CB8AC3E}">
        <p14:creationId xmlns:p14="http://schemas.microsoft.com/office/powerpoint/2010/main" val="388637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Memory Read Cycle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8085 executes the memory read cycle to read the contents of R/W memory or ROM. The length of this machine cycle is 3-T states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In this Machine Cycle in 8085, processor places the address on the address lines from the stack pointer, general purpose register pair or program counter, and through the read process, reads the data from the addressed memory location. </a:t>
            </a:r>
          </a:p>
          <a:p>
            <a:pPr algn="just"/>
            <a:r>
              <a:rPr lang="en-US" sz="2400" dirty="0">
                <a:latin typeface="Times New Roman" panose="02020603050405020304" pitchFamily="18" charset="0"/>
                <a:cs typeface="Times New Roman" panose="02020603050405020304" pitchFamily="18" charset="0"/>
              </a:rPr>
              <a:t>Memory read machine cycle is similar to the opcode fetch machine cycle. However, they use only states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to 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and the status signal values (IO/M = 0,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1,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0) appropriate for memory read machine cycle are issued in T</a:t>
            </a:r>
            <a:r>
              <a:rPr lang="en-US" sz="2400" baseline="-250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28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a:xfrm>
            <a:off x="1981200" y="1600200"/>
            <a:ext cx="8229600" cy="4800600"/>
          </a:xfrm>
        </p:spPr>
        <p:txBody>
          <a:bodyPr>
            <a:normAutofit lnSpcReduction="1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Figure: Memory read machine cycle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600200"/>
            <a:ext cx="5257800" cy="4114800"/>
          </a:xfrm>
          <a:prstGeom prst="rect">
            <a:avLst/>
          </a:prstGeom>
        </p:spPr>
      </p:pic>
    </p:spTree>
    <p:extLst>
      <p:ext uri="{BB962C8B-B14F-4D97-AF65-F5344CB8AC3E}">
        <p14:creationId xmlns:p14="http://schemas.microsoft.com/office/powerpoint/2010/main" val="238718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normAutofit fontScale="92500" lnSpcReduction="10000"/>
          </a:bodyPr>
          <a:lstStyle/>
          <a:p>
            <a:pPr algn="just" fontAlgn="base"/>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(State T</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state, microprocessor places the address on the address lines from stack pointer, general purpose register pair or program counter and activates ALE signal in order to latch low-order byte of address.</a:t>
            </a:r>
          </a:p>
          <a:p>
            <a:pPr algn="just" fontAlgn="base"/>
            <a:r>
              <a:rPr lang="en-US" dirty="0">
                <a:latin typeface="Times New Roman" panose="02020603050405020304" pitchFamily="18" charset="0"/>
                <a:cs typeface="Times New Roman" panose="02020603050405020304" pitchFamily="18" charset="0"/>
              </a:rPr>
              <a:t>During 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8085 sends status signals : IO/M = 0, S</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1, and 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0 for memory read machine cycle.</a:t>
            </a:r>
          </a:p>
          <a:p>
            <a:pPr algn="just" fontAlgn="base"/>
            <a:r>
              <a:rPr lang="en-US" b="1"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(State T</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T</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8085 sends RD signal low to enable the addressed memory location. The memory device then places the contents of addressed memory location on the data bus (AD</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-AD</a:t>
            </a:r>
            <a:r>
              <a:rPr lang="en-US" baseline="-25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a:t>
            </a:r>
          </a:p>
          <a:p>
            <a:pPr algn="just" fontAlgn="base"/>
            <a:r>
              <a:rPr lang="en-US" b="1" dirty="0">
                <a:latin typeface="Times New Roman" panose="02020603050405020304" pitchFamily="18" charset="0"/>
                <a:cs typeface="Times New Roman" panose="02020603050405020304" pitchFamily="18" charset="0"/>
              </a:rPr>
              <a:t>Step 3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(State T</a:t>
            </a:r>
            <a:r>
              <a:rPr lang="en-US" b="1" baseline="-25000"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During T</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8085 loads the data from the data bus into specified register (F, A, B, C, D, E, H, and L) and raises RD to high which disables the memory device.</a:t>
            </a:r>
          </a:p>
          <a:p>
            <a:endParaRPr lang="en-US" dirty="0"/>
          </a:p>
        </p:txBody>
      </p:sp>
    </p:spTree>
    <p:extLst>
      <p:ext uri="{BB962C8B-B14F-4D97-AF65-F5344CB8AC3E}">
        <p14:creationId xmlns:p14="http://schemas.microsoft.com/office/powerpoint/2010/main" val="2742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Memory Write Cycle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600200"/>
            <a:ext cx="8229600" cy="4953000"/>
          </a:xfrm>
        </p:spPr>
        <p:txBody>
          <a:bodyPr>
            <a:noAutofit/>
          </a:bodyPr>
          <a:lstStyle/>
          <a:p>
            <a:pPr algn="just"/>
            <a:r>
              <a:rPr lang="en-US" sz="2400" dirty="0">
                <a:latin typeface="Times New Roman" panose="02020603050405020304" pitchFamily="18" charset="0"/>
                <a:cs typeface="Times New Roman" panose="02020603050405020304" pitchFamily="18" charset="0"/>
              </a:rPr>
              <a:t>The 8085 executes the memory write cycle to store the data into data memory or stack memory. The length of this machine cycle is 3T states.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In this Machine Cycle of 8085 Microprocessor, processor places the address on the address lines from the stack pointer or general purpose register pair and through the write process, stores the data into the addressed memory location.</a:t>
            </a:r>
          </a:p>
          <a:p>
            <a:pPr algn="just"/>
            <a:r>
              <a:rPr lang="en-US" sz="2400" dirty="0">
                <a:latin typeface="Times New Roman" panose="02020603050405020304" pitchFamily="18" charset="0"/>
                <a:cs typeface="Times New Roman" panose="02020603050405020304" pitchFamily="18" charset="0"/>
              </a:rPr>
              <a:t>The memory write timing diagram is similar to the memory read timing diagram, except that instead of RD, WR signal goes low during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and 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The status signals for memory write cycle are : IO/M = 0,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1. The following section describes the memory write machine cycle in step by step manner.</a:t>
            </a:r>
          </a:p>
        </p:txBody>
      </p:sp>
    </p:spTree>
    <p:extLst>
      <p:ext uri="{BB962C8B-B14F-4D97-AF65-F5344CB8AC3E}">
        <p14:creationId xmlns:p14="http://schemas.microsoft.com/office/powerpoint/2010/main" val="280872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Figure: Memory write machine cycle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752600"/>
            <a:ext cx="4953000" cy="3657600"/>
          </a:xfrm>
          <a:prstGeom prst="rect">
            <a:avLst/>
          </a:prstGeom>
        </p:spPr>
      </p:pic>
    </p:spTree>
    <p:extLst>
      <p:ext uri="{BB962C8B-B14F-4D97-AF65-F5344CB8AC3E}">
        <p14:creationId xmlns:p14="http://schemas.microsoft.com/office/powerpoint/2010/main" val="142302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normAutofit/>
          </a:bodyPr>
          <a:lstStyle/>
          <a:p>
            <a:pPr algn="just" fontAlgn="base"/>
            <a:r>
              <a:rPr lang="en-US" sz="2400" b="1" dirty="0">
                <a:latin typeface="Times New Roman" panose="02020603050405020304" pitchFamily="18" charset="0"/>
                <a:cs typeface="Times New Roman" panose="02020603050405020304" pitchFamily="18" charset="0"/>
              </a:rPr>
              <a:t>Step 1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(State T</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state, the 8085 places the address on the address lines from stack pointer or general purpose register pair and activates ALE signal in order to latch low-order byte of address. During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8085 sends status signals :</a:t>
            </a:r>
          </a:p>
          <a:p>
            <a:pPr algn="just" fontAlgn="base"/>
            <a:r>
              <a:rPr lang="en-US" sz="2400" dirty="0">
                <a:latin typeface="Times New Roman" panose="02020603050405020304" pitchFamily="18" charset="0"/>
                <a:cs typeface="Times New Roman" panose="02020603050405020304" pitchFamily="18" charset="0"/>
              </a:rPr>
              <a:t>IO/M = 0, S</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 0 and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1 for memory write machine cycle.</a:t>
            </a:r>
          </a:p>
          <a:p>
            <a:pPr algn="just" fontAlgn="base"/>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(State T</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8085 places data on the data bus and sends WR signal low for writing into the addressed memory location.</a:t>
            </a:r>
          </a:p>
          <a:p>
            <a:pPr algn="just" fontAlgn="base"/>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(State T</a:t>
            </a:r>
            <a:r>
              <a:rPr lang="en-US" sz="2400" b="1" baseline="-25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During 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WR signal goes high, which disables the memory device and terminates the write operation.</a:t>
            </a:r>
          </a:p>
        </p:txBody>
      </p:sp>
    </p:spTree>
    <p:extLst>
      <p:ext uri="{BB962C8B-B14F-4D97-AF65-F5344CB8AC3E}">
        <p14:creationId xmlns:p14="http://schemas.microsoft.com/office/powerpoint/2010/main" val="1458716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latin typeface="Times New Roman" panose="02020603050405020304" pitchFamily="18" charset="0"/>
                <a:cs typeface="Times New Roman" panose="02020603050405020304" pitchFamily="18" charset="0"/>
              </a:rPr>
              <a:t>I/O Read and I/O Write cycles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I/O read and I/O write machine cycles are similar to the memory read and memory write machine cycles, respectively, except that the 10/M signal is high for I/O read and I/O write machine cycles. High IO/M signal indicates that it is an I/O operation. Fig. below shows the timing diagrams for I/O read and I/O write cycles, respectively.</a:t>
            </a:r>
          </a:p>
        </p:txBody>
      </p:sp>
    </p:spTree>
    <p:extLst>
      <p:ext uri="{BB962C8B-B14F-4D97-AF65-F5344CB8AC3E}">
        <p14:creationId xmlns:p14="http://schemas.microsoft.com/office/powerpoint/2010/main" val="146074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Instruction Cycle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A program residing in the memory unit of the computer consists of a sequence of instructions. The program is executed in the computer by going through a cycle for each instruction. Each instruction cycle in turn is subdivided into a sequence of </a:t>
            </a:r>
            <a:r>
              <a:rPr lang="en-US" sz="2400" dirty="0" smtClean="0">
                <a:latin typeface="Times New Roman" panose="02020603050405020304" pitchFamily="18" charset="0"/>
                <a:cs typeface="Times New Roman" panose="02020603050405020304" pitchFamily="18" charset="0"/>
              </a:rPr>
              <a:t>sub cycles </a:t>
            </a:r>
            <a:r>
              <a:rPr lang="en-US" sz="2400" dirty="0">
                <a:latin typeface="Times New Roman" panose="02020603050405020304" pitchFamily="18" charset="0"/>
                <a:cs typeface="Times New Roman" panose="02020603050405020304" pitchFamily="18" charset="0"/>
              </a:rPr>
              <a:t>or phases. In the basic computer each instruction cycle consists of the following phases</a:t>
            </a:r>
            <a:r>
              <a:rPr lang="en-US" sz="2400" dirty="0" smtClean="0">
                <a:latin typeface="Times New Roman" panose="02020603050405020304" pitchFamily="18" charset="0"/>
                <a:cs typeface="Times New Roman" panose="02020603050405020304" pitchFamily="18" charset="0"/>
              </a:rPr>
              <a:t>:</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Fetch an instruction from memory</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Decode the instruction</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Read the effective address from memory if the instruction has an indirect address.</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Execute the instruction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72965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Figure: I/O read memory cycle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752600"/>
            <a:ext cx="4800600" cy="3581400"/>
          </a:xfrm>
          <a:prstGeom prst="rect">
            <a:avLst/>
          </a:prstGeom>
        </p:spPr>
      </p:pic>
    </p:spTree>
    <p:extLst>
      <p:ext uri="{BB962C8B-B14F-4D97-AF65-F5344CB8AC3E}">
        <p14:creationId xmlns:p14="http://schemas.microsoft.com/office/powerpoint/2010/main" val="416611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normAutofit/>
          </a:bodyPr>
          <a:lstStyle/>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Timing Diagram of MOV instruction:</a:t>
            </a:r>
          </a:p>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MOV instruction is used to copy the data of item, which is referred to as the second operand of the instruction (Constant value, register content, or memory content), into the location, which is referred to by its first operand (memory or register). In the MOV instruction, it is not possible to do direct memory to memory moves, but it is possible to do register to register moves</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smtClean="0">
                <a:latin typeface="Times New Roman" panose="02020603050405020304" pitchFamily="18" charset="0"/>
                <a:cs typeface="Times New Roman" panose="02020603050405020304" pitchFamily="18" charset="0"/>
              </a:rPr>
              <a:t>Example:</a:t>
            </a:r>
          </a:p>
          <a:p>
            <a:r>
              <a:rPr lang="en-US" sz="2400" dirty="0" smtClean="0">
                <a:latin typeface="Times New Roman" panose="02020603050405020304" pitchFamily="18" charset="0"/>
                <a:cs typeface="Times New Roman" panose="02020603050405020304" pitchFamily="18" charset="0"/>
              </a:rPr>
              <a:t>2000H: MOV</a:t>
            </a:r>
            <a:r>
              <a:rPr lang="en-US" sz="2400" dirty="0">
                <a:latin typeface="Times New Roman" panose="02020603050405020304" pitchFamily="18" charset="0"/>
                <a:cs typeface="Times New Roman" panose="02020603050405020304" pitchFamily="18" charset="0"/>
              </a:rPr>
              <a:t> B, C  </a:t>
            </a:r>
          </a:p>
          <a:p>
            <a:r>
              <a:rPr lang="en-US" sz="2400" dirty="0">
                <a:latin typeface="Times New Roman" panose="02020603050405020304" pitchFamily="18" charset="0"/>
                <a:cs typeface="Times New Roman" panose="02020603050405020304" pitchFamily="18" charset="0"/>
              </a:rPr>
              <a:t>Opcode: MOV  </a:t>
            </a:r>
          </a:p>
          <a:p>
            <a:r>
              <a:rPr lang="en-US" sz="2400" dirty="0">
                <a:latin typeface="Times New Roman" panose="02020603050405020304" pitchFamily="18" charset="0"/>
                <a:cs typeface="Times New Roman" panose="02020603050405020304" pitchFamily="18" charset="0"/>
              </a:rPr>
              <a:t>Operand: B and C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Here B is used to indicate the destination register, and C is used to indicate the source register. In the above example, the content of C needs to be transferred into B.</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17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lstStyle/>
          <a:p>
            <a:pPr algn="just"/>
            <a:r>
              <a:rPr lang="en-US" sz="2400" dirty="0">
                <a:latin typeface="Times New Roman" panose="02020603050405020304" pitchFamily="18" charset="0"/>
                <a:cs typeface="Times New Roman" panose="02020603050405020304" pitchFamily="18" charset="0"/>
              </a:rPr>
              <a:t>The above instruction needs the opcode fetching. So we can generate the timing diagram with the help of 4T states. For the opcode fetch, the IO/M (low active) = 0, S0 = 1, and S1 = 1.</a:t>
            </a:r>
          </a:p>
          <a:p>
            <a:pPr algn="just"/>
            <a:r>
              <a:rPr lang="en-US" sz="2400" dirty="0">
                <a:latin typeface="Times New Roman" panose="02020603050405020304" pitchFamily="18" charset="0"/>
                <a:cs typeface="Times New Roman" panose="02020603050405020304" pitchFamily="18" charset="0"/>
              </a:rPr>
              <a:t>Now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timing diagram of MOV </a:t>
            </a:r>
            <a:r>
              <a:rPr lang="en-US" sz="2400" dirty="0" smtClean="0">
                <a:latin typeface="Times New Roman" panose="02020603050405020304" pitchFamily="18" charset="0"/>
                <a:cs typeface="Times New Roman" panose="02020603050405020304" pitchFamily="18" charset="0"/>
              </a:rPr>
              <a:t>instruction is </a:t>
            </a:r>
            <a:r>
              <a:rPr lang="en-US" sz="2400" dirty="0">
                <a:latin typeface="Times New Roman" panose="02020603050405020304" pitchFamily="18" charset="0"/>
                <a:cs typeface="Times New Roman" panose="02020603050405020304" pitchFamily="18" charset="0"/>
              </a:rPr>
              <a:t>described as follows: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206" y="1785931"/>
            <a:ext cx="5695405" cy="4391032"/>
          </a:xfrm>
          <a:prstGeom prst="rect">
            <a:avLst/>
          </a:prstGeom>
        </p:spPr>
      </p:pic>
    </p:spTree>
    <p:extLst>
      <p:ext uri="{BB962C8B-B14F-4D97-AF65-F5344CB8AC3E}">
        <p14:creationId xmlns:p14="http://schemas.microsoft.com/office/powerpoint/2010/main" val="228136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817"/>
            <a:ext cx="10515600" cy="6007146"/>
          </a:xfrm>
        </p:spPr>
        <p:txBody>
          <a:bodyPr>
            <a:normAutofit/>
          </a:bodyPr>
          <a:lstStyle/>
          <a:p>
            <a:pPr algn="just"/>
            <a:r>
              <a:rPr lang="de-DE" sz="2600" b="1" dirty="0">
                <a:latin typeface="Times New Roman" panose="02020603050405020304" pitchFamily="18" charset="0"/>
                <a:cs typeface="Times New Roman" panose="02020603050405020304" pitchFamily="18" charset="0"/>
              </a:rPr>
              <a:t>In Opcode fetch (t1-t4 states</a:t>
            </a:r>
            <a:r>
              <a:rPr lang="de-DE" sz="2600" b="1" dirty="0" smtClean="0">
                <a:latin typeface="Times New Roman" panose="02020603050405020304" pitchFamily="18" charset="0"/>
                <a:cs typeface="Times New Roman" panose="02020603050405020304" pitchFamily="18" charset="0"/>
              </a:rPr>
              <a:t>):</a:t>
            </a:r>
          </a:p>
          <a:p>
            <a:pPr algn="just"/>
            <a:r>
              <a:rPr lang="en-US" sz="2600" b="1" dirty="0">
                <a:latin typeface="Times New Roman" panose="02020603050405020304" pitchFamily="18" charset="0"/>
                <a:cs typeface="Times New Roman" panose="02020603050405020304" pitchFamily="18" charset="0"/>
              </a:rPr>
              <a:t>00:</a:t>
            </a:r>
            <a:r>
              <a:rPr lang="en-US" sz="2600" dirty="0">
                <a:latin typeface="Times New Roman" panose="02020603050405020304" pitchFamily="18" charset="0"/>
                <a:cs typeface="Times New Roman" panose="02020603050405020304" pitchFamily="18" charset="0"/>
              </a:rPr>
              <a:t> It is used to indicate the lower bit of address in which opcode is stored.</a:t>
            </a:r>
          </a:p>
          <a:p>
            <a:pPr algn="just"/>
            <a:r>
              <a:rPr lang="en-US" sz="2600" b="1" dirty="0">
                <a:latin typeface="Times New Roman" panose="02020603050405020304" pitchFamily="18" charset="0"/>
                <a:cs typeface="Times New Roman" panose="02020603050405020304" pitchFamily="18" charset="0"/>
              </a:rPr>
              <a:t>20:</a:t>
            </a:r>
            <a:r>
              <a:rPr lang="en-US" sz="2600" dirty="0">
                <a:latin typeface="Times New Roman" panose="02020603050405020304" pitchFamily="18" charset="0"/>
                <a:cs typeface="Times New Roman" panose="02020603050405020304" pitchFamily="18" charset="0"/>
              </a:rPr>
              <a:t> It is used to indicate the higher bit of address in which opcode is stored.</a:t>
            </a:r>
          </a:p>
          <a:p>
            <a:pPr algn="just"/>
            <a:r>
              <a:rPr lang="en-US" sz="2600" b="1" dirty="0">
                <a:latin typeface="Times New Roman" panose="02020603050405020304" pitchFamily="18" charset="0"/>
                <a:cs typeface="Times New Roman" panose="02020603050405020304" pitchFamily="18" charset="0"/>
              </a:rPr>
              <a:t>ALE:</a:t>
            </a:r>
            <a:r>
              <a:rPr lang="en-US" sz="2600" dirty="0">
                <a:latin typeface="Times New Roman" panose="02020603050405020304" pitchFamily="18" charset="0"/>
                <a:cs typeface="Times New Roman" panose="02020603050405020304" pitchFamily="18" charset="0"/>
              </a:rPr>
              <a:t> It is used to send signals for data buses and multiplexed addresses. Only in t1, it will be used to fetch the lower bit of address with the help of address bus. In all the other cases, it will be used as a data bus.</a:t>
            </a:r>
          </a:p>
          <a:p>
            <a:pPr algn="just"/>
            <a:r>
              <a:rPr lang="en-US" sz="2600" b="1" dirty="0">
                <a:latin typeface="Times New Roman" panose="02020603050405020304" pitchFamily="18" charset="0"/>
                <a:cs typeface="Times New Roman" panose="02020603050405020304" pitchFamily="18" charset="0"/>
              </a:rPr>
              <a:t>RD (Low active):</a:t>
            </a:r>
            <a:r>
              <a:rPr lang="en-US" sz="2600" dirty="0">
                <a:latin typeface="Times New Roman" panose="02020603050405020304" pitchFamily="18" charset="0"/>
                <a:cs typeface="Times New Roman" panose="02020603050405020304" pitchFamily="18" charset="0"/>
              </a:rPr>
              <a:t> In t1 and t4, the signal is 1, which shows that none of the data is ready by a microprocessor. In t2 and t3, the signal is 0, which shows that the data is ready by a microprocessor.</a:t>
            </a:r>
          </a:p>
          <a:p>
            <a:pPr algn="just"/>
            <a:r>
              <a:rPr lang="en-US" sz="2600" b="1" dirty="0">
                <a:latin typeface="Times New Roman" panose="02020603050405020304" pitchFamily="18" charset="0"/>
                <a:cs typeface="Times New Roman" panose="02020603050405020304" pitchFamily="18" charset="0"/>
              </a:rPr>
              <a:t>WR (Low active):</a:t>
            </a:r>
            <a:r>
              <a:rPr lang="en-US" sz="2600" dirty="0">
                <a:latin typeface="Times New Roman" panose="02020603050405020304" pitchFamily="18" charset="0"/>
                <a:cs typeface="Times New Roman" panose="02020603050405020304" pitchFamily="18" charset="0"/>
              </a:rPr>
              <a:t> Here, the signal is 1 throughput which shows that none of the data is written with the help of a microprocessor.</a:t>
            </a:r>
          </a:p>
          <a:p>
            <a:pPr algn="just"/>
            <a:r>
              <a:rPr lang="en-US" sz="2600" b="1" dirty="0">
                <a:latin typeface="Times New Roman" panose="02020603050405020304" pitchFamily="18" charset="0"/>
                <a:cs typeface="Times New Roman" panose="02020603050405020304" pitchFamily="18" charset="0"/>
              </a:rPr>
              <a:t>IO/M (Low active):</a:t>
            </a:r>
            <a:r>
              <a:rPr lang="en-US" sz="2600" dirty="0">
                <a:latin typeface="Times New Roman" panose="02020603050405020304" pitchFamily="18" charset="0"/>
                <a:cs typeface="Times New Roman" panose="02020603050405020304" pitchFamily="18" charset="0"/>
              </a:rPr>
              <a:t> Here, the signal </a:t>
            </a:r>
            <a:r>
              <a:rPr lang="en-US" sz="2600">
                <a:latin typeface="Times New Roman" panose="02020603050405020304" pitchFamily="18" charset="0"/>
                <a:cs typeface="Times New Roman" panose="02020603050405020304" pitchFamily="18" charset="0"/>
              </a:rPr>
              <a:t>is </a:t>
            </a:r>
            <a:r>
              <a:rPr lang="en-US" sz="2600" smtClean="0">
                <a:latin typeface="Times New Roman" panose="02020603050405020304" pitchFamily="18" charset="0"/>
                <a:cs typeface="Times New Roman" panose="02020603050405020304" pitchFamily="18" charset="0"/>
              </a:rPr>
              <a:t>0 </a:t>
            </a:r>
            <a:r>
              <a:rPr lang="en-US" sz="2600" dirty="0">
                <a:latin typeface="Times New Roman" panose="02020603050405020304" pitchFamily="18" charset="0"/>
                <a:cs typeface="Times New Roman" panose="02020603050405020304" pitchFamily="18" charset="0"/>
              </a:rPr>
              <a:t>throughput which shows that the operation is performing on memory.</a:t>
            </a:r>
          </a:p>
          <a:p>
            <a:pPr algn="just"/>
            <a:r>
              <a:rPr lang="en-US" sz="2600" b="1" dirty="0">
                <a:latin typeface="Times New Roman" panose="02020603050405020304" pitchFamily="18" charset="0"/>
                <a:cs typeface="Times New Roman" panose="02020603050405020304" pitchFamily="18" charset="0"/>
              </a:rPr>
              <a:t>S0 and S1:</a:t>
            </a:r>
            <a:r>
              <a:rPr lang="en-US" sz="2600" dirty="0">
                <a:latin typeface="Times New Roman" panose="02020603050405020304" pitchFamily="18" charset="0"/>
                <a:cs typeface="Times New Roman" panose="02020603050405020304" pitchFamily="18" charset="0"/>
              </a:rPr>
              <a:t> If S0 and S1 try to fetch the opcode, then they will be 1.</a:t>
            </a:r>
          </a:p>
          <a:p>
            <a:endParaRPr lang="en-US" dirty="0"/>
          </a:p>
        </p:txBody>
      </p:sp>
    </p:spTree>
    <p:extLst>
      <p:ext uri="{BB962C8B-B14F-4D97-AF65-F5344CB8AC3E}">
        <p14:creationId xmlns:p14="http://schemas.microsoft.com/office/powerpoint/2010/main" val="287163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006"/>
            <a:ext cx="10515600" cy="5967957"/>
          </a:xfrm>
        </p:spPr>
        <p:txBody>
          <a:bodyPr/>
          <a:lstStyle/>
          <a:p>
            <a:pPr marL="0" indent="0" algn="just">
              <a:buNone/>
            </a:pPr>
            <a:r>
              <a:rPr lang="en-US" sz="2400" dirty="0" smtClean="0">
                <a:latin typeface="Times New Roman" panose="02020603050405020304" pitchFamily="18" charset="0"/>
                <a:cs typeface="Times New Roman" panose="02020603050405020304" pitchFamily="18" charset="0"/>
              </a:rPr>
              <a:t>Timing Diagram of MVI Instruction:</a:t>
            </a:r>
          </a:p>
          <a:p>
            <a:pPr algn="just" fontAlgn="base"/>
            <a:r>
              <a:rPr lang="en-US" sz="2400" dirty="0">
                <a:latin typeface="Times New Roman" panose="02020603050405020304" pitchFamily="18" charset="0"/>
                <a:cs typeface="Times New Roman" panose="02020603050405020304" pitchFamily="18" charset="0"/>
              </a:rPr>
              <a:t>It stores the immediate 8 bit data to a register or memory location.</a:t>
            </a:r>
          </a:p>
          <a:p>
            <a:pPr algn="just" fontAlgn="base"/>
            <a:r>
              <a:rPr lang="en-US" sz="2400" dirty="0">
                <a:latin typeface="Times New Roman" panose="02020603050405020304" pitchFamily="18" charset="0"/>
                <a:cs typeface="Times New Roman" panose="02020603050405020304" pitchFamily="18" charset="0"/>
              </a:rPr>
              <a:t>Example</a:t>
            </a:r>
            <a:r>
              <a:rPr lang="en-US" sz="2400" dirty="0" smtClean="0">
                <a:latin typeface="Times New Roman" panose="02020603050405020304" pitchFamily="18" charset="0"/>
                <a:cs typeface="Times New Roman" panose="02020603050405020304" pitchFamily="18" charset="0"/>
              </a:rPr>
              <a:t>: MVI B, 43H</a:t>
            </a:r>
          </a:p>
          <a:p>
            <a:pPr marL="0" indent="0" algn="just" fontAlgn="base">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2000H: Opcode		2001H: 43H</a:t>
            </a:r>
          </a:p>
          <a:p>
            <a:pPr algn="just" fontAlgn="base"/>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opcode fetch will be same in all the instructions.</a:t>
            </a:r>
          </a:p>
          <a:p>
            <a:pPr algn="just" fontAlgn="base"/>
            <a:r>
              <a:rPr lang="en-US" sz="2400" dirty="0">
                <a:latin typeface="Times New Roman" panose="02020603050405020304" pitchFamily="18" charset="0"/>
                <a:cs typeface="Times New Roman" panose="02020603050405020304" pitchFamily="18" charset="0"/>
              </a:rPr>
              <a:t>Only the read instruction of the opcode needs to be added in the successive T states.</a:t>
            </a:r>
          </a:p>
          <a:p>
            <a:pPr algn="just" fontAlgn="base"/>
            <a:r>
              <a:rPr lang="en-US" sz="2400" dirty="0">
                <a:latin typeface="Times New Roman" panose="02020603050405020304" pitchFamily="18" charset="0"/>
                <a:cs typeface="Times New Roman" panose="02020603050405020304" pitchFamily="18" charset="0"/>
              </a:rPr>
              <a:t>For the opcode fetch the IO/M (low active) = 0, S1 = 1 and S0 = 1. Also, 4 T states will be required to fetch the opcode from memory.</a:t>
            </a:r>
          </a:p>
          <a:p>
            <a:pPr algn="just" fontAlgn="base"/>
            <a:r>
              <a:rPr lang="en-US" sz="2400" dirty="0">
                <a:latin typeface="Times New Roman" panose="02020603050405020304" pitchFamily="18" charset="0"/>
                <a:cs typeface="Times New Roman" panose="02020603050405020304" pitchFamily="18" charset="0"/>
              </a:rPr>
              <a:t>For the opcode read the IO/M (low active) = 0, S1 = 1 and S0 = 0. Also, only 3 T states will be required to read data from memory.</a:t>
            </a:r>
          </a:p>
          <a:p>
            <a:pPr marL="0" indent="0" fontAlgn="base">
              <a:buNone/>
            </a:pPr>
            <a:endParaRPr lang="en-US" dirty="0" smtClean="0"/>
          </a:p>
          <a:p>
            <a:pPr marL="0" indent="0">
              <a:buNone/>
            </a:pPr>
            <a:endParaRPr lang="en-US" dirty="0"/>
          </a:p>
        </p:txBody>
      </p:sp>
    </p:spTree>
    <p:extLst>
      <p:ext uri="{BB962C8B-B14F-4D97-AF65-F5344CB8AC3E}">
        <p14:creationId xmlns:p14="http://schemas.microsoft.com/office/powerpoint/2010/main" val="112146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222" y="483325"/>
            <a:ext cx="8921931" cy="5381897"/>
          </a:xfrm>
        </p:spPr>
      </p:pic>
    </p:spTree>
    <p:extLst>
      <p:ext uri="{BB962C8B-B14F-4D97-AF65-F5344CB8AC3E}">
        <p14:creationId xmlns:p14="http://schemas.microsoft.com/office/powerpoint/2010/main" val="2912240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0006" y="312873"/>
            <a:ext cx="10515600" cy="392521"/>
          </a:xfrm>
        </p:spPr>
        <p:txBody>
          <a:bodyPr>
            <a:normAutofit fontScale="90000"/>
          </a:bodyPr>
          <a:lstStyle/>
          <a:p>
            <a:r>
              <a:rPr lang="en-US" sz="2800" dirty="0" smtClean="0">
                <a:solidFill>
                  <a:srgbClr val="00B0F0"/>
                </a:solidFill>
                <a:latin typeface="Times New Roman" panose="02020603050405020304" pitchFamily="18" charset="0"/>
                <a:cs typeface="Times New Roman" panose="02020603050405020304" pitchFamily="18" charset="0"/>
              </a:rPr>
              <a:t>Timing Diagram of IN Instruction</a:t>
            </a:r>
            <a:endParaRPr lang="en-US" sz="2800" dirty="0">
              <a:solidFill>
                <a:srgbClr val="00B0F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606" y="901337"/>
            <a:ext cx="8085908" cy="5275626"/>
          </a:xfrm>
        </p:spPr>
      </p:pic>
    </p:spTree>
    <p:extLst>
      <p:ext uri="{BB962C8B-B14F-4D97-AF65-F5344CB8AC3E}">
        <p14:creationId xmlns:p14="http://schemas.microsoft.com/office/powerpoint/2010/main" val="3025666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8566" y="156119"/>
            <a:ext cx="10515600" cy="392521"/>
          </a:xfrm>
        </p:spPr>
        <p:txBody>
          <a:bodyPr>
            <a:normAutofit fontScale="90000"/>
          </a:bodyPr>
          <a:lstStyle/>
          <a:p>
            <a:r>
              <a:rPr lang="en-US" sz="2800" dirty="0" smtClean="0">
                <a:solidFill>
                  <a:srgbClr val="00B0F0"/>
                </a:solidFill>
                <a:latin typeface="Times New Roman" panose="02020603050405020304" pitchFamily="18" charset="0"/>
                <a:cs typeface="Times New Roman" panose="02020603050405020304" pitchFamily="18" charset="0"/>
              </a:rPr>
              <a:t>Timing Diagram of OUT Instruction</a:t>
            </a:r>
            <a:endParaRPr lang="en-US" sz="2800" dirty="0">
              <a:solidFill>
                <a:srgbClr val="00B0F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69" y="770709"/>
            <a:ext cx="8386354" cy="5173956"/>
          </a:xfrm>
        </p:spPr>
      </p:pic>
    </p:spTree>
    <p:extLst>
      <p:ext uri="{BB962C8B-B14F-4D97-AF65-F5344CB8AC3E}">
        <p14:creationId xmlns:p14="http://schemas.microsoft.com/office/powerpoint/2010/main" val="1222777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lstStyle/>
          <a:p>
            <a:pPr marL="0" indent="0">
              <a:buNone/>
            </a:pPr>
            <a:r>
              <a:rPr lang="en-US" sz="2400" dirty="0" smtClean="0">
                <a:solidFill>
                  <a:srgbClr val="00B0F0"/>
                </a:solidFill>
                <a:latin typeface="Times New Roman" panose="02020603050405020304" pitchFamily="18" charset="0"/>
                <a:cs typeface="Times New Roman" panose="02020603050405020304" pitchFamily="18" charset="0"/>
              </a:rPr>
              <a:t>Timing Diagram of STA Instruction:</a:t>
            </a:r>
          </a:p>
          <a:p>
            <a:pPr marL="0" indent="0">
              <a:buNone/>
            </a:pPr>
            <a:r>
              <a:rPr lang="en-US" sz="2400" dirty="0" smtClean="0">
                <a:latin typeface="Times New Roman" panose="02020603050405020304" pitchFamily="18" charset="0"/>
                <a:cs typeface="Times New Roman" panose="02020603050405020304" pitchFamily="18" charset="0"/>
              </a:rPr>
              <a:t>It requires 4 machine cycles and total of 13T states.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Opcode Fetch (4T)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Memory Read (3T)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Memory Read (3T</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Memory Write (3T)</a:t>
            </a:r>
          </a:p>
          <a:p>
            <a:pPr marL="0" indent="0">
              <a:buNone/>
            </a:pPr>
            <a:r>
              <a:rPr lang="en-US" sz="24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297" y="1161797"/>
            <a:ext cx="7720149" cy="47295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19110"/>
            <a:ext cx="3140126" cy="2116183"/>
          </a:xfrm>
          <a:prstGeom prst="rect">
            <a:avLst/>
          </a:prstGeom>
        </p:spPr>
      </p:pic>
    </p:spTree>
    <p:extLst>
      <p:ext uri="{BB962C8B-B14F-4D97-AF65-F5344CB8AC3E}">
        <p14:creationId xmlns:p14="http://schemas.microsoft.com/office/powerpoint/2010/main" val="3862555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69"/>
            <a:ext cx="10515600" cy="5954894"/>
          </a:xfrm>
        </p:spPr>
        <p:txBody>
          <a:bodyPr>
            <a:normAutofit/>
          </a:bodyPr>
          <a:lstStyle/>
          <a:p>
            <a:pPr marL="0" indent="0">
              <a:buNone/>
            </a:pPr>
            <a:r>
              <a:rPr lang="en-US" sz="2400" dirty="0" smtClean="0">
                <a:solidFill>
                  <a:srgbClr val="00B0F0"/>
                </a:solidFill>
                <a:latin typeface="Times New Roman" panose="02020603050405020304" pitchFamily="18" charset="0"/>
                <a:cs typeface="Times New Roman" panose="02020603050405020304" pitchFamily="18" charset="0"/>
              </a:rPr>
              <a:t>Timing Diagram of LDA Instruction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timing diagram of LDA instruction is same as of STA except the Memory Write Cycle, there is all Memory Read cycle.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99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Initially, the program counter PC is loaded with the address of the first instruction in the program.</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sequence counter SC is cleared to 0, providing a decoded timing signal T0. After each clock pulse, SC is incremented by one, so that the timing signals go through a sequence T0, T1, T2, and so on.</a:t>
            </a:r>
          </a:p>
          <a:p>
            <a:pPr algn="just"/>
            <a:r>
              <a:rPr lang="en-US" sz="2400" dirty="0" smtClean="0">
                <a:latin typeface="Times New Roman" panose="02020603050405020304" pitchFamily="18" charset="0"/>
                <a:cs typeface="Times New Roman" panose="02020603050405020304" pitchFamily="18" charset="0"/>
              </a:rPr>
              <a:t>The micro operations</a:t>
            </a:r>
            <a:r>
              <a:rPr lang="en-US" sz="2400" dirty="0">
                <a:latin typeface="Times New Roman" panose="02020603050405020304" pitchFamily="18" charset="0"/>
                <a:cs typeface="Times New Roman" panose="02020603050405020304" pitchFamily="18" charset="0"/>
              </a:rPr>
              <a:t> for the fetch and decode phases can be specified by the following register transfer statements</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T0: AR</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PC</a:t>
            </a:r>
          </a:p>
          <a:p>
            <a:pPr marL="0" indent="0" algn="just">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T1: IRM[AR], PCPC + 1</a:t>
            </a:r>
          </a:p>
          <a:p>
            <a:pPr marL="0" indent="0" algn="just">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T2: D0,……, D7Decode IR(12-14), ARIR(0-11), IIR(15)</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512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normAutofit fontScale="92500" lnSpcReduction="10000"/>
          </a:bodyPr>
          <a:lstStyle/>
          <a:p>
            <a:pPr marL="0" indent="0" algn="just">
              <a:buNone/>
            </a:pPr>
            <a:r>
              <a:rPr lang="en-US" sz="2400" dirty="0" smtClean="0">
                <a:solidFill>
                  <a:schemeClr val="accent1"/>
                </a:solidFill>
                <a:latin typeface="Times New Roman" panose="02020603050405020304" pitchFamily="18" charset="0"/>
                <a:cs typeface="Times New Roman" panose="02020603050405020304" pitchFamily="18" charset="0"/>
              </a:rPr>
              <a:t>Memory Interfacing</a:t>
            </a:r>
          </a:p>
          <a:p>
            <a:pPr marL="0" indent="0" algn="just">
              <a:buNone/>
            </a:pPr>
            <a:r>
              <a:rPr lang="en-US" sz="2600" dirty="0">
                <a:latin typeface="Times New Roman" panose="02020603050405020304" pitchFamily="18" charset="0"/>
                <a:cs typeface="Times New Roman" panose="02020603050405020304" pitchFamily="18" charset="0"/>
              </a:rPr>
              <a:t>The Memory Interfacing in 8085 is used to access memory quite frequently to read instruction codes and data stored in memory. This read/write operations are monitored by control signals. The microprocessor activates these signals when it wants to read from and write into memory</a:t>
            </a:r>
            <a:r>
              <a:rPr lang="en-US" sz="2600" dirty="0" smtClean="0">
                <a:latin typeface="Times New Roman" panose="02020603050405020304" pitchFamily="18" charset="0"/>
                <a:cs typeface="Times New Roman" panose="02020603050405020304" pitchFamily="18" charset="0"/>
              </a:rPr>
              <a:t>.</a:t>
            </a:r>
          </a:p>
          <a:p>
            <a:pPr algn="just" fontAlgn="base"/>
            <a:r>
              <a:rPr lang="en-US" sz="2600" dirty="0">
                <a:latin typeface="Times New Roman" panose="02020603050405020304" pitchFamily="18" charset="0"/>
                <a:cs typeface="Times New Roman" panose="02020603050405020304" pitchFamily="18" charset="0"/>
              </a:rPr>
              <a:t>For Memory Interfacing in 8085, following important points are to be kept in mind.</a:t>
            </a:r>
          </a:p>
          <a:p>
            <a:pPr algn="just" fontAlgn="base"/>
            <a:r>
              <a:rPr lang="en-US" sz="2600" dirty="0">
                <a:latin typeface="Times New Roman" panose="02020603050405020304" pitchFamily="18" charset="0"/>
                <a:cs typeface="Times New Roman" panose="02020603050405020304" pitchFamily="18" charset="0"/>
              </a:rPr>
              <a:t>Microprocessor 8085 can access 64Kbytes memory since address bus is 16-bit. But it is not always necessary to use full 64Kbytes address space. The total memory size depends upon the application.</a:t>
            </a:r>
          </a:p>
          <a:p>
            <a:pPr algn="just" fontAlgn="base"/>
            <a:r>
              <a:rPr lang="en-US" sz="2600" dirty="0">
                <a:latin typeface="Times New Roman" panose="02020603050405020304" pitchFamily="18" charset="0"/>
                <a:cs typeface="Times New Roman" panose="02020603050405020304" pitchFamily="18" charset="0"/>
              </a:rPr>
              <a:t>Generally EPROM (or EPROMs) is used as a program memory and RAM (or RAMs) as a data memory. When both, EPROM and RAM are used, the total address space 64Kbytes is shared by them.</a:t>
            </a:r>
          </a:p>
          <a:p>
            <a:pPr algn="just" fontAlgn="base"/>
            <a:r>
              <a:rPr lang="en-US" sz="2600" dirty="0">
                <a:latin typeface="Times New Roman" panose="02020603050405020304" pitchFamily="18" charset="0"/>
                <a:cs typeface="Times New Roman" panose="02020603050405020304" pitchFamily="18" charset="0"/>
              </a:rPr>
              <a:t>The capacity of program memory and data memory depends on the application.</a:t>
            </a:r>
          </a:p>
          <a:p>
            <a:pPr algn="just" fontAlgn="base"/>
            <a:r>
              <a:rPr lang="en-US" sz="2600" dirty="0">
                <a:latin typeface="Times New Roman" panose="02020603050405020304" pitchFamily="18" charset="0"/>
                <a:cs typeface="Times New Roman" panose="02020603050405020304" pitchFamily="18" charset="0"/>
              </a:rPr>
              <a:t>It is not always necessary to select 1 EPROM and 1 RAM. We can have multiple EPROMs and multiple RAMs as per the requirement of application.</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770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69"/>
            <a:ext cx="10515600" cy="5954894"/>
          </a:xfrm>
        </p:spPr>
        <p:txBody>
          <a:bodyPr>
            <a:normAutofit/>
          </a:bodyPr>
          <a:lstStyle/>
          <a:p>
            <a:pPr algn="just" fontAlgn="base"/>
            <a:r>
              <a:rPr lang="en-US" sz="2000" dirty="0">
                <a:latin typeface="Times New Roman" panose="02020603050405020304" pitchFamily="18" charset="0"/>
                <a:cs typeface="Times New Roman" panose="02020603050405020304" pitchFamily="18" charset="0"/>
              </a:rPr>
              <a:t>We can place EPROM/RAM anywhere in full 64 Kbytes address space. But program memory (EPROM) should be located from address 0000H since reset address of 8085 microprocessor is 0000H.</a:t>
            </a:r>
          </a:p>
          <a:p>
            <a:pPr algn="just" fontAlgn="base"/>
            <a:r>
              <a:rPr lang="en-US" sz="2000" dirty="0">
                <a:latin typeface="Times New Roman" panose="02020603050405020304" pitchFamily="18" charset="0"/>
                <a:cs typeface="Times New Roman" panose="02020603050405020304" pitchFamily="18" charset="0"/>
              </a:rPr>
              <a:t>It is not always necessary to locate EPROM and RAM in consecutive memory For example : If the mapping of EPROM is from 0000H to OFFFH, it is not must to locate RAM from 1000H. We can locate it anywhere between 1000H and FFFFH. Where to locate memory component totally depends on the application.</a:t>
            </a:r>
          </a:p>
          <a:p>
            <a:pPr algn="just" fontAlgn="base"/>
            <a:r>
              <a:rPr lang="en-US" sz="2000" dirty="0">
                <a:latin typeface="Times New Roman" panose="02020603050405020304" pitchFamily="18" charset="0"/>
                <a:cs typeface="Times New Roman" panose="02020603050405020304" pitchFamily="18" charset="0"/>
              </a:rPr>
              <a:t>The memory interfacing requires to :</a:t>
            </a:r>
          </a:p>
          <a:p>
            <a:pPr marL="0" indent="0" algn="just" fontAlgn="base">
              <a:buNone/>
            </a:pPr>
            <a:r>
              <a:rPr lang="en-US" sz="2000" dirty="0" smtClean="0">
                <a:latin typeface="Times New Roman" panose="02020603050405020304" pitchFamily="18" charset="0"/>
                <a:cs typeface="Times New Roman" panose="02020603050405020304" pitchFamily="18" charset="0"/>
              </a:rPr>
              <a:t>	- Select </a:t>
            </a:r>
            <a:r>
              <a:rPr lang="en-US" sz="2000" dirty="0">
                <a:latin typeface="Times New Roman" panose="02020603050405020304" pitchFamily="18" charset="0"/>
                <a:cs typeface="Times New Roman" panose="02020603050405020304" pitchFamily="18" charset="0"/>
              </a:rPr>
              <a:t>the chip</a:t>
            </a:r>
          </a:p>
          <a:p>
            <a:pPr marL="0" indent="0" algn="just" fontAlgn="base">
              <a:buNone/>
            </a:pPr>
            <a:r>
              <a:rPr lang="en-US" sz="2000" dirty="0" smtClean="0">
                <a:latin typeface="Times New Roman" panose="02020603050405020304" pitchFamily="18" charset="0"/>
                <a:cs typeface="Times New Roman" panose="02020603050405020304" pitchFamily="18" charset="0"/>
              </a:rPr>
              <a:t>	- Identify </a:t>
            </a:r>
            <a:r>
              <a:rPr lang="en-US" sz="2000" dirty="0">
                <a:latin typeface="Times New Roman" panose="02020603050405020304" pitchFamily="18" charset="0"/>
                <a:cs typeface="Times New Roman" panose="02020603050405020304" pitchFamily="18" charset="0"/>
              </a:rPr>
              <a:t>the register</a:t>
            </a:r>
          </a:p>
          <a:p>
            <a:pPr marL="0" indent="0" algn="just" fontAlgn="base">
              <a:buNone/>
            </a:pPr>
            <a:r>
              <a:rPr lang="en-US" sz="2000" dirty="0" smtClean="0">
                <a:latin typeface="Times New Roman" panose="02020603050405020304" pitchFamily="18" charset="0"/>
                <a:cs typeface="Times New Roman" panose="02020603050405020304" pitchFamily="18" charset="0"/>
              </a:rPr>
              <a:t>	- Enable </a:t>
            </a:r>
            <a:r>
              <a:rPr lang="en-US" sz="2000" dirty="0">
                <a:latin typeface="Times New Roman" panose="02020603050405020304" pitchFamily="18" charset="0"/>
                <a:cs typeface="Times New Roman" panose="02020603050405020304" pitchFamily="18" charset="0"/>
              </a:rPr>
              <a:t>the appropriate buffer.</a:t>
            </a:r>
          </a:p>
          <a:p>
            <a:pPr algn="just"/>
            <a:r>
              <a:rPr lang="en-US" sz="2000" dirty="0">
                <a:latin typeface="Times New Roman" panose="02020603050405020304" pitchFamily="18" charset="0"/>
                <a:cs typeface="Times New Roman" panose="02020603050405020304" pitchFamily="18" charset="0"/>
              </a:rPr>
              <a:t>Microprocessor system includes memory devices and I/O devices. It is important to note that microprocessor can communicate (read/write) with only one device at a time, since the data, address and control buses are common for all the devices. In order to communicate with memory or I/O devices, it is necessary to decode the address from the microprocessor. Due to this each device (memory or I/O) can be accessed independently. The following section describes common address decoding techniques.</a:t>
            </a:r>
          </a:p>
        </p:txBody>
      </p:sp>
    </p:spTree>
    <p:extLst>
      <p:ext uri="{BB962C8B-B14F-4D97-AF65-F5344CB8AC3E}">
        <p14:creationId xmlns:p14="http://schemas.microsoft.com/office/powerpoint/2010/main" val="3215980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754"/>
            <a:ext cx="10515600" cy="6020209"/>
          </a:xfrm>
        </p:spPr>
        <p:txBody>
          <a:bodyPr/>
          <a:lstStyle/>
          <a:p>
            <a:pPr fontAlgn="base"/>
            <a:r>
              <a:rPr lang="en-US" sz="2400" dirty="0">
                <a:solidFill>
                  <a:srgbClr val="00B0F0"/>
                </a:solidFill>
                <a:latin typeface="Times New Roman" panose="02020603050405020304" pitchFamily="18" charset="0"/>
                <a:cs typeface="Times New Roman" panose="02020603050405020304" pitchFamily="18" charset="0"/>
              </a:rPr>
              <a:t>Address Decoding Techniques :</a:t>
            </a:r>
          </a:p>
          <a:p>
            <a:pPr marL="0" indent="0" fontAlgn="base">
              <a:buNone/>
            </a:pPr>
            <a:r>
              <a:rPr lang="en-US" sz="2400" dirty="0" smtClean="0">
                <a:latin typeface="Times New Roman" panose="02020603050405020304" pitchFamily="18" charset="0"/>
                <a:cs typeface="Times New Roman" panose="02020603050405020304" pitchFamily="18" charset="0"/>
              </a:rPr>
              <a:t>	- Absolute </a:t>
            </a:r>
            <a:r>
              <a:rPr lang="en-US" sz="2400" dirty="0">
                <a:latin typeface="Times New Roman" panose="02020603050405020304" pitchFamily="18" charset="0"/>
                <a:cs typeface="Times New Roman" panose="02020603050405020304" pitchFamily="18" charset="0"/>
              </a:rPr>
              <a:t>decoding/Full Decoding</a:t>
            </a:r>
          </a:p>
          <a:p>
            <a:pPr marL="0" indent="0" fontAlgn="base">
              <a:buNone/>
            </a:pPr>
            <a:r>
              <a:rPr lang="en-US" sz="2400" dirty="0" smtClean="0">
                <a:latin typeface="Times New Roman" panose="02020603050405020304" pitchFamily="18" charset="0"/>
                <a:cs typeface="Times New Roman" panose="02020603050405020304" pitchFamily="18" charset="0"/>
              </a:rPr>
              <a:t>	- Linear </a:t>
            </a:r>
            <a:r>
              <a:rPr lang="en-US" sz="2400" dirty="0">
                <a:latin typeface="Times New Roman" panose="02020603050405020304" pitchFamily="18" charset="0"/>
                <a:cs typeface="Times New Roman" panose="02020603050405020304" pitchFamily="18" charset="0"/>
              </a:rPr>
              <a:t>decoding/Partial Decoding</a:t>
            </a:r>
          </a:p>
          <a:p>
            <a:pPr fontAlgn="base"/>
            <a:r>
              <a:rPr lang="en-US" sz="2400" dirty="0">
                <a:latin typeface="Times New Roman" panose="02020603050405020304" pitchFamily="18" charset="0"/>
                <a:cs typeface="Times New Roman" panose="02020603050405020304" pitchFamily="18" charset="0"/>
              </a:rPr>
              <a:t>Absolute decoding:</a:t>
            </a:r>
          </a:p>
          <a:p>
            <a:pPr fontAlgn="base"/>
            <a:r>
              <a:rPr lang="en-US" sz="2400" dirty="0">
                <a:latin typeface="Times New Roman" panose="02020603050405020304" pitchFamily="18" charset="0"/>
                <a:cs typeface="Times New Roman" panose="02020603050405020304" pitchFamily="18" charset="0"/>
              </a:rPr>
              <a:t>In absolute decoding technique, all the higher address lines are decoded to select the memory chip, and the memory chip is selected only for the specified logic levels on these high-order address lines; no other logic levels can select the chip. Fig. </a:t>
            </a:r>
            <a:r>
              <a:rPr lang="en-US" sz="2400" dirty="0" smtClean="0">
                <a:latin typeface="Times New Roman" panose="02020603050405020304" pitchFamily="18" charset="0"/>
                <a:cs typeface="Times New Roman" panose="02020603050405020304" pitchFamily="18" charset="0"/>
              </a:rPr>
              <a:t>below </a:t>
            </a:r>
            <a:r>
              <a:rPr lang="en-US" sz="2400" dirty="0">
                <a:latin typeface="Times New Roman" panose="02020603050405020304" pitchFamily="18" charset="0"/>
                <a:cs typeface="Times New Roman" panose="02020603050405020304" pitchFamily="18" charset="0"/>
              </a:rPr>
              <a:t>shows the Memory Interfacing in 8085 with absolute decoding. This addressing technique is normally used in large memory systems.</a:t>
            </a:r>
          </a:p>
          <a:p>
            <a:endParaRPr lang="en-US" dirty="0"/>
          </a:p>
        </p:txBody>
      </p:sp>
    </p:spTree>
    <p:extLst>
      <p:ext uri="{BB962C8B-B14F-4D97-AF65-F5344CB8AC3E}">
        <p14:creationId xmlns:p14="http://schemas.microsoft.com/office/powerpoint/2010/main" val="3310459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873" y="378823"/>
            <a:ext cx="7471955" cy="5878285"/>
          </a:xfrm>
        </p:spPr>
      </p:pic>
    </p:spTree>
    <p:extLst>
      <p:ext uri="{BB962C8B-B14F-4D97-AF65-F5344CB8AC3E}">
        <p14:creationId xmlns:p14="http://schemas.microsoft.com/office/powerpoint/2010/main" val="922235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754"/>
            <a:ext cx="10515600" cy="6020209"/>
          </a:xfrm>
        </p:spPr>
        <p:txBody>
          <a:bodyPr>
            <a:normAutofit/>
          </a:bodyPr>
          <a:lstStyle/>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Linear Decoding</a:t>
            </a:r>
          </a:p>
          <a:p>
            <a:pPr marL="0" indent="0" algn="just">
              <a:buNone/>
            </a:pPr>
            <a:r>
              <a:rPr lang="en-US" sz="2400" dirty="0">
                <a:latin typeface="Times New Roman" panose="02020603050405020304" pitchFamily="18" charset="0"/>
                <a:cs typeface="Times New Roman" panose="02020603050405020304" pitchFamily="18" charset="0"/>
              </a:rPr>
              <a:t>In small systems, hardware for the decoding logic can be eliminated by using individual high-order address lines to select memory chips. This is referred to as linear decoding. Fig. </a:t>
            </a:r>
            <a:r>
              <a:rPr lang="en-US" sz="2400" dirty="0" smtClean="0">
                <a:latin typeface="Times New Roman" panose="02020603050405020304" pitchFamily="18" charset="0"/>
                <a:cs typeface="Times New Roman" panose="02020603050405020304" pitchFamily="18" charset="0"/>
              </a:rPr>
              <a:t>below </a:t>
            </a:r>
            <a:r>
              <a:rPr lang="en-US" sz="2400" dirty="0">
                <a:latin typeface="Times New Roman" panose="02020603050405020304" pitchFamily="18" charset="0"/>
                <a:cs typeface="Times New Roman" panose="02020603050405020304" pitchFamily="18" charset="0"/>
              </a:rPr>
              <a:t>shows the addressing of RAM with linear decoding technique. This technique is also called partial decoding. It reduces the cost of decoding circuit, but it has a drawback of multiple addresses (shadow addresses).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692" y="2414062"/>
            <a:ext cx="7602582" cy="4104303"/>
          </a:xfrm>
          <a:prstGeom prst="rect">
            <a:avLst/>
          </a:prstGeom>
        </p:spPr>
      </p:pic>
    </p:spTree>
    <p:extLst>
      <p:ext uri="{BB962C8B-B14F-4D97-AF65-F5344CB8AC3E}">
        <p14:creationId xmlns:p14="http://schemas.microsoft.com/office/powerpoint/2010/main" val="3869444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691"/>
            <a:ext cx="10515600" cy="6033272"/>
          </a:xfrm>
        </p:spPr>
        <p:txBody>
          <a:bodyPr>
            <a:normAutofit fontScale="92500"/>
          </a:bodyPr>
          <a:lstStyle/>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Different types of Memory Chips in 8085</a:t>
            </a:r>
          </a:p>
          <a:p>
            <a:pPr marL="0" indent="0" algn="just">
              <a:buNone/>
            </a:pPr>
            <a:r>
              <a:rPr lang="en-US" sz="2400" dirty="0">
                <a:latin typeface="Times New Roman" panose="02020603050405020304" pitchFamily="18" charset="0"/>
                <a:cs typeface="Times New Roman" panose="02020603050405020304" pitchFamily="18" charset="0"/>
              </a:rPr>
              <a:t>Memory chips come in a variety of types and with different storage capacities. A broad classification of memory chips based on their read and write capability is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RAM (Random Access Memory): We can read as well as write data on this type of memory. The chip of this type has pins for both memory read and memory write signals.</a:t>
            </a:r>
          </a:p>
          <a:p>
            <a:pPr algn="just"/>
            <a:r>
              <a:rPr lang="en-US" sz="2400" dirty="0">
                <a:latin typeface="Times New Roman" panose="02020603050405020304" pitchFamily="18" charset="0"/>
                <a:cs typeface="Times New Roman" panose="02020603050405020304" pitchFamily="18" charset="0"/>
              </a:rPr>
              <a:t>ROM (Read Only Memory): As the name suggests, we can only write data on this type of memory chip. The chip of this type has a pin only for memory read signal.</a:t>
            </a:r>
          </a:p>
          <a:p>
            <a:pPr marL="0" indent="0" algn="just">
              <a:buNone/>
            </a:pPr>
            <a:r>
              <a:rPr lang="en-US" sz="2400" dirty="0">
                <a:latin typeface="Times New Roman" panose="02020603050405020304" pitchFamily="18" charset="0"/>
                <a:cs typeface="Times New Roman" panose="02020603050405020304" pitchFamily="18" charset="0"/>
              </a:rPr>
              <a:t>Data cannot be written on it by a microprocessor when it is connected in the circuit. But data can be written on it using some special techniques. This kind of memory is used to store programs, while </a:t>
            </a:r>
            <a:r>
              <a:rPr lang="en-US" sz="2400" dirty="0" smtClean="0">
                <a:latin typeface="Times New Roman" panose="02020603050405020304" pitchFamily="18" charset="0"/>
                <a:cs typeface="Times New Roman" panose="02020603050405020304" pitchFamily="18" charset="0"/>
              </a:rPr>
              <a:t>RAM </a:t>
            </a:r>
            <a:r>
              <a:rPr lang="en-US" sz="2400" dirty="0">
                <a:latin typeface="Times New Roman" panose="02020603050405020304" pitchFamily="18" charset="0"/>
                <a:cs typeface="Times New Roman" panose="02020603050405020304" pitchFamily="18" charset="0"/>
              </a:rPr>
              <a:t>is used to store the data</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600" dirty="0">
                <a:latin typeface="Times New Roman" panose="02020603050405020304" pitchFamily="18" charset="0"/>
                <a:cs typeface="Times New Roman" panose="02020603050405020304" pitchFamily="18" charset="0"/>
              </a:rPr>
              <a:t>ROM is also of two types: </a:t>
            </a:r>
          </a:p>
          <a:p>
            <a:pPr algn="just"/>
            <a:r>
              <a:rPr lang="en-US" sz="2600" dirty="0">
                <a:latin typeface="Times New Roman" panose="02020603050405020304" pitchFamily="18" charset="0"/>
                <a:cs typeface="Times New Roman" panose="02020603050405020304" pitchFamily="18" charset="0"/>
              </a:rPr>
              <a:t>EPROM (Erasable Programmable Read-Only Memory): The contents of an EPROM  are erased by UV rays. Data is written on it optically.</a:t>
            </a:r>
          </a:p>
          <a:p>
            <a:pPr algn="just"/>
            <a:r>
              <a:rPr lang="en-US" sz="2600" dirty="0">
                <a:latin typeface="Times New Roman" panose="02020603050405020304" pitchFamily="18" charset="0"/>
                <a:cs typeface="Times New Roman" panose="02020603050405020304" pitchFamily="18" charset="0"/>
              </a:rPr>
              <a:t>EEPROM (Electronically Erasable Programmable Read-Only Memory): As the name suggests, data is written and removed on this type of ROM electronically.</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174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006"/>
            <a:ext cx="10515600" cy="5967957"/>
          </a:xfrm>
        </p:spPr>
        <p:txBody>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Memory interfacing – Problem statement</a:t>
            </a:r>
          </a:p>
          <a:p>
            <a:r>
              <a:rPr lang="en-US" sz="2400" dirty="0">
                <a:latin typeface="Times New Roman" panose="02020603050405020304" pitchFamily="18" charset="0"/>
                <a:cs typeface="Times New Roman" panose="02020603050405020304" pitchFamily="18" charset="0"/>
              </a:rPr>
              <a:t>Interface a 1kB EPROM and a 2 kB RAM with microprocessor 8085. The address allotted to 1 kB EPROM should be 2000H to 22FFH. You can assign the address range of your choice to the 2 kB RAM.</a:t>
            </a:r>
          </a:p>
          <a:p>
            <a:r>
              <a:rPr lang="en-US" sz="2400" dirty="0">
                <a:latin typeface="Times New Roman" panose="02020603050405020304" pitchFamily="18" charset="0"/>
                <a:cs typeface="Times New Roman" panose="02020603050405020304" pitchFamily="18" charset="0"/>
              </a:rPr>
              <a:t>The first step to solve this problem is to understand the pins of the given memory chips.</a:t>
            </a:r>
          </a:p>
          <a:p>
            <a:pPr marL="0" indent="0">
              <a:buNone/>
            </a:pPr>
            <a:r>
              <a:rPr lang="en-US" sz="2400" dirty="0">
                <a:latin typeface="Times New Roman" panose="02020603050405020304" pitchFamily="18" charset="0"/>
                <a:cs typeface="Times New Roman" panose="02020603050405020304" pitchFamily="18" charset="0"/>
              </a:rPr>
              <a:t>Pin diagram of memory chips</a:t>
            </a:r>
          </a:p>
          <a:p>
            <a:r>
              <a:rPr lang="en-US" sz="2400" dirty="0">
                <a:latin typeface="Times New Roman" panose="02020603050405020304" pitchFamily="18" charset="0"/>
                <a:cs typeface="Times New Roman" panose="02020603050405020304" pitchFamily="18" charset="0"/>
              </a:rPr>
              <a:t>RAM and ROM both have same pins, except for WR pin, which is present in RAM and is not there in a ROM. Let us understand the pins one by one.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823" y="3763455"/>
            <a:ext cx="6178731" cy="2413508"/>
          </a:xfrm>
          <a:prstGeom prst="rect">
            <a:avLst/>
          </a:prstGeom>
        </p:spPr>
      </p:pic>
    </p:spTree>
    <p:extLst>
      <p:ext uri="{BB962C8B-B14F-4D97-AF65-F5344CB8AC3E}">
        <p14:creationId xmlns:p14="http://schemas.microsoft.com/office/powerpoint/2010/main" val="2711432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68"/>
            <a:ext cx="10515600" cy="6217921"/>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Data pins: Since each memory location stores eight bits, there are eight data lines D0-D7 connected to the memory chip.</a:t>
            </a:r>
          </a:p>
          <a:p>
            <a:pPr algn="just"/>
            <a:r>
              <a:rPr lang="en-US" dirty="0">
                <a:latin typeface="Times New Roman" panose="02020603050405020304" pitchFamily="18" charset="0"/>
                <a:cs typeface="Times New Roman" panose="02020603050405020304" pitchFamily="18" charset="0"/>
              </a:rPr>
              <a:t>Address pins: The number of address pins depends on the size of the memory. In this case, a memory of size 1 kB x 8 will have 2</a:t>
            </a:r>
            <a:r>
              <a:rPr lang="en-US" baseline="30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 different memory locations. Hence, it will have ten address lines A0 to A9. Similarly, the 2 kB RAM will have 2</a:t>
            </a:r>
            <a:r>
              <a:rPr lang="en-US" baseline="30000" dirty="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different memory locations. So, there are 11 address lines A0-A10.</a:t>
            </a:r>
          </a:p>
          <a:p>
            <a:pPr algn="just"/>
            <a:r>
              <a:rPr lang="en-US" dirty="0">
                <a:latin typeface="Times New Roman" panose="02020603050405020304" pitchFamily="18" charset="0"/>
                <a:cs typeface="Times New Roman" panose="02020603050405020304" pitchFamily="18" charset="0"/>
              </a:rPr>
              <a:t>CS pin: When this pin is enabled, the memory chip knows that the microprocessor is talking to it and responds to it accordingly. We need to generate this signal for each of the chips according to the range of addresses assigned to them. Basically, we select a chip only when it is needed. The Chip Select (CS) pin is used for this. </a:t>
            </a:r>
          </a:p>
          <a:p>
            <a:pPr algn="just"/>
            <a:r>
              <a:rPr lang="en-US" dirty="0">
                <a:latin typeface="Times New Roman" panose="02020603050405020304" pitchFamily="18" charset="0"/>
                <a:cs typeface="Times New Roman" panose="02020603050405020304" pitchFamily="18" charset="0"/>
              </a:rPr>
              <a:t>OE pin: When this active-low output enable pin is enabled, the memory chip can output the data into the data bus.</a:t>
            </a:r>
          </a:p>
          <a:p>
            <a:pPr algn="just"/>
            <a:r>
              <a:rPr lang="en-US" dirty="0">
                <a:latin typeface="Times New Roman" panose="02020603050405020304" pitchFamily="18" charset="0"/>
                <a:cs typeface="Times New Roman" panose="02020603050405020304" pitchFamily="18" charset="0"/>
              </a:rPr>
              <a:t>WR pin: Upon activation of this active-low memory write pin, data on the data bus is written on the memory chip at the location specified by the address bus.</a:t>
            </a:r>
          </a:p>
          <a:p>
            <a:pPr algn="just"/>
            <a:r>
              <a:rPr lang="en-US" dirty="0">
                <a:latin typeface="Times New Roman" panose="02020603050405020304" pitchFamily="18" charset="0"/>
                <a:cs typeface="Times New Roman" panose="02020603050405020304" pitchFamily="18" charset="0"/>
              </a:rPr>
              <a:t>VCC and GND pins: These pins serve the purpose of powering the ICs. For simplicity, we will not show these pins in the diagram</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There are three types of buses in 8085 – Address bus, data bus, and control bus. Each of these buses will be connected to the memory chip.</a:t>
            </a:r>
          </a:p>
          <a:p>
            <a:endParaRPr lang="en-US" dirty="0"/>
          </a:p>
        </p:txBody>
      </p:sp>
    </p:spTree>
    <p:extLst>
      <p:ext uri="{BB962C8B-B14F-4D97-AF65-F5344CB8AC3E}">
        <p14:creationId xmlns:p14="http://schemas.microsoft.com/office/powerpoint/2010/main" val="734079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Connecting Control Signals</a:t>
            </a:r>
          </a:p>
          <a:p>
            <a:pPr algn="just"/>
            <a:r>
              <a:rPr lang="en-US" sz="2400" dirty="0">
                <a:latin typeface="Times New Roman" panose="02020603050405020304" pitchFamily="18" charset="0"/>
                <a:cs typeface="Times New Roman" panose="02020603050405020304" pitchFamily="18" charset="0"/>
              </a:rPr>
              <a:t>In the memory chips, there are two pins for control signals –  OE (Output Enable) and WR (Memory Write). These will be connected to the control signals generated using a 3 to 8 decoder. To read about the generation of control signals, you can read our post on </a:t>
            </a:r>
            <a:r>
              <a:rPr lang="en-US" sz="2400" dirty="0" err="1">
                <a:latin typeface="Times New Roman" panose="02020603050405020304" pitchFamily="18" charset="0"/>
                <a:cs typeface="Times New Roman" panose="02020603050405020304" pitchFamily="18" charset="0"/>
              </a:rPr>
              <a:t>Demultiplexing</a:t>
            </a:r>
            <a:r>
              <a:rPr lang="en-US" sz="2400" dirty="0">
                <a:latin typeface="Times New Roman" panose="02020603050405020304" pitchFamily="18" charset="0"/>
                <a:cs typeface="Times New Roman" panose="02020603050405020304" pitchFamily="18" charset="0"/>
              </a:rPr>
              <a:t> of Bus and Generating Control Signals. The circuit for generating control signals is shown below.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7234" y="2481944"/>
            <a:ext cx="4323805" cy="3448594"/>
          </a:xfrm>
          <a:prstGeom prst="rect">
            <a:avLst/>
          </a:prstGeom>
        </p:spPr>
      </p:pic>
    </p:spTree>
    <p:extLst>
      <p:ext uri="{BB962C8B-B14F-4D97-AF65-F5344CB8AC3E}">
        <p14:creationId xmlns:p14="http://schemas.microsoft.com/office/powerpoint/2010/main" val="3224176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0"/>
            <a:ext cx="10515600" cy="6439989"/>
          </a:xfrm>
        </p:spPr>
        <p:txBody>
          <a:bodyPr>
            <a:noAutofit/>
          </a:bodyPr>
          <a:lstStyle/>
          <a:p>
            <a:pPr algn="just"/>
            <a:r>
              <a:rPr lang="en-US" sz="2400" dirty="0">
                <a:latin typeface="Times New Roman" panose="02020603050405020304" pitchFamily="18" charset="0"/>
                <a:cs typeface="Times New Roman" panose="02020603050405020304" pitchFamily="18" charset="0"/>
              </a:rPr>
              <a:t>Four control signals are generated when we input the WR, RD and IO/M signals from the 8085 to the 3:8 decoder – IOR, IOW, MEMR and MEMW. Since we are dealing with memory, we will just need MEMR and MEMW signals.</a:t>
            </a:r>
          </a:p>
          <a:p>
            <a:pPr algn="just"/>
            <a:r>
              <a:rPr lang="en-US" sz="2400" dirty="0">
                <a:latin typeface="Times New Roman" panose="02020603050405020304" pitchFamily="18" charset="0"/>
                <a:cs typeface="Times New Roman" panose="02020603050405020304" pitchFamily="18" charset="0"/>
              </a:rPr>
              <a:t>While reading from a memory chip, it’s output should be enabled. So, MEMR will be connected to the OE pin. Similarly, for writing to a memory chip, MEMW will be connected to the WR pin of the RAM. After completing these two connections, we are done with the control signals except CS. We will deal with that in a bit.</a:t>
            </a:r>
          </a:p>
          <a:p>
            <a:pPr marL="0" indent="0">
              <a:buNone/>
            </a:pPr>
            <a:r>
              <a:rPr lang="en-US" sz="2400" dirty="0">
                <a:solidFill>
                  <a:srgbClr val="00B0F0"/>
                </a:solidFill>
                <a:latin typeface="Times New Roman" panose="02020603050405020304" pitchFamily="18" charset="0"/>
                <a:cs typeface="Times New Roman" panose="02020603050405020304" pitchFamily="18" charset="0"/>
              </a:rPr>
              <a:t>Data Bus interfacing</a:t>
            </a:r>
          </a:p>
          <a:p>
            <a:r>
              <a:rPr lang="en-US" sz="2400" dirty="0">
                <a:latin typeface="Times New Roman" panose="02020603050405020304" pitchFamily="18" charset="0"/>
                <a:cs typeface="Times New Roman" panose="02020603050405020304" pitchFamily="18" charset="0"/>
              </a:rPr>
              <a:t>There are eight lines comprising the data bus of both 8085 and the memory chips. The interfacing of the data bus is the simplest part. We just connect corresponding lines (D0-D7 from 8085) to the corresponding pins (D0-D7 of the memory chip).</a:t>
            </a:r>
          </a:p>
          <a:p>
            <a:pPr marL="0" indent="0">
              <a:buNone/>
            </a:pPr>
            <a:r>
              <a:rPr lang="en-US" sz="2400" dirty="0">
                <a:solidFill>
                  <a:srgbClr val="00B0F0"/>
                </a:solidFill>
                <a:latin typeface="Times New Roman" panose="02020603050405020304" pitchFamily="18" charset="0"/>
                <a:cs typeface="Times New Roman" panose="02020603050405020304" pitchFamily="18" charset="0"/>
              </a:rPr>
              <a:t>Address bus Interfacing</a:t>
            </a:r>
          </a:p>
          <a:p>
            <a:r>
              <a:rPr lang="en-US" sz="2400" dirty="0">
                <a:latin typeface="Times New Roman" panose="02020603050405020304" pitchFamily="18" charset="0"/>
                <a:cs typeface="Times New Roman" panose="02020603050405020304" pitchFamily="18" charset="0"/>
              </a:rPr>
              <a:t>We have a 2kB RAM with 11 address lines. So, the first 11 lines of the address bus of 8085 will be connected to the corresponding address lines of the 2kB RAM. Similarly, the first 10 lines of the address bus of 8085 will be connected to the corresponding lines of 1kB EPROM. The remaining address lines will be used to generate the chip select (CS) signal</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75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Continued….</a:t>
            </a: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Since only AR is connected to the address inputs of memory, it is necessary to transfer the address from PC to AR during the clock transition associated with timing signal T0. The instruction read from memory is then placed in the instruction register IR with the clock transition associated with timing signal T1.</a:t>
            </a:r>
          </a:p>
          <a:p>
            <a:pPr algn="just"/>
            <a:r>
              <a:rPr lang="en-US" sz="2400" dirty="0">
                <a:latin typeface="Times New Roman" panose="02020603050405020304" pitchFamily="18" charset="0"/>
                <a:cs typeface="Times New Roman" panose="02020603050405020304" pitchFamily="18" charset="0"/>
              </a:rPr>
              <a:t>At the same time, PC is incremented by one to prepare it for the address of the next instruction in the program. At time T2, the operation code in IR is decoded, the indirect bit is transferred to flip-flop I, and the address part of the instruction is transferred to AR </a:t>
            </a:r>
            <a:r>
              <a:rPr lang="en-US" sz="2400" dirty="0" smtClean="0">
                <a:latin typeface="Times New Roman" panose="02020603050405020304" pitchFamily="18" charset="0"/>
                <a:cs typeface="Times New Roman" panose="02020603050405020304" pitchFamily="18" charset="0"/>
              </a:rPr>
              <a:t>.</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37576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1"/>
            <a:ext cx="10515600" cy="5941832"/>
          </a:xfrm>
        </p:spPr>
        <p:txBody>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Generating the chip select signal</a:t>
            </a:r>
          </a:p>
          <a:p>
            <a:r>
              <a:rPr lang="en-US" sz="2400" dirty="0">
                <a:latin typeface="Times New Roman" panose="02020603050405020304" pitchFamily="18" charset="0"/>
                <a:cs typeface="Times New Roman" panose="02020603050405020304" pitchFamily="18" charset="0"/>
              </a:rPr>
              <a:t>This is a little tricky, but it’s the most important part of solving the problem. Let us proceed step by step and build up an intuition of how to generate the chip select signal for a memory of given size and given address range.</a:t>
            </a:r>
          </a:p>
          <a:p>
            <a:r>
              <a:rPr lang="en-US" sz="2400" dirty="0">
                <a:latin typeface="Times New Roman" panose="02020603050405020304" pitchFamily="18" charset="0"/>
                <a:cs typeface="Times New Roman" panose="02020603050405020304" pitchFamily="18" charset="0"/>
              </a:rPr>
              <a:t>Let us tabulate the starting and ending address of the 1kB EPROM.</a:t>
            </a:r>
          </a:p>
          <a:p>
            <a:r>
              <a:rPr lang="en-US" sz="2400" dirty="0">
                <a:latin typeface="Times New Roman" panose="02020603050405020304" pitchFamily="18" charset="0"/>
                <a:cs typeface="Times New Roman" panose="02020603050405020304" pitchFamily="18" charset="0"/>
              </a:rPr>
              <a:t>A15 is most significant, and A0 is the least significant bit. The address range for placing the EPROM is from 2000H to 22FFH (as given in the question.) Translating these to binary: </a:t>
            </a:r>
          </a:p>
          <a:p>
            <a:pPr marL="0" indent="0">
              <a:buNone/>
            </a:pPr>
            <a:r>
              <a:rPr lang="en-US" sz="2400" dirty="0" smtClean="0">
                <a:latin typeface="Times New Roman" panose="02020603050405020304" pitchFamily="18" charset="0"/>
                <a:cs typeface="Times New Roman" panose="02020603050405020304" pitchFamily="18" charset="0"/>
              </a:rPr>
              <a:t>	2000H </a:t>
            </a:r>
            <a:r>
              <a:rPr lang="en-US" sz="2400" dirty="0">
                <a:latin typeface="Times New Roman" panose="02020603050405020304" pitchFamily="18" charset="0"/>
                <a:cs typeface="Times New Roman" panose="02020603050405020304" pitchFamily="18" charset="0"/>
              </a:rPr>
              <a:t>= 0011 0000 0000 0000</a:t>
            </a:r>
          </a:p>
          <a:p>
            <a:pPr marL="0" indent="0">
              <a:buNone/>
            </a:pPr>
            <a:r>
              <a:rPr lang="en-US" sz="2400" dirty="0" smtClean="0">
                <a:latin typeface="Times New Roman" panose="02020603050405020304" pitchFamily="18" charset="0"/>
                <a:cs typeface="Times New Roman" panose="02020603050405020304" pitchFamily="18" charset="0"/>
              </a:rPr>
              <a:t>	22FFH </a:t>
            </a:r>
            <a:r>
              <a:rPr lang="en-US" sz="2400" dirty="0">
                <a:latin typeface="Times New Roman" panose="02020603050405020304" pitchFamily="18" charset="0"/>
                <a:cs typeface="Times New Roman" panose="02020603050405020304" pitchFamily="18" charset="0"/>
              </a:rPr>
              <a:t>= 0011 0011 1111 1111</a:t>
            </a:r>
          </a:p>
          <a:p>
            <a:endParaRPr lang="en-US" dirty="0"/>
          </a:p>
        </p:txBody>
      </p:sp>
    </p:spTree>
    <p:extLst>
      <p:ext uri="{BB962C8B-B14F-4D97-AF65-F5344CB8AC3E}">
        <p14:creationId xmlns:p14="http://schemas.microsoft.com/office/powerpoint/2010/main" val="720111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011" y="2015024"/>
            <a:ext cx="6963747" cy="28007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758" y="1967392"/>
            <a:ext cx="4143953" cy="2848373"/>
          </a:xfrm>
          <a:prstGeom prst="rect">
            <a:avLst/>
          </a:prstGeom>
        </p:spPr>
      </p:pic>
    </p:spTree>
    <p:extLst>
      <p:ext uri="{BB962C8B-B14F-4D97-AF65-F5344CB8AC3E}">
        <p14:creationId xmlns:p14="http://schemas.microsoft.com/office/powerpoint/2010/main" val="2983555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754"/>
            <a:ext cx="10515600" cy="6020209"/>
          </a:xfrm>
        </p:spPr>
        <p:txBody>
          <a:bodyPr>
            <a:normAutofit/>
          </a:bodyPr>
          <a:lstStyle/>
          <a:p>
            <a:pPr algn="just"/>
            <a:r>
              <a:rPr lang="en-US" sz="2400" dirty="0">
                <a:latin typeface="Times New Roman" panose="02020603050405020304" pitchFamily="18" charset="0"/>
                <a:cs typeface="Times New Roman" panose="02020603050405020304" pitchFamily="18" charset="0"/>
              </a:rPr>
              <a:t>From the above table, we can observe that ten bits from A0 to A9 are changing. These ten bits are directly connected to the address lines of the memory chip.</a:t>
            </a:r>
          </a:p>
          <a:p>
            <a:pPr algn="just"/>
            <a:r>
              <a:rPr lang="en-US" sz="2400" dirty="0">
                <a:latin typeface="Times New Roman" panose="02020603050405020304" pitchFamily="18" charset="0"/>
                <a:cs typeface="Times New Roman" panose="02020603050405020304" pitchFamily="18" charset="0"/>
              </a:rPr>
              <a:t>These ten bits take the value of either 0 or 1 to form addresses. The first address is 00 0000 0000, and the second address is 00 0000 0001, the third is 00 0000 0010 and so on. The last address will be 11 1111 1111. </a:t>
            </a:r>
          </a:p>
          <a:p>
            <a:pPr algn="just"/>
            <a:r>
              <a:rPr lang="en-US" sz="2400" dirty="0">
                <a:latin typeface="Times New Roman" panose="02020603050405020304" pitchFamily="18" charset="0"/>
                <a:cs typeface="Times New Roman" panose="02020603050405020304" pitchFamily="18" charset="0"/>
              </a:rPr>
              <a:t>Meanwhile, bits </a:t>
            </a:r>
            <a:r>
              <a:rPr lang="en-US" sz="2400" dirty="0" smtClean="0">
                <a:latin typeface="Times New Roman" panose="02020603050405020304" pitchFamily="18" charset="0"/>
                <a:cs typeface="Times New Roman" panose="02020603050405020304" pitchFamily="18" charset="0"/>
              </a:rPr>
              <a:t>A10 </a:t>
            </a:r>
            <a:r>
              <a:rPr lang="en-US" sz="2400" dirty="0">
                <a:latin typeface="Times New Roman" panose="02020603050405020304" pitchFamily="18" charset="0"/>
                <a:cs typeface="Times New Roman" panose="02020603050405020304" pitchFamily="18" charset="0"/>
              </a:rPr>
              <a:t>to A15 do not change and don’t have any effect on the addressing process inside the memory chip. So, we can conclude that the values of bits </a:t>
            </a:r>
            <a:r>
              <a:rPr lang="en-US" sz="2400" dirty="0" smtClean="0">
                <a:latin typeface="Times New Roman" panose="02020603050405020304" pitchFamily="18" charset="0"/>
                <a:cs typeface="Times New Roman" panose="02020603050405020304" pitchFamily="18" charset="0"/>
              </a:rPr>
              <a:t>A15-A10 </a:t>
            </a:r>
            <a:r>
              <a:rPr lang="en-US" sz="2400" dirty="0">
                <a:latin typeface="Times New Roman" panose="02020603050405020304" pitchFamily="18" charset="0"/>
                <a:cs typeface="Times New Roman" panose="02020603050405020304" pitchFamily="18" charset="0"/>
              </a:rPr>
              <a:t>(0011 00) given in the above table are in a unique, unchanging configuration for this memory chip.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even one of these bits changes, the address won’t belong to this memory chip. So, we can use these values </a:t>
            </a:r>
            <a:r>
              <a:rPr lang="en-US" sz="2400">
                <a:latin typeface="Times New Roman" panose="02020603050405020304" pitchFamily="18" charset="0"/>
                <a:cs typeface="Times New Roman" panose="02020603050405020304" pitchFamily="18" charset="0"/>
              </a:rPr>
              <a:t>of </a:t>
            </a:r>
            <a:r>
              <a:rPr lang="en-US" sz="2400" smtClean="0">
                <a:latin typeface="Times New Roman" panose="02020603050405020304" pitchFamily="18" charset="0"/>
                <a:cs typeface="Times New Roman" panose="02020603050405020304" pitchFamily="18" charset="0"/>
              </a:rPr>
              <a:t>A15-A10 </a:t>
            </a:r>
            <a:r>
              <a:rPr lang="en-US" sz="2400" dirty="0">
                <a:latin typeface="Times New Roman" panose="02020603050405020304" pitchFamily="18" charset="0"/>
                <a:cs typeface="Times New Roman" panose="02020603050405020304" pitchFamily="18" charset="0"/>
              </a:rPr>
              <a:t>to uniquely identify this memory chip, which is exactly what the CS signal is supposed to do.</a:t>
            </a:r>
          </a:p>
          <a:p>
            <a:endParaRPr lang="en-US" dirty="0"/>
          </a:p>
        </p:txBody>
      </p:sp>
    </p:spTree>
    <p:extLst>
      <p:ext uri="{BB962C8B-B14F-4D97-AF65-F5344CB8AC3E}">
        <p14:creationId xmlns:p14="http://schemas.microsoft.com/office/powerpoint/2010/main" val="155610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normAutofit fontScale="85000" lnSpcReduction="10000"/>
          </a:bodyPr>
          <a:lstStyle/>
          <a:p>
            <a:pPr algn="just"/>
            <a:r>
              <a:rPr lang="en-US" sz="2400" dirty="0">
                <a:latin typeface="Times New Roman" panose="02020603050405020304" pitchFamily="18" charset="0"/>
                <a:cs typeface="Times New Roman" panose="02020603050405020304" pitchFamily="18" charset="0"/>
              </a:rPr>
              <a:t>We can say that when A15 = A14 = A11 = A10 = 0 and A13 = A12 = 1,  then our memory chip should be selected. Now, we need to design the logic to generate the CS signal. The resulting Boolean equation of CS will be: </a:t>
            </a:r>
          </a:p>
          <a:p>
            <a:pPr algn="just"/>
            <a:r>
              <a:rPr lang="en-US" sz="2400" dirty="0">
                <a:latin typeface="Times New Roman" panose="02020603050405020304" pitchFamily="18" charset="0"/>
                <a:cs typeface="Times New Roman" panose="02020603050405020304" pitchFamily="18" charset="0"/>
              </a:rPr>
              <a:t>CS = Complement of (A15* . A14* .  A13 . A12 . A11* . A10*) </a:t>
            </a:r>
          </a:p>
          <a:p>
            <a:pPr algn="just"/>
            <a:r>
              <a:rPr lang="en-US" sz="2400" dirty="0">
                <a:latin typeface="Times New Roman" panose="02020603050405020304" pitchFamily="18" charset="0"/>
                <a:cs typeface="Times New Roman" panose="02020603050405020304" pitchFamily="18" charset="0"/>
              </a:rPr>
              <a:t>This equation can be implemented using NAND Gate. The final chip select logic for 1kB EPROM is illustrated below</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Now</a:t>
            </a:r>
            <a:r>
              <a:rPr lang="en-US" sz="2600" dirty="0">
                <a:latin typeface="Times New Roman" panose="02020603050405020304" pitchFamily="18" charset="0"/>
                <a:cs typeface="Times New Roman" panose="02020603050405020304" pitchFamily="18" charset="0"/>
              </a:rPr>
              <a:t>, we have to generate a chip select signal for the second memory chip, which is 2kB RAM. The process is quite similar and differs from the previous one in two ways:</a:t>
            </a:r>
          </a:p>
          <a:p>
            <a:pPr marL="0" indent="0">
              <a:buNone/>
            </a:pPr>
            <a:r>
              <a:rPr lang="en-US" sz="2600" dirty="0" smtClean="0">
                <a:latin typeface="Times New Roman" panose="02020603050405020304" pitchFamily="18" charset="0"/>
                <a:cs typeface="Times New Roman" panose="02020603050405020304" pitchFamily="18" charset="0"/>
              </a:rPr>
              <a:t>	- The </a:t>
            </a:r>
            <a:r>
              <a:rPr lang="en-US" sz="2600" dirty="0">
                <a:latin typeface="Times New Roman" panose="02020603050405020304" pitchFamily="18" charset="0"/>
                <a:cs typeface="Times New Roman" panose="02020603050405020304" pitchFamily="18" charset="0"/>
              </a:rPr>
              <a:t>size of the memory is different. So, there are 11 address lines instead of 10.</a:t>
            </a:r>
          </a:p>
          <a:p>
            <a:pPr marL="0" indent="0">
              <a:buNone/>
            </a:pPr>
            <a:r>
              <a:rPr lang="en-US" sz="2600" dirty="0" smtClean="0">
                <a:latin typeface="Times New Roman" panose="02020603050405020304" pitchFamily="18" charset="0"/>
                <a:cs typeface="Times New Roman" panose="02020603050405020304" pitchFamily="18" charset="0"/>
              </a:rPr>
              <a:t>	- We </a:t>
            </a:r>
            <a:r>
              <a:rPr lang="en-US" sz="2600" dirty="0">
                <a:latin typeface="Times New Roman" panose="02020603050405020304" pitchFamily="18" charset="0"/>
                <a:cs typeface="Times New Roman" panose="02020603050405020304" pitchFamily="18" charset="0"/>
              </a:rPr>
              <a:t>are not given an address range here. We are given the liberty to decide on our </a:t>
            </a:r>
            <a:r>
              <a:rPr lang="en-US" sz="2600" dirty="0" smtClean="0">
                <a:latin typeface="Times New Roman" panose="02020603050405020304" pitchFamily="18" charset="0"/>
                <a:cs typeface="Times New Roman" panose="02020603050405020304" pitchFamily="18" charset="0"/>
              </a:rPr>
              <a:t>	own</a:t>
            </a:r>
            <a:r>
              <a:rPr lang="en-US" sz="26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888" y="1737360"/>
            <a:ext cx="2811547" cy="2185170"/>
          </a:xfrm>
          <a:prstGeom prst="rect">
            <a:avLst/>
          </a:prstGeom>
        </p:spPr>
      </p:pic>
    </p:spTree>
    <p:extLst>
      <p:ext uri="{BB962C8B-B14F-4D97-AF65-F5344CB8AC3E}">
        <p14:creationId xmlns:p14="http://schemas.microsoft.com/office/powerpoint/2010/main" val="4181160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69"/>
            <a:ext cx="10515600" cy="5954894"/>
          </a:xfrm>
        </p:spPr>
        <p:txBody>
          <a:bodyPr/>
          <a:lstStyle/>
          <a:p>
            <a:pPr algn="just"/>
            <a:r>
              <a:rPr lang="en-US" sz="2400" dirty="0">
                <a:latin typeface="Times New Roman" panose="02020603050405020304" pitchFamily="18" charset="0"/>
                <a:cs typeface="Times New Roman" panose="02020603050405020304" pitchFamily="18" charset="0"/>
              </a:rPr>
              <a:t>Similar to the previous case, we connect the first 11 address lines of the 8085 microprocessor to the 11 address lines of the 2kB RAM. These bits will take values of 0 and 1 and will generate 2 * 1024 different addresses. The address bits A10-A0 will vary from 000 0000 0000 to 111 1111 1111.</a:t>
            </a:r>
          </a:p>
          <a:p>
            <a:pPr algn="just"/>
            <a:r>
              <a:rPr lang="en-US" sz="2400" dirty="0">
                <a:latin typeface="Times New Roman" panose="02020603050405020304" pitchFamily="18" charset="0"/>
                <a:cs typeface="Times New Roman" panose="02020603050405020304" pitchFamily="18" charset="0"/>
              </a:rPr>
              <a:t>What about the remaining address bits? Well, they don’t have any role in the addressing of the memory in this 2kB RAM. So, we can fix them to a certain value without affecting anything. Let’s fix them to 0000 0. Thus, the address range for this chip becomes 0000 0000 0000 0000 to 0000 0111 1111 1111. In hexadecimal, the address range will be from 0000H to 07FFH.</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09612"/>
            <a:ext cx="7020905" cy="28864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105" y="3438191"/>
            <a:ext cx="3701524" cy="2857899"/>
          </a:xfrm>
          <a:prstGeom prst="rect">
            <a:avLst/>
          </a:prstGeom>
        </p:spPr>
      </p:pic>
    </p:spTree>
    <p:extLst>
      <p:ext uri="{BB962C8B-B14F-4D97-AF65-F5344CB8AC3E}">
        <p14:creationId xmlns:p14="http://schemas.microsoft.com/office/powerpoint/2010/main" val="2960649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1"/>
            <a:ext cx="10515600" cy="5941832"/>
          </a:xfrm>
        </p:spPr>
        <p:txBody>
          <a:bodyPr/>
          <a:lstStyle/>
          <a:p>
            <a:pPr algn="just"/>
            <a:r>
              <a:rPr lang="en-US" sz="2400" dirty="0">
                <a:latin typeface="Times New Roman" panose="02020603050405020304" pitchFamily="18" charset="0"/>
                <a:cs typeface="Times New Roman" panose="02020603050405020304" pitchFamily="18" charset="0"/>
              </a:rPr>
              <a:t>We use a similar technique here. We use the remaining bits A15-A11 to uniquely identify this chip i.e., to generate chip select signal. So, the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equation will be</a:t>
            </a:r>
          </a:p>
          <a:p>
            <a:pPr algn="just"/>
            <a:r>
              <a:rPr lang="en-US" sz="2400" dirty="0">
                <a:latin typeface="Times New Roman" panose="02020603050405020304" pitchFamily="18" charset="0"/>
                <a:cs typeface="Times New Roman" panose="02020603050405020304" pitchFamily="18" charset="0"/>
              </a:rPr>
              <a:t>CS = Complement of (A15* . A14* . A13* . A12* . A11*)</a:t>
            </a:r>
          </a:p>
          <a:p>
            <a:pPr algn="just"/>
            <a:r>
              <a:rPr lang="en-US" sz="2400" dirty="0">
                <a:latin typeface="Times New Roman" panose="02020603050405020304" pitchFamily="18" charset="0"/>
                <a:cs typeface="Times New Roman" panose="02020603050405020304" pitchFamily="18" charset="0"/>
              </a:rPr>
              <a:t>The implementation of this equation using NAND Gate to generate the CS signal is shown in the following image.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418" y="2903618"/>
            <a:ext cx="3440222" cy="2556656"/>
          </a:xfrm>
          <a:prstGeom prst="rect">
            <a:avLst/>
          </a:prstGeom>
        </p:spPr>
      </p:pic>
    </p:spTree>
    <p:extLst>
      <p:ext uri="{BB962C8B-B14F-4D97-AF65-F5344CB8AC3E}">
        <p14:creationId xmlns:p14="http://schemas.microsoft.com/office/powerpoint/2010/main" val="2747322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The final circuit</a:t>
            </a:r>
          </a:p>
          <a:p>
            <a:pPr algn="just"/>
            <a:r>
              <a:rPr lang="en-US" sz="2400" dirty="0">
                <a:latin typeface="Times New Roman" panose="02020603050405020304" pitchFamily="18" charset="0"/>
                <a:cs typeface="Times New Roman" panose="02020603050405020304" pitchFamily="18" charset="0"/>
              </a:rPr>
              <a:t>Since we now have the chip select logic and have decided all the connections, it’s time to finalize the circuit. The entire external memory interfacing circuit can be broken up into five different parts:</a:t>
            </a:r>
          </a:p>
          <a:p>
            <a:pPr marL="0" indent="0" algn="just">
              <a:buNone/>
            </a:pPr>
            <a:r>
              <a:rPr lang="en-US" sz="2400" dirty="0" smtClean="0">
                <a:latin typeface="Times New Roman" panose="02020603050405020304" pitchFamily="18" charset="0"/>
                <a:cs typeface="Times New Roman" panose="02020603050405020304" pitchFamily="18" charset="0"/>
              </a:rPr>
              <a:t>	- 8085 </a:t>
            </a:r>
            <a:r>
              <a:rPr lang="en-US" sz="2400" dirty="0">
                <a:latin typeface="Times New Roman" panose="02020603050405020304" pitchFamily="18" charset="0"/>
                <a:cs typeface="Times New Roman" panose="02020603050405020304" pitchFamily="18" charset="0"/>
              </a:rPr>
              <a:t>microprocessor </a:t>
            </a:r>
          </a:p>
          <a:p>
            <a:pPr marL="0" indent="0" algn="just">
              <a:buNone/>
            </a:pP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Demultiplexing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address/data bus</a:t>
            </a:r>
          </a:p>
          <a:p>
            <a:pPr marL="0" indent="0" algn="just">
              <a:buNone/>
            </a:pPr>
            <a:r>
              <a:rPr lang="en-US" sz="2400" dirty="0" smtClean="0">
                <a:latin typeface="Times New Roman" panose="02020603050405020304" pitchFamily="18" charset="0"/>
                <a:cs typeface="Times New Roman" panose="02020603050405020304" pitchFamily="18" charset="0"/>
              </a:rPr>
              <a:t>	- Generation </a:t>
            </a:r>
            <a:r>
              <a:rPr lang="en-US" sz="2400" dirty="0">
                <a:latin typeface="Times New Roman" panose="02020603050405020304" pitchFamily="18" charset="0"/>
                <a:cs typeface="Times New Roman" panose="02020603050405020304" pitchFamily="18" charset="0"/>
              </a:rPr>
              <a:t>of control signals</a:t>
            </a:r>
          </a:p>
          <a:p>
            <a:pPr marL="0" indent="0" algn="just">
              <a:buNone/>
            </a:pPr>
            <a:r>
              <a:rPr lang="en-US" sz="2400" dirty="0" smtClean="0">
                <a:latin typeface="Times New Roman" panose="02020603050405020304" pitchFamily="18" charset="0"/>
                <a:cs typeface="Times New Roman" panose="02020603050405020304" pitchFamily="18" charset="0"/>
              </a:rPr>
              <a:t>	- Generation </a:t>
            </a:r>
            <a:r>
              <a:rPr lang="en-US" sz="2400" dirty="0">
                <a:latin typeface="Times New Roman" panose="02020603050405020304" pitchFamily="18" charset="0"/>
                <a:cs typeface="Times New Roman" panose="02020603050405020304" pitchFamily="18" charset="0"/>
              </a:rPr>
              <a:t>of chip select signals</a:t>
            </a:r>
          </a:p>
          <a:p>
            <a:pPr marL="0" indent="0" algn="just">
              <a:buNone/>
            </a:pPr>
            <a:r>
              <a:rPr lang="en-US" sz="2400" dirty="0" smtClean="0">
                <a:latin typeface="Times New Roman" panose="02020603050405020304" pitchFamily="18" charset="0"/>
                <a:cs typeface="Times New Roman" panose="02020603050405020304" pitchFamily="18" charset="0"/>
              </a:rPr>
              <a:t>	- Memory </a:t>
            </a:r>
            <a:r>
              <a:rPr lang="en-US" sz="2400" dirty="0">
                <a:latin typeface="Times New Roman" panose="02020603050405020304" pitchFamily="18" charset="0"/>
                <a:cs typeface="Times New Roman" panose="02020603050405020304" pitchFamily="18" charset="0"/>
              </a:rPr>
              <a:t>chips</a:t>
            </a:r>
          </a:p>
          <a:p>
            <a:pPr algn="just"/>
            <a:r>
              <a:rPr lang="en-US" sz="2400" dirty="0">
                <a:latin typeface="Times New Roman" panose="02020603050405020304" pitchFamily="18" charset="0"/>
                <a:cs typeface="Times New Roman" panose="02020603050405020304" pitchFamily="18" charset="0"/>
              </a:rPr>
              <a:t>The images below show the final circuit with all the five parts listed above integrated into a single circuit. Just the connections are shown in the first diagram. In the diagram following it, different subsections of the circuit are labeled.</a:t>
            </a:r>
          </a:p>
        </p:txBody>
      </p:sp>
    </p:spTree>
    <p:extLst>
      <p:ext uri="{BB962C8B-B14F-4D97-AF65-F5344CB8AC3E}">
        <p14:creationId xmlns:p14="http://schemas.microsoft.com/office/powerpoint/2010/main" val="4240476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052" y="718457"/>
            <a:ext cx="7602582" cy="5199017"/>
          </a:xfrm>
        </p:spPr>
      </p:pic>
    </p:spTree>
    <p:extLst>
      <p:ext uri="{BB962C8B-B14F-4D97-AF65-F5344CB8AC3E}">
        <p14:creationId xmlns:p14="http://schemas.microsoft.com/office/powerpoint/2010/main" val="3408938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794" y="744583"/>
            <a:ext cx="7707086" cy="5133703"/>
          </a:xfrm>
        </p:spPr>
      </p:pic>
    </p:spTree>
    <p:extLst>
      <p:ext uri="{BB962C8B-B14F-4D97-AF65-F5344CB8AC3E}">
        <p14:creationId xmlns:p14="http://schemas.microsoft.com/office/powerpoint/2010/main" val="112035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Figure: Register transfers for the fetch phase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473" y="748145"/>
            <a:ext cx="5763491" cy="4969164"/>
          </a:xfrm>
          <a:prstGeom prst="rect">
            <a:avLst/>
          </a:prstGeom>
        </p:spPr>
      </p:pic>
    </p:spTree>
    <p:extLst>
      <p:ext uri="{BB962C8B-B14F-4D97-AF65-F5344CB8AC3E}">
        <p14:creationId xmlns:p14="http://schemas.microsoft.com/office/powerpoint/2010/main" val="270855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Figure: Flowchart for instruction cycle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073" y="554182"/>
            <a:ext cx="5098471" cy="5024582"/>
          </a:xfrm>
          <a:prstGeom prst="rect">
            <a:avLst/>
          </a:prstGeom>
        </p:spPr>
      </p:pic>
    </p:spTree>
    <p:extLst>
      <p:ext uri="{BB962C8B-B14F-4D97-AF65-F5344CB8AC3E}">
        <p14:creationId xmlns:p14="http://schemas.microsoft.com/office/powerpoint/2010/main" val="80487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Machine Cycle in 8085</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744992"/>
          </a:xfrm>
        </p:spPr>
        <p:txBody>
          <a:bodyPr>
            <a:normAutofit/>
          </a:bodyPr>
          <a:lstStyle/>
          <a:p>
            <a:pPr algn="just"/>
            <a:r>
              <a:rPr lang="en-US" sz="2000" dirty="0">
                <a:latin typeface="Times New Roman" panose="02020603050405020304" pitchFamily="18" charset="0"/>
                <a:cs typeface="Times New Roman" panose="02020603050405020304" pitchFamily="18" charset="0"/>
              </a:rPr>
              <a:t>The time needed for completing one operation of accessing memory, I/O or acknowledging an external request is termed as Machine cycle. It is comprised of T-states. </a:t>
            </a:r>
            <a:r>
              <a:rPr lang="en-US" sz="2000" dirty="0" smtClean="0">
                <a:latin typeface="Times New Roman" panose="02020603050405020304" pitchFamily="18" charset="0"/>
                <a:cs typeface="Times New Roman" panose="02020603050405020304" pitchFamily="18" charset="0"/>
              </a:rPr>
              <a:t>A machine consists of three to six T states. One </a:t>
            </a:r>
            <a:r>
              <a:rPr lang="en-US" sz="2000" dirty="0">
                <a:latin typeface="Times New Roman" panose="02020603050405020304" pitchFamily="18" charset="0"/>
                <a:cs typeface="Times New Roman" panose="02020603050405020304" pitchFamily="18" charset="0"/>
              </a:rPr>
              <a:t>subdivision of the operation completed in one clock period is termed as T-state. The following are the various machine cycles of 8085 microprocessor.</a:t>
            </a:r>
          </a:p>
          <a:p>
            <a:pPr marL="0" indent="0" algn="just">
              <a:buNone/>
            </a:pPr>
            <a:r>
              <a:rPr lang="en-US" sz="2400" dirty="0">
                <a:latin typeface="Times New Roman" panose="02020603050405020304" pitchFamily="18" charset="0"/>
                <a:cs typeface="Times New Roman" panose="02020603050405020304" pitchFamily="18" charset="0"/>
              </a:rPr>
              <a:t>1. Opcode Fetch (OF)</a:t>
            </a:r>
          </a:p>
          <a:p>
            <a:pPr marL="0" indent="0" algn="just">
              <a:buNone/>
            </a:pPr>
            <a:r>
              <a:rPr lang="en-US" sz="2400" dirty="0">
                <a:latin typeface="Times New Roman" panose="02020603050405020304" pitchFamily="18" charset="0"/>
                <a:cs typeface="Times New Roman" panose="02020603050405020304" pitchFamily="18" charset="0"/>
              </a:rPr>
              <a:t>2. Memory Read (MR)</a:t>
            </a:r>
          </a:p>
          <a:p>
            <a:pPr marL="0" indent="0" algn="just">
              <a:buNone/>
            </a:pPr>
            <a:r>
              <a:rPr lang="en-US" sz="2400" dirty="0">
                <a:latin typeface="Times New Roman" panose="02020603050405020304" pitchFamily="18" charset="0"/>
                <a:cs typeface="Times New Roman" panose="02020603050405020304" pitchFamily="18" charset="0"/>
              </a:rPr>
              <a:t>3. Memory Write (MW)</a:t>
            </a:r>
          </a:p>
          <a:p>
            <a:pPr marL="0" indent="0" algn="just">
              <a:buNone/>
            </a:pPr>
            <a:r>
              <a:rPr lang="en-US" sz="2400" dirty="0">
                <a:latin typeface="Times New Roman" panose="02020603050405020304" pitchFamily="18" charset="0"/>
                <a:cs typeface="Times New Roman" panose="02020603050405020304" pitchFamily="18" charset="0"/>
              </a:rPr>
              <a:t>4. I/O Read (IOR)</a:t>
            </a:r>
          </a:p>
          <a:p>
            <a:pPr marL="0" indent="0" algn="just">
              <a:buNone/>
            </a:pPr>
            <a:r>
              <a:rPr lang="en-US" sz="2400" dirty="0">
                <a:latin typeface="Times New Roman" panose="02020603050405020304" pitchFamily="18" charset="0"/>
                <a:cs typeface="Times New Roman" panose="02020603050405020304" pitchFamily="18" charset="0"/>
              </a:rPr>
              <a:t>5. I/O Write (IOW)</a:t>
            </a:r>
          </a:p>
          <a:p>
            <a:pPr marL="0" indent="0" algn="just">
              <a:buNone/>
            </a:pPr>
            <a:r>
              <a:rPr lang="en-US" sz="2400" dirty="0">
                <a:latin typeface="Times New Roman" panose="02020603050405020304" pitchFamily="18" charset="0"/>
                <a:cs typeface="Times New Roman" panose="02020603050405020304" pitchFamily="18" charset="0"/>
              </a:rPr>
              <a:t>6. Interrupt Acknowledge Cycle</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0293" y="3082834"/>
            <a:ext cx="5620534" cy="3346631"/>
          </a:xfrm>
          <a:prstGeom prst="rect">
            <a:avLst/>
          </a:prstGeom>
        </p:spPr>
      </p:pic>
    </p:spTree>
    <p:extLst>
      <p:ext uri="{BB962C8B-B14F-4D97-AF65-F5344CB8AC3E}">
        <p14:creationId xmlns:p14="http://schemas.microsoft.com/office/powerpoint/2010/main" val="362523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Opcode Fetch Cycle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first Machine Cycle of 8085 Microprocessor of every instruction is opcode fetch cycle in which the 8085 finds the nature of the instruction to be executed. </a:t>
            </a:r>
          </a:p>
          <a:p>
            <a:pPr algn="just"/>
            <a:r>
              <a:rPr lang="en-US" sz="2400" dirty="0">
                <a:latin typeface="Times New Roman" panose="02020603050405020304" pitchFamily="18" charset="0"/>
                <a:cs typeface="Times New Roman" panose="02020603050405020304" pitchFamily="18" charset="0"/>
              </a:rPr>
              <a:t>In this Machine Cycle in 8085, processor places the contents of the Program Counter on the address lines, and through the read process, reads the opcode of the instruction. </a:t>
            </a:r>
          </a:p>
          <a:p>
            <a:pPr algn="just"/>
            <a:r>
              <a:rPr lang="en-US" sz="2400" dirty="0">
                <a:latin typeface="Times New Roman" panose="02020603050405020304" pitchFamily="18" charset="0"/>
                <a:cs typeface="Times New Roman" panose="02020603050405020304" pitchFamily="18" charset="0"/>
              </a:rPr>
              <a:t>Fig. below shows the timing diagram for Opcode Fetch Machine Cycle 8085. The length of this cycle is not fixed. It varies from 4T states to 6T states as per the instruction.</a:t>
            </a:r>
          </a:p>
        </p:txBody>
      </p:sp>
    </p:spTree>
    <p:extLst>
      <p:ext uri="{BB962C8B-B14F-4D97-AF65-F5344CB8AC3E}">
        <p14:creationId xmlns:p14="http://schemas.microsoft.com/office/powerpoint/2010/main" val="130256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Continued….</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Figure: Opcode Fetch machine cycle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575619"/>
            <a:ext cx="6248400" cy="3733800"/>
          </a:xfrm>
          <a:prstGeom prst="rect">
            <a:avLst/>
          </a:prstGeom>
        </p:spPr>
      </p:pic>
    </p:spTree>
    <p:extLst>
      <p:ext uri="{BB962C8B-B14F-4D97-AF65-F5344CB8AC3E}">
        <p14:creationId xmlns:p14="http://schemas.microsoft.com/office/powerpoint/2010/main" val="1690260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1563</Words>
  <Application>Microsoft Office PowerPoint</Application>
  <PresentationFormat>Widescreen</PresentationFormat>
  <Paragraphs>255</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Times New Roman</vt:lpstr>
      <vt:lpstr>Wingdings</vt:lpstr>
      <vt:lpstr>Office Theme</vt:lpstr>
      <vt:lpstr>Microprocessor BSc CSIT II SEM</vt:lpstr>
      <vt:lpstr>Instruction Cycle</vt:lpstr>
      <vt:lpstr>Continued….</vt:lpstr>
      <vt:lpstr>Continued….</vt:lpstr>
      <vt:lpstr>PowerPoint Presentation</vt:lpstr>
      <vt:lpstr>PowerPoint Presentation</vt:lpstr>
      <vt:lpstr>Machine Cycle in 8085</vt:lpstr>
      <vt:lpstr>Opcode Fetch Cycle</vt:lpstr>
      <vt:lpstr>Continued….</vt:lpstr>
      <vt:lpstr>Continued….</vt:lpstr>
      <vt:lpstr>Continued….</vt:lpstr>
      <vt:lpstr>Continued….</vt:lpstr>
      <vt:lpstr>Memory Read Cycle</vt:lpstr>
      <vt:lpstr>Continued….</vt:lpstr>
      <vt:lpstr>Continued….</vt:lpstr>
      <vt:lpstr>Memory Write Cycle</vt:lpstr>
      <vt:lpstr>Continued….</vt:lpstr>
      <vt:lpstr>Continued….</vt:lpstr>
      <vt:lpstr>I/O Read and I/O Write cycles</vt:lpstr>
      <vt:lpstr>Continued….</vt:lpstr>
      <vt:lpstr>PowerPoint Presentation</vt:lpstr>
      <vt:lpstr>PowerPoint Presentation</vt:lpstr>
      <vt:lpstr>PowerPoint Presentation</vt:lpstr>
      <vt:lpstr>PowerPoint Presentation</vt:lpstr>
      <vt:lpstr>PowerPoint Presentation</vt:lpstr>
      <vt:lpstr>Timing Diagram of IN Instruction</vt:lpstr>
      <vt:lpstr>Timing Diagram of OUT Instruction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BSc CSIT II SEM</dc:title>
  <dc:creator>Laptop 07</dc:creator>
  <cp:lastModifiedBy>Laptop 07</cp:lastModifiedBy>
  <cp:revision>52</cp:revision>
  <dcterms:created xsi:type="dcterms:W3CDTF">2022-11-03T05:13:34Z</dcterms:created>
  <dcterms:modified xsi:type="dcterms:W3CDTF">2022-11-17T03:03:32Z</dcterms:modified>
</cp:coreProperties>
</file>