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8" r:id="rId23"/>
    <p:sldId id="289" r:id="rId24"/>
    <p:sldId id="279" r:id="rId25"/>
    <p:sldId id="280" r:id="rId26"/>
    <p:sldId id="281" r:id="rId27"/>
    <p:sldId id="282" r:id="rId28"/>
    <p:sldId id="283" r:id="rId29"/>
    <p:sldId id="284" r:id="rId30"/>
    <p:sldId id="285" r:id="rId31"/>
    <p:sldId id="286" r:id="rId32"/>
    <p:sldId id="287"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4" r:id="rId64"/>
    <p:sldId id="320" r:id="rId65"/>
    <p:sldId id="321" r:id="rId66"/>
    <p:sldId id="322" r:id="rId67"/>
    <p:sldId id="3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054A0-1493-4825-BA1D-77BBCDDAD65C}"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1A9F5-FE4C-49B5-8958-F0E9600CEE13}" type="slidenum">
              <a:rPr lang="en-US" smtClean="0"/>
              <a:t>‹#›</a:t>
            </a:fld>
            <a:endParaRPr lang="en-US"/>
          </a:p>
        </p:txBody>
      </p:sp>
    </p:spTree>
    <p:extLst>
      <p:ext uri="{BB962C8B-B14F-4D97-AF65-F5344CB8AC3E}">
        <p14:creationId xmlns:p14="http://schemas.microsoft.com/office/powerpoint/2010/main" val="396180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98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163891-62A3-41DC-8A26-50DD36FD97F5}"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300364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63891-62A3-41DC-8A26-50DD36FD97F5}"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49141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63891-62A3-41DC-8A26-50DD36FD97F5}"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187375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63891-62A3-41DC-8A26-50DD36FD97F5}"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115657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163891-62A3-41DC-8A26-50DD36FD97F5}"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218732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163891-62A3-41DC-8A26-50DD36FD97F5}"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147484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163891-62A3-41DC-8A26-50DD36FD97F5}"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4118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163891-62A3-41DC-8A26-50DD36FD97F5}"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171459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63891-62A3-41DC-8A26-50DD36FD97F5}"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144266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163891-62A3-41DC-8A26-50DD36FD97F5}"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401851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163891-62A3-41DC-8A26-50DD36FD97F5}"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DA41E-2374-47B8-911C-594331416292}" type="slidenum">
              <a:rPr lang="en-US" smtClean="0"/>
              <a:t>‹#›</a:t>
            </a:fld>
            <a:endParaRPr lang="en-US"/>
          </a:p>
        </p:txBody>
      </p:sp>
    </p:spTree>
    <p:extLst>
      <p:ext uri="{BB962C8B-B14F-4D97-AF65-F5344CB8AC3E}">
        <p14:creationId xmlns:p14="http://schemas.microsoft.com/office/powerpoint/2010/main" val="154382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63891-62A3-41DC-8A26-50DD36FD97F5}" type="datetimeFigureOut">
              <a:rPr lang="en-US" smtClean="0"/>
              <a:t>1/10/2023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DA41E-2374-47B8-911C-594331416292}" type="slidenum">
              <a:rPr lang="en-US" smtClean="0"/>
              <a:t>‹#›</a:t>
            </a:fld>
            <a:endParaRPr lang="en-US"/>
          </a:p>
        </p:txBody>
      </p:sp>
    </p:spTree>
    <p:extLst>
      <p:ext uri="{BB962C8B-B14F-4D97-AF65-F5344CB8AC3E}">
        <p14:creationId xmlns:p14="http://schemas.microsoft.com/office/powerpoint/2010/main" val="894579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8"/>
            <a:ext cx="8520600" cy="1227918"/>
          </a:xfrm>
          <a:prstGeom prst="rect">
            <a:avLst/>
          </a:prstGeom>
        </p:spPr>
        <p:txBody>
          <a:bodyPr spcFirstLastPara="1" vert="horz" wrap="square" lIns="91425" tIns="91425" rIns="91425" bIns="91425" rtlCol="0" anchor="b" anchorCtr="0">
            <a:noAutofit/>
          </a:bodyPr>
          <a:lstStyle/>
          <a:p>
            <a:pPr>
              <a:spcBef>
                <a:spcPts val="0"/>
              </a:spcBef>
            </a:pPr>
            <a:r>
              <a:rPr lang="en" sz="3600" dirty="0">
                <a:solidFill>
                  <a:srgbClr val="0000FF"/>
                </a:solidFill>
                <a:latin typeface="Times New Roman"/>
                <a:ea typeface="Times New Roman"/>
                <a:cs typeface="Times New Roman"/>
                <a:sym typeface="Times New Roman"/>
              </a:rPr>
              <a:t>Microprocessor</a:t>
            </a:r>
            <a:br>
              <a:rPr lang="en" sz="3600" dirty="0">
                <a:solidFill>
                  <a:srgbClr val="0000FF"/>
                </a:solidFill>
                <a:latin typeface="Times New Roman"/>
                <a:ea typeface="Times New Roman"/>
                <a:cs typeface="Times New Roman"/>
                <a:sym typeface="Times New Roman"/>
              </a:rPr>
            </a:br>
            <a:r>
              <a:rPr lang="en" sz="3600" dirty="0">
                <a:solidFill>
                  <a:srgbClr val="0000FF"/>
                </a:solidFill>
                <a:latin typeface="Times New Roman"/>
                <a:ea typeface="Times New Roman"/>
                <a:cs typeface="Times New Roman"/>
                <a:sym typeface="Times New Roman"/>
              </a:rPr>
              <a:t>B</a:t>
            </a:r>
            <a:r>
              <a:rPr lang="en-US" sz="3600" dirty="0">
                <a:solidFill>
                  <a:srgbClr val="0000FF"/>
                </a:solidFill>
                <a:latin typeface="Times New Roman"/>
                <a:ea typeface="Times New Roman"/>
                <a:cs typeface="Times New Roman"/>
                <a:sym typeface="Times New Roman"/>
              </a:rPr>
              <a:t>Sc CSIT</a:t>
            </a:r>
            <a:r>
              <a:rPr lang="en" sz="3600" dirty="0">
                <a:solidFill>
                  <a:srgbClr val="0000FF"/>
                </a:solidFill>
                <a:latin typeface="Times New Roman"/>
                <a:ea typeface="Times New Roman"/>
                <a:cs typeface="Times New Roman"/>
                <a:sym typeface="Times New Roman"/>
              </a:rPr>
              <a:t> II SEM</a:t>
            </a:r>
            <a:endParaRPr sz="3600" dirty="0">
              <a:solidFill>
                <a:srgbClr val="0000FF"/>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1835700" y="2521131"/>
            <a:ext cx="8520600" cy="3727269"/>
          </a:xfrm>
          <a:prstGeom prst="rect">
            <a:avLst/>
          </a:prstGeom>
        </p:spPr>
        <p:txBody>
          <a:bodyPr spcFirstLastPara="1" vert="horz" wrap="square" lIns="91425" tIns="91425" rIns="91425" bIns="91425" rtlCol="0" anchor="t" anchorCtr="0">
            <a:noAutofit/>
          </a:bodyPr>
          <a:lstStyle/>
          <a:p>
            <a:pPr>
              <a:spcBef>
                <a:spcPts val="0"/>
              </a:spcBef>
            </a:pPr>
            <a:r>
              <a:rPr lang="en-GB" dirty="0" smtClean="0">
                <a:solidFill>
                  <a:srgbClr val="FF0000"/>
                </a:solidFill>
                <a:latin typeface="Times New Roman" pitchFamily="18" charset="0"/>
                <a:cs typeface="Times New Roman" pitchFamily="18" charset="0"/>
                <a:sym typeface="Times New Roman"/>
              </a:rPr>
              <a:t>Assembly Language Programming</a:t>
            </a:r>
            <a:endParaRPr lang="en-GB" dirty="0">
              <a:solidFill>
                <a:srgbClr val="FF0000"/>
              </a:solidFill>
              <a:latin typeface="Times New Roman" pitchFamily="18" charset="0"/>
              <a:cs typeface="Times New Roman" pitchFamily="18" charset="0"/>
              <a:sym typeface="Times New Roman"/>
            </a:endParaRPr>
          </a:p>
          <a:p>
            <a:pPr>
              <a:spcBef>
                <a:spcPts val="0"/>
              </a:spcBef>
            </a:pPr>
            <a:r>
              <a:rPr lang="en-GB" dirty="0">
                <a:solidFill>
                  <a:srgbClr val="FF0000"/>
                </a:solidFill>
                <a:latin typeface="Times New Roman" pitchFamily="18" charset="0"/>
                <a:ea typeface="Times New Roman"/>
                <a:cs typeface="Times New Roman" pitchFamily="18" charset="0"/>
                <a:sym typeface="Times New Roman"/>
              </a:rPr>
              <a:t>Chapter </a:t>
            </a:r>
            <a:r>
              <a:rPr lang="en-GB" dirty="0" smtClean="0">
                <a:solidFill>
                  <a:srgbClr val="FF0000"/>
                </a:solidFill>
                <a:latin typeface="Times New Roman" pitchFamily="18" charset="0"/>
                <a:ea typeface="Times New Roman"/>
                <a:cs typeface="Times New Roman" pitchFamily="18" charset="0"/>
                <a:sym typeface="Times New Roman"/>
              </a:rPr>
              <a:t>Four</a:t>
            </a:r>
            <a:endParaRPr lang="en" dirty="0">
              <a:solidFill>
                <a:srgbClr val="FF0000"/>
              </a:solidFill>
              <a:latin typeface="Times New Roman" pitchFamily="18" charset="0"/>
              <a:ea typeface="Times New Roman"/>
              <a:cs typeface="Times New Roman" pitchFamily="18" charset="0"/>
              <a:sym typeface="Times New Roman"/>
            </a:endParaRPr>
          </a:p>
          <a:p>
            <a:pPr>
              <a:spcBef>
                <a:spcPts val="0"/>
              </a:spcBef>
            </a:pPr>
            <a:endParaRPr lang="en" dirty="0">
              <a:solidFill>
                <a:srgbClr val="0000FF"/>
              </a:solidFill>
              <a:latin typeface="Times New Roman"/>
              <a:ea typeface="Times New Roman"/>
              <a:cs typeface="Times New Roman"/>
              <a:sym typeface="Times New Roman"/>
            </a:endParaRPr>
          </a:p>
          <a:p>
            <a:pPr>
              <a:spcBef>
                <a:spcPts val="0"/>
              </a:spcBef>
            </a:pPr>
            <a:r>
              <a:rPr lang="en" dirty="0">
                <a:solidFill>
                  <a:srgbClr val="0000FF"/>
                </a:solidFill>
                <a:latin typeface="Times New Roman"/>
                <a:ea typeface="Times New Roman"/>
                <a:cs typeface="Times New Roman"/>
                <a:sym typeface="Times New Roman"/>
              </a:rPr>
              <a:t>Bijay Babu Regmi</a:t>
            </a:r>
            <a:endParaRPr dirty="0">
              <a:solidFill>
                <a:srgbClr val="0000FF"/>
              </a:solidFill>
              <a:latin typeface="Times New Roman"/>
              <a:ea typeface="Times New Roman"/>
              <a:cs typeface="Times New Roman"/>
              <a:sym typeface="Times New Roman"/>
            </a:endParaRPr>
          </a:p>
          <a:p>
            <a:pPr>
              <a:spcBef>
                <a:spcPts val="0"/>
              </a:spcBef>
            </a:pPr>
            <a:r>
              <a:rPr lang="en-US" dirty="0">
                <a:solidFill>
                  <a:srgbClr val="FF00FF"/>
                </a:solidFill>
                <a:latin typeface="Times New Roman"/>
                <a:ea typeface="Times New Roman"/>
                <a:cs typeface="Times New Roman"/>
                <a:sym typeface="Times New Roman"/>
              </a:rPr>
              <a:t>bijay.regmi@deerwalk.edu.np</a:t>
            </a:r>
            <a:endParaRPr dirty="0">
              <a:solidFill>
                <a:srgbClr val="FF00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48627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a:solidFill>
                  <a:srgbClr val="FF0000"/>
                </a:solidFill>
                <a:latin typeface="Times New Roman" panose="02020603050405020304" pitchFamily="18" charset="0"/>
                <a:cs typeface="Times New Roman" panose="02020603050405020304" pitchFamily="18" charset="0"/>
              </a:rPr>
              <a:t>Data Transfer Instructions</a:t>
            </a:r>
          </a:p>
        </p:txBody>
      </p:sp>
      <p:sp>
        <p:nvSpPr>
          <p:cNvPr id="3" name="Content Placeholder 2"/>
          <p:cNvSpPr>
            <a:spLocks noGrp="1"/>
          </p:cNvSpPr>
          <p:nvPr>
            <p:ph idx="1"/>
          </p:nvPr>
        </p:nvSpPr>
        <p:spPr>
          <a:xfrm>
            <a:off x="838200" y="1825625"/>
            <a:ext cx="10515600" cy="4720590"/>
          </a:xfrm>
        </p:spPr>
        <p:txBody>
          <a:bodyPr/>
          <a:lstStyle/>
          <a:p>
            <a:r>
              <a:rPr lang="en-GB" altLang="en-US" sz="1800">
                <a:latin typeface="Times New Roman" panose="02020603050405020304" pitchFamily="18" charset="0"/>
                <a:cs typeface="Times New Roman" panose="02020603050405020304" pitchFamily="18" charset="0"/>
              </a:rPr>
              <a:t>These instructions move data between registers, or between memory and registers.</a:t>
            </a:r>
          </a:p>
          <a:p>
            <a:r>
              <a:rPr lang="en-GB" altLang="en-US" sz="1800">
                <a:latin typeface="Times New Roman" panose="02020603050405020304" pitchFamily="18" charset="0"/>
                <a:cs typeface="Times New Roman" panose="02020603050405020304" pitchFamily="18" charset="0"/>
              </a:rPr>
              <a:t>These instructions copy data from source to destination (without changing the original data).</a:t>
            </a:r>
          </a:p>
          <a:p>
            <a:r>
              <a:rPr lang="en-GB" altLang="en-US" sz="1800">
                <a:latin typeface="Times New Roman" panose="02020603050405020304" pitchFamily="18" charset="0"/>
                <a:cs typeface="Times New Roman" panose="02020603050405020304" pitchFamily="18" charset="0"/>
              </a:rPr>
              <a:t>Some examples of data transfer instructions are:</a:t>
            </a:r>
          </a:p>
          <a:p>
            <a:pPr marL="0" indent="0">
              <a:buNone/>
            </a:pPr>
            <a:endParaRPr lang="en-GB" altLang="en-US" sz="1800">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1153795" y="2908935"/>
          <a:ext cx="9885045" cy="3815080"/>
        </p:xfrm>
        <a:graphic>
          <a:graphicData uri="http://schemas.openxmlformats.org/drawingml/2006/table">
            <a:tbl>
              <a:tblPr firstRow="1" bandRow="1">
                <a:tableStyleId>{5C22544A-7EE6-4342-B048-85BDC9FD1C3A}</a:tableStyleId>
              </a:tblPr>
              <a:tblGrid>
                <a:gridCol w="1453515">
                  <a:extLst>
                    <a:ext uri="{9D8B030D-6E8A-4147-A177-3AD203B41FA5}">
                      <a16:colId xmlns:a16="http://schemas.microsoft.com/office/drawing/2014/main" val="20000"/>
                    </a:ext>
                  </a:extLst>
                </a:gridCol>
                <a:gridCol w="2037715">
                  <a:extLst>
                    <a:ext uri="{9D8B030D-6E8A-4147-A177-3AD203B41FA5}">
                      <a16:colId xmlns:a16="http://schemas.microsoft.com/office/drawing/2014/main" val="20001"/>
                    </a:ext>
                  </a:extLst>
                </a:gridCol>
                <a:gridCol w="2748280">
                  <a:extLst>
                    <a:ext uri="{9D8B030D-6E8A-4147-A177-3AD203B41FA5}">
                      <a16:colId xmlns:a16="http://schemas.microsoft.com/office/drawing/2014/main" val="20002"/>
                    </a:ext>
                  </a:extLst>
                </a:gridCol>
                <a:gridCol w="3645535">
                  <a:extLst>
                    <a:ext uri="{9D8B030D-6E8A-4147-A177-3AD203B41FA5}">
                      <a16:colId xmlns:a16="http://schemas.microsoft.com/office/drawing/2014/main" val="20003"/>
                    </a:ext>
                  </a:extLst>
                </a:gridCol>
              </a:tblGrid>
              <a:tr h="430530">
                <a:tc>
                  <a:txBody>
                    <a:bodyPr/>
                    <a:lstStyle/>
                    <a:p>
                      <a:pPr algn="ctr">
                        <a:buNone/>
                      </a:pPr>
                      <a:r>
                        <a:rPr lang="en-GB" altLang="en-US" b="0">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1289050">
                <a:tc>
                  <a:txBody>
                    <a:bodyPr/>
                    <a:lstStyle/>
                    <a:p>
                      <a:pPr algn="just">
                        <a:buNone/>
                      </a:pPr>
                      <a:r>
                        <a:rPr lang="en-GB" altLang="en-US" sz="1400">
                          <a:latin typeface="Times New Roman" panose="02020603050405020304" pitchFamily="18" charset="0"/>
                          <a:cs typeface="Times New Roman" panose="02020603050405020304" pitchFamily="18" charset="0"/>
                        </a:rPr>
                        <a:t>MOV</a:t>
                      </a:r>
                    </a:p>
                  </a:txBody>
                  <a:tcPr/>
                </a:tc>
                <a:tc>
                  <a:txBody>
                    <a:bodyPr/>
                    <a:lstStyle/>
                    <a:p>
                      <a:pPr algn="just">
                        <a:buNone/>
                      </a:pPr>
                      <a:r>
                        <a:rPr lang="en-US" sz="1400">
                          <a:latin typeface="Times New Roman" panose="02020603050405020304" pitchFamily="18" charset="0"/>
                          <a:cs typeface="Times New Roman" panose="02020603050405020304" pitchFamily="18" charset="0"/>
                        </a:rPr>
                        <a:t>Rd, S</a:t>
                      </a:r>
                      <a:r>
                        <a:rPr lang="en-GB" altLang="en-US" sz="1400">
                          <a:latin typeface="Times New Roman" panose="02020603050405020304" pitchFamily="18" charset="0"/>
                          <a:cs typeface="Times New Roman" panose="02020603050405020304" pitchFamily="18" charset="0"/>
                        </a:rPr>
                        <a:t>ource</a:t>
                      </a:r>
                      <a:endParaRPr lang="en-US" sz="1400">
                        <a:latin typeface="Times New Roman" panose="02020603050405020304" pitchFamily="18" charset="0"/>
                        <a:cs typeface="Times New Roman" panose="02020603050405020304" pitchFamily="18" charset="0"/>
                      </a:endParaRPr>
                    </a:p>
                    <a:p>
                      <a:pPr algn="just">
                        <a:buNone/>
                      </a:pPr>
                      <a:endParaRPr lang="en-US" sz="1400">
                        <a:latin typeface="Times New Roman" panose="02020603050405020304" pitchFamily="18" charset="0"/>
                        <a:cs typeface="Times New Roman" panose="02020603050405020304" pitchFamily="18" charset="0"/>
                      </a:endParaRPr>
                    </a:p>
                    <a:p>
                      <a:pPr algn="just">
                        <a:buNone/>
                      </a:pPr>
                      <a:r>
                        <a:rPr lang="en-US" sz="1400">
                          <a:latin typeface="Times New Roman" panose="02020603050405020304" pitchFamily="18" charset="0"/>
                          <a:cs typeface="Times New Roman" panose="02020603050405020304" pitchFamily="18" charset="0"/>
                        </a:rPr>
                        <a:t>M, </a:t>
                      </a:r>
                      <a:r>
                        <a:rPr lang="en-GB" altLang="en-US" sz="1400">
                          <a:latin typeface="Times New Roman" panose="02020603050405020304" pitchFamily="18" charset="0"/>
                          <a:cs typeface="Times New Roman" panose="02020603050405020304" pitchFamily="18" charset="0"/>
                        </a:rPr>
                        <a:t>Source</a:t>
                      </a:r>
                      <a:endParaRPr lang="en-US" sz="1400">
                        <a:latin typeface="Times New Roman" panose="02020603050405020304" pitchFamily="18" charset="0"/>
                        <a:cs typeface="Times New Roman" panose="02020603050405020304" pitchFamily="18" charset="0"/>
                      </a:endParaRPr>
                    </a:p>
                    <a:p>
                      <a:pPr algn="just">
                        <a:buNone/>
                      </a:pPr>
                      <a:endParaRPr lang="en-US" sz="1400">
                        <a:latin typeface="Times New Roman" panose="02020603050405020304" pitchFamily="18" charset="0"/>
                        <a:cs typeface="Times New Roman" panose="02020603050405020304" pitchFamily="18" charset="0"/>
                      </a:endParaRPr>
                    </a:p>
                    <a:p>
                      <a:pPr algn="just">
                        <a:buNone/>
                      </a:pPr>
                      <a:r>
                        <a:rPr lang="en-US" sz="1400">
                          <a:latin typeface="Times New Roman" panose="02020603050405020304" pitchFamily="18" charset="0"/>
                          <a:cs typeface="Times New Roman" panose="02020603050405020304" pitchFamily="18" charset="0"/>
                        </a:rPr>
                        <a:t>Dt, M</a:t>
                      </a:r>
                    </a:p>
                  </a:txBody>
                  <a:tcPr/>
                </a:tc>
                <a:tc>
                  <a:txBody>
                    <a:bodyPr/>
                    <a:lstStyle/>
                    <a:p>
                      <a:pPr algn="just">
                        <a:buNone/>
                      </a:pPr>
                      <a:r>
                        <a:rPr lang="en-GB" altLang="en-US" sz="1400">
                          <a:latin typeface="Times New Roman" panose="02020603050405020304" pitchFamily="18" charset="0"/>
                          <a:cs typeface="Times New Roman" panose="02020603050405020304" pitchFamily="18" charset="0"/>
                        </a:rPr>
                        <a:t>C</a:t>
                      </a:r>
                      <a:r>
                        <a:rPr lang="en-US" sz="1400">
                          <a:latin typeface="Times New Roman" panose="02020603050405020304" pitchFamily="18" charset="0"/>
                          <a:cs typeface="Times New Roman" panose="02020603050405020304" pitchFamily="18" charset="0"/>
                        </a:rPr>
                        <a:t>opy from the source to the destination(Dt)</a:t>
                      </a:r>
                    </a:p>
                  </a:txBody>
                  <a:tcPr/>
                </a:tc>
                <a:tc>
                  <a:txBody>
                    <a:bodyPr/>
                    <a:lstStyle/>
                    <a:p>
                      <a:pPr algn="just">
                        <a:buNone/>
                      </a:pPr>
                      <a:r>
                        <a:rPr lang="en-US" sz="1400">
                          <a:latin typeface="Times New Roman" panose="02020603050405020304" pitchFamily="18" charset="0"/>
                          <a:cs typeface="Times New Roman" panose="02020603050405020304" pitchFamily="18" charset="0"/>
                        </a:rPr>
                        <a:t>This instruction copies the contents of the source register into the destination register without any alteration.</a:t>
                      </a:r>
                    </a:p>
                    <a:p>
                      <a:pPr algn="just">
                        <a:buNone/>
                      </a:pPr>
                      <a:r>
                        <a:rPr lang="en-US" sz="1400">
                          <a:latin typeface="Times New Roman" panose="02020603050405020304" pitchFamily="18" charset="0"/>
                          <a:cs typeface="Times New Roman" panose="02020603050405020304" pitchFamily="18" charset="0"/>
                        </a:rPr>
                        <a:t>Example − MOV </a:t>
                      </a:r>
                      <a:r>
                        <a:rPr lang="en-GB" altLang="en-US" sz="1400">
                          <a:latin typeface="Times New Roman" panose="02020603050405020304" pitchFamily="18" charset="0"/>
                          <a:cs typeface="Times New Roman" panose="02020603050405020304" pitchFamily="18" charset="0"/>
                        </a:rPr>
                        <a:t>B</a:t>
                      </a:r>
                      <a:r>
                        <a:rPr lang="en-US" sz="1400">
                          <a:latin typeface="Times New Roman" panose="02020603050405020304" pitchFamily="18" charset="0"/>
                          <a:cs typeface="Times New Roman" panose="02020603050405020304" pitchFamily="18" charset="0"/>
                        </a:rPr>
                        <a:t>, </a:t>
                      </a:r>
                      <a:r>
                        <a:rPr lang="en-GB" altLang="en-US" sz="1400">
                          <a:latin typeface="Times New Roman" panose="02020603050405020304" pitchFamily="18" charset="0"/>
                          <a:cs typeface="Times New Roman" panose="02020603050405020304" pitchFamily="18" charset="0"/>
                        </a:rPr>
                        <a:t>C</a:t>
                      </a:r>
                    </a:p>
                  </a:txBody>
                  <a:tcPr/>
                </a:tc>
                <a:extLst>
                  <a:ext uri="{0D108BD9-81ED-4DB2-BD59-A6C34878D82A}">
                    <a16:rowId xmlns:a16="http://schemas.microsoft.com/office/drawing/2014/main" val="10001"/>
                  </a:ext>
                </a:extLst>
              </a:tr>
              <a:tr h="805815">
                <a:tc>
                  <a:txBody>
                    <a:bodyPr/>
                    <a:lstStyle/>
                    <a:p>
                      <a:pPr algn="just">
                        <a:buNone/>
                      </a:pPr>
                      <a:r>
                        <a:rPr lang="en-GB" altLang="en-US" sz="1400">
                          <a:latin typeface="Times New Roman" panose="02020603050405020304" pitchFamily="18" charset="0"/>
                          <a:cs typeface="Times New Roman" panose="02020603050405020304" pitchFamily="18" charset="0"/>
                        </a:rPr>
                        <a:t>MVI</a:t>
                      </a:r>
                    </a:p>
                  </a:txBody>
                  <a:tcPr/>
                </a:tc>
                <a:tc>
                  <a:txBody>
                    <a:bodyPr/>
                    <a:lstStyle/>
                    <a:p>
                      <a:pPr algn="just">
                        <a:buNone/>
                      </a:pPr>
                      <a:r>
                        <a:rPr lang="en-US" sz="1400">
                          <a:latin typeface="Times New Roman" panose="02020603050405020304" pitchFamily="18" charset="0"/>
                          <a:cs typeface="Times New Roman" panose="02020603050405020304" pitchFamily="18" charset="0"/>
                        </a:rPr>
                        <a:t>Rd, data</a:t>
                      </a:r>
                    </a:p>
                    <a:p>
                      <a:pPr algn="just">
                        <a:buNone/>
                      </a:pPr>
                      <a:endParaRPr lang="en-US" sz="1400">
                        <a:latin typeface="Times New Roman" panose="02020603050405020304" pitchFamily="18" charset="0"/>
                        <a:cs typeface="Times New Roman" panose="02020603050405020304" pitchFamily="18" charset="0"/>
                      </a:endParaRPr>
                    </a:p>
                    <a:p>
                      <a:pPr algn="just">
                        <a:buNone/>
                      </a:pPr>
                      <a:r>
                        <a:rPr lang="en-US" sz="1400">
                          <a:latin typeface="Times New Roman" panose="02020603050405020304" pitchFamily="18" charset="0"/>
                          <a:cs typeface="Times New Roman" panose="02020603050405020304" pitchFamily="18" charset="0"/>
                        </a:rPr>
                        <a:t>M, data</a:t>
                      </a:r>
                    </a:p>
                  </a:txBody>
                  <a:tcPr/>
                </a:tc>
                <a:tc>
                  <a:txBody>
                    <a:bodyPr/>
                    <a:lstStyle/>
                    <a:p>
                      <a:pPr algn="just">
                        <a:buNone/>
                      </a:pPr>
                      <a:r>
                        <a:rPr lang="en-US" sz="1400">
                          <a:latin typeface="Times New Roman" panose="02020603050405020304" pitchFamily="18" charset="0"/>
                          <a:cs typeface="Times New Roman" panose="02020603050405020304" pitchFamily="18" charset="0"/>
                        </a:rPr>
                        <a:t>Move immediate 8-bit</a:t>
                      </a:r>
                    </a:p>
                  </a:txBody>
                  <a:tcPr/>
                </a:tc>
                <a:tc>
                  <a:txBody>
                    <a:bodyPr/>
                    <a:lstStyle/>
                    <a:p>
                      <a:pPr algn="just">
                        <a:buNone/>
                      </a:pPr>
                      <a:r>
                        <a:rPr lang="en-US" sz="1400">
                          <a:latin typeface="Times New Roman" panose="02020603050405020304" pitchFamily="18" charset="0"/>
                          <a:cs typeface="Times New Roman" panose="02020603050405020304" pitchFamily="18" charset="0"/>
                        </a:rPr>
                        <a:t>The 8-bit data is stored in the destination register or memory.</a:t>
                      </a:r>
                    </a:p>
                    <a:p>
                      <a:pPr algn="just">
                        <a:buNone/>
                      </a:pPr>
                      <a:r>
                        <a:rPr lang="en-US" sz="1400">
                          <a:latin typeface="Times New Roman" panose="02020603050405020304" pitchFamily="18" charset="0"/>
                          <a:cs typeface="Times New Roman" panose="02020603050405020304" pitchFamily="18" charset="0"/>
                        </a:rPr>
                        <a:t>Example − MVI </a:t>
                      </a:r>
                      <a:r>
                        <a:rPr lang="en-GB" altLang="en-US" sz="1400">
                          <a:latin typeface="Times New Roman" panose="02020603050405020304" pitchFamily="18" charset="0"/>
                          <a:cs typeface="Times New Roman" panose="02020603050405020304" pitchFamily="18" charset="0"/>
                        </a:rPr>
                        <a:t>B</a:t>
                      </a:r>
                      <a:r>
                        <a:rPr lang="en-US" sz="1400">
                          <a:latin typeface="Times New Roman" panose="02020603050405020304" pitchFamily="18" charset="0"/>
                          <a:cs typeface="Times New Roman" panose="02020603050405020304" pitchFamily="18" charset="0"/>
                        </a:rPr>
                        <a:t>, 55</a:t>
                      </a:r>
                      <a:r>
                        <a:rPr lang="en-GB" altLang="en-US" sz="1400">
                          <a:latin typeface="Times New Roman" panose="02020603050405020304" pitchFamily="18" charset="0"/>
                          <a:cs typeface="Times New Roman" panose="02020603050405020304" pitchFamily="18" charset="0"/>
                        </a:rPr>
                        <a:t>H</a:t>
                      </a:r>
                    </a:p>
                  </a:txBody>
                  <a:tcPr/>
                </a:tc>
                <a:extLst>
                  <a:ext uri="{0D108BD9-81ED-4DB2-BD59-A6C34878D82A}">
                    <a16:rowId xmlns:a16="http://schemas.microsoft.com/office/drawing/2014/main" val="10002"/>
                  </a:ext>
                </a:extLst>
              </a:tr>
              <a:tr h="1289685">
                <a:tc>
                  <a:txBody>
                    <a:bodyPr/>
                    <a:lstStyle/>
                    <a:p>
                      <a:pPr algn="just">
                        <a:buNone/>
                      </a:pPr>
                      <a:r>
                        <a:rPr lang="en-GB" altLang="en-US" sz="1400">
                          <a:latin typeface="Times New Roman" panose="02020603050405020304" pitchFamily="18" charset="0"/>
                          <a:cs typeface="Times New Roman" panose="02020603050405020304" pitchFamily="18" charset="0"/>
                        </a:rPr>
                        <a:t>LDA</a:t>
                      </a:r>
                    </a:p>
                  </a:txBody>
                  <a:tcPr/>
                </a:tc>
                <a:tc>
                  <a:txBody>
                    <a:bodyPr/>
                    <a:lstStyle/>
                    <a:p>
                      <a:pPr algn="just">
                        <a:buNone/>
                      </a:pPr>
                      <a:r>
                        <a:rPr lang="en-US" sz="1400">
                          <a:latin typeface="Times New Roman" panose="02020603050405020304" pitchFamily="18" charset="0"/>
                          <a:cs typeface="Times New Roman" panose="02020603050405020304" pitchFamily="18" charset="0"/>
                        </a:rPr>
                        <a:t>16-bit address</a:t>
                      </a:r>
                    </a:p>
                  </a:txBody>
                  <a:tcPr/>
                </a:tc>
                <a:tc>
                  <a:txBody>
                    <a:bodyPr/>
                    <a:lstStyle/>
                    <a:p>
                      <a:pPr algn="just">
                        <a:buNone/>
                      </a:pPr>
                      <a:r>
                        <a:rPr lang="en-US" sz="1400">
                          <a:latin typeface="Times New Roman" panose="02020603050405020304" pitchFamily="18" charset="0"/>
                          <a:cs typeface="Times New Roman" panose="02020603050405020304" pitchFamily="18" charset="0"/>
                        </a:rPr>
                        <a:t>Load the accumulator</a:t>
                      </a:r>
                    </a:p>
                  </a:txBody>
                  <a:tcPr/>
                </a:tc>
                <a:tc>
                  <a:txBody>
                    <a:bodyPr/>
                    <a:lstStyle/>
                    <a:p>
                      <a:pPr algn="just">
                        <a:buNone/>
                      </a:pPr>
                      <a:r>
                        <a:rPr lang="en-US" sz="1400">
                          <a:latin typeface="Times New Roman" panose="02020603050405020304" pitchFamily="18" charset="0"/>
                          <a:cs typeface="Times New Roman" panose="02020603050405020304" pitchFamily="18" charset="0"/>
                        </a:rPr>
                        <a:t>The contents of a memory location, specified by a 16-bit address in the operand, are copied to the accumulator.</a:t>
                      </a:r>
                    </a:p>
                    <a:p>
                      <a:pPr algn="just">
                        <a:buNone/>
                      </a:pPr>
                      <a:r>
                        <a:rPr lang="en-US" sz="1400">
                          <a:latin typeface="Times New Roman" panose="02020603050405020304" pitchFamily="18" charset="0"/>
                          <a:cs typeface="Times New Roman" panose="02020603050405020304" pitchFamily="18" charset="0"/>
                        </a:rPr>
                        <a:t>Example − LDA </a:t>
                      </a:r>
                      <a:r>
                        <a:rPr lang="en-GB" altLang="en-US" sz="1400">
                          <a:latin typeface="Times New Roman" panose="02020603050405020304" pitchFamily="18" charset="0"/>
                          <a:cs typeface="Times New Roman" panose="02020603050405020304" pitchFamily="18" charset="0"/>
                        </a:rPr>
                        <a:t>2000H</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193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graphicFrame>
        <p:nvGraphicFramePr>
          <p:cNvPr id="4" name="Content Placeholder 3"/>
          <p:cNvGraphicFramePr>
            <a:graphicFrameLocks noGrp="1"/>
          </p:cNvGraphicFramePr>
          <p:nvPr>
            <p:ph idx="1"/>
          </p:nvPr>
        </p:nvGraphicFramePr>
        <p:xfrm>
          <a:off x="838200" y="1825625"/>
          <a:ext cx="10515600" cy="449580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buNone/>
                      </a:pPr>
                      <a:r>
                        <a:rPr lang="en-GB" altLang="en-US"/>
                        <a:t>Op-code</a:t>
                      </a:r>
                    </a:p>
                  </a:txBody>
                  <a:tcPr/>
                </a:tc>
                <a:tc>
                  <a:txBody>
                    <a:bodyPr/>
                    <a:lstStyle/>
                    <a:p>
                      <a:pPr>
                        <a:buNone/>
                      </a:pPr>
                      <a:r>
                        <a:rPr lang="en-GB" altLang="en-US"/>
                        <a:t>Operand</a:t>
                      </a:r>
                    </a:p>
                  </a:txBody>
                  <a:tcPr/>
                </a:tc>
                <a:tc>
                  <a:txBody>
                    <a:bodyPr/>
                    <a:lstStyle/>
                    <a:p>
                      <a:pPr>
                        <a:buNone/>
                      </a:pPr>
                      <a:r>
                        <a:rPr lang="en-GB" altLang="en-US"/>
                        <a:t>Meaning</a:t>
                      </a:r>
                    </a:p>
                  </a:txBody>
                  <a:tcPr/>
                </a:tc>
                <a:tc>
                  <a:txBody>
                    <a:bodyPr/>
                    <a:lstStyle/>
                    <a:p>
                      <a:pPr>
                        <a:buNone/>
                      </a:pPr>
                      <a:r>
                        <a:rPr lang="en-GB" altLang="en-US"/>
                        <a:t>Explanation</a:t>
                      </a:r>
                    </a:p>
                  </a:txBody>
                  <a:tcPr/>
                </a:tc>
                <a:extLst>
                  <a:ext uri="{0D108BD9-81ED-4DB2-BD59-A6C34878D82A}">
                    <a16:rowId xmlns:a16="http://schemas.microsoft.com/office/drawing/2014/main" val="10000"/>
                  </a:ext>
                </a:extLst>
              </a:tr>
              <a:tr h="381000">
                <a:tc>
                  <a:txBody>
                    <a:bodyPr/>
                    <a:lstStyle/>
                    <a:p>
                      <a:pPr>
                        <a:buNone/>
                      </a:pPr>
                      <a:r>
                        <a:rPr lang="en-GB" altLang="en-US"/>
                        <a:t>LXI</a:t>
                      </a:r>
                    </a:p>
                  </a:txBody>
                  <a:tcPr/>
                </a:tc>
                <a:tc>
                  <a:txBody>
                    <a:bodyPr/>
                    <a:lstStyle/>
                    <a:p>
                      <a:pPr>
                        <a:buNone/>
                      </a:pPr>
                      <a:r>
                        <a:rPr lang="en-US"/>
                        <a:t>Reg. pair, 16-bit </a:t>
                      </a:r>
                      <a:r>
                        <a:rPr lang="en-GB" altLang="en-US"/>
                        <a:t>address</a:t>
                      </a:r>
                      <a:endParaRPr lang="en-US"/>
                    </a:p>
                    <a:p>
                      <a:pPr>
                        <a:buNone/>
                      </a:pPr>
                      <a:endParaRPr lang="en-US"/>
                    </a:p>
                  </a:txBody>
                  <a:tcPr/>
                </a:tc>
                <a:tc>
                  <a:txBody>
                    <a:bodyPr/>
                    <a:lstStyle/>
                    <a:p>
                      <a:pPr>
                        <a:buNone/>
                      </a:pPr>
                      <a:r>
                        <a:rPr lang="en-US"/>
                        <a:t>Load the register pair immediate</a:t>
                      </a:r>
                    </a:p>
                  </a:txBody>
                  <a:tcPr/>
                </a:tc>
                <a:tc>
                  <a:txBody>
                    <a:bodyPr/>
                    <a:lstStyle/>
                    <a:p>
                      <a:pPr>
                        <a:buNone/>
                      </a:pPr>
                      <a:r>
                        <a:rPr lang="en-US"/>
                        <a:t>The instruction loads 16-bit data in the register pair designated in the register or the memory.</a:t>
                      </a:r>
                    </a:p>
                    <a:p>
                      <a:pPr>
                        <a:buNone/>
                      </a:pPr>
                      <a:r>
                        <a:rPr lang="en-US"/>
                        <a:t>Example − LXI </a:t>
                      </a:r>
                      <a:r>
                        <a:rPr lang="en-GB" altLang="en-US"/>
                        <a:t>H, 2030H</a:t>
                      </a:r>
                    </a:p>
                  </a:txBody>
                  <a:tcPr/>
                </a:tc>
                <a:extLst>
                  <a:ext uri="{0D108BD9-81ED-4DB2-BD59-A6C34878D82A}">
                    <a16:rowId xmlns:a16="http://schemas.microsoft.com/office/drawing/2014/main" val="10001"/>
                  </a:ext>
                </a:extLst>
              </a:tr>
              <a:tr h="381000">
                <a:tc>
                  <a:txBody>
                    <a:bodyPr/>
                    <a:lstStyle/>
                    <a:p>
                      <a:pPr>
                        <a:buNone/>
                      </a:pPr>
                      <a:r>
                        <a:rPr lang="en-GB" altLang="en-US"/>
                        <a:t>LHLD</a:t>
                      </a:r>
                    </a:p>
                  </a:txBody>
                  <a:tcPr/>
                </a:tc>
                <a:tc>
                  <a:txBody>
                    <a:bodyPr/>
                    <a:lstStyle/>
                    <a:p>
                      <a:pPr>
                        <a:buNone/>
                      </a:pPr>
                      <a:r>
                        <a:rPr lang="en-US"/>
                        <a:t>16-bit address</a:t>
                      </a:r>
                    </a:p>
                  </a:txBody>
                  <a:tcPr/>
                </a:tc>
                <a:tc>
                  <a:txBody>
                    <a:bodyPr/>
                    <a:lstStyle/>
                    <a:p>
                      <a:pPr>
                        <a:buNone/>
                      </a:pPr>
                      <a:r>
                        <a:rPr lang="en-US"/>
                        <a:t>Load H and L registers direct</a:t>
                      </a:r>
                    </a:p>
                  </a:txBody>
                  <a:tcPr/>
                </a:tc>
                <a:tc>
                  <a:txBody>
                    <a:bodyPr/>
                    <a:lstStyle/>
                    <a:p>
                      <a:pPr>
                        <a:buNone/>
                      </a:pPr>
                      <a:r>
                        <a:rPr lang="en-US"/>
                        <a:t>The instruction copies the contents of the memory location pointed out by the address into register L and copies the contents of the next memory location into register H.</a:t>
                      </a:r>
                    </a:p>
                    <a:p>
                      <a:pPr>
                        <a:buNone/>
                      </a:pPr>
                      <a:r>
                        <a:rPr lang="en-US"/>
                        <a:t>Example − LHLD </a:t>
                      </a:r>
                      <a:r>
                        <a:rPr lang="en-GB" altLang="en-US"/>
                        <a:t>2030H</a:t>
                      </a:r>
                    </a:p>
                  </a:txBody>
                  <a:tcPr/>
                </a:tc>
                <a:extLst>
                  <a:ext uri="{0D108BD9-81ED-4DB2-BD59-A6C34878D82A}">
                    <a16:rowId xmlns:a16="http://schemas.microsoft.com/office/drawing/2014/main" val="10002"/>
                  </a:ext>
                </a:extLst>
              </a:tr>
              <a:tr h="381000">
                <a:tc>
                  <a:txBody>
                    <a:bodyPr/>
                    <a:lstStyle/>
                    <a:p>
                      <a:pPr>
                        <a:buNone/>
                      </a:pPr>
                      <a:r>
                        <a:rPr lang="en-GB" altLang="en-US"/>
                        <a:t>SHLD</a:t>
                      </a:r>
                    </a:p>
                  </a:txBody>
                  <a:tcPr/>
                </a:tc>
                <a:tc>
                  <a:txBody>
                    <a:bodyPr/>
                    <a:lstStyle/>
                    <a:p>
                      <a:pPr>
                        <a:buNone/>
                      </a:pPr>
                      <a:r>
                        <a:rPr lang="en-US"/>
                        <a:t>16-bit address</a:t>
                      </a:r>
                    </a:p>
                  </a:txBody>
                  <a:tcPr/>
                </a:tc>
                <a:tc>
                  <a:txBody>
                    <a:bodyPr/>
                    <a:lstStyle/>
                    <a:p>
                      <a:pPr>
                        <a:buNone/>
                      </a:pPr>
                      <a:r>
                        <a:rPr lang="en-US"/>
                        <a:t>Store H and L registers direct</a:t>
                      </a:r>
                    </a:p>
                  </a:txBody>
                  <a:tcPr/>
                </a:tc>
                <a:tc>
                  <a:txBody>
                    <a:bodyPr/>
                    <a:lstStyle/>
                    <a:p>
                      <a:pPr>
                        <a:buNone/>
                      </a:pPr>
                      <a:r>
                        <a:rPr lang="en-US"/>
                        <a:t>The contents of register L are stored in the memory location specified by the 16-bit address in the operand and the contents of H register are stored into the next memory location by incrementing the operand.</a:t>
                      </a:r>
                    </a:p>
                    <a:p>
                      <a:pPr>
                        <a:buNone/>
                      </a:pPr>
                      <a:r>
                        <a:rPr lang="en-GB" altLang="en-US"/>
                        <a:t>Example - SHLD 2000H</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631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graphicFrame>
        <p:nvGraphicFramePr>
          <p:cNvPr id="4" name="Content Placeholder 3"/>
          <p:cNvGraphicFramePr>
            <a:graphicFrameLocks noGrp="1"/>
          </p:cNvGraphicFramePr>
          <p:nvPr>
            <p:ph idx="1"/>
          </p:nvPr>
        </p:nvGraphicFramePr>
        <p:xfrm>
          <a:off x="838200" y="1433830"/>
          <a:ext cx="10515600" cy="513588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XCHG</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US">
                          <a:latin typeface="Times New Roman" panose="02020603050405020304" pitchFamily="18" charset="0"/>
                          <a:cs typeface="Times New Roman" panose="02020603050405020304" pitchFamily="18" charset="0"/>
                        </a:rPr>
                        <a:t>Exchange H and L with D and 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register H are exchanged with the contents of register D, and the contents of register L are exchanged with the contents of register E.</a:t>
                      </a:r>
                    </a:p>
                    <a:p>
                      <a:pPr algn="just">
                        <a:buNone/>
                      </a:pPr>
                      <a:r>
                        <a:rPr lang="en-GB" altLang="en-US">
                          <a:latin typeface="Times New Roman" panose="02020603050405020304" pitchFamily="18" charset="0"/>
                          <a:cs typeface="Times New Roman" panose="02020603050405020304" pitchFamily="18" charset="0"/>
                        </a:rPr>
                        <a:t>Example − XCHG</a:t>
                      </a:r>
                    </a:p>
                  </a:txBody>
                  <a:tcPr/>
                </a:tc>
                <a:extLst>
                  <a:ext uri="{0D108BD9-81ED-4DB2-BD59-A6C34878D82A}">
                    <a16:rowId xmlns:a16="http://schemas.microsoft.com/office/drawing/2014/main" val="10001"/>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STA</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16-bit address</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Store the contents of accumulator to 16-bit address</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This is a 3-byte instruction, the second byte specifies the low-order address and the third byte specifies the high-order address.</a:t>
                      </a:r>
                    </a:p>
                    <a:p>
                      <a:pPr algn="just">
                        <a:buNone/>
                      </a:pPr>
                      <a:r>
                        <a:rPr lang="en-GB" altLang="en-US">
                          <a:latin typeface="Times New Roman" panose="02020603050405020304" pitchFamily="18" charset="0"/>
                          <a:cs typeface="Times New Roman" panose="02020603050405020304" pitchFamily="18" charset="0"/>
                        </a:rPr>
                        <a:t>Example − STA 2000H</a:t>
                      </a:r>
                    </a:p>
                  </a:txBody>
                  <a:tcPr/>
                </a:tc>
                <a:extLst>
                  <a:ext uri="{0D108BD9-81ED-4DB2-BD59-A6C34878D82A}">
                    <a16:rowId xmlns:a16="http://schemas.microsoft.com/office/drawing/2014/main" val="10002"/>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STAX</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16-bit address</a:t>
                      </a:r>
                    </a:p>
                  </a:txBody>
                  <a:tcPr/>
                </a:tc>
                <a:tc>
                  <a:txBody>
                    <a:bodyPr/>
                    <a:lstStyle/>
                    <a:p>
                      <a:pPr algn="just">
                        <a:buNone/>
                      </a:pPr>
                      <a:r>
                        <a:rPr lang="en-US">
                          <a:latin typeface="Times New Roman" panose="02020603050405020304" pitchFamily="18" charset="0"/>
                          <a:cs typeface="Times New Roman" panose="02020603050405020304" pitchFamily="18" charset="0"/>
                        </a:rPr>
                        <a:t>Store the accumulator indirect</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accumulator are copied into the memory location specified by the contents of the operand.</a:t>
                      </a:r>
                    </a:p>
                    <a:p>
                      <a:pPr algn="just">
                        <a:buNone/>
                      </a:pPr>
                      <a:r>
                        <a:rPr lang="en-GB" altLang="en-US">
                          <a:latin typeface="Times New Roman" panose="02020603050405020304" pitchFamily="18" charset="0"/>
                          <a:cs typeface="Times New Roman" panose="02020603050405020304" pitchFamily="18" charset="0"/>
                        </a:rPr>
                        <a:t>Example − STAX B</a:t>
                      </a:r>
                    </a:p>
                  </a:txBody>
                  <a:tcPr/>
                </a:tc>
                <a:extLst>
                  <a:ext uri="{0D108BD9-81ED-4DB2-BD59-A6C34878D82A}">
                    <a16:rowId xmlns:a16="http://schemas.microsoft.com/office/drawing/2014/main" val="10003"/>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IN</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8-bit port address</a:t>
                      </a:r>
                    </a:p>
                  </a:txBody>
                  <a:tcPr/>
                </a:tc>
                <a:tc>
                  <a:txBody>
                    <a:bodyPr/>
                    <a:lstStyle/>
                    <a:p>
                      <a:pPr algn="just">
                        <a:buNone/>
                      </a:pPr>
                      <a:r>
                        <a:rPr lang="en-US">
                          <a:latin typeface="Times New Roman" panose="02020603050405020304" pitchFamily="18" charset="0"/>
                          <a:cs typeface="Times New Roman" panose="02020603050405020304" pitchFamily="18" charset="0"/>
                        </a:rPr>
                        <a:t>Input data to accumulator from a port with 8-bit address</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input port designated in the operand are read and loaded into the accumulator.</a:t>
                      </a:r>
                    </a:p>
                    <a:p>
                      <a:pPr algn="just">
                        <a:buNone/>
                      </a:pPr>
                      <a:r>
                        <a:rPr lang="en-GB" altLang="en-US">
                          <a:latin typeface="Times New Roman" panose="02020603050405020304" pitchFamily="18" charset="0"/>
                          <a:cs typeface="Times New Roman" panose="02020603050405020304" pitchFamily="18" charset="0"/>
                        </a:rPr>
                        <a:t>Example − IN 8CH</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138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Arithmetic Instructions</a:t>
            </a:r>
          </a:p>
        </p:txBody>
      </p:sp>
      <p:sp>
        <p:nvSpPr>
          <p:cNvPr id="3" name="Content Placeholder 2"/>
          <p:cNvSpPr>
            <a:spLocks noGrp="1"/>
          </p:cNvSpPr>
          <p:nvPr>
            <p:ph idx="1"/>
          </p:nvPr>
        </p:nvSpPr>
        <p:spPr>
          <a:xfrm>
            <a:off x="838200" y="1825625"/>
            <a:ext cx="10515600" cy="4798060"/>
          </a:xfrm>
        </p:spPr>
        <p:txBody>
          <a:bodyPr/>
          <a:lstStyle/>
          <a:p>
            <a:r>
              <a:rPr lang="en-GB" altLang="en-US" sz="1800"/>
              <a:t>These instructions perform the operations like addition, substraction, increment, decrement.</a:t>
            </a:r>
          </a:p>
          <a:p>
            <a:endParaRPr lang="en-GB" altLang="en-US" sz="1800"/>
          </a:p>
          <a:p>
            <a:pPr marL="0" indent="0">
              <a:buNone/>
            </a:pPr>
            <a:endParaRPr lang="en-GB" altLang="en-US" sz="1800"/>
          </a:p>
        </p:txBody>
      </p:sp>
      <p:graphicFrame>
        <p:nvGraphicFramePr>
          <p:cNvPr id="4" name="Table 3"/>
          <p:cNvGraphicFramePr/>
          <p:nvPr/>
        </p:nvGraphicFramePr>
        <p:xfrm>
          <a:off x="737235" y="2160905"/>
          <a:ext cx="10515600" cy="422148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ADD</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US">
                          <a:latin typeface="Times New Roman" panose="02020603050405020304" pitchFamily="18" charset="0"/>
                          <a:cs typeface="Times New Roman" panose="02020603050405020304" pitchFamily="18" charset="0"/>
                        </a:rPr>
                        <a:t>Add register or memory, to the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register or memory are added to the contents of the accumulator and the result is stored in the accumulator.</a:t>
                      </a:r>
                    </a:p>
                    <a:p>
                      <a:pPr algn="just">
                        <a:buNone/>
                      </a:pPr>
                      <a:r>
                        <a:rPr lang="en-GB" altLang="en-US">
                          <a:latin typeface="Times New Roman" panose="02020603050405020304" pitchFamily="18" charset="0"/>
                          <a:cs typeface="Times New Roman" panose="02020603050405020304" pitchFamily="18" charset="0"/>
                        </a:rPr>
                        <a:t>Example − ADD B</a:t>
                      </a:r>
                    </a:p>
                  </a:txBody>
                  <a:tcPr/>
                </a:tc>
                <a:extLst>
                  <a:ext uri="{0D108BD9-81ED-4DB2-BD59-A6C34878D82A}">
                    <a16:rowId xmlns:a16="http://schemas.microsoft.com/office/drawing/2014/main" val="10001"/>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ADC</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Add register to the accumulator with carry</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register or memory &amp; M the Carry flag are added to the contents of the accumulator and the result is stored in the accumulator.</a:t>
                      </a:r>
                    </a:p>
                    <a:p>
                      <a:pPr algn="just">
                        <a:buNone/>
                      </a:pPr>
                      <a:r>
                        <a:rPr lang="en-GB" altLang="en-US">
                          <a:latin typeface="Times New Roman" panose="02020603050405020304" pitchFamily="18" charset="0"/>
                          <a:cs typeface="Times New Roman" panose="02020603050405020304" pitchFamily="18" charset="0"/>
                        </a:rPr>
                        <a:t>Example − ADC B</a:t>
                      </a:r>
                    </a:p>
                  </a:txBody>
                  <a:tcPr/>
                </a:tc>
                <a:extLst>
                  <a:ext uri="{0D108BD9-81ED-4DB2-BD59-A6C34878D82A}">
                    <a16:rowId xmlns:a16="http://schemas.microsoft.com/office/drawing/2014/main" val="10002"/>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ADI</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8-bit data</a:t>
                      </a:r>
                    </a:p>
                  </a:txBody>
                  <a:tcPr/>
                </a:tc>
                <a:tc>
                  <a:txBody>
                    <a:bodyPr/>
                    <a:lstStyle/>
                    <a:p>
                      <a:pPr algn="just">
                        <a:buNone/>
                      </a:pPr>
                      <a:r>
                        <a:rPr lang="en-US">
                          <a:latin typeface="Times New Roman" panose="02020603050405020304" pitchFamily="18" charset="0"/>
                          <a:cs typeface="Times New Roman" panose="02020603050405020304" pitchFamily="18" charset="0"/>
                        </a:rPr>
                        <a:t>Add the immediate to the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8-bit data is added to the contents of the accumulator and the result is stored in the accumulator.</a:t>
                      </a:r>
                    </a:p>
                    <a:p>
                      <a:pPr algn="just">
                        <a:buNone/>
                      </a:pPr>
                      <a:r>
                        <a:rPr lang="en-GB" altLang="en-US">
                          <a:latin typeface="Times New Roman" panose="02020603050405020304" pitchFamily="18" charset="0"/>
                          <a:cs typeface="Times New Roman" panose="02020603050405020304" pitchFamily="18" charset="0"/>
                        </a:rPr>
                        <a:t>Example − ADI 55H</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41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graphicFrame>
        <p:nvGraphicFramePr>
          <p:cNvPr id="4" name="Content Placeholder 3"/>
          <p:cNvGraphicFramePr>
            <a:graphicFrameLocks noGrp="1"/>
          </p:cNvGraphicFramePr>
          <p:nvPr>
            <p:ph idx="1"/>
          </p:nvPr>
        </p:nvGraphicFramePr>
        <p:xfrm>
          <a:off x="838200" y="1602105"/>
          <a:ext cx="10515600" cy="513588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DAD</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Reg. pair</a:t>
                      </a:r>
                    </a:p>
                  </a:txBody>
                  <a:tcPr/>
                </a:tc>
                <a:tc>
                  <a:txBody>
                    <a:bodyPr/>
                    <a:lstStyle/>
                    <a:p>
                      <a:pPr algn="just">
                        <a:buNone/>
                      </a:pPr>
                      <a:r>
                        <a:rPr lang="en-US">
                          <a:latin typeface="Times New Roman" panose="02020603050405020304" pitchFamily="18" charset="0"/>
                          <a:cs typeface="Times New Roman" panose="02020603050405020304" pitchFamily="18" charset="0"/>
                        </a:rPr>
                        <a:t>Add the register pair to H and L registers</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16-bit data of the specified register pair are added to the contents of the HL register.</a:t>
                      </a:r>
                    </a:p>
                    <a:p>
                      <a:pPr algn="just">
                        <a:buNone/>
                      </a:pPr>
                      <a:r>
                        <a:rPr lang="en-GB" altLang="en-US">
                          <a:latin typeface="Times New Roman" panose="02020603050405020304" pitchFamily="18" charset="0"/>
                          <a:cs typeface="Times New Roman" panose="02020603050405020304" pitchFamily="18" charset="0"/>
                        </a:rPr>
                        <a:t>Example − DAD B</a:t>
                      </a:r>
                    </a:p>
                  </a:txBody>
                  <a:tcPr/>
                </a:tc>
                <a:extLst>
                  <a:ext uri="{0D108BD9-81ED-4DB2-BD59-A6C34878D82A}">
                    <a16:rowId xmlns:a16="http://schemas.microsoft.com/office/drawing/2014/main" val="10001"/>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SUB</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Subtract the register or the memory from the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register or the memory are subtracted from the contents of the accumulator, and the result is stored in the accumulator.</a:t>
                      </a:r>
                    </a:p>
                    <a:p>
                      <a:pPr algn="just">
                        <a:buNone/>
                      </a:pPr>
                      <a:r>
                        <a:rPr lang="en-GB" altLang="en-US">
                          <a:latin typeface="Times New Roman" panose="02020603050405020304" pitchFamily="18" charset="0"/>
                          <a:cs typeface="Times New Roman" panose="02020603050405020304" pitchFamily="18" charset="0"/>
                        </a:rPr>
                        <a:t>Example − SUB B or M</a:t>
                      </a:r>
                    </a:p>
                  </a:txBody>
                  <a:tcPr/>
                </a:tc>
                <a:extLst>
                  <a:ext uri="{0D108BD9-81ED-4DB2-BD59-A6C34878D82A}">
                    <a16:rowId xmlns:a16="http://schemas.microsoft.com/office/drawing/2014/main" val="10002"/>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SBB</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US">
                          <a:latin typeface="Times New Roman" panose="02020603050405020304" pitchFamily="18" charset="0"/>
                          <a:cs typeface="Times New Roman" panose="02020603050405020304" pitchFamily="18" charset="0"/>
                        </a:rPr>
                        <a:t>Subtract the source and borrow from the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register or the memory &amp; M the Borrow flag are subtracted from the contents of the accumulator and the result is placed in the accumulator.</a:t>
                      </a:r>
                    </a:p>
                    <a:p>
                      <a:pPr algn="just">
                        <a:buNone/>
                      </a:pPr>
                      <a:r>
                        <a:rPr lang="en-GB" altLang="en-US">
                          <a:latin typeface="Times New Roman" panose="02020603050405020304" pitchFamily="18" charset="0"/>
                          <a:cs typeface="Times New Roman" panose="02020603050405020304" pitchFamily="18" charset="0"/>
                        </a:rPr>
                        <a:t>Example − SBB B or M</a:t>
                      </a:r>
                    </a:p>
                  </a:txBody>
                  <a:tcPr/>
                </a:tc>
                <a:extLst>
                  <a:ext uri="{0D108BD9-81ED-4DB2-BD59-A6C34878D82A}">
                    <a16:rowId xmlns:a16="http://schemas.microsoft.com/office/drawing/2014/main" val="10003"/>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SBI</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8-bit data</a:t>
                      </a:r>
                    </a:p>
                  </a:txBody>
                  <a:tcPr/>
                </a:tc>
                <a:tc>
                  <a:txBody>
                    <a:bodyPr/>
                    <a:lstStyle/>
                    <a:p>
                      <a:pPr algn="just">
                        <a:buNone/>
                      </a:pPr>
                      <a:r>
                        <a:rPr lang="en-US">
                          <a:latin typeface="Times New Roman" panose="02020603050405020304" pitchFamily="18" charset="0"/>
                          <a:cs typeface="Times New Roman" panose="02020603050405020304" pitchFamily="18" charset="0"/>
                        </a:rPr>
                        <a:t>Subtract the immediate from the accumulator with borrow</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register H are exchanged with the contents of register D, and the contents of register L are exchanged with the contents of register E.</a:t>
                      </a:r>
                    </a:p>
                    <a:p>
                      <a:pPr algn="just">
                        <a:buNone/>
                      </a:pPr>
                      <a:r>
                        <a:rPr lang="en-GB" altLang="en-US">
                          <a:latin typeface="Times New Roman" panose="02020603050405020304" pitchFamily="18" charset="0"/>
                          <a:cs typeface="Times New Roman" panose="02020603050405020304" pitchFamily="18" charset="0"/>
                        </a:rPr>
                        <a:t>Example − SBI 45H</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373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graphicFrame>
        <p:nvGraphicFramePr>
          <p:cNvPr id="4" name="Content Placeholder 3"/>
          <p:cNvGraphicFramePr>
            <a:graphicFrameLocks noGrp="1"/>
          </p:cNvGraphicFramePr>
          <p:nvPr>
            <p:ph idx="1"/>
          </p:nvPr>
        </p:nvGraphicFramePr>
        <p:xfrm>
          <a:off x="838200" y="1825625"/>
          <a:ext cx="10515600" cy="394716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INR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US">
                          <a:latin typeface="Times New Roman" panose="02020603050405020304" pitchFamily="18" charset="0"/>
                          <a:cs typeface="Times New Roman" panose="02020603050405020304" pitchFamily="18" charset="0"/>
                        </a:rPr>
                        <a:t>Increment the register or the memory by 1</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designated register or the memory are incremented by 1 and their result is stored at the same place.</a:t>
                      </a:r>
                    </a:p>
                    <a:p>
                      <a:pPr algn="just">
                        <a:buNone/>
                      </a:pPr>
                      <a:r>
                        <a:rPr lang="en-GB" altLang="en-US">
                          <a:latin typeface="Times New Roman" panose="02020603050405020304" pitchFamily="18" charset="0"/>
                          <a:cs typeface="Times New Roman" panose="02020603050405020304" pitchFamily="18" charset="0"/>
                        </a:rPr>
                        <a:t>Example − INR B</a:t>
                      </a:r>
                    </a:p>
                  </a:txBody>
                  <a:tcPr/>
                </a:tc>
                <a:extLst>
                  <a:ext uri="{0D108BD9-81ED-4DB2-BD59-A6C34878D82A}">
                    <a16:rowId xmlns:a16="http://schemas.microsoft.com/office/drawing/2014/main" val="10001"/>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INX</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Increment register pair by 1</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designated register pair are incremented by 1 and their result is stored at the same place.</a:t>
                      </a:r>
                    </a:p>
                    <a:p>
                      <a:pPr algn="just">
                        <a:buNone/>
                      </a:pPr>
                      <a:r>
                        <a:rPr lang="en-GB" altLang="en-US">
                          <a:latin typeface="Times New Roman" panose="02020603050405020304" pitchFamily="18" charset="0"/>
                          <a:cs typeface="Times New Roman" panose="02020603050405020304" pitchFamily="18" charset="0"/>
                        </a:rPr>
                        <a:t>Example − INX D</a:t>
                      </a:r>
                    </a:p>
                  </a:txBody>
                  <a:tcPr/>
                </a:tc>
                <a:extLst>
                  <a:ext uri="{0D108BD9-81ED-4DB2-BD59-A6C34878D82A}">
                    <a16:rowId xmlns:a16="http://schemas.microsoft.com/office/drawing/2014/main" val="10002"/>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DCR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US">
                          <a:latin typeface="Times New Roman" panose="02020603050405020304" pitchFamily="18" charset="0"/>
                          <a:cs typeface="Times New Roman" panose="02020603050405020304" pitchFamily="18" charset="0"/>
                        </a:rPr>
                        <a:t>Decrement the register or the memory by 1</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designated register or memory are decremented by 1 and their result is stored at the same place.</a:t>
                      </a:r>
                    </a:p>
                    <a:p>
                      <a:pPr algn="just">
                        <a:buNone/>
                      </a:pPr>
                      <a:r>
                        <a:rPr lang="en-GB" altLang="en-US">
                          <a:latin typeface="Times New Roman" panose="02020603050405020304" pitchFamily="18" charset="0"/>
                          <a:cs typeface="Times New Roman" panose="02020603050405020304" pitchFamily="18" charset="0"/>
                        </a:rPr>
                        <a:t>Example − DCR C</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231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Logical Instructions</a:t>
            </a:r>
          </a:p>
        </p:txBody>
      </p:sp>
      <p:sp>
        <p:nvSpPr>
          <p:cNvPr id="3" name="Content Placeholder 2"/>
          <p:cNvSpPr>
            <a:spLocks noGrp="1"/>
          </p:cNvSpPr>
          <p:nvPr>
            <p:ph idx="1"/>
          </p:nvPr>
        </p:nvSpPr>
        <p:spPr>
          <a:xfrm>
            <a:off x="838200" y="1825625"/>
            <a:ext cx="10515600" cy="4843780"/>
          </a:xfrm>
        </p:spPr>
        <p:txBody>
          <a:bodyPr/>
          <a:lstStyle/>
          <a:p>
            <a:pPr algn="just"/>
            <a:r>
              <a:rPr lang="en-GB" altLang="en-US" sz="1800">
                <a:latin typeface="Times New Roman" panose="02020603050405020304" pitchFamily="18" charset="0"/>
                <a:cs typeface="Times New Roman" panose="02020603050405020304" pitchFamily="18" charset="0"/>
              </a:rPr>
              <a:t>These instructions perform logical operations on data stored in registers, memory and status flags.</a:t>
            </a:r>
          </a:p>
          <a:p>
            <a:pPr algn="just"/>
            <a:r>
              <a:rPr lang="en-GB" altLang="en-US" sz="1800">
                <a:latin typeface="Times New Roman" panose="02020603050405020304" pitchFamily="18" charset="0"/>
                <a:cs typeface="Times New Roman" panose="02020603050405020304" pitchFamily="18" charset="0"/>
              </a:rPr>
              <a:t>The logical operations are AND, OR, XOR, rotate, compare, complement, etc.</a:t>
            </a:r>
          </a:p>
          <a:p>
            <a:pPr marL="0" indent="0" algn="just">
              <a:buNone/>
            </a:pPr>
            <a:endParaRPr lang="en-GB" altLang="en-US" sz="1800">
              <a:latin typeface="Times New Roman" panose="02020603050405020304" pitchFamily="18" charset="0"/>
              <a:cs typeface="Times New Roman" panose="02020603050405020304" pitchFamily="18" charset="0"/>
            </a:endParaRPr>
          </a:p>
          <a:p>
            <a:pPr marL="0" indent="0" algn="just">
              <a:buNone/>
            </a:pPr>
            <a:endParaRPr lang="en-GB" altLang="en-US" sz="1800">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838200" y="2667000"/>
          <a:ext cx="10515600" cy="394716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CMP</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US">
                          <a:latin typeface="Times New Roman" panose="02020603050405020304" pitchFamily="18" charset="0"/>
                          <a:cs typeface="Times New Roman" panose="02020603050405020304" pitchFamily="18" charset="0"/>
                        </a:rPr>
                        <a:t>Compare the register or memory with the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operand (register or memory) are M compared with the contents of the accumulator</a:t>
                      </a:r>
                    </a:p>
                  </a:txBody>
                  <a:tcPr/>
                </a:tc>
                <a:extLst>
                  <a:ext uri="{0D108BD9-81ED-4DB2-BD59-A6C34878D82A}">
                    <a16:rowId xmlns:a16="http://schemas.microsoft.com/office/drawing/2014/main" val="10001"/>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ANA</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Logical AND register or memory with the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accumulator are logically AND with M the contents of the register or memory, and the result is placed in the accumulator.</a:t>
                      </a:r>
                    </a:p>
                    <a:p>
                      <a:pPr algn="just">
                        <a:buNone/>
                      </a:pPr>
                      <a:r>
                        <a:rPr lang="en-GB" altLang="en-US">
                          <a:latin typeface="Times New Roman" panose="02020603050405020304" pitchFamily="18" charset="0"/>
                          <a:cs typeface="Times New Roman" panose="02020603050405020304" pitchFamily="18" charset="0"/>
                        </a:rPr>
                        <a:t>Example: ANA B or ANA M</a:t>
                      </a:r>
                    </a:p>
                  </a:txBody>
                  <a:tcPr/>
                </a:tc>
                <a:extLst>
                  <a:ext uri="{0D108BD9-81ED-4DB2-BD59-A6C34878D82A}">
                    <a16:rowId xmlns:a16="http://schemas.microsoft.com/office/drawing/2014/main" val="10002"/>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XRA</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US">
                          <a:latin typeface="Times New Roman" panose="02020603050405020304" pitchFamily="18" charset="0"/>
                          <a:cs typeface="Times New Roman" panose="02020603050405020304" pitchFamily="18" charset="0"/>
                        </a:rPr>
                        <a:t>Exclusive OR register or memory with the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accumulator are Exclusive OR with M the contents of the register or memory, and the result is placed in the accumulator.</a:t>
                      </a:r>
                    </a:p>
                    <a:p>
                      <a:pPr algn="just">
                        <a:buNone/>
                      </a:pPr>
                      <a:r>
                        <a:rPr lang="en-GB" altLang="en-US">
                          <a:latin typeface="Times New Roman" panose="02020603050405020304" pitchFamily="18" charset="0"/>
                          <a:cs typeface="Times New Roman" panose="02020603050405020304" pitchFamily="18" charset="0"/>
                        </a:rPr>
                        <a:t>Example: XRA B or M</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3626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graphicFrame>
        <p:nvGraphicFramePr>
          <p:cNvPr id="4" name="Content Placeholder 3"/>
          <p:cNvGraphicFramePr>
            <a:graphicFrameLocks noGrp="1"/>
          </p:cNvGraphicFramePr>
          <p:nvPr>
            <p:ph idx="1"/>
          </p:nvPr>
        </p:nvGraphicFramePr>
        <p:xfrm>
          <a:off x="838200" y="1825625"/>
          <a:ext cx="10515600" cy="441960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ORA</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a:t>
                      </a:r>
                    </a:p>
                    <a:p>
                      <a:pPr algn="just">
                        <a:buNone/>
                      </a:pPr>
                      <a:r>
                        <a:rPr lang="en-GB" altLang="en-US">
                          <a:latin typeface="Times New Roman" panose="02020603050405020304" pitchFamily="18" charset="0"/>
                          <a:cs typeface="Times New Roman" panose="02020603050405020304" pitchFamily="18" charset="0"/>
                        </a:rPr>
                        <a:t>M</a:t>
                      </a:r>
                    </a:p>
                  </a:txBody>
                  <a:tcPr/>
                </a:tc>
                <a:tc>
                  <a:txBody>
                    <a:bodyPr/>
                    <a:lstStyle/>
                    <a:p>
                      <a:pPr algn="just">
                        <a:buNone/>
                      </a:pPr>
                      <a:r>
                        <a:rPr lang="en-US">
                          <a:latin typeface="Times New Roman" panose="02020603050405020304" pitchFamily="18" charset="0"/>
                          <a:cs typeface="Times New Roman" panose="02020603050405020304" pitchFamily="18" charset="0"/>
                        </a:rPr>
                        <a:t>Logical OR register or memory with the accumulato</a:t>
                      </a:r>
                      <a:r>
                        <a:rPr lang="en-GB" altLang="en-US">
                          <a:latin typeface="Times New Roman" panose="02020603050405020304" pitchFamily="18" charset="0"/>
                          <a:cs typeface="Times New Roman" panose="02020603050405020304" pitchFamily="18" charset="0"/>
                        </a:rPr>
                        <a:t>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accumulator are logically OR with M the contents of the register or memory, and result is placed in the accumulator.</a:t>
                      </a:r>
                    </a:p>
                    <a:p>
                      <a:pPr algn="just">
                        <a:buNone/>
                      </a:pPr>
                      <a:r>
                        <a:rPr lang="en-GB" altLang="en-US">
                          <a:latin typeface="Times New Roman" panose="02020603050405020304" pitchFamily="18" charset="0"/>
                          <a:cs typeface="Times New Roman" panose="02020603050405020304" pitchFamily="18" charset="0"/>
                        </a:rPr>
                        <a:t>Example: B or M</a:t>
                      </a:r>
                    </a:p>
                  </a:txBody>
                  <a:tcPr/>
                </a:tc>
                <a:extLst>
                  <a:ext uri="{0D108BD9-81ED-4DB2-BD59-A6C34878D82A}">
                    <a16:rowId xmlns:a16="http://schemas.microsoft.com/office/drawing/2014/main" val="10001"/>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RLC</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Rotate the accumulator left</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Each binary bit of the accumulator is rotated left by one position. Bit D7 is placed in the position of D0 as well as in the Carry flag. CY is modified according to bit D7.</a:t>
                      </a:r>
                    </a:p>
                  </a:txBody>
                  <a:tcPr/>
                </a:tc>
                <a:extLst>
                  <a:ext uri="{0D108BD9-81ED-4DB2-BD59-A6C34878D82A}">
                    <a16:rowId xmlns:a16="http://schemas.microsoft.com/office/drawing/2014/main" val="10002"/>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CMA</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US">
                          <a:latin typeface="Times New Roman" panose="02020603050405020304" pitchFamily="18" charset="0"/>
                          <a:cs typeface="Times New Roman" panose="02020603050405020304" pitchFamily="18" charset="0"/>
                        </a:rPr>
                        <a:t>Complement accumulator</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contents of the accumulator are complemented. No flags are affected.</a:t>
                      </a:r>
                    </a:p>
                  </a:txBody>
                  <a:tcPr/>
                </a:tc>
                <a:extLst>
                  <a:ext uri="{0D108BD9-81ED-4DB2-BD59-A6C34878D82A}">
                    <a16:rowId xmlns:a16="http://schemas.microsoft.com/office/drawing/2014/main" val="10003"/>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CMC</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Complement carry</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Carry flag is complemented. No other flags are affected.</a:t>
                      </a:r>
                    </a:p>
                  </a:txBody>
                  <a:tcPr/>
                </a:tc>
                <a:extLst>
                  <a:ext uri="{0D108BD9-81ED-4DB2-BD59-A6C34878D82A}">
                    <a16:rowId xmlns:a16="http://schemas.microsoft.com/office/drawing/2014/main" val="10004"/>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STC</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Set carry</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Set carry</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3612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Branching Instructions</a:t>
            </a:r>
          </a:p>
        </p:txBody>
      </p:sp>
      <p:sp>
        <p:nvSpPr>
          <p:cNvPr id="3" name="Content Placeholder 2"/>
          <p:cNvSpPr>
            <a:spLocks noGrp="1"/>
          </p:cNvSpPr>
          <p:nvPr>
            <p:ph sz="half" idx="1"/>
          </p:nvPr>
        </p:nvSpPr>
        <p:spPr>
          <a:xfrm>
            <a:off x="838200" y="1334135"/>
            <a:ext cx="10515600" cy="4843145"/>
          </a:xfrm>
        </p:spPr>
        <p:txBody>
          <a:bodyPr/>
          <a:lstStyle/>
          <a:p>
            <a:r>
              <a:rPr lang="en-GB" altLang="en-US" sz="1800">
                <a:effectLst/>
                <a:latin typeface="Times New Roman" panose="02020603050405020304" pitchFamily="18" charset="0"/>
                <a:cs typeface="Times New Roman" panose="02020603050405020304" pitchFamily="18" charset="0"/>
              </a:rPr>
              <a:t>The branch group instructions allow the microprocessor to change the sequence of program either conditionally or under certain test conditions. The group includes jump instructions, call and return instructions and restart instructions.</a:t>
            </a:r>
          </a:p>
          <a:p>
            <a:pPr marL="0" indent="0">
              <a:buNone/>
            </a:pPr>
            <a:endParaRPr lang="en-GB" altLang="en-US" sz="1800">
              <a:effectLst/>
              <a:latin typeface="Times New Roman" panose="02020603050405020304" pitchFamily="18" charset="0"/>
              <a:cs typeface="Times New Roman" panose="02020603050405020304" pitchFamily="18" charset="0"/>
            </a:endParaRPr>
          </a:p>
          <a:p>
            <a:pPr marL="0" indent="0">
              <a:buNone/>
            </a:pPr>
            <a:endParaRPr lang="en-GB" altLang="en-US" sz="1800">
              <a:effectLst/>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838200" y="2336165"/>
          <a:ext cx="10515600" cy="129540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JMP</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16-bit address</a:t>
                      </a:r>
                    </a:p>
                  </a:txBody>
                  <a:tcPr/>
                </a:tc>
                <a:tc>
                  <a:txBody>
                    <a:bodyPr/>
                    <a:lstStyle/>
                    <a:p>
                      <a:pPr algn="l">
                        <a:buNone/>
                      </a:pPr>
                      <a:r>
                        <a:rPr lang="en-GB" altLang="en-US">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ump unconditionally</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program sequence is transferred to the memory address given in the operand.</a:t>
                      </a:r>
                    </a:p>
                    <a:p>
                      <a:pPr algn="just">
                        <a:buNone/>
                      </a:pPr>
                      <a:r>
                        <a:rPr lang="en-GB" altLang="en-US">
                          <a:latin typeface="Times New Roman" panose="02020603050405020304" pitchFamily="18" charset="0"/>
                          <a:cs typeface="Times New Roman" panose="02020603050405020304" pitchFamily="18" charset="0"/>
                        </a:rPr>
                        <a:t>Example: JMP 2034H</a:t>
                      </a:r>
                    </a:p>
                  </a:txBody>
                  <a:tcPr/>
                </a:tc>
                <a:extLst>
                  <a:ext uri="{0D108BD9-81ED-4DB2-BD59-A6C34878D82A}">
                    <a16:rowId xmlns:a16="http://schemas.microsoft.com/office/drawing/2014/main" val="10001"/>
                  </a:ext>
                </a:extLst>
              </a:tr>
            </a:tbl>
          </a:graphicData>
        </a:graphic>
      </p:graphicFrame>
      <p:pic>
        <p:nvPicPr>
          <p:cNvPr id="5" name="Content Placeholder 4" descr="Capture"/>
          <p:cNvPicPr>
            <a:picLocks noGrp="1" noChangeAspect="1"/>
          </p:cNvPicPr>
          <p:nvPr>
            <p:ph sz="half" idx="2"/>
          </p:nvPr>
        </p:nvPicPr>
        <p:blipFill>
          <a:blip r:embed="rId2"/>
          <a:stretch>
            <a:fillRect/>
          </a:stretch>
        </p:blipFill>
        <p:spPr>
          <a:xfrm>
            <a:off x="2462530" y="3945890"/>
            <a:ext cx="5016500" cy="2527300"/>
          </a:xfrm>
          <a:prstGeom prst="rect">
            <a:avLst/>
          </a:prstGeom>
        </p:spPr>
      </p:pic>
    </p:spTree>
    <p:extLst>
      <p:ext uri="{BB962C8B-B14F-4D97-AF65-F5344CB8AC3E}">
        <p14:creationId xmlns:p14="http://schemas.microsoft.com/office/powerpoint/2010/main" val="30376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graphicFrame>
        <p:nvGraphicFramePr>
          <p:cNvPr id="5" name="Content Placeholder 4"/>
          <p:cNvGraphicFramePr>
            <a:graphicFrameLocks noGrp="1"/>
          </p:cNvGraphicFramePr>
          <p:nvPr>
            <p:ph sz="half" idx="1"/>
          </p:nvPr>
        </p:nvGraphicFramePr>
        <p:xfrm>
          <a:off x="838200" y="1691640"/>
          <a:ext cx="10516235" cy="166116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4220">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44704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1214120">
                <a:tc>
                  <a:txBody>
                    <a:bodyPr/>
                    <a:lstStyle/>
                    <a:p>
                      <a:pPr algn="just">
                        <a:buNone/>
                      </a:pPr>
                      <a:r>
                        <a:rPr lang="en-GB" altLang="en-US">
                          <a:latin typeface="Times New Roman" panose="02020603050405020304" pitchFamily="18" charset="0"/>
                          <a:cs typeface="Times New Roman" panose="02020603050405020304" pitchFamily="18" charset="0"/>
                        </a:rPr>
                        <a:t>CALL</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16 bit address</a:t>
                      </a:r>
                    </a:p>
                  </a:txBody>
                  <a:tcPr/>
                </a:tc>
                <a:tc>
                  <a:txBody>
                    <a:bodyPr/>
                    <a:lstStyle/>
                    <a:p>
                      <a:pPr algn="l">
                        <a:buNone/>
                      </a:pPr>
                      <a:r>
                        <a:rPr lang="en-GB" altLang="en-US">
                          <a:latin typeface="Times New Roman" panose="02020603050405020304" pitchFamily="18" charset="0"/>
                          <a:cs typeface="Times New Roman" panose="02020603050405020304" pitchFamily="18" charset="0"/>
                        </a:rPr>
                        <a:t>Call unconditionally</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program sequence is transferred to the memory location specified by the 16-bit address given in the operand.</a:t>
                      </a:r>
                    </a:p>
                  </a:txBody>
                  <a:tcPr/>
                </a:tc>
                <a:extLst>
                  <a:ext uri="{0D108BD9-81ED-4DB2-BD59-A6C34878D82A}">
                    <a16:rowId xmlns:a16="http://schemas.microsoft.com/office/drawing/2014/main" val="10001"/>
                  </a:ext>
                </a:extLst>
              </a:tr>
            </a:tbl>
          </a:graphicData>
        </a:graphic>
      </p:graphicFrame>
      <p:pic>
        <p:nvPicPr>
          <p:cNvPr id="6" name="Content Placeholder 5" descr="Capture"/>
          <p:cNvPicPr>
            <a:picLocks noGrp="1" noChangeAspect="1"/>
          </p:cNvPicPr>
          <p:nvPr>
            <p:ph sz="half" idx="2"/>
          </p:nvPr>
        </p:nvPicPr>
        <p:blipFill>
          <a:blip r:embed="rId2"/>
          <a:stretch>
            <a:fillRect/>
          </a:stretch>
        </p:blipFill>
        <p:spPr>
          <a:xfrm>
            <a:off x="3223895" y="3453765"/>
            <a:ext cx="5125085" cy="3250565"/>
          </a:xfrm>
          <a:prstGeom prst="rect">
            <a:avLst/>
          </a:prstGeom>
        </p:spPr>
      </p:pic>
    </p:spTree>
    <p:extLst>
      <p:ext uri="{BB962C8B-B14F-4D97-AF65-F5344CB8AC3E}">
        <p14:creationId xmlns:p14="http://schemas.microsoft.com/office/powerpoint/2010/main" val="384480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Assembly  Programming Language</a:t>
            </a:r>
          </a:p>
        </p:txBody>
      </p:sp>
      <p:sp>
        <p:nvSpPr>
          <p:cNvPr id="3" name="Content Placeholder 2"/>
          <p:cNvSpPr>
            <a:spLocks noGrp="1"/>
          </p:cNvSpPr>
          <p:nvPr>
            <p:ph idx="1"/>
          </p:nvPr>
        </p:nvSpPr>
        <p:spPr>
          <a:xfrm>
            <a:off x="838200" y="1825625"/>
            <a:ext cx="10515600" cy="4826000"/>
          </a:xfrm>
        </p:spPr>
        <p:txBody>
          <a:bodyPr/>
          <a:lstStyle/>
          <a:p>
            <a:pPr algn="just"/>
            <a:r>
              <a:rPr lang="en-US" sz="1800">
                <a:latin typeface="Times New Roman" panose="02020603050405020304" pitchFamily="18" charset="0"/>
                <a:cs typeface="Times New Roman" panose="02020603050405020304" pitchFamily="18" charset="0"/>
              </a:rPr>
              <a:t>Assembly language is a low-level programming language for a computer or other programmable device specific to a particular computer architecture in contrast to most high-level programming languages, which are generally portable across multiple systems. </a:t>
            </a:r>
          </a:p>
          <a:p>
            <a:pPr algn="just"/>
            <a:r>
              <a:rPr lang="en-US" sz="1800">
                <a:latin typeface="Times New Roman" panose="02020603050405020304" pitchFamily="18" charset="0"/>
                <a:cs typeface="Times New Roman" panose="02020603050405020304" pitchFamily="18" charset="0"/>
              </a:rPr>
              <a:t>Assembly language is converted into executable machine code by a utility program referred to as an assembler like NASM, MASM, etc.</a:t>
            </a:r>
          </a:p>
          <a:p>
            <a:pPr algn="just"/>
            <a:r>
              <a:rPr lang="en-GB" altLang="en-US" sz="1800">
                <a:latin typeface="Times New Roman" panose="02020603050405020304" pitchFamily="18" charset="0"/>
                <a:cs typeface="Times New Roman" panose="02020603050405020304" pitchFamily="18" charset="0"/>
              </a:rPr>
              <a:t>Assembly programming language uses two, three or four letters mnemonics to represent each instruction type.</a:t>
            </a:r>
          </a:p>
          <a:p>
            <a:pPr algn="just"/>
            <a:r>
              <a:rPr lang="en-GB" altLang="en-US" sz="1800">
                <a:latin typeface="Times New Roman" panose="02020603050405020304" pitchFamily="18" charset="0"/>
                <a:cs typeface="Times New Roman" panose="02020603050405020304" pitchFamily="18" charset="0"/>
              </a:rPr>
              <a:t>To make programming easier, many programmers write programs in assembly language.</a:t>
            </a:r>
          </a:p>
          <a:p>
            <a:pPr algn="just"/>
            <a:r>
              <a:rPr lang="en-GB" altLang="en-US" sz="1800">
                <a:latin typeface="Times New Roman" panose="02020603050405020304" pitchFamily="18" charset="0"/>
                <a:cs typeface="Times New Roman" panose="02020603050405020304" pitchFamily="18" charset="0"/>
              </a:rPr>
              <a:t>They then translate Assembly language program to machine language so that it can be loaded into memory and run.</a:t>
            </a: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Assembly language programs consist of three types of statements:</a:t>
            </a:r>
          </a:p>
          <a:p>
            <a:pPr marL="0" indent="0" algn="just">
              <a:buNone/>
            </a:pPr>
            <a:r>
              <a:rPr lang="en-GB" altLang="en-US" sz="1800">
                <a:latin typeface="Times New Roman" panose="02020603050405020304" pitchFamily="18" charset="0"/>
                <a:cs typeface="Times New Roman" panose="02020603050405020304" pitchFamily="18" charset="0"/>
              </a:rPr>
              <a:t>	</a:t>
            </a:r>
            <a:r>
              <a:rPr lang="en-GB" altLang="en-US" sz="1800">
                <a:solidFill>
                  <a:srgbClr val="00B0F0"/>
                </a:solidFill>
                <a:latin typeface="Times New Roman" panose="02020603050405020304" pitchFamily="18" charset="0"/>
                <a:cs typeface="Times New Roman" panose="02020603050405020304" pitchFamily="18" charset="0"/>
              </a:rPr>
              <a:t>- Executable instructions or instructions,</a:t>
            </a:r>
          </a:p>
          <a:p>
            <a:pPr marL="0" indent="0" algn="just">
              <a:buNone/>
            </a:pPr>
            <a:r>
              <a:rPr lang="en-GB" altLang="en-US" sz="1800">
                <a:solidFill>
                  <a:srgbClr val="00B0F0"/>
                </a:solidFill>
                <a:latin typeface="Times New Roman" panose="02020603050405020304" pitchFamily="18" charset="0"/>
                <a:cs typeface="Times New Roman" panose="02020603050405020304" pitchFamily="18" charset="0"/>
              </a:rPr>
              <a:t>	- Assembler directives or pseudo-ops, and</a:t>
            </a:r>
          </a:p>
          <a:p>
            <a:pPr marL="0" indent="0" algn="just">
              <a:buNone/>
            </a:pPr>
            <a:r>
              <a:rPr lang="en-GB" altLang="en-US" sz="1800">
                <a:solidFill>
                  <a:srgbClr val="00B0F0"/>
                </a:solidFill>
                <a:latin typeface="Times New Roman" panose="02020603050405020304" pitchFamily="18" charset="0"/>
                <a:cs typeface="Times New Roman" panose="02020603050405020304" pitchFamily="18" charset="0"/>
              </a:rPr>
              <a:t>	- Macros</a:t>
            </a:r>
          </a:p>
        </p:txBody>
      </p:sp>
    </p:spTree>
    <p:extLst>
      <p:ext uri="{BB962C8B-B14F-4D97-AF65-F5344CB8AC3E}">
        <p14:creationId xmlns:p14="http://schemas.microsoft.com/office/powerpoint/2010/main" val="872832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graphicFrame>
        <p:nvGraphicFramePr>
          <p:cNvPr id="5" name="Content Placeholder 4"/>
          <p:cNvGraphicFramePr>
            <a:graphicFrameLocks noGrp="1"/>
          </p:cNvGraphicFramePr>
          <p:nvPr>
            <p:ph sz="half" idx="1"/>
          </p:nvPr>
        </p:nvGraphicFramePr>
        <p:xfrm>
          <a:off x="838200" y="1691640"/>
          <a:ext cx="10515600" cy="148209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4220">
                  <a:extLst>
                    <a:ext uri="{9D8B030D-6E8A-4147-A177-3AD203B41FA5}">
                      <a16:colId xmlns:a16="http://schemas.microsoft.com/office/drawing/2014/main" val="20002"/>
                    </a:ext>
                  </a:extLst>
                </a:gridCol>
                <a:gridCol w="4966335">
                  <a:extLst>
                    <a:ext uri="{9D8B030D-6E8A-4147-A177-3AD203B41FA5}">
                      <a16:colId xmlns:a16="http://schemas.microsoft.com/office/drawing/2014/main" val="20003"/>
                    </a:ext>
                  </a:extLst>
                </a:gridCol>
              </a:tblGrid>
              <a:tr h="518795">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963295">
                <a:tc>
                  <a:txBody>
                    <a:bodyPr/>
                    <a:lstStyle/>
                    <a:p>
                      <a:pPr algn="just">
                        <a:buNone/>
                      </a:pPr>
                      <a:r>
                        <a:rPr lang="en-GB" altLang="en-US">
                          <a:latin typeface="Times New Roman" panose="02020603050405020304" pitchFamily="18" charset="0"/>
                          <a:cs typeface="Times New Roman" panose="02020603050405020304" pitchFamily="18" charset="0"/>
                        </a:rPr>
                        <a:t>RET</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l">
                        <a:buNone/>
                      </a:pPr>
                      <a:r>
                        <a:rPr lang="en-GB" altLang="en-US">
                          <a:latin typeface="Times New Roman" panose="02020603050405020304" pitchFamily="18" charset="0"/>
                          <a:cs typeface="Times New Roman" panose="02020603050405020304" pitchFamily="18" charset="0"/>
                        </a:rPr>
                        <a:t>Return unconditionally</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program sequence is transferred from the subroutine to the calling program.</a:t>
                      </a:r>
                    </a:p>
                  </a:txBody>
                  <a:tcPr/>
                </a:tc>
                <a:extLst>
                  <a:ext uri="{0D108BD9-81ED-4DB2-BD59-A6C34878D82A}">
                    <a16:rowId xmlns:a16="http://schemas.microsoft.com/office/drawing/2014/main" val="10001"/>
                  </a:ext>
                </a:extLst>
              </a:tr>
            </a:tbl>
          </a:graphicData>
        </a:graphic>
      </p:graphicFrame>
      <p:pic>
        <p:nvPicPr>
          <p:cNvPr id="6" name="Content Placeholder 5" descr="Capture"/>
          <p:cNvPicPr>
            <a:picLocks noGrp="1" noChangeAspect="1"/>
          </p:cNvPicPr>
          <p:nvPr>
            <p:ph sz="half" idx="2"/>
          </p:nvPr>
        </p:nvPicPr>
        <p:blipFill>
          <a:blip r:embed="rId2"/>
          <a:stretch>
            <a:fillRect/>
          </a:stretch>
        </p:blipFill>
        <p:spPr>
          <a:xfrm>
            <a:off x="2900045" y="3282315"/>
            <a:ext cx="5963285" cy="3395980"/>
          </a:xfrm>
          <a:prstGeom prst="rect">
            <a:avLst/>
          </a:prstGeom>
        </p:spPr>
      </p:pic>
    </p:spTree>
    <p:extLst>
      <p:ext uri="{BB962C8B-B14F-4D97-AF65-F5344CB8AC3E}">
        <p14:creationId xmlns:p14="http://schemas.microsoft.com/office/powerpoint/2010/main" val="261445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Control Instructions</a:t>
            </a:r>
          </a:p>
        </p:txBody>
      </p:sp>
      <p:sp>
        <p:nvSpPr>
          <p:cNvPr id="3" name="Content Placeholder 2"/>
          <p:cNvSpPr>
            <a:spLocks noGrp="1"/>
          </p:cNvSpPr>
          <p:nvPr>
            <p:ph sz="half" idx="1"/>
          </p:nvPr>
        </p:nvSpPr>
        <p:spPr>
          <a:xfrm>
            <a:off x="838200" y="1802765"/>
            <a:ext cx="10516235" cy="4866640"/>
          </a:xfrm>
        </p:spPr>
        <p:txBody>
          <a:bodyPr/>
          <a:lstStyle/>
          <a:p>
            <a:r>
              <a:rPr lang="en-GB" altLang="en-US" sz="1800">
                <a:latin typeface="Times New Roman" panose="02020603050405020304" pitchFamily="18" charset="0"/>
                <a:cs typeface="Times New Roman" panose="02020603050405020304" pitchFamily="18" charset="0"/>
              </a:rPr>
              <a:t>The control instructions control the operation of microprocessor.</a:t>
            </a:r>
          </a:p>
          <a:p>
            <a:endParaRPr lang="en-GB" altLang="en-US" sz="1800">
              <a:latin typeface="Times New Roman" panose="02020603050405020304" pitchFamily="18" charset="0"/>
              <a:cs typeface="Times New Roman" panose="02020603050405020304" pitchFamily="18" charset="0"/>
            </a:endParaRPr>
          </a:p>
        </p:txBody>
      </p:sp>
      <p:graphicFrame>
        <p:nvGraphicFramePr>
          <p:cNvPr id="5" name="Table 4"/>
          <p:cNvGraphicFramePr/>
          <p:nvPr/>
        </p:nvGraphicFramePr>
        <p:xfrm>
          <a:off x="838200" y="1825625"/>
          <a:ext cx="10515600" cy="3855720"/>
        </p:xfrm>
        <a:graphic>
          <a:graphicData uri="http://schemas.openxmlformats.org/drawingml/2006/table">
            <a:tbl>
              <a:tblPr firstRow="1" bandRow="1">
                <a:tableStyleId>{5C22544A-7EE6-4342-B048-85BDC9FD1C3A}</a:tableStyleId>
              </a:tblPr>
              <a:tblGrid>
                <a:gridCol w="1309370">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013585">
                  <a:extLst>
                    <a:ext uri="{9D8B030D-6E8A-4147-A177-3AD203B41FA5}">
                      <a16:colId xmlns:a16="http://schemas.microsoft.com/office/drawing/2014/main" val="20002"/>
                    </a:ext>
                  </a:extLst>
                </a:gridCol>
                <a:gridCol w="4966970">
                  <a:extLst>
                    <a:ext uri="{9D8B030D-6E8A-4147-A177-3AD203B41FA5}">
                      <a16:colId xmlns:a16="http://schemas.microsoft.com/office/drawing/2014/main" val="20003"/>
                    </a:ext>
                  </a:extLst>
                </a:gridCol>
              </a:tblGrid>
              <a:tr h="381000">
                <a:tc>
                  <a:txBody>
                    <a:bodyPr/>
                    <a:lstStyle/>
                    <a:p>
                      <a:pPr algn="ctr">
                        <a:buNone/>
                      </a:pPr>
                      <a:r>
                        <a:rPr lang="en-GB" altLang="en-US">
                          <a:latin typeface="Times New Roman" panose="02020603050405020304" pitchFamily="18" charset="0"/>
                          <a:cs typeface="Times New Roman" panose="02020603050405020304" pitchFamily="18" charset="0"/>
                        </a:rPr>
                        <a:t>Op-code</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Operand</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Meaning</a:t>
                      </a:r>
                    </a:p>
                  </a:txBody>
                  <a:tcPr/>
                </a:tc>
                <a:tc>
                  <a:txBody>
                    <a:bodyPr/>
                    <a:lstStyle/>
                    <a:p>
                      <a:pPr algn="ctr">
                        <a:buNone/>
                      </a:pPr>
                      <a:r>
                        <a:rPr lang="en-GB" altLang="en-US">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val="10000"/>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NOP</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US">
                          <a:latin typeface="Times New Roman" panose="02020603050405020304" pitchFamily="18" charset="0"/>
                          <a:cs typeface="Times New Roman" panose="02020603050405020304" pitchFamily="18" charset="0"/>
                        </a:rPr>
                        <a:t>No operation</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 operation is performed, i.e., the instruction is fetched and decoded.</a:t>
                      </a:r>
                    </a:p>
                  </a:txBody>
                  <a:tcPr/>
                </a:tc>
                <a:extLst>
                  <a:ext uri="{0D108BD9-81ED-4DB2-BD59-A6C34878D82A}">
                    <a16:rowId xmlns:a16="http://schemas.microsoft.com/office/drawing/2014/main" val="10001"/>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HLT</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Halt and enter wait state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CPU finishes executing the current instruction and stops further execution. An interrupt or reset is necessary to exit from the halt state.</a:t>
                      </a:r>
                    </a:p>
                  </a:txBody>
                  <a:tcPr/>
                </a:tc>
                <a:extLst>
                  <a:ext uri="{0D108BD9-81ED-4DB2-BD59-A6C34878D82A}">
                    <a16:rowId xmlns:a16="http://schemas.microsoft.com/office/drawing/2014/main" val="10002"/>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EI</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Nne</a:t>
                      </a:r>
                    </a:p>
                  </a:txBody>
                  <a:tcPr/>
                </a:tc>
                <a:tc>
                  <a:txBody>
                    <a:bodyPr/>
                    <a:lstStyle/>
                    <a:p>
                      <a:pPr algn="just">
                        <a:buNone/>
                      </a:pPr>
                      <a:r>
                        <a:rPr lang="en-US">
                          <a:latin typeface="Times New Roman" panose="02020603050405020304" pitchFamily="18" charset="0"/>
                          <a:cs typeface="Times New Roman" panose="02020603050405020304" pitchFamily="18" charset="0"/>
                        </a:rPr>
                        <a:t>Enable interrupts</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The interrupt enable flip-flop is set and all the interrupts are enabled.</a:t>
                      </a:r>
                    </a:p>
                  </a:txBody>
                  <a:tcPr/>
                </a:tc>
                <a:extLst>
                  <a:ext uri="{0D108BD9-81ED-4DB2-BD59-A6C34878D82A}">
                    <a16:rowId xmlns:a16="http://schemas.microsoft.com/office/drawing/2014/main" val="10003"/>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RIM</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Read interrupt mask</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This instruction is used to read the status of interrupts 7.5, 6.5, 5.5 and read serial data input bit.</a:t>
                      </a:r>
                    </a:p>
                  </a:txBody>
                  <a:tcPr/>
                </a:tc>
                <a:extLst>
                  <a:ext uri="{0D108BD9-81ED-4DB2-BD59-A6C34878D82A}">
                    <a16:rowId xmlns:a16="http://schemas.microsoft.com/office/drawing/2014/main" val="10004"/>
                  </a:ext>
                </a:extLst>
              </a:tr>
              <a:tr h="381000">
                <a:tc>
                  <a:txBody>
                    <a:bodyPr/>
                    <a:lstStyle/>
                    <a:p>
                      <a:pPr algn="just">
                        <a:buNone/>
                      </a:pPr>
                      <a:r>
                        <a:rPr lang="en-GB" altLang="en-US">
                          <a:latin typeface="Times New Roman" panose="02020603050405020304" pitchFamily="18" charset="0"/>
                          <a:cs typeface="Times New Roman" panose="02020603050405020304" pitchFamily="18" charset="0"/>
                        </a:rPr>
                        <a:t>SIM</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None</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Set interrupt mask</a:t>
                      </a:r>
                    </a:p>
                  </a:txBody>
                  <a:tcPr/>
                </a:tc>
                <a:tc>
                  <a:txBody>
                    <a:bodyPr/>
                    <a:lstStyle/>
                    <a:p>
                      <a:pPr algn="just">
                        <a:buNone/>
                      </a:pPr>
                      <a:r>
                        <a:rPr lang="en-GB" altLang="en-US">
                          <a:latin typeface="Times New Roman" panose="02020603050405020304" pitchFamily="18" charset="0"/>
                          <a:cs typeface="Times New Roman" panose="02020603050405020304" pitchFamily="18" charset="0"/>
                        </a:rPr>
                        <a:t>This instruction is used to implement the interrupts 7.5, 6.5, 5.5, and serial data output.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4287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PUSH and POP Instruction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5600" cy="4351338"/>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PUSH is a single byte instruction. The contents of the register pair specified in the operand are copied into the stack.</a:t>
            </a:r>
          </a:p>
          <a:p>
            <a:pPr marL="514350" indent="-514350" algn="just">
              <a:buAutoNum type="arabicPeriod"/>
            </a:pPr>
            <a:r>
              <a:rPr lang="en-US" sz="2400" dirty="0" smtClean="0">
                <a:latin typeface="Times New Roman" panose="02020603050405020304" pitchFamily="18" charset="0"/>
                <a:cs typeface="Times New Roman" panose="02020603050405020304" pitchFamily="18" charset="0"/>
              </a:rPr>
              <a:t>The stack pointer is decremented and the contents of higher order register in pair (such as B in BC pair, D in DE pair) are copied on stack.</a:t>
            </a:r>
          </a:p>
          <a:p>
            <a:pPr marL="514350" indent="-514350" algn="just">
              <a:buAutoNum type="arabicPeriod"/>
            </a:pPr>
            <a:r>
              <a:rPr lang="en-US" sz="2400" dirty="0" smtClean="0">
                <a:latin typeface="Times New Roman" panose="02020603050405020304" pitchFamily="18" charset="0"/>
                <a:cs typeface="Times New Roman" panose="02020603050405020304" pitchFamily="18" charset="0"/>
              </a:rPr>
              <a:t>The stack pointer is decremented again and contents of lower order register are copied on the stack. No flags are modified. Contents of register pair are unchanged. </a:t>
            </a:r>
          </a:p>
          <a:p>
            <a:pPr marL="0" indent="0" algn="just">
              <a:buNone/>
            </a:pPr>
            <a:r>
              <a:rPr lang="en-US" sz="2400" dirty="0" smtClean="0">
                <a:latin typeface="Times New Roman" panose="02020603050405020304" pitchFamily="18" charset="0"/>
                <a:cs typeface="Times New Roman" panose="02020603050405020304" pitchFamily="18" charset="0"/>
              </a:rPr>
              <a:t>Example: PUSH D</a:t>
            </a:r>
          </a:p>
          <a:p>
            <a:pPr marL="0" indent="0" algn="just">
              <a:buNone/>
            </a:pPr>
            <a:r>
              <a:rPr lang="en-US" sz="2400" dirty="0" smtClean="0">
                <a:latin typeface="Times New Roman" panose="02020603050405020304" pitchFamily="18" charset="0"/>
                <a:cs typeface="Times New Roman" panose="02020603050405020304" pitchFamily="18" charset="0"/>
              </a:rPr>
              <a:t>Let D = 15H and E = 23H </a:t>
            </a:r>
          </a:p>
          <a:p>
            <a:pPr marL="0" indent="0" algn="just">
              <a:buNone/>
            </a:pPr>
            <a:r>
              <a:rPr lang="en-US" sz="2400" dirty="0" smtClean="0">
                <a:latin typeface="Times New Roman" panose="02020603050405020304" pitchFamily="18" charset="0"/>
                <a:cs typeface="Times New Roman" panose="02020603050405020304" pitchFamily="18" charset="0"/>
              </a:rPr>
              <a:t>Let SP = 2300 H</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819" y="4391477"/>
            <a:ext cx="5772956" cy="1314633"/>
          </a:xfrm>
          <a:prstGeom prst="rect">
            <a:avLst/>
          </a:prstGeom>
        </p:spPr>
      </p:pic>
    </p:spTree>
    <p:extLst>
      <p:ext uri="{BB962C8B-B14F-4D97-AF65-F5344CB8AC3E}">
        <p14:creationId xmlns:p14="http://schemas.microsoft.com/office/powerpoint/2010/main" val="2207594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5131"/>
            <a:ext cx="10515600" cy="5941832"/>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POP is single byte instruction. On execution, it copies two top bytes on stack to designated register pair in operand.</a:t>
            </a:r>
          </a:p>
          <a:p>
            <a:pPr marL="514350" indent="-514350" algn="just">
              <a:buAutoNum type="arabicPeriod"/>
            </a:pPr>
            <a:r>
              <a:rPr lang="en-US" sz="2400" dirty="0" smtClean="0">
                <a:latin typeface="Times New Roman" panose="02020603050405020304" pitchFamily="18" charset="0"/>
                <a:cs typeface="Times New Roman" panose="02020603050405020304" pitchFamily="18" charset="0"/>
              </a:rPr>
              <a:t>Contents of top must location of stack called stack top are copied into lower register (such as C in BC etc) of the pair. The SP is incremented by 1.</a:t>
            </a:r>
          </a:p>
          <a:p>
            <a:pPr marL="514350" indent="-514350" algn="just">
              <a:buAutoNum type="arabicPeriod"/>
            </a:pPr>
            <a:r>
              <a:rPr lang="en-US" sz="2400" dirty="0" smtClean="0">
                <a:latin typeface="Times New Roman" panose="02020603050405020304" pitchFamily="18" charset="0"/>
                <a:cs typeface="Times New Roman" panose="02020603050405020304" pitchFamily="18" charset="0"/>
              </a:rPr>
              <a:t>Contents of the stack location pointed by SP are copied into higher register of the pair. The stack pointer SP is incremented by 1. No flags are affected. Contents of stack are unchanged. </a:t>
            </a:r>
          </a:p>
          <a:p>
            <a:pPr marL="0" indent="0" algn="just">
              <a:buNone/>
            </a:pPr>
            <a:r>
              <a:rPr lang="en-US" sz="2400" dirty="0" smtClean="0">
                <a:latin typeface="Times New Roman" panose="02020603050405020304" pitchFamily="18" charset="0"/>
                <a:cs typeface="Times New Roman" panose="02020603050405020304" pitchFamily="18" charset="0"/>
              </a:rPr>
              <a:t>Example:</a:t>
            </a:r>
          </a:p>
          <a:p>
            <a:pPr marL="0" indent="0" algn="just">
              <a:buNone/>
            </a:pPr>
            <a:r>
              <a:rPr lang="en-US" sz="2400" dirty="0" smtClean="0">
                <a:latin typeface="Times New Roman" panose="02020603050405020304" pitchFamily="18" charset="0"/>
                <a:cs typeface="Times New Roman" panose="02020603050405020304" pitchFamily="18" charset="0"/>
              </a:rPr>
              <a:t>Consider SP = 22FE H with following contents stored on stack.</a:t>
            </a:r>
          </a:p>
          <a:p>
            <a:pPr marL="0" indent="0" algn="just">
              <a:buNone/>
            </a:pPr>
            <a:r>
              <a:rPr lang="en-US" sz="2400" dirty="0" smtClean="0">
                <a:latin typeface="Times New Roman" panose="02020603050405020304" pitchFamily="18" charset="0"/>
                <a:cs typeface="Times New Roman" panose="02020603050405020304" pitchFamily="18" charset="0"/>
              </a:rPr>
              <a:t>On execution of instruction POP H the contents of H, L, SP will be as shown in figure.</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212" y="4206239"/>
            <a:ext cx="5225142" cy="1970723"/>
          </a:xfrm>
          <a:prstGeom prst="rect">
            <a:avLst/>
          </a:prstGeom>
        </p:spPr>
      </p:pic>
    </p:spTree>
    <p:extLst>
      <p:ext uri="{BB962C8B-B14F-4D97-AF65-F5344CB8AC3E}">
        <p14:creationId xmlns:p14="http://schemas.microsoft.com/office/powerpoint/2010/main" val="2604006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Addition of two 8 bit numbers</a:t>
            </a:r>
          </a:p>
        </p:txBody>
      </p:sp>
      <p:pic>
        <p:nvPicPr>
          <p:cNvPr id="5" name="Content Placeholder 4" descr="Capture"/>
          <p:cNvPicPr>
            <a:picLocks noGrp="1" noChangeAspect="1"/>
          </p:cNvPicPr>
          <p:nvPr>
            <p:ph sz="half" idx="1"/>
          </p:nvPr>
        </p:nvPicPr>
        <p:blipFill>
          <a:blip r:embed="rId2"/>
          <a:stretch>
            <a:fillRect/>
          </a:stretch>
        </p:blipFill>
        <p:spPr>
          <a:xfrm>
            <a:off x="2995930" y="2155825"/>
            <a:ext cx="5131435" cy="3444240"/>
          </a:xfrm>
          <a:prstGeom prst="rect">
            <a:avLst/>
          </a:prstGeom>
        </p:spPr>
      </p:pic>
    </p:spTree>
    <p:extLst>
      <p:ext uri="{BB962C8B-B14F-4D97-AF65-F5344CB8AC3E}">
        <p14:creationId xmlns:p14="http://schemas.microsoft.com/office/powerpoint/2010/main" val="520629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pic>
        <p:nvPicPr>
          <p:cNvPr id="5" name="Content Placeholder 4" descr="Capture"/>
          <p:cNvPicPr>
            <a:picLocks noGrp="1" noChangeAspect="1"/>
          </p:cNvPicPr>
          <p:nvPr>
            <p:ph sz="half" idx="1"/>
          </p:nvPr>
        </p:nvPicPr>
        <p:blipFill>
          <a:blip r:embed="rId2"/>
          <a:stretch>
            <a:fillRect/>
          </a:stretch>
        </p:blipFill>
        <p:spPr>
          <a:xfrm>
            <a:off x="3310890" y="2003425"/>
            <a:ext cx="5375275" cy="4027805"/>
          </a:xfrm>
          <a:prstGeom prst="rect">
            <a:avLst/>
          </a:prstGeom>
        </p:spPr>
      </p:pic>
    </p:spTree>
    <p:extLst>
      <p:ext uri="{BB962C8B-B14F-4D97-AF65-F5344CB8AC3E}">
        <p14:creationId xmlns:p14="http://schemas.microsoft.com/office/powerpoint/2010/main" val="538593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dirty="0">
                <a:solidFill>
                  <a:srgbClr val="FF0000"/>
                </a:solidFill>
                <a:latin typeface="Times New Roman" panose="02020603050405020304" pitchFamily="18" charset="0"/>
                <a:cs typeface="Times New Roman" panose="02020603050405020304" pitchFamily="18" charset="0"/>
              </a:rPr>
              <a:t>Continued....</a:t>
            </a:r>
          </a:p>
        </p:txBody>
      </p:sp>
      <p:pic>
        <p:nvPicPr>
          <p:cNvPr id="5" name="Content Placeholder 4" descr="Capture"/>
          <p:cNvPicPr>
            <a:picLocks noGrp="1" noChangeAspect="1"/>
          </p:cNvPicPr>
          <p:nvPr>
            <p:ph sz="half" idx="1"/>
          </p:nvPr>
        </p:nvPicPr>
        <p:blipFill>
          <a:blip r:embed="rId2"/>
          <a:stretch>
            <a:fillRect/>
          </a:stretch>
        </p:blipFill>
        <p:spPr>
          <a:xfrm>
            <a:off x="3556000" y="2141220"/>
            <a:ext cx="5281295" cy="3542030"/>
          </a:xfrm>
          <a:prstGeom prst="rect">
            <a:avLst/>
          </a:prstGeom>
        </p:spPr>
      </p:pic>
    </p:spTree>
    <p:extLst>
      <p:ext uri="{BB962C8B-B14F-4D97-AF65-F5344CB8AC3E}">
        <p14:creationId xmlns:p14="http://schemas.microsoft.com/office/powerpoint/2010/main" val="4252648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Subtraction of two numbers</a:t>
            </a:r>
          </a:p>
        </p:txBody>
      </p:sp>
      <p:sp>
        <p:nvSpPr>
          <p:cNvPr id="3" name="Content Placeholder 2"/>
          <p:cNvSpPr>
            <a:spLocks noGrp="1"/>
          </p:cNvSpPr>
          <p:nvPr>
            <p:ph sz="half" idx="1"/>
          </p:nvPr>
        </p:nvSpPr>
        <p:spPr>
          <a:xfrm>
            <a:off x="838200" y="1825625"/>
            <a:ext cx="10515600" cy="4406900"/>
          </a:xfrm>
        </p:spPr>
        <p:txBody>
          <a:bodyPr>
            <a:normAutofit fontScale="92500" lnSpcReduction="10000"/>
          </a:bodyPr>
          <a:lstStyle/>
          <a:p>
            <a:r>
              <a:rPr lang="en-US" sz="1800">
                <a:latin typeface="Times New Roman" panose="02020603050405020304" pitchFamily="18" charset="0"/>
                <a:cs typeface="Times New Roman" panose="02020603050405020304" pitchFamily="18" charset="0"/>
              </a:rPr>
              <a:t>MVIC,00H</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Clear C register</a:t>
            </a:r>
          </a:p>
          <a:p>
            <a:r>
              <a:rPr lang="en-US" sz="1800">
                <a:latin typeface="Times New Roman" panose="02020603050405020304" pitchFamily="18" charset="0"/>
                <a:cs typeface="Times New Roman" panose="02020603050405020304" pitchFamily="18" charset="0"/>
              </a:rPr>
              <a:t>LXIH,8000H</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Load initial address to get operand</a:t>
            </a:r>
          </a:p>
          <a:p>
            <a:r>
              <a:rPr lang="en-US" sz="1800">
                <a:latin typeface="Times New Roman" panose="02020603050405020304" pitchFamily="18" charset="0"/>
                <a:cs typeface="Times New Roman" panose="02020603050405020304" pitchFamily="18" charset="0"/>
              </a:rPr>
              <a:t>MOVA, M</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Load Acc with the memory element</a:t>
            </a:r>
          </a:p>
          <a:p>
            <a:r>
              <a:rPr lang="en-US" sz="1800">
                <a:latin typeface="Times New Roman" panose="02020603050405020304" pitchFamily="18" charset="0"/>
                <a:cs typeface="Times New Roman" panose="02020603050405020304" pitchFamily="18" charset="0"/>
              </a:rPr>
              <a:t>INX H</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Point to next location</a:t>
            </a:r>
          </a:p>
          <a:p>
            <a:r>
              <a:rPr lang="en-US" sz="1800">
                <a:latin typeface="Times New Roman" panose="02020603050405020304" pitchFamily="18" charset="0"/>
                <a:cs typeface="Times New Roman" panose="02020603050405020304" pitchFamily="18" charset="0"/>
              </a:rPr>
              <a:t>MOVB, M</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Load B with the second operand</a:t>
            </a:r>
          </a:p>
          <a:p>
            <a:r>
              <a:rPr lang="en-US" sz="1800">
                <a:latin typeface="Times New Roman" panose="02020603050405020304" pitchFamily="18" charset="0"/>
                <a:cs typeface="Times New Roman" panose="02020603050405020304" pitchFamily="18" charset="0"/>
              </a:rPr>
              <a:t>SUB B</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Subtract B from A</a:t>
            </a:r>
          </a:p>
          <a:p>
            <a:r>
              <a:rPr lang="en-US" sz="1800">
                <a:latin typeface="Times New Roman" panose="02020603050405020304" pitchFamily="18" charset="0"/>
                <a:cs typeface="Times New Roman" panose="02020603050405020304" pitchFamily="18" charset="0"/>
              </a:rPr>
              <a:t>JNC STORE</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When CY = 0, go to STORE</a:t>
            </a:r>
          </a:p>
          <a:p>
            <a:r>
              <a:rPr lang="en-US" sz="1800">
                <a:latin typeface="Times New Roman" panose="02020603050405020304" pitchFamily="18" charset="0"/>
                <a:cs typeface="Times New Roman" panose="02020603050405020304" pitchFamily="18" charset="0"/>
              </a:rPr>
              <a:t>INR C</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Increase C by 1</a:t>
            </a:r>
          </a:p>
          <a:p>
            <a:r>
              <a:rPr lang="en-US" sz="1800">
                <a:latin typeface="Times New Roman" panose="02020603050405020304" pitchFamily="18" charset="0"/>
                <a:cs typeface="Times New Roman" panose="02020603050405020304" pitchFamily="18" charset="0"/>
              </a:rPr>
              <a:t>LXIH,8050H</a:t>
            </a: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Load the destination address</a:t>
            </a:r>
            <a:r>
              <a:rPr lang="en-GB" altLang="en-US" sz="1800">
                <a:latin typeface="Times New Roman" panose="02020603050405020304" pitchFamily="18" charset="0"/>
                <a:cs typeface="Times New Roman" panose="02020603050405020304" pitchFamily="18" charset="0"/>
              </a:rPr>
              <a:t>		STORE</a:t>
            </a:r>
          </a:p>
          <a:p>
            <a:r>
              <a:rPr lang="en-GB" altLang="en-US" sz="1800">
                <a:latin typeface="Times New Roman" panose="02020603050405020304" pitchFamily="18" charset="0"/>
                <a:cs typeface="Times New Roman" panose="02020603050405020304" pitchFamily="18" charset="0"/>
              </a:rPr>
              <a:t>MOVM, A	Store the result</a:t>
            </a:r>
          </a:p>
          <a:p>
            <a:r>
              <a:rPr lang="en-GB" altLang="en-US" sz="1800">
                <a:latin typeface="Times New Roman" panose="02020603050405020304" pitchFamily="18" charset="0"/>
                <a:cs typeface="Times New Roman" panose="02020603050405020304" pitchFamily="18" charset="0"/>
              </a:rPr>
              <a:t>INX H		Point to next location</a:t>
            </a:r>
          </a:p>
          <a:p>
            <a:r>
              <a:rPr lang="en-GB" altLang="en-US" sz="1800">
                <a:latin typeface="Times New Roman" panose="02020603050405020304" pitchFamily="18" charset="0"/>
                <a:cs typeface="Times New Roman" panose="02020603050405020304" pitchFamily="18" charset="0"/>
              </a:rPr>
              <a:t>MOVM, C	Store the borrow</a:t>
            </a:r>
          </a:p>
          <a:p>
            <a:r>
              <a:rPr lang="en-GB" altLang="en-US" sz="1800">
                <a:latin typeface="Times New Roman" panose="02020603050405020304" pitchFamily="18" charset="0"/>
                <a:cs typeface="Times New Roman" panose="02020603050405020304" pitchFamily="18" charset="0"/>
              </a:rPr>
              <a:t>HLT		End the program</a:t>
            </a:r>
          </a:p>
        </p:txBody>
      </p:sp>
    </p:spTree>
    <p:extLst>
      <p:ext uri="{BB962C8B-B14F-4D97-AF65-F5344CB8AC3E}">
        <p14:creationId xmlns:p14="http://schemas.microsoft.com/office/powerpoint/2010/main" val="2248331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Assembly program to multiply two numbers</a:t>
            </a:r>
          </a:p>
        </p:txBody>
      </p:sp>
      <p:sp>
        <p:nvSpPr>
          <p:cNvPr id="3" name="Content Placeholder 2"/>
          <p:cNvSpPr>
            <a:spLocks noGrp="1"/>
          </p:cNvSpPr>
          <p:nvPr>
            <p:ph sz="half" idx="1"/>
          </p:nvPr>
        </p:nvSpPr>
        <p:spPr>
          <a:xfrm>
            <a:off x="838200" y="1825625"/>
            <a:ext cx="10515600" cy="4597400"/>
          </a:xfrm>
        </p:spPr>
        <p:txBody>
          <a:bodyPr/>
          <a:lstStyle/>
          <a:p>
            <a:r>
              <a:rPr lang="en-GB" altLang="en-US" sz="1800">
                <a:latin typeface="Times New Roman" panose="02020603050405020304" pitchFamily="18" charset="0"/>
                <a:cs typeface="Times New Roman" panose="02020603050405020304" pitchFamily="18" charset="0"/>
              </a:rPr>
              <a:t>2000		</a:t>
            </a:r>
            <a:r>
              <a:rPr lang="en-US" sz="1800">
                <a:latin typeface="Times New Roman" panose="02020603050405020304" pitchFamily="18" charset="0"/>
                <a:cs typeface="Times New Roman" panose="02020603050405020304" pitchFamily="18" charset="0"/>
              </a:rPr>
              <a:t>LHLD 2050</a:t>
            </a:r>
            <a:r>
              <a:rPr lang="en-GB" altLang="en-US" sz="1800">
                <a:latin typeface="Times New Roman" panose="02020603050405020304" pitchFamily="18" charset="0"/>
                <a:cs typeface="Times New Roman" panose="02020603050405020304" pitchFamily="18" charset="0"/>
              </a:rPr>
              <a:t>	Loads content of 2051 in H and content of 2050 in L</a:t>
            </a:r>
          </a:p>
          <a:p>
            <a:r>
              <a:rPr lang="en-GB" altLang="en-US" sz="1800">
                <a:latin typeface="Times New Roman" panose="02020603050405020304" pitchFamily="18" charset="0"/>
                <a:cs typeface="Times New Roman" panose="02020603050405020304" pitchFamily="18" charset="0"/>
              </a:rPr>
              <a:t>2003		</a:t>
            </a:r>
            <a:r>
              <a:rPr lang="en-US" sz="1800">
                <a:latin typeface="Times New Roman" panose="02020603050405020304" pitchFamily="18" charset="0"/>
                <a:cs typeface="Times New Roman" panose="02020603050405020304" pitchFamily="18" charset="0"/>
              </a:rPr>
              <a:t>XCHG</a:t>
            </a:r>
            <a:r>
              <a:rPr lang="en-GB" altLang="en-US" sz="1800">
                <a:latin typeface="Times New Roman" panose="02020603050405020304" pitchFamily="18" charset="0"/>
                <a:cs typeface="Times New Roman" panose="02020603050405020304" pitchFamily="18" charset="0"/>
              </a:rPr>
              <a:t>		Exchanges contents of H with D and contents of L with E</a:t>
            </a:r>
          </a:p>
          <a:p>
            <a:r>
              <a:rPr lang="en-GB" altLang="en-US" sz="1800">
                <a:latin typeface="Times New Roman" panose="02020603050405020304" pitchFamily="18" charset="0"/>
                <a:cs typeface="Times New Roman" panose="02020603050405020304" pitchFamily="18" charset="0"/>
              </a:rPr>
              <a:t>2004		</a:t>
            </a:r>
            <a:r>
              <a:rPr lang="en-US" sz="1800">
                <a:latin typeface="Times New Roman" panose="02020603050405020304" pitchFamily="18" charset="0"/>
                <a:cs typeface="Times New Roman" panose="02020603050405020304" pitchFamily="18" charset="0"/>
              </a:rPr>
              <a:t>MOV C, D</a:t>
            </a:r>
            <a:r>
              <a:rPr lang="en-GB" altLang="en-US" sz="1800">
                <a:latin typeface="Times New Roman" panose="02020603050405020304" pitchFamily="18" charset="0"/>
                <a:cs typeface="Times New Roman" panose="02020603050405020304" pitchFamily="18" charset="0"/>
              </a:rPr>
              <a:t>	Copies content of D in C</a:t>
            </a:r>
          </a:p>
          <a:p>
            <a:r>
              <a:rPr lang="en-GB" altLang="en-US" sz="1800">
                <a:latin typeface="Times New Roman" panose="02020603050405020304" pitchFamily="18" charset="0"/>
                <a:cs typeface="Times New Roman" panose="02020603050405020304" pitchFamily="18" charset="0"/>
              </a:rPr>
              <a:t>2005		</a:t>
            </a:r>
            <a:r>
              <a:rPr lang="en-US" sz="1800">
                <a:latin typeface="Times New Roman" panose="02020603050405020304" pitchFamily="18" charset="0"/>
                <a:cs typeface="Times New Roman" panose="02020603050405020304" pitchFamily="18" charset="0"/>
              </a:rPr>
              <a:t>MVI D 00</a:t>
            </a:r>
            <a:r>
              <a:rPr lang="en-GB" altLang="en-US" sz="1800">
                <a:latin typeface="Times New Roman" panose="02020603050405020304" pitchFamily="18" charset="0"/>
                <a:cs typeface="Times New Roman" panose="02020603050405020304" pitchFamily="18" charset="0"/>
              </a:rPr>
              <a:t>	Assigns 00 to D</a:t>
            </a:r>
          </a:p>
          <a:p>
            <a:r>
              <a:rPr lang="en-GB" altLang="en-US" sz="1800">
                <a:latin typeface="Times New Roman" panose="02020603050405020304" pitchFamily="18" charset="0"/>
                <a:cs typeface="Times New Roman" panose="02020603050405020304" pitchFamily="18" charset="0"/>
              </a:rPr>
              <a:t>2007		</a:t>
            </a:r>
            <a:r>
              <a:rPr lang="en-US" sz="1800">
                <a:latin typeface="Times New Roman" panose="02020603050405020304" pitchFamily="18" charset="0"/>
                <a:cs typeface="Times New Roman" panose="02020603050405020304" pitchFamily="18" charset="0"/>
              </a:rPr>
              <a:t>LXI H 0000</a:t>
            </a:r>
            <a:r>
              <a:rPr lang="en-GB" altLang="en-US" sz="1800">
                <a:latin typeface="Times New Roman" panose="02020603050405020304" pitchFamily="18" charset="0"/>
                <a:cs typeface="Times New Roman" panose="02020603050405020304" pitchFamily="18" charset="0"/>
              </a:rPr>
              <a:t>	Assigns 00 to H and 00 to L</a:t>
            </a:r>
          </a:p>
          <a:p>
            <a:r>
              <a:rPr lang="en-GB" altLang="en-US" sz="1800">
                <a:latin typeface="Times New Roman" panose="02020603050405020304" pitchFamily="18" charset="0"/>
                <a:cs typeface="Times New Roman" panose="02020603050405020304" pitchFamily="18" charset="0"/>
              </a:rPr>
              <a:t>200A		</a:t>
            </a:r>
            <a:r>
              <a:rPr lang="en-US" sz="1800">
                <a:latin typeface="Times New Roman" panose="02020603050405020304" pitchFamily="18" charset="0"/>
                <a:cs typeface="Times New Roman" panose="02020603050405020304" pitchFamily="18" charset="0"/>
              </a:rPr>
              <a:t>DAD D</a:t>
            </a:r>
            <a:r>
              <a:rPr lang="en-GB" altLang="en-US" sz="1800">
                <a:latin typeface="Times New Roman" panose="02020603050405020304" pitchFamily="18" charset="0"/>
                <a:cs typeface="Times New Roman" panose="02020603050405020304" pitchFamily="18" charset="0"/>
              </a:rPr>
              <a:t>		Adds HL and DE and assigns the result to HL</a:t>
            </a:r>
          </a:p>
          <a:p>
            <a:r>
              <a:rPr lang="en-GB" altLang="en-US" sz="1800">
                <a:latin typeface="Times New Roman" panose="02020603050405020304" pitchFamily="18" charset="0"/>
                <a:cs typeface="Times New Roman" panose="02020603050405020304" pitchFamily="18" charset="0"/>
              </a:rPr>
              <a:t>200B		</a:t>
            </a:r>
            <a:r>
              <a:rPr lang="en-US" sz="1800">
                <a:latin typeface="Times New Roman" panose="02020603050405020304" pitchFamily="18" charset="0"/>
                <a:cs typeface="Times New Roman" panose="02020603050405020304" pitchFamily="18" charset="0"/>
              </a:rPr>
              <a:t>DCR C</a:t>
            </a:r>
            <a:r>
              <a:rPr lang="en-GB" altLang="en-US" sz="1800">
                <a:latin typeface="Times New Roman" panose="02020603050405020304" pitchFamily="18" charset="0"/>
                <a:cs typeface="Times New Roman" panose="02020603050405020304" pitchFamily="18" charset="0"/>
              </a:rPr>
              <a:t>		Decrements C by 1</a:t>
            </a:r>
          </a:p>
          <a:p>
            <a:r>
              <a:rPr lang="en-GB" altLang="en-US" sz="1800">
                <a:latin typeface="Times New Roman" panose="02020603050405020304" pitchFamily="18" charset="0"/>
                <a:cs typeface="Times New Roman" panose="02020603050405020304" pitchFamily="18" charset="0"/>
              </a:rPr>
              <a:t>200C		</a:t>
            </a:r>
            <a:r>
              <a:rPr lang="en-US" sz="1800">
                <a:latin typeface="Times New Roman" panose="02020603050405020304" pitchFamily="18" charset="0"/>
                <a:cs typeface="Times New Roman" panose="02020603050405020304" pitchFamily="18" charset="0"/>
              </a:rPr>
              <a:t>JNZ 200A</a:t>
            </a:r>
            <a:r>
              <a:rPr lang="en-GB" altLang="en-US" sz="1800">
                <a:latin typeface="Times New Roman" panose="02020603050405020304" pitchFamily="18" charset="0"/>
                <a:cs typeface="Times New Roman" panose="02020603050405020304" pitchFamily="18" charset="0"/>
              </a:rPr>
              <a:t>	Jumps program counter to 200A if zero flag = 0</a:t>
            </a:r>
          </a:p>
          <a:p>
            <a:r>
              <a:rPr lang="en-GB" altLang="en-US" sz="1800">
                <a:latin typeface="Times New Roman" panose="02020603050405020304" pitchFamily="18" charset="0"/>
                <a:cs typeface="Times New Roman" panose="02020603050405020304" pitchFamily="18" charset="0"/>
              </a:rPr>
              <a:t>200F		</a:t>
            </a:r>
            <a:r>
              <a:rPr lang="en-US" sz="1800">
                <a:latin typeface="Times New Roman" panose="02020603050405020304" pitchFamily="18" charset="0"/>
                <a:cs typeface="Times New Roman" panose="02020603050405020304" pitchFamily="18" charset="0"/>
              </a:rPr>
              <a:t>SHLD 3050</a:t>
            </a:r>
            <a:r>
              <a:rPr lang="en-GB" altLang="en-US" sz="1800">
                <a:latin typeface="Times New Roman" panose="02020603050405020304" pitchFamily="18" charset="0"/>
                <a:cs typeface="Times New Roman" panose="02020603050405020304" pitchFamily="18" charset="0"/>
              </a:rPr>
              <a:t>	Stores value of H at memory location 3051 and L at 3050</a:t>
            </a:r>
          </a:p>
          <a:p>
            <a:r>
              <a:rPr lang="en-GB" altLang="en-US" sz="1800">
                <a:latin typeface="Times New Roman" panose="02020603050405020304" pitchFamily="18" charset="0"/>
                <a:cs typeface="Times New Roman" panose="02020603050405020304" pitchFamily="18" charset="0"/>
              </a:rPr>
              <a:t>2012		HLT		End the execution</a:t>
            </a:r>
          </a:p>
        </p:txBody>
      </p:sp>
    </p:spTree>
    <p:extLst>
      <p:ext uri="{BB962C8B-B14F-4D97-AF65-F5344CB8AC3E}">
        <p14:creationId xmlns:p14="http://schemas.microsoft.com/office/powerpoint/2010/main" val="3733901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a:solidFill>
                  <a:srgbClr val="FF0000"/>
                </a:solidFill>
                <a:latin typeface="Times New Roman" panose="02020603050405020304" pitchFamily="18" charset="0"/>
                <a:cs typeface="Times New Roman" panose="02020603050405020304" pitchFamily="18" charset="0"/>
              </a:rPr>
              <a:t>Assembly program to multiply two 16 bit numbers</a:t>
            </a:r>
          </a:p>
        </p:txBody>
      </p:sp>
      <p:pic>
        <p:nvPicPr>
          <p:cNvPr id="7" name="Content Placeholder 6" descr="Capture"/>
          <p:cNvPicPr>
            <a:picLocks noGrp="1" noChangeAspect="1"/>
          </p:cNvPicPr>
          <p:nvPr>
            <p:ph sz="half" idx="1"/>
          </p:nvPr>
        </p:nvPicPr>
        <p:blipFill>
          <a:blip r:embed="rId2"/>
          <a:stretch>
            <a:fillRect/>
          </a:stretch>
        </p:blipFill>
        <p:spPr>
          <a:xfrm>
            <a:off x="3730625" y="1596390"/>
            <a:ext cx="4839970" cy="4916170"/>
          </a:xfrm>
          <a:prstGeom prst="rect">
            <a:avLst/>
          </a:prstGeom>
        </p:spPr>
      </p:pic>
    </p:spTree>
    <p:extLst>
      <p:ext uri="{BB962C8B-B14F-4D97-AF65-F5344CB8AC3E}">
        <p14:creationId xmlns:p14="http://schemas.microsoft.com/office/powerpoint/2010/main" val="284464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838200" y="1825625"/>
            <a:ext cx="10515600" cy="4869815"/>
          </a:xfrm>
        </p:spPr>
        <p:txBody>
          <a:bodyPr/>
          <a:lstStyle/>
          <a:p>
            <a:pPr algn="just"/>
            <a:r>
              <a:rPr lang="en-US" sz="1800">
                <a:latin typeface="Times New Roman" panose="02020603050405020304" pitchFamily="18" charset="0"/>
                <a:cs typeface="Times New Roman" panose="02020603050405020304" pitchFamily="18" charset="0"/>
              </a:rPr>
              <a:t>The executable instructions or simply instructions tell the processor what to do. Each instruction consists of an operation code (opcode). Each executable instruction generates one machine language instruction.</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The assembler directives or pseudo-ops tell the assembler about the various aspects of the assembly process. These are non-executable and do not generate machine language instructions.</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Macros are basically a text substitution mechanism.</a:t>
            </a:r>
          </a:p>
        </p:txBody>
      </p:sp>
    </p:spTree>
    <p:extLst>
      <p:ext uri="{BB962C8B-B14F-4D97-AF65-F5344CB8AC3E}">
        <p14:creationId xmlns:p14="http://schemas.microsoft.com/office/powerpoint/2010/main" val="234554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Assembly program to divide two numbers</a:t>
            </a:r>
          </a:p>
        </p:txBody>
      </p:sp>
      <p:sp>
        <p:nvSpPr>
          <p:cNvPr id="3" name="Content Placeholder 2"/>
          <p:cNvSpPr>
            <a:spLocks noGrp="1"/>
          </p:cNvSpPr>
          <p:nvPr>
            <p:ph sz="half" idx="1"/>
          </p:nvPr>
        </p:nvSpPr>
        <p:spPr>
          <a:xfrm>
            <a:off x="838200" y="1515745"/>
            <a:ext cx="10515600" cy="5205730"/>
          </a:xfrm>
        </p:spPr>
        <p:txBody>
          <a:bodyPr>
            <a:normAutofit/>
          </a:bodyPr>
          <a:lstStyle/>
          <a:p>
            <a:r>
              <a:rPr lang="en-GB" altLang="en-US" sz="1600">
                <a:latin typeface="Times New Roman" panose="02020603050405020304" pitchFamily="18" charset="0"/>
                <a:cs typeface="Times New Roman" panose="02020603050405020304" pitchFamily="18" charset="0"/>
              </a:rPr>
              <a:t>2000		MVI C, FFH	Assign the value of C = FFH</a:t>
            </a:r>
          </a:p>
          <a:p>
            <a:r>
              <a:rPr lang="en-GB" altLang="en-US" sz="1600">
                <a:latin typeface="Times New Roman" panose="02020603050405020304" pitchFamily="18" charset="0"/>
                <a:cs typeface="Times New Roman" panose="02020603050405020304" pitchFamily="18" charset="0"/>
              </a:rPr>
              <a:t>2001		LXI H, 2050H	Load the contents of 2050H</a:t>
            </a:r>
          </a:p>
          <a:p>
            <a:r>
              <a:rPr lang="en-GB" altLang="en-US" sz="1600">
                <a:latin typeface="Times New Roman" panose="02020603050405020304" pitchFamily="18" charset="0"/>
                <a:cs typeface="Times New Roman" panose="02020603050405020304" pitchFamily="18" charset="0"/>
              </a:rPr>
              <a:t>2004		MOV A, M	Copy the value of memory to A</a:t>
            </a:r>
          </a:p>
          <a:p>
            <a:r>
              <a:rPr lang="en-GB" altLang="en-US" sz="1600">
                <a:latin typeface="Times New Roman" panose="02020603050405020304" pitchFamily="18" charset="0"/>
                <a:cs typeface="Times New Roman" panose="02020603050405020304" pitchFamily="18" charset="0"/>
              </a:rPr>
              <a:t>2005		INX H		Increment the memory address</a:t>
            </a:r>
          </a:p>
          <a:p>
            <a:r>
              <a:rPr lang="en-GB" altLang="en-US" sz="1600">
                <a:latin typeface="Times New Roman" panose="02020603050405020304" pitchFamily="18" charset="0"/>
                <a:cs typeface="Times New Roman" panose="02020603050405020304" pitchFamily="18" charset="0"/>
              </a:rPr>
              <a:t>2006		MOV B, M	Copy the value of memory to B</a:t>
            </a:r>
          </a:p>
          <a:p>
            <a:r>
              <a:rPr lang="en-GB" altLang="en-US" sz="1600">
                <a:latin typeface="Times New Roman" panose="02020603050405020304" pitchFamily="18" charset="0"/>
                <a:cs typeface="Times New Roman" panose="02020603050405020304" pitchFamily="18" charset="0"/>
              </a:rPr>
              <a:t>2007		INR C		Increment the value of C</a:t>
            </a:r>
          </a:p>
          <a:p>
            <a:r>
              <a:rPr lang="en-GB" altLang="en-US" sz="1600">
                <a:latin typeface="Times New Roman" panose="02020603050405020304" pitchFamily="18" charset="0"/>
                <a:cs typeface="Times New Roman" panose="02020603050405020304" pitchFamily="18" charset="0"/>
              </a:rPr>
              <a:t>2008		SUB B		Subtract: A - B</a:t>
            </a:r>
          </a:p>
          <a:p>
            <a:r>
              <a:rPr lang="en-GB" altLang="en-US" sz="1600">
                <a:latin typeface="Times New Roman" panose="02020603050405020304" pitchFamily="18" charset="0"/>
                <a:cs typeface="Times New Roman" panose="02020603050405020304" pitchFamily="18" charset="0"/>
              </a:rPr>
              <a:t>2009		JNC 2007		Jump to 2007 when no carry</a:t>
            </a:r>
          </a:p>
          <a:p>
            <a:r>
              <a:rPr lang="en-GB" altLang="en-US" sz="1600">
                <a:latin typeface="Times New Roman" panose="02020603050405020304" pitchFamily="18" charset="0"/>
                <a:cs typeface="Times New Roman" panose="02020603050405020304" pitchFamily="18" charset="0"/>
              </a:rPr>
              <a:t>200A		ADD B		Add: A + B</a:t>
            </a:r>
          </a:p>
          <a:p>
            <a:r>
              <a:rPr lang="en-GB" altLang="en-US" sz="1600">
                <a:latin typeface="Times New Roman" panose="02020603050405020304" pitchFamily="18" charset="0"/>
                <a:cs typeface="Times New Roman" panose="02020603050405020304" pitchFamily="18" charset="0"/>
              </a:rPr>
              <a:t>200B		INX H		Increment the memory address</a:t>
            </a:r>
          </a:p>
          <a:p>
            <a:r>
              <a:rPr lang="en-GB" altLang="en-US" sz="1600">
                <a:latin typeface="Times New Roman" panose="02020603050405020304" pitchFamily="18" charset="0"/>
                <a:cs typeface="Times New Roman" panose="02020603050405020304" pitchFamily="18" charset="0"/>
              </a:rPr>
              <a:t>200C		MOV M, C	Copy the content of C into memory address</a:t>
            </a:r>
          </a:p>
          <a:p>
            <a:r>
              <a:rPr lang="en-GB" altLang="en-US" sz="1600">
                <a:latin typeface="Times New Roman" panose="02020603050405020304" pitchFamily="18" charset="0"/>
                <a:cs typeface="Times New Roman" panose="02020603050405020304" pitchFamily="18" charset="0"/>
              </a:rPr>
              <a:t>200D		INX H		Increment the memory address</a:t>
            </a:r>
          </a:p>
          <a:p>
            <a:r>
              <a:rPr lang="en-GB" altLang="en-US" sz="1600">
                <a:latin typeface="Times New Roman" panose="02020603050405020304" pitchFamily="18" charset="0"/>
                <a:cs typeface="Times New Roman" panose="02020603050405020304" pitchFamily="18" charset="0"/>
              </a:rPr>
              <a:t>200E		MOV M, A	Copy the value of A into memory</a:t>
            </a:r>
          </a:p>
          <a:p>
            <a:r>
              <a:rPr lang="en-GB" altLang="en-US" sz="1600">
                <a:latin typeface="Times New Roman" panose="02020603050405020304" pitchFamily="18" charset="0"/>
                <a:cs typeface="Times New Roman" panose="02020603050405020304" pitchFamily="18" charset="0"/>
              </a:rPr>
              <a:t>200F		HLT		End the program</a:t>
            </a:r>
          </a:p>
        </p:txBody>
      </p:sp>
    </p:spTree>
    <p:extLst>
      <p:ext uri="{BB962C8B-B14F-4D97-AF65-F5344CB8AC3E}">
        <p14:creationId xmlns:p14="http://schemas.microsoft.com/office/powerpoint/2010/main" val="3053801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a:solidFill>
                  <a:srgbClr val="FF0000"/>
                </a:solidFill>
                <a:latin typeface="Times New Roman" panose="02020603050405020304" pitchFamily="18" charset="0"/>
                <a:cs typeface="Times New Roman" panose="02020603050405020304" pitchFamily="18" charset="0"/>
              </a:rPr>
              <a:t>Assembly program to divide two 16 bit numbers</a:t>
            </a:r>
          </a:p>
        </p:txBody>
      </p:sp>
      <p:pic>
        <p:nvPicPr>
          <p:cNvPr id="5" name="Content Placeholder 4" descr="Capture"/>
          <p:cNvPicPr>
            <a:picLocks noGrp="1" noChangeAspect="1"/>
          </p:cNvPicPr>
          <p:nvPr>
            <p:ph sz="half" idx="1"/>
          </p:nvPr>
        </p:nvPicPr>
        <p:blipFill>
          <a:blip r:embed="rId2"/>
          <a:stretch>
            <a:fillRect/>
          </a:stretch>
        </p:blipFill>
        <p:spPr>
          <a:xfrm>
            <a:off x="3376295" y="1691005"/>
            <a:ext cx="5017770" cy="4773295"/>
          </a:xfrm>
          <a:prstGeom prst="rect">
            <a:avLst/>
          </a:prstGeom>
        </p:spPr>
      </p:pic>
    </p:spTree>
    <p:extLst>
      <p:ext uri="{BB962C8B-B14F-4D97-AF65-F5344CB8AC3E}">
        <p14:creationId xmlns:p14="http://schemas.microsoft.com/office/powerpoint/2010/main" val="270471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a:solidFill>
                  <a:srgbClr val="FF0000"/>
                </a:solidFill>
                <a:latin typeface="Times New Roman" panose="02020603050405020304" pitchFamily="18" charset="0"/>
                <a:cs typeface="Times New Roman" panose="02020603050405020304" pitchFamily="18" charset="0"/>
              </a:rPr>
              <a:t>Assembly program to find largest number</a:t>
            </a:r>
          </a:p>
        </p:txBody>
      </p:sp>
      <p:pic>
        <p:nvPicPr>
          <p:cNvPr id="5" name="Content Placeholder 4" descr="Capture"/>
          <p:cNvPicPr>
            <a:picLocks noGrp="1" noChangeAspect="1"/>
          </p:cNvPicPr>
          <p:nvPr>
            <p:ph sz="half" idx="1"/>
          </p:nvPr>
        </p:nvPicPr>
        <p:blipFill>
          <a:blip r:embed="rId2"/>
          <a:stretch>
            <a:fillRect/>
          </a:stretch>
        </p:blipFill>
        <p:spPr>
          <a:xfrm>
            <a:off x="3561080" y="1779270"/>
            <a:ext cx="4723130" cy="4497070"/>
          </a:xfrm>
          <a:prstGeom prst="rect">
            <a:avLst/>
          </a:prstGeom>
        </p:spPr>
      </p:pic>
    </p:spTree>
    <p:extLst>
      <p:ext uri="{BB962C8B-B14F-4D97-AF65-F5344CB8AC3E}">
        <p14:creationId xmlns:p14="http://schemas.microsoft.com/office/powerpoint/2010/main" val="3272749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629"/>
            <a:ext cx="10515600" cy="6046334"/>
          </a:xfrm>
        </p:spPr>
        <p:txBody>
          <a:bodyPr>
            <a:normAutofit/>
          </a:bodyPr>
          <a:lstStyle/>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Assembly program to arrange an array of data in ascending order</a:t>
            </a:r>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09896"/>
            <a:ext cx="8449491" cy="5042263"/>
          </a:xfrm>
          <a:prstGeom prst="rect">
            <a:avLst/>
          </a:prstGeom>
        </p:spPr>
      </p:pic>
    </p:spTree>
    <p:extLst>
      <p:ext uri="{BB962C8B-B14F-4D97-AF65-F5344CB8AC3E}">
        <p14:creationId xmlns:p14="http://schemas.microsoft.com/office/powerpoint/2010/main" val="4034103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82880"/>
            <a:ext cx="10604863" cy="5994083"/>
          </a:xfrm>
        </p:spPr>
        <p:txBody>
          <a:bodyPr>
            <a:normAutofit/>
          </a:bodyPr>
          <a:lstStyle/>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Output</a:t>
            </a:r>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8" y="836023"/>
            <a:ext cx="6910252" cy="4023359"/>
          </a:xfrm>
          <a:prstGeom prst="rect">
            <a:avLst/>
          </a:prstGeom>
        </p:spPr>
      </p:pic>
    </p:spTree>
    <p:extLst>
      <p:ext uri="{BB962C8B-B14F-4D97-AF65-F5344CB8AC3E}">
        <p14:creationId xmlns:p14="http://schemas.microsoft.com/office/powerpoint/2010/main" val="77992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Assembly program to convert Decimal to Binary</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33748" y="1690688"/>
            <a:ext cx="3553097" cy="45664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40" y="2911616"/>
            <a:ext cx="1962355" cy="1177058"/>
          </a:xfrm>
          <a:prstGeom prst="rect">
            <a:avLst/>
          </a:prstGeom>
        </p:spPr>
      </p:pic>
    </p:spTree>
    <p:extLst>
      <p:ext uri="{BB962C8B-B14F-4D97-AF65-F5344CB8AC3E}">
        <p14:creationId xmlns:p14="http://schemas.microsoft.com/office/powerpoint/2010/main" val="2412522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Macro Assembler</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5600" cy="4470672"/>
          </a:xfrm>
        </p:spPr>
        <p:txBody>
          <a:bodyPr>
            <a:normAutofit/>
          </a:bodyPr>
          <a:lstStyle/>
          <a:p>
            <a:pPr algn="just"/>
            <a:r>
              <a:rPr lang="en-US" dirty="0"/>
              <a:t> </a:t>
            </a:r>
            <a:r>
              <a:rPr lang="en-US" sz="2400" b="1" dirty="0">
                <a:latin typeface="Times New Roman" panose="02020603050405020304" pitchFamily="18" charset="0"/>
                <a:cs typeface="Times New Roman" panose="02020603050405020304" pitchFamily="18" charset="0"/>
              </a:rPr>
              <a:t>Macro</a:t>
            </a:r>
            <a:r>
              <a:rPr lang="en-US" sz="2400" dirty="0">
                <a:latin typeface="Times New Roman" panose="02020603050405020304" pitchFamily="18" charset="0"/>
                <a:cs typeface="Times New Roman" panose="02020603050405020304" pitchFamily="18" charset="0"/>
              </a:rPr>
              <a:t> is a set of instructions grouped under a single unit. It is another method for implementing modular programming in the 8086 microprocessors (The first one was using Procedures).</a:t>
            </a:r>
          </a:p>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Macro</a:t>
            </a:r>
            <a:r>
              <a:rPr lang="en-US" sz="2400" dirty="0">
                <a:latin typeface="Times New Roman" panose="02020603050405020304" pitchFamily="18" charset="0"/>
                <a:cs typeface="Times New Roman" panose="02020603050405020304" pitchFamily="18" charset="0"/>
              </a:rPr>
              <a:t> is different from the Procedure in a way that unlike calling and returning the control as in procedures, the processor generates the code in the program every time whenever and wherever a call to the </a:t>
            </a:r>
            <a:r>
              <a:rPr lang="en-US" sz="2400" b="1" dirty="0">
                <a:latin typeface="Times New Roman" panose="02020603050405020304" pitchFamily="18" charset="0"/>
                <a:cs typeface="Times New Roman" panose="02020603050405020304" pitchFamily="18" charset="0"/>
              </a:rPr>
              <a:t>Macro</a:t>
            </a:r>
            <a:r>
              <a:rPr lang="en-US" sz="2400" dirty="0">
                <a:latin typeface="Times New Roman" panose="02020603050405020304" pitchFamily="18" charset="0"/>
                <a:cs typeface="Times New Roman" panose="02020603050405020304" pitchFamily="18" charset="0"/>
              </a:rPr>
              <a:t> is made.</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Macro</a:t>
            </a:r>
            <a:r>
              <a:rPr lang="en-US" sz="2400" dirty="0">
                <a:latin typeface="Times New Roman" panose="02020603050405020304" pitchFamily="18" charset="0"/>
                <a:cs typeface="Times New Roman" panose="02020603050405020304" pitchFamily="18" charset="0"/>
              </a:rPr>
              <a:t> can be defined in a program using the following assembler directives: </a:t>
            </a:r>
            <a:r>
              <a:rPr lang="en-US" sz="2400" b="1" dirty="0">
                <a:latin typeface="Times New Roman" panose="02020603050405020304" pitchFamily="18" charset="0"/>
                <a:cs typeface="Times New Roman" panose="02020603050405020304" pitchFamily="18" charset="0"/>
              </a:rPr>
              <a:t>MACRO</a:t>
            </a:r>
            <a:r>
              <a:rPr lang="en-US" sz="2400" dirty="0">
                <a:latin typeface="Times New Roman" panose="02020603050405020304" pitchFamily="18" charset="0"/>
                <a:cs typeface="Times New Roman" panose="02020603050405020304" pitchFamily="18" charset="0"/>
              </a:rPr>
              <a:t> (used after the name of Macro before starting the body of the Macro) and </a:t>
            </a:r>
            <a:r>
              <a:rPr lang="en-US" sz="2400" b="1" dirty="0">
                <a:latin typeface="Times New Roman" panose="02020603050405020304" pitchFamily="18" charset="0"/>
                <a:cs typeface="Times New Roman" panose="02020603050405020304" pitchFamily="18" charset="0"/>
              </a:rPr>
              <a:t>ENDM</a:t>
            </a:r>
            <a:r>
              <a:rPr lang="en-US" sz="2400" dirty="0">
                <a:latin typeface="Times New Roman" panose="02020603050405020304" pitchFamily="18" charset="0"/>
                <a:cs typeface="Times New Roman" panose="02020603050405020304" pitchFamily="18" charset="0"/>
              </a:rPr>
              <a:t> (at the end of the Macro). All the instructions that belong to the Macro lie within these two assembler directives. The following is the syntax for defining a </a:t>
            </a:r>
            <a:r>
              <a:rPr lang="en-US" sz="2400" b="1" dirty="0">
                <a:latin typeface="Times New Roman" panose="02020603050405020304" pitchFamily="18" charset="0"/>
                <a:cs typeface="Times New Roman" panose="02020603050405020304" pitchFamily="18" charset="0"/>
              </a:rPr>
              <a:t>Macro in the 8086 Microprocessor</a:t>
            </a:r>
            <a:r>
              <a:rPr lang="en-US" sz="2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058456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54926" y="613954"/>
            <a:ext cx="7380514" cy="4820195"/>
          </a:xfrm>
        </p:spPr>
      </p:pic>
    </p:spTree>
    <p:extLst>
      <p:ext uri="{BB962C8B-B14F-4D97-AF65-F5344CB8AC3E}">
        <p14:creationId xmlns:p14="http://schemas.microsoft.com/office/powerpoint/2010/main" val="815295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261257"/>
            <a:ext cx="10853057" cy="5915706"/>
          </a:xfrm>
        </p:spPr>
        <p:txBody>
          <a:bodyPr/>
          <a:lstStyle/>
          <a:p>
            <a:pPr marL="0" indent="0">
              <a:buNone/>
            </a:pPr>
            <a:r>
              <a:rPr lang="en-US" dirty="0" smtClean="0">
                <a:latin typeface="Times New Roman" panose="02020603050405020304" pitchFamily="18" charset="0"/>
                <a:cs typeface="Times New Roman" panose="02020603050405020304" pitchFamily="18" charset="0"/>
              </a:rPr>
              <a:t>The difference between Macro and Procedure is: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4" y="1476103"/>
            <a:ext cx="8268789" cy="3474720"/>
          </a:xfrm>
          <a:prstGeom prst="rect">
            <a:avLst/>
          </a:prstGeom>
        </p:spPr>
      </p:pic>
    </p:spTree>
    <p:extLst>
      <p:ext uri="{BB962C8B-B14F-4D97-AF65-F5344CB8AC3E}">
        <p14:creationId xmlns:p14="http://schemas.microsoft.com/office/powerpoint/2010/main" val="3283285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300446"/>
            <a:ext cx="10515600" cy="5876517"/>
          </a:xfrm>
        </p:spPr>
        <p:txBody>
          <a:bodyPr>
            <a:normAutofit/>
          </a:bodyPr>
          <a:lstStyle/>
          <a:p>
            <a:pPr marL="0" indent="0" algn="just">
              <a:buNone/>
            </a:pPr>
            <a:r>
              <a:rPr lang="en-US" sz="2400" dirty="0" smtClean="0">
                <a:solidFill>
                  <a:srgbClr val="FF0000"/>
                </a:solidFill>
                <a:latin typeface="Times New Roman" panose="02020603050405020304" pitchFamily="18" charset="0"/>
                <a:cs typeface="Times New Roman" panose="02020603050405020304" pitchFamily="18" charset="0"/>
              </a:rPr>
              <a:t>Macro Assembler:</a:t>
            </a:r>
          </a:p>
          <a:p>
            <a:pPr algn="just"/>
            <a:r>
              <a:rPr lang="en-US" sz="2400" dirty="0">
                <a:latin typeface="Times New Roman" panose="02020603050405020304" pitchFamily="18" charset="0"/>
                <a:cs typeface="Times New Roman" panose="02020603050405020304" pitchFamily="18" charset="0"/>
              </a:rPr>
              <a:t>A macro assembler is able to generate a program segment, which is defined by a macro, when the name of the macro appears as an opcode in a program. The macro assembler is still capable of regular assembler functioning, generating a machine instruction for each line of assembly language code; but like a compiler, it can generate many machine instructions from one line of source code.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Its </a:t>
            </a:r>
            <a:r>
              <a:rPr lang="en-US" sz="2400" dirty="0">
                <a:latin typeface="Times New Roman" panose="02020603050405020304" pitchFamily="18" charset="0"/>
                <a:cs typeface="Times New Roman" panose="02020603050405020304" pitchFamily="18" charset="0"/>
              </a:rPr>
              <a:t>instruction set can be expanded to include new mnemonics, which generate these program segments of machine code. The following discussion of how a macro works will show how this can be done.</a:t>
            </a:r>
          </a:p>
        </p:txBody>
      </p:sp>
    </p:spTree>
    <p:extLst>
      <p:ext uri="{BB962C8B-B14F-4D97-AF65-F5344CB8AC3E}">
        <p14:creationId xmlns:p14="http://schemas.microsoft.com/office/powerpoint/2010/main" val="328086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838200" y="1825625"/>
            <a:ext cx="10515600" cy="4932680"/>
          </a:xfrm>
        </p:spPr>
        <p:txBody>
          <a:bodyPr/>
          <a:lstStyle/>
          <a:p>
            <a:pPr algn="just"/>
            <a:r>
              <a:rPr lang="en-GB" altLang="en-US" sz="1800">
                <a:latin typeface="Times New Roman" panose="02020603050405020304" pitchFamily="18" charset="0"/>
                <a:cs typeface="Times New Roman" panose="02020603050405020304" pitchFamily="18" charset="0"/>
              </a:rPr>
              <a:t>A program written in Assembly language requires considerably less memory and execution time then that of high level language.</a:t>
            </a:r>
          </a:p>
          <a:p>
            <a:pPr algn="just"/>
            <a:r>
              <a:rPr lang="en-GB" altLang="en-US" sz="1800">
                <a:latin typeface="Times New Roman" panose="02020603050405020304" pitchFamily="18" charset="0"/>
                <a:cs typeface="Times New Roman" panose="02020603050405020304" pitchFamily="18" charset="0"/>
              </a:rPr>
              <a:t>Assembly language gives a programmer the ability to perform highly technical tasks.</a:t>
            </a:r>
          </a:p>
          <a:p>
            <a:pPr algn="just"/>
            <a:r>
              <a:rPr lang="en-GB" altLang="en-US" sz="1800">
                <a:latin typeface="Times New Roman" panose="02020603050405020304" pitchFamily="18" charset="0"/>
                <a:cs typeface="Times New Roman" panose="02020603050405020304" pitchFamily="18" charset="0"/>
              </a:rPr>
              <a:t>Resident prgrams (that resides in memory while other programs execute) and Interrupt Service Routine that handles I/O and o/p) are almost always develop Assembly language.</a:t>
            </a:r>
          </a:p>
          <a:p>
            <a:pPr algn="just"/>
            <a:r>
              <a:rPr lang="en-GB" altLang="en-US" sz="1800">
                <a:latin typeface="Times New Roman" panose="02020603050405020304" pitchFamily="18" charset="0"/>
                <a:cs typeface="Times New Roman" panose="02020603050405020304" pitchFamily="18" charset="0"/>
              </a:rPr>
              <a:t>It provides more control over handling particular hardware requirements.</a:t>
            </a:r>
          </a:p>
          <a:p>
            <a:pPr algn="just"/>
            <a:r>
              <a:rPr lang="en-GB" altLang="en-US" sz="1800">
                <a:latin typeface="Times New Roman" panose="02020603050405020304" pitchFamily="18" charset="0"/>
                <a:cs typeface="Times New Roman" panose="02020603050405020304" pitchFamily="18" charset="0"/>
              </a:rPr>
              <a:t>It results in faster execution.</a:t>
            </a:r>
          </a:p>
        </p:txBody>
      </p:sp>
    </p:spTree>
    <p:extLst>
      <p:ext uri="{BB962C8B-B14F-4D97-AF65-F5344CB8AC3E}">
        <p14:creationId xmlns:p14="http://schemas.microsoft.com/office/powerpoint/2010/main" val="4125547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24743" y="796834"/>
            <a:ext cx="6844937" cy="3879669"/>
          </a:xfrm>
        </p:spPr>
      </p:pic>
    </p:spTree>
    <p:extLst>
      <p:ext uri="{BB962C8B-B14F-4D97-AF65-F5344CB8AC3E}">
        <p14:creationId xmlns:p14="http://schemas.microsoft.com/office/powerpoint/2010/main" val="4117438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Assembling, Linking and Executing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4"/>
            <a:ext cx="10515600" cy="4549049"/>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Assembling converts source program into object program if syntactically correct and generates an intermediate .</a:t>
            </a:r>
            <a:r>
              <a:rPr lang="en-US" dirty="0" err="1">
                <a:latin typeface="Times New Roman" panose="02020603050405020304" pitchFamily="18" charset="0"/>
                <a:cs typeface="Times New Roman" panose="02020603050405020304" pitchFamily="18" charset="0"/>
              </a:rPr>
              <a:t>obj</a:t>
            </a:r>
            <a:r>
              <a:rPr lang="en-US" dirty="0">
                <a:latin typeface="Times New Roman" panose="02020603050405020304" pitchFamily="18" charset="0"/>
                <a:cs typeface="Times New Roman" panose="02020603050405020304" pitchFamily="18" charset="0"/>
              </a:rPr>
              <a:t> file or module. </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calculates the offset address for every data item in data segment and every instruction in code segment. </a:t>
            </a: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header is created which contains the incomplete address in front of the generated </a:t>
            </a:r>
            <a:r>
              <a:rPr lang="en-US" dirty="0" err="1">
                <a:latin typeface="Times New Roman" panose="02020603050405020304" pitchFamily="18" charset="0"/>
                <a:cs typeface="Times New Roman" panose="02020603050405020304" pitchFamily="18" charset="0"/>
              </a:rPr>
              <a:t>obj</a:t>
            </a:r>
            <a:r>
              <a:rPr lang="en-US" dirty="0">
                <a:latin typeface="Times New Roman" panose="02020603050405020304" pitchFamily="18" charset="0"/>
                <a:cs typeface="Times New Roman" panose="02020603050405020304" pitchFamily="18" charset="0"/>
              </a:rPr>
              <a:t> module during the assembling. </a:t>
            </a:r>
          </a:p>
          <a:p>
            <a:pPr algn="just"/>
            <a:r>
              <a:rPr lang="en-US" dirty="0" smtClean="0">
                <a:latin typeface="Times New Roman" panose="02020603050405020304" pitchFamily="18" charset="0"/>
                <a:cs typeface="Times New Roman" panose="02020603050405020304" pitchFamily="18" charset="0"/>
              </a:rPr>
              <a:t>Assembler </a:t>
            </a:r>
            <a:r>
              <a:rPr lang="en-US" dirty="0">
                <a:latin typeface="Times New Roman" panose="02020603050405020304" pitchFamily="18" charset="0"/>
                <a:cs typeface="Times New Roman" panose="02020603050405020304" pitchFamily="18" charset="0"/>
              </a:rPr>
              <a:t>complains about the syntax error if any and does not generate the object module. </a:t>
            </a:r>
          </a:p>
          <a:p>
            <a:pPr algn="just"/>
            <a:r>
              <a:rPr lang="en-US" dirty="0" smtClean="0">
                <a:latin typeface="Times New Roman" panose="02020603050405020304" pitchFamily="18" charset="0"/>
                <a:cs typeface="Times New Roman" panose="02020603050405020304" pitchFamily="18" charset="0"/>
              </a:rPr>
              <a:t>Assembler </a:t>
            </a:r>
            <a:r>
              <a:rPr lang="en-US" dirty="0">
                <a:latin typeface="Times New Roman" panose="02020603050405020304" pitchFamily="18" charset="0"/>
                <a:cs typeface="Times New Roman" panose="02020603050405020304" pitchFamily="18" charset="0"/>
              </a:rPr>
              <a:t>creates .</a:t>
            </a:r>
            <a:r>
              <a:rPr lang="en-US" dirty="0" err="1">
                <a:latin typeface="Times New Roman" panose="02020603050405020304" pitchFamily="18" charset="0"/>
                <a:cs typeface="Times New Roman" panose="02020603050405020304" pitchFamily="18" charset="0"/>
              </a:rPr>
              <a:t>obj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lst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crf</a:t>
            </a:r>
            <a:r>
              <a:rPr lang="en-US" dirty="0">
                <a:latin typeface="Times New Roman" panose="02020603050405020304" pitchFamily="18" charset="0"/>
                <a:cs typeface="Times New Roman" panose="02020603050405020304" pitchFamily="18" charset="0"/>
              </a:rPr>
              <a:t> files and last two are optional files that can be created at run time. </a:t>
            </a: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short programs, assembling can be done manually where the programmer translates each mnemonic into the machine language using lookup </a:t>
            </a:r>
            <a:r>
              <a:rPr lang="en-US" dirty="0" smtClean="0">
                <a:latin typeface="Times New Roman" panose="02020603050405020304" pitchFamily="18" charset="0"/>
                <a:cs typeface="Times New Roman" panose="02020603050405020304" pitchFamily="18" charset="0"/>
              </a:rPr>
              <a:t>table.</a:t>
            </a:r>
          </a:p>
          <a:p>
            <a:pPr algn="just"/>
            <a:r>
              <a:rPr lang="en-US" dirty="0" smtClean="0">
                <a:latin typeface="Times New Roman" panose="02020603050405020304" pitchFamily="18" charset="0"/>
                <a:cs typeface="Times New Roman" panose="02020603050405020304" pitchFamily="18" charset="0"/>
              </a:rPr>
              <a:t>Assembler </a:t>
            </a:r>
            <a:r>
              <a:rPr lang="en-US" dirty="0">
                <a:latin typeface="Times New Roman" panose="02020603050405020304" pitchFamily="18" charset="0"/>
                <a:cs typeface="Times New Roman" panose="02020603050405020304" pitchFamily="18" charset="0"/>
              </a:rPr>
              <a:t>reads each assembly instruction of a program as ASCII character and translates them into respective machine code. </a:t>
            </a:r>
          </a:p>
        </p:txBody>
      </p:sp>
    </p:spTree>
    <p:extLst>
      <p:ext uri="{BB962C8B-B14F-4D97-AF65-F5344CB8AC3E}">
        <p14:creationId xmlns:p14="http://schemas.microsoft.com/office/powerpoint/2010/main" val="3187366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5131"/>
            <a:ext cx="10515600" cy="5941832"/>
          </a:xfrm>
        </p:spPr>
        <p:txBody>
          <a:bodyPr>
            <a:normAutofit/>
          </a:bodyPr>
          <a:lstStyle/>
          <a:p>
            <a:pPr algn="just"/>
            <a:r>
              <a:rPr lang="en-US" sz="2400" dirty="0">
                <a:latin typeface="Times New Roman" panose="02020603050405020304" pitchFamily="18" charset="0"/>
                <a:cs typeface="Times New Roman" panose="02020603050405020304" pitchFamily="18" charset="0"/>
              </a:rPr>
              <a:t>There are two types of assemblers: </a:t>
            </a:r>
            <a:endParaRPr lang="en-US" sz="2400" dirty="0" smtClean="0">
              <a:latin typeface="Times New Roman" panose="02020603050405020304" pitchFamily="18" charset="0"/>
              <a:cs typeface="Times New Roman" panose="02020603050405020304" pitchFamily="18" charset="0"/>
            </a:endParaRPr>
          </a:p>
          <a:p>
            <a:pPr marL="514350" indent="-514350" algn="just">
              <a:buAutoNum type="alphaLcParenR"/>
            </a:pPr>
            <a:r>
              <a:rPr lang="en-US" sz="2400" dirty="0" smtClean="0">
                <a:solidFill>
                  <a:srgbClr val="00B0F0"/>
                </a:solidFill>
                <a:latin typeface="Times New Roman" panose="02020603050405020304" pitchFamily="18" charset="0"/>
                <a:cs typeface="Times New Roman" panose="02020603050405020304" pitchFamily="18" charset="0"/>
              </a:rPr>
              <a:t>One </a:t>
            </a:r>
            <a:r>
              <a:rPr lang="en-US" sz="2400" dirty="0">
                <a:solidFill>
                  <a:srgbClr val="00B0F0"/>
                </a:solidFill>
                <a:latin typeface="Times New Roman" panose="02020603050405020304" pitchFamily="18" charset="0"/>
                <a:cs typeface="Times New Roman" panose="02020603050405020304" pitchFamily="18" charset="0"/>
              </a:rPr>
              <a:t>pass assembler: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assembler scans the assembly language program once and converts to object code at the same time. </a:t>
            </a:r>
            <a:endParaRPr lang="en-US" sz="2400" dirty="0" smtClean="0">
              <a:latin typeface="Times New Roman" panose="02020603050405020304" pitchFamily="18" charset="0"/>
              <a:cs typeface="Times New Roman" panose="02020603050405020304" pitchFamily="18" charset="0"/>
            </a:endParaRPr>
          </a:p>
          <a:p>
            <a:pPr algn="just">
              <a:buFontTx/>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assembler has the program of defining forward references </a:t>
            </a:r>
            <a:r>
              <a:rPr lang="en-US" sz="2400" dirty="0" smtClean="0">
                <a:latin typeface="Times New Roman" panose="02020603050405020304" pitchFamily="18" charset="0"/>
                <a:cs typeface="Times New Roman" panose="02020603050405020304" pitchFamily="18" charset="0"/>
              </a:rPr>
              <a:t>only. The </a:t>
            </a:r>
            <a:r>
              <a:rPr lang="en-US" sz="2400" dirty="0">
                <a:latin typeface="Times New Roman" panose="02020603050405020304" pitchFamily="18" charset="0"/>
                <a:cs typeface="Times New Roman" panose="02020603050405020304" pitchFamily="18" charset="0"/>
              </a:rPr>
              <a:t>jump instruction uses an address that appears later in the program during scan, for that case the programmer defines such addresses after the program is assembled.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b</a:t>
            </a:r>
            <a:r>
              <a:rPr lang="en-US" sz="2400" dirty="0">
                <a:solidFill>
                  <a:srgbClr val="00B0F0"/>
                </a:solidFill>
                <a:latin typeface="Times New Roman" panose="02020603050405020304" pitchFamily="18" charset="0"/>
                <a:cs typeface="Times New Roman" panose="02020603050405020304" pitchFamily="18" charset="0"/>
              </a:rPr>
              <a:t>) Two pass </a:t>
            </a:r>
            <a:r>
              <a:rPr lang="en-US" sz="2400" dirty="0" smtClean="0">
                <a:solidFill>
                  <a:srgbClr val="00B0F0"/>
                </a:solidFill>
                <a:latin typeface="Times New Roman" panose="02020603050405020304" pitchFamily="18" charset="0"/>
                <a:cs typeface="Times New Roman" panose="02020603050405020304" pitchFamily="18" charset="0"/>
              </a:rPr>
              <a:t>assembler: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type of assembler scans the assembly language twice. </a:t>
            </a:r>
          </a:p>
          <a:p>
            <a:pPr algn="just">
              <a:buFontTx/>
              <a:buChar char="-"/>
            </a:pPr>
            <a:r>
              <a:rPr lang="en-US" sz="2400" dirty="0" smtClean="0">
                <a:latin typeface="Times New Roman" panose="02020603050405020304" pitchFamily="18" charset="0"/>
                <a:cs typeface="Times New Roman" panose="02020603050405020304" pitchFamily="18" charset="0"/>
              </a:rPr>
              <a:t>First </a:t>
            </a:r>
            <a:r>
              <a:rPr lang="en-US" sz="2400" dirty="0">
                <a:latin typeface="Times New Roman" panose="02020603050405020304" pitchFamily="18" charset="0"/>
                <a:cs typeface="Times New Roman" panose="02020603050405020304" pitchFamily="18" charset="0"/>
              </a:rPr>
              <a:t>pass generates symbol table of names and labels used in the program and calculates their relative </a:t>
            </a:r>
            <a:r>
              <a:rPr lang="en-US" sz="2400" dirty="0" smtClean="0">
                <a:latin typeface="Times New Roman" panose="02020603050405020304" pitchFamily="18" charset="0"/>
                <a:cs typeface="Times New Roman" panose="02020603050405020304" pitchFamily="18" charset="0"/>
              </a:rPr>
              <a:t>address. This </a:t>
            </a:r>
            <a:r>
              <a:rPr lang="en-US" sz="2400" dirty="0">
                <a:latin typeface="Times New Roman" panose="02020603050405020304" pitchFamily="18" charset="0"/>
                <a:cs typeface="Times New Roman" panose="02020603050405020304" pitchFamily="18" charset="0"/>
              </a:rPr>
              <a:t>table can be seen at the end of the list file and here user need not define anything. </a:t>
            </a:r>
          </a:p>
          <a:p>
            <a:pPr algn="just">
              <a:buFontTx/>
              <a:buChar char="-"/>
            </a:pPr>
            <a:r>
              <a:rPr lang="en-US" sz="2400" dirty="0" smtClean="0">
                <a:latin typeface="Times New Roman" panose="02020603050405020304" pitchFamily="18" charset="0"/>
                <a:cs typeface="Times New Roman" panose="02020603050405020304" pitchFamily="18" charset="0"/>
              </a:rPr>
              <a:t>Second </a:t>
            </a:r>
            <a:r>
              <a:rPr lang="en-US" sz="2400" dirty="0">
                <a:latin typeface="Times New Roman" panose="02020603050405020304" pitchFamily="18" charset="0"/>
                <a:cs typeface="Times New Roman" panose="02020603050405020304" pitchFamily="18" charset="0"/>
              </a:rPr>
              <a:t>pass uses the table constructed in first pass and completes the object code creation.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assembler is more efficient and easier than earlier.</a:t>
            </a:r>
          </a:p>
        </p:txBody>
      </p:sp>
    </p:spTree>
    <p:extLst>
      <p:ext uri="{BB962C8B-B14F-4D97-AF65-F5344CB8AC3E}">
        <p14:creationId xmlns:p14="http://schemas.microsoft.com/office/powerpoint/2010/main" val="1253909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39143" y="496390"/>
            <a:ext cx="5460274" cy="5656216"/>
          </a:xfrm>
        </p:spPr>
      </p:pic>
    </p:spTree>
    <p:extLst>
      <p:ext uri="{BB962C8B-B14F-4D97-AF65-F5344CB8AC3E}">
        <p14:creationId xmlns:p14="http://schemas.microsoft.com/office/powerpoint/2010/main" val="396430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48194"/>
            <a:ext cx="10515600" cy="5928769"/>
          </a:xfrm>
        </p:spPr>
        <p:txBody>
          <a:bodyPr>
            <a:normAutofit/>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Linking: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involves the converting of .OBJ module into .EXE(executable) module i.e. executable machine </a:t>
            </a:r>
            <a:r>
              <a:rPr lang="en-US" sz="2400" dirty="0" smtClean="0">
                <a:latin typeface="Times New Roman" panose="02020603050405020304" pitchFamily="18" charset="0"/>
                <a:cs typeface="Times New Roman" panose="02020603050405020304" pitchFamily="18" charset="0"/>
              </a:rPr>
              <a:t>code. It </a:t>
            </a:r>
            <a:r>
              <a:rPr lang="en-US" sz="2400" dirty="0">
                <a:latin typeface="Times New Roman" panose="02020603050405020304" pitchFamily="18" charset="0"/>
                <a:cs typeface="Times New Roman" panose="02020603050405020304" pitchFamily="18" charset="0"/>
              </a:rPr>
              <a:t>completes the address left by the assembler. It combines separately assembled object files. - Linking creates .EXE, .LIB, .MAP files among which last two </a:t>
            </a:r>
            <a:r>
              <a:rPr lang="en-US" sz="2400" dirty="0" smtClean="0">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optional files.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Loading and Executing: </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Loads the program in memory for execution. </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resolves remaining address.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process creates the program segment prefix (PSP) before loading. </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executes to </a:t>
            </a:r>
            <a:r>
              <a:rPr lang="en-US" sz="2400" dirty="0" smtClean="0">
                <a:latin typeface="Times New Roman" panose="02020603050405020304" pitchFamily="18" charset="0"/>
                <a:cs typeface="Times New Roman" panose="02020603050405020304" pitchFamily="18" charset="0"/>
              </a:rPr>
              <a:t>generate </a:t>
            </a:r>
            <a:r>
              <a:rPr lang="en-US" sz="2400" dirty="0">
                <a:latin typeface="Times New Roman" panose="02020603050405020304" pitchFamily="18" charset="0"/>
                <a:cs typeface="Times New Roman" panose="02020603050405020304" pitchFamily="18" charset="0"/>
              </a:rPr>
              <a:t>the result.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831064"/>
            <a:ext cx="6962503" cy="623370"/>
          </a:xfrm>
          <a:prstGeom prst="rect">
            <a:avLst/>
          </a:prstGeom>
        </p:spPr>
      </p:pic>
    </p:spTree>
    <p:extLst>
      <p:ext uri="{BB962C8B-B14F-4D97-AF65-F5344CB8AC3E}">
        <p14:creationId xmlns:p14="http://schemas.microsoft.com/office/powerpoint/2010/main" val="2262379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880"/>
            <a:ext cx="10515600" cy="5994083"/>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Instruction Set:</a:t>
            </a:r>
          </a:p>
          <a:p>
            <a:pPr marL="0" indent="0">
              <a:buNone/>
            </a:pPr>
            <a:r>
              <a:rPr lang="en-US" sz="2400" dirty="0" smtClean="0">
                <a:solidFill>
                  <a:srgbClr val="00B0F0"/>
                </a:solidFill>
                <a:latin typeface="Times New Roman" panose="02020603050405020304" pitchFamily="18" charset="0"/>
                <a:cs typeface="Times New Roman" panose="02020603050405020304" pitchFamily="18" charset="0"/>
              </a:rPr>
              <a:t>1. Data Transfer Instruction</a:t>
            </a:r>
            <a:endParaRPr lang="en-US" sz="2400" dirty="0">
              <a:solidFill>
                <a:srgbClr val="00B0F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167" y="982326"/>
            <a:ext cx="9535884" cy="5745045"/>
          </a:xfrm>
          <a:prstGeom prst="rect">
            <a:avLst/>
          </a:prstGeom>
        </p:spPr>
      </p:pic>
    </p:spTree>
    <p:extLst>
      <p:ext uri="{BB962C8B-B14F-4D97-AF65-F5344CB8AC3E}">
        <p14:creationId xmlns:p14="http://schemas.microsoft.com/office/powerpoint/2010/main" val="276976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5130"/>
            <a:ext cx="10515600" cy="6374675"/>
          </a:xfrm>
        </p:spPr>
        <p:txBody>
          <a:bodyPr/>
          <a:lstStyle/>
          <a:p>
            <a:pPr marL="0" indent="0">
              <a:buNone/>
            </a:pPr>
            <a:r>
              <a:rPr lang="en-US" sz="2400" dirty="0" smtClean="0">
                <a:solidFill>
                  <a:srgbClr val="00B0F0"/>
                </a:solidFill>
                <a:latin typeface="Times New Roman" panose="02020603050405020304" pitchFamily="18" charset="0"/>
                <a:cs typeface="Times New Roman" panose="02020603050405020304" pitchFamily="18" charset="0"/>
              </a:rPr>
              <a:t>2. Arithmetic Instruction:</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097" y="710173"/>
            <a:ext cx="8869680" cy="5769004"/>
          </a:xfrm>
          <a:prstGeom prst="rect">
            <a:avLst/>
          </a:prstGeom>
        </p:spPr>
      </p:pic>
    </p:spTree>
    <p:extLst>
      <p:ext uri="{BB962C8B-B14F-4D97-AF65-F5344CB8AC3E}">
        <p14:creationId xmlns:p14="http://schemas.microsoft.com/office/powerpoint/2010/main" val="946917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09006"/>
            <a:ext cx="10515600" cy="5967957"/>
          </a:xfrm>
        </p:spPr>
        <p:txBody>
          <a:bodyPr/>
          <a:lstStyle/>
          <a:p>
            <a:pPr marL="0" indent="0">
              <a:buNone/>
            </a:pPr>
            <a:r>
              <a:rPr lang="en-US" sz="2400" dirty="0" smtClean="0">
                <a:solidFill>
                  <a:srgbClr val="00B0F0"/>
                </a:solidFill>
                <a:latin typeface="Times New Roman" panose="02020603050405020304" pitchFamily="18" charset="0"/>
                <a:cs typeface="Times New Roman" panose="02020603050405020304" pitchFamily="18" charset="0"/>
              </a:rPr>
              <a:t>3. Logical Instructions: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00B0F0"/>
                </a:solidFill>
                <a:latin typeface="Times New Roman" panose="02020603050405020304" pitchFamily="18" charset="0"/>
                <a:cs typeface="Times New Roman" panose="02020603050405020304" pitchFamily="18" charset="0"/>
              </a:rPr>
              <a:t>4. Rotate Instructions:</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716" y="640081"/>
            <a:ext cx="8376930" cy="22206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428" y="3462214"/>
            <a:ext cx="8372218" cy="2337695"/>
          </a:xfrm>
          <a:prstGeom prst="rect">
            <a:avLst/>
          </a:prstGeom>
        </p:spPr>
      </p:pic>
    </p:spTree>
    <p:extLst>
      <p:ext uri="{BB962C8B-B14F-4D97-AF65-F5344CB8AC3E}">
        <p14:creationId xmlns:p14="http://schemas.microsoft.com/office/powerpoint/2010/main" val="2188828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95943"/>
            <a:ext cx="10515600" cy="5981020"/>
          </a:xfrm>
        </p:spPr>
        <p:txBody>
          <a:bodyPr/>
          <a:lstStyle/>
          <a:p>
            <a:pPr marL="0" indent="0">
              <a:buNone/>
            </a:pPr>
            <a:r>
              <a:rPr lang="en-US" sz="2400" dirty="0" smtClean="0">
                <a:solidFill>
                  <a:srgbClr val="00B0F0"/>
                </a:solidFill>
                <a:latin typeface="Times New Roman" panose="02020603050405020304" pitchFamily="18" charset="0"/>
                <a:cs typeface="Times New Roman" panose="02020603050405020304" pitchFamily="18" charset="0"/>
              </a:rPr>
              <a:t>5. Branching Instructions: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349" y="679269"/>
            <a:ext cx="8739051" cy="5329645"/>
          </a:xfrm>
          <a:prstGeom prst="rect">
            <a:avLst/>
          </a:prstGeom>
        </p:spPr>
      </p:pic>
    </p:spTree>
    <p:extLst>
      <p:ext uri="{BB962C8B-B14F-4D97-AF65-F5344CB8AC3E}">
        <p14:creationId xmlns:p14="http://schemas.microsoft.com/office/powerpoint/2010/main" val="1853131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754"/>
            <a:ext cx="10515600" cy="6020209"/>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Continued….</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251" y="809163"/>
            <a:ext cx="8353257" cy="3292573"/>
          </a:xfrm>
          <a:prstGeom prst="rect">
            <a:avLst/>
          </a:prstGeom>
        </p:spPr>
      </p:pic>
    </p:spTree>
    <p:extLst>
      <p:ext uri="{BB962C8B-B14F-4D97-AF65-F5344CB8AC3E}">
        <p14:creationId xmlns:p14="http://schemas.microsoft.com/office/powerpoint/2010/main" val="42715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Syntax of Assembly Programming Language</a:t>
            </a:r>
          </a:p>
        </p:txBody>
      </p:sp>
      <p:sp>
        <p:nvSpPr>
          <p:cNvPr id="3" name="Content Placeholder 2"/>
          <p:cNvSpPr>
            <a:spLocks noGrp="1"/>
          </p:cNvSpPr>
          <p:nvPr>
            <p:ph idx="1"/>
          </p:nvPr>
        </p:nvSpPr>
        <p:spPr>
          <a:xfrm>
            <a:off x="838200" y="1572260"/>
            <a:ext cx="10515600" cy="5101590"/>
          </a:xfrm>
        </p:spPr>
        <p:txBody>
          <a:bodyPr>
            <a:normAutofit/>
          </a:bodyPr>
          <a:lstStyle/>
          <a:p>
            <a:pPr algn="just"/>
            <a:r>
              <a:rPr lang="en-GB" altLang="en-US" sz="1800" dirty="0">
                <a:latin typeface="Times New Roman" panose="02020603050405020304" pitchFamily="18" charset="0"/>
                <a:cs typeface="Times New Roman" panose="02020603050405020304" pitchFamily="18" charset="0"/>
              </a:rPr>
              <a:t>Assembly language are written one statement in a line. The syntax of statement is as follow:</a:t>
            </a:r>
          </a:p>
          <a:p>
            <a:pPr marL="0" indent="0" algn="just">
              <a:buNone/>
            </a:pPr>
            <a:r>
              <a:rPr lang="en-GB" altLang="en-US" sz="1800" dirty="0">
                <a:latin typeface="Times New Roman" panose="02020603050405020304" pitchFamily="18" charset="0"/>
                <a:cs typeface="Times New Roman" panose="02020603050405020304" pitchFamily="18" charset="0"/>
              </a:rPr>
              <a:t>		[Label] mnemonic operands	 [;comment]</a:t>
            </a:r>
          </a:p>
          <a:p>
            <a:pPr algn="just"/>
            <a:r>
              <a:rPr lang="en-GB" altLang="en-US" sz="1800" dirty="0">
                <a:latin typeface="Times New Roman" panose="02020603050405020304" pitchFamily="18" charset="0"/>
                <a:cs typeface="Times New Roman" panose="02020603050405020304" pitchFamily="18" charset="0"/>
              </a:rPr>
              <a:t>Assembly language statements are usually written in a standard form that has four fields.</a:t>
            </a:r>
          </a:p>
          <a:p>
            <a:pPr algn="just"/>
            <a:r>
              <a:rPr lang="en-GB" altLang="en-US" sz="1800" dirty="0">
                <a:latin typeface="Times New Roman" panose="02020603050405020304" pitchFamily="18" charset="0"/>
                <a:cs typeface="Times New Roman" panose="02020603050405020304" pitchFamily="18" charset="0"/>
              </a:rPr>
              <a:t>A label is a symbol used to represent an address which is optional. They are followed by colon.</a:t>
            </a:r>
          </a:p>
          <a:p>
            <a:pPr algn="just"/>
            <a:r>
              <a:rPr lang="en-GB" altLang="en-US" sz="1800" dirty="0">
                <a:latin typeface="Times New Roman" panose="02020603050405020304" pitchFamily="18" charset="0"/>
                <a:cs typeface="Times New Roman" panose="02020603050405020304" pitchFamily="18" charset="0"/>
              </a:rPr>
              <a:t>The opcode field of the </a:t>
            </a:r>
            <a:r>
              <a:rPr lang="en-GB" altLang="en-US" sz="1800">
                <a:latin typeface="Times New Roman" panose="02020603050405020304" pitchFamily="18" charset="0"/>
                <a:cs typeface="Times New Roman" panose="02020603050405020304" pitchFamily="18" charset="0"/>
              </a:rPr>
              <a:t>instruction </a:t>
            </a:r>
            <a:r>
              <a:rPr lang="en-GB" altLang="en-US" sz="1800" smtClean="0">
                <a:latin typeface="Times New Roman" panose="02020603050405020304" pitchFamily="18" charset="0"/>
                <a:cs typeface="Times New Roman" panose="02020603050405020304" pitchFamily="18" charset="0"/>
              </a:rPr>
              <a:t>contains </a:t>
            </a:r>
            <a:r>
              <a:rPr lang="en-GB" altLang="en-US" sz="1800" dirty="0">
                <a:latin typeface="Times New Roman" panose="02020603050405020304" pitchFamily="18" charset="0"/>
                <a:cs typeface="Times New Roman" panose="02020603050405020304" pitchFamily="18" charset="0"/>
              </a:rPr>
              <a:t>the mnemonics for the instruction to be performed.</a:t>
            </a:r>
          </a:p>
          <a:p>
            <a:pPr algn="just"/>
            <a:r>
              <a:rPr lang="en-GB" altLang="en-US" sz="1800" dirty="0">
                <a:latin typeface="Times New Roman" panose="02020603050405020304" pitchFamily="18" charset="0"/>
                <a:cs typeface="Times New Roman" panose="02020603050405020304" pitchFamily="18" charset="0"/>
              </a:rPr>
              <a:t>The operand field of the statement contains the data, the memory address, the port address or the name of the register on which the instruction is to be performed.</a:t>
            </a:r>
          </a:p>
          <a:p>
            <a:pPr algn="just"/>
            <a:r>
              <a:rPr lang="en-GB" altLang="en-US" sz="1800" dirty="0">
                <a:latin typeface="Times New Roman" panose="02020603050405020304" pitchFamily="18" charset="0"/>
                <a:cs typeface="Times New Roman" panose="02020603050405020304" pitchFamily="18" charset="0"/>
              </a:rPr>
              <a:t>The final field is the comment field which starts with semicolon. It forms a well documented program.</a:t>
            </a:r>
          </a:p>
          <a:p>
            <a:pPr algn="just"/>
            <a:endParaRPr lang="en-GB"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047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61257"/>
            <a:ext cx="10515600" cy="5915706"/>
          </a:xfrm>
        </p:spPr>
        <p:txBody>
          <a:bodyPr>
            <a:normAutofit/>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INT 21H Functions:</a:t>
            </a:r>
          </a:p>
          <a:p>
            <a:pPr marL="0" indent="0" algn="just">
              <a:buNone/>
            </a:pPr>
            <a:r>
              <a:rPr lang="en-US" sz="2400" dirty="0">
                <a:latin typeface="Times New Roman" panose="02020603050405020304" pitchFamily="18" charset="0"/>
                <a:cs typeface="Times New Roman" panose="02020603050405020304" pitchFamily="18" charset="0"/>
              </a:rPr>
              <a:t>INT 21H is what makes a call into MS DOS. The 01H in the AH register indicates what DOS command to execute which, in this case, is to read a character from STDIN. The result will end up in the AL register. However, this call will only work if the code is executed from within the context of an MS DOS environment. If it is not, then it’s undefined what </a:t>
            </a:r>
            <a:r>
              <a:rPr lang="en-US" sz="2400" dirty="0" smtClean="0">
                <a:latin typeface="Times New Roman" panose="02020603050405020304" pitchFamily="18" charset="0"/>
                <a:cs typeface="Times New Roman" panose="02020603050405020304" pitchFamily="18" charset="0"/>
              </a:rPr>
              <a:t>happens </a:t>
            </a:r>
            <a:r>
              <a:rPr lang="en-US" sz="2400" dirty="0">
                <a:latin typeface="Times New Roman" panose="02020603050405020304" pitchFamily="18" charset="0"/>
                <a:cs typeface="Times New Roman" panose="02020603050405020304" pitchFamily="18" charset="0"/>
              </a:rPr>
              <a:t>when INT 21H is called</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869" y="2429690"/>
            <a:ext cx="8788032" cy="3883127"/>
          </a:xfrm>
          <a:prstGeom prst="rect">
            <a:avLst/>
          </a:prstGeom>
        </p:spPr>
      </p:pic>
    </p:spTree>
    <p:extLst>
      <p:ext uri="{BB962C8B-B14F-4D97-AF65-F5344CB8AC3E}">
        <p14:creationId xmlns:p14="http://schemas.microsoft.com/office/powerpoint/2010/main" val="12544515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8719" y="300446"/>
            <a:ext cx="9065623" cy="5969725"/>
          </a:xfrm>
        </p:spPr>
      </p:pic>
    </p:spTree>
    <p:extLst>
      <p:ext uri="{BB962C8B-B14F-4D97-AF65-F5344CB8AC3E}">
        <p14:creationId xmlns:p14="http://schemas.microsoft.com/office/powerpoint/2010/main" val="3375452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4843" y="392771"/>
            <a:ext cx="7678222" cy="1943371"/>
          </a:xfrm>
        </p:spPr>
      </p:pic>
    </p:spTree>
    <p:extLst>
      <p:ext uri="{BB962C8B-B14F-4D97-AF65-F5344CB8AC3E}">
        <p14:creationId xmlns:p14="http://schemas.microsoft.com/office/powerpoint/2010/main" val="2311393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09006"/>
            <a:ext cx="10515600" cy="5967957"/>
          </a:xfrm>
        </p:spPr>
        <p:txBody>
          <a:bodyPr>
            <a:normAutofit/>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INT 10H</a:t>
            </a:r>
          </a:p>
          <a:p>
            <a:pPr algn="just"/>
            <a:r>
              <a:rPr lang="en-US" sz="2400" b="1" dirty="0">
                <a:latin typeface="Times New Roman" panose="02020603050405020304" pitchFamily="18" charset="0"/>
                <a:cs typeface="Times New Roman" panose="02020603050405020304" pitchFamily="18" charset="0"/>
              </a:rPr>
              <a:t>INT 10h</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 10H</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INT 16</a:t>
            </a:r>
            <a:r>
              <a:rPr lang="en-US" sz="2400" dirty="0">
                <a:latin typeface="Times New Roman" panose="02020603050405020304" pitchFamily="18" charset="0"/>
                <a:cs typeface="Times New Roman" panose="02020603050405020304" pitchFamily="18" charset="0"/>
              </a:rPr>
              <a:t> is shorthand for BIOS interrupt call 10</a:t>
            </a:r>
            <a:r>
              <a:rPr lang="en-US" sz="2400" baseline="-25000" dirty="0">
                <a:latin typeface="Times New Roman" panose="02020603050405020304" pitchFamily="18" charset="0"/>
                <a:cs typeface="Times New Roman" panose="02020603050405020304" pitchFamily="18" charset="0"/>
              </a:rPr>
              <a:t>hex</a:t>
            </a:r>
            <a:r>
              <a:rPr lang="en-US" sz="2400" dirty="0">
                <a:latin typeface="Times New Roman" panose="02020603050405020304" pitchFamily="18" charset="0"/>
                <a:cs typeface="Times New Roman" panose="02020603050405020304" pitchFamily="18" charset="0"/>
              </a:rPr>
              <a:t>, the 17th interrupt vector in an x86-based computer system. The BIOS typically sets up a real mode interrupt handler at this vector that provides video services. Such services include setting the video mode, character and string output, and graphics primitives (reading and writing pixels in graphics mode).</a:t>
            </a:r>
          </a:p>
          <a:p>
            <a:pPr algn="just"/>
            <a:r>
              <a:rPr lang="en-US" sz="2400" dirty="0">
                <a:latin typeface="Times New Roman" panose="02020603050405020304" pitchFamily="18" charset="0"/>
                <a:cs typeface="Times New Roman" panose="02020603050405020304" pitchFamily="18" charset="0"/>
              </a:rPr>
              <a:t>To use this call, load AH with the number of the desired </a:t>
            </a:r>
            <a:r>
              <a:rPr lang="en-US" sz="2400" dirty="0" smtClean="0">
                <a:latin typeface="Times New Roman" panose="02020603050405020304" pitchFamily="18" charset="0"/>
                <a:cs typeface="Times New Roman" panose="02020603050405020304" pitchFamily="18" charset="0"/>
              </a:rPr>
              <a:t>sub function, </a:t>
            </a:r>
            <a:r>
              <a:rPr lang="en-US" sz="2400" dirty="0">
                <a:latin typeface="Times New Roman" panose="02020603050405020304" pitchFamily="18" charset="0"/>
                <a:cs typeface="Times New Roman" panose="02020603050405020304" pitchFamily="18" charset="0"/>
              </a:rPr>
              <a:t>load other required parameters in other registers, and make the call. INT 10h is fairly slow, so many programs bypass this BIOS routine and access the display hardware directly. Setting the video mode, which is done infrequently, can be accomplished by using the BIOS, while drawing graphics on the screen in a game needs to be done quickly, so direct access to video RAM is more appropriate than making a BIOS call for every pixel.</a:t>
            </a:r>
          </a:p>
          <a:p>
            <a:pPr marL="0" indent="0">
              <a:buNone/>
            </a:pPr>
            <a:endParaRPr lang="en-US" dirty="0"/>
          </a:p>
        </p:txBody>
      </p:sp>
    </p:spTree>
    <p:extLst>
      <p:ext uri="{BB962C8B-B14F-4D97-AF65-F5344CB8AC3E}">
        <p14:creationId xmlns:p14="http://schemas.microsoft.com/office/powerpoint/2010/main" val="4149925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2575" y="884200"/>
            <a:ext cx="8122235" cy="3713926"/>
          </a:xfrm>
        </p:spPr>
      </p:pic>
    </p:spTree>
    <p:extLst>
      <p:ext uri="{BB962C8B-B14F-4D97-AF65-F5344CB8AC3E}">
        <p14:creationId xmlns:p14="http://schemas.microsoft.com/office/powerpoint/2010/main" val="2225633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1154" y="418011"/>
            <a:ext cx="9339943" cy="5603966"/>
          </a:xfrm>
        </p:spPr>
      </p:pic>
    </p:spTree>
    <p:extLst>
      <p:ext uri="{BB962C8B-B14F-4D97-AF65-F5344CB8AC3E}">
        <p14:creationId xmlns:p14="http://schemas.microsoft.com/office/powerpoint/2010/main" val="3365111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0263" y="145018"/>
            <a:ext cx="7687748" cy="237611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63" y="2521131"/>
            <a:ext cx="7725853" cy="4193178"/>
          </a:xfrm>
          <a:prstGeom prst="rect">
            <a:avLst/>
          </a:prstGeom>
        </p:spPr>
      </p:pic>
    </p:spTree>
    <p:extLst>
      <p:ext uri="{BB962C8B-B14F-4D97-AF65-F5344CB8AC3E}">
        <p14:creationId xmlns:p14="http://schemas.microsoft.com/office/powerpoint/2010/main" val="1438878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4664" y="235131"/>
            <a:ext cx="8647610" cy="6048103"/>
          </a:xfrm>
        </p:spPr>
      </p:pic>
    </p:spTree>
    <p:extLst>
      <p:ext uri="{BB962C8B-B14F-4D97-AF65-F5344CB8AC3E}">
        <p14:creationId xmlns:p14="http://schemas.microsoft.com/office/powerpoint/2010/main" val="3561276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1703" y="339635"/>
            <a:ext cx="7605382" cy="2856852"/>
          </a:xfrm>
        </p:spPr>
      </p:pic>
    </p:spTree>
    <p:extLst>
      <p:ext uri="{BB962C8B-B14F-4D97-AF65-F5344CB8AC3E}">
        <p14:creationId xmlns:p14="http://schemas.microsoft.com/office/powerpoint/2010/main" val="1391539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48194"/>
            <a:ext cx="10515600" cy="5928769"/>
          </a:xfrm>
        </p:spPr>
        <p:txBody>
          <a:bodyPr>
            <a:normAutofit fontScale="85000" lnSpcReduction="20000"/>
          </a:bodyPr>
          <a:lstStyle/>
          <a:p>
            <a:pPr marL="0" indent="0" algn="just">
              <a:buNone/>
            </a:pPr>
            <a:r>
              <a:rPr lang="en-US" dirty="0">
                <a:solidFill>
                  <a:srgbClr val="00B0F0"/>
                </a:solidFill>
                <a:latin typeface="Times New Roman" panose="02020603050405020304" pitchFamily="18" charset="0"/>
                <a:cs typeface="Times New Roman" panose="02020603050405020304" pitchFamily="18" charset="0"/>
              </a:rPr>
              <a:t>Addressing modes in </a:t>
            </a:r>
            <a:r>
              <a:rPr lang="en-US" dirty="0" smtClean="0">
                <a:solidFill>
                  <a:srgbClr val="00B0F0"/>
                </a:solidFill>
                <a:latin typeface="Times New Roman" panose="02020603050405020304" pitchFamily="18" charset="0"/>
                <a:cs typeface="Times New Roman" panose="02020603050405020304" pitchFamily="18" charset="0"/>
              </a:rPr>
              <a:t>8086</a:t>
            </a:r>
          </a:p>
          <a:p>
            <a:pPr marL="0" indent="0" algn="just">
              <a:buNone/>
            </a:pPr>
            <a:r>
              <a:rPr lang="en-US" dirty="0" smtClean="0">
                <a:latin typeface="Times New Roman" panose="02020603050405020304" pitchFamily="18" charset="0"/>
                <a:cs typeface="Times New Roman" panose="02020603050405020304" pitchFamily="18" charset="0"/>
              </a:rPr>
              <a:t>Addressing </a:t>
            </a:r>
            <a:r>
              <a:rPr lang="en-US" dirty="0">
                <a:latin typeface="Times New Roman" panose="02020603050405020304" pitchFamily="18" charset="0"/>
                <a:cs typeface="Times New Roman" panose="02020603050405020304" pitchFamily="18" charset="0"/>
              </a:rPr>
              <a:t>modes describe types of operands and the way in which they are accessed for executing an instruction. An operand address provides source of data for an instruction to process an instruction to process. An instruction may have from zero to two operands. For two operands first is destination and second is source operand. The basic modes of addressing are register, immediate and memory which are described below. </a:t>
            </a:r>
            <a:endParaRPr lang="en-US" dirty="0" smtClean="0">
              <a:latin typeface="Times New Roman" panose="02020603050405020304" pitchFamily="18" charset="0"/>
              <a:cs typeface="Times New Roman" panose="02020603050405020304" pitchFamily="18" charset="0"/>
            </a:endParaRPr>
          </a:p>
          <a:p>
            <a:pPr marL="514350" indent="-514350" algn="just">
              <a:buAutoNum type="arabicParenR"/>
            </a:pPr>
            <a:r>
              <a:rPr lang="en-US" dirty="0" smtClean="0">
                <a:solidFill>
                  <a:srgbClr val="00B050"/>
                </a:solidFill>
                <a:latin typeface="Times New Roman" panose="02020603050405020304" pitchFamily="18" charset="0"/>
                <a:cs typeface="Times New Roman" panose="02020603050405020304" pitchFamily="18" charset="0"/>
              </a:rPr>
              <a:t>Register Addressing: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this mode, a register may contain source operand, destination operand or both. E.g. MOV AH, BL MOV DX, CX </a:t>
            </a:r>
            <a:endParaRPr lang="en-US" dirty="0" smtClean="0">
              <a:latin typeface="Times New Roman" panose="02020603050405020304" pitchFamily="18" charset="0"/>
              <a:cs typeface="Times New Roman" panose="02020603050405020304" pitchFamily="18" charset="0"/>
            </a:endParaRPr>
          </a:p>
          <a:p>
            <a:pPr marL="514350" indent="-514350" algn="just">
              <a:buAutoNum type="arabicParenR"/>
            </a:pPr>
            <a:r>
              <a:rPr lang="en-US" dirty="0" smtClean="0">
                <a:solidFill>
                  <a:srgbClr val="00B050"/>
                </a:solidFill>
                <a:latin typeface="Times New Roman" panose="02020603050405020304" pitchFamily="18" charset="0"/>
                <a:cs typeface="Times New Roman" panose="02020603050405020304" pitchFamily="18" charset="0"/>
              </a:rPr>
              <a:t>Immediate Addressing: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type of addressing, immediate data is a part of instruction, and appears in the form of successive byte or bytes. This mode contains a constant value or an expression. E.g. MOV AH, 35H MOV BX, </a:t>
            </a:r>
            <a:r>
              <a:rPr lang="en-US" dirty="0" smtClean="0">
                <a:latin typeface="Times New Roman" panose="02020603050405020304" pitchFamily="18" charset="0"/>
                <a:cs typeface="Times New Roman" panose="02020603050405020304" pitchFamily="18" charset="0"/>
              </a:rPr>
              <a:t>7A25H</a:t>
            </a:r>
          </a:p>
          <a:p>
            <a:pPr marL="514350" indent="-514350" algn="just">
              <a:buAutoNum type="arabicParenR"/>
            </a:pPr>
            <a:r>
              <a:rPr lang="en-US" dirty="0" smtClean="0">
                <a:solidFill>
                  <a:srgbClr val="00B050"/>
                </a:solidFill>
                <a:latin typeface="Times New Roman" panose="02020603050405020304" pitchFamily="18" charset="0"/>
                <a:cs typeface="Times New Roman" panose="02020603050405020304" pitchFamily="18" charset="0"/>
              </a:rPr>
              <a:t>Direct </a:t>
            </a:r>
            <a:r>
              <a:rPr lang="en-US" dirty="0">
                <a:solidFill>
                  <a:srgbClr val="00B050"/>
                </a:solidFill>
                <a:latin typeface="Times New Roman" panose="02020603050405020304" pitchFamily="18" charset="0"/>
                <a:cs typeface="Times New Roman" panose="02020603050405020304" pitchFamily="18" charset="0"/>
              </a:rPr>
              <a:t>memory addressing: </a:t>
            </a:r>
            <a:r>
              <a:rPr lang="en-US" dirty="0">
                <a:latin typeface="Times New Roman" panose="02020603050405020304" pitchFamily="18" charset="0"/>
                <a:cs typeface="Times New Roman" panose="02020603050405020304" pitchFamily="18" charset="0"/>
              </a:rPr>
              <a:t>In this type of addressing mode, a 16-bit memory address (offset) is directly specified in the instruction as a part of it. One of the operand is the direct memory and other operand is the register. E.g. ADD AX, [5000H] Note: Here data resides in a memory location in the data segment, whose effective address may be computed using 5000H as the Offset address and content of DS as segment address. The effective address, here, is 10H*DS + 5000H.</a:t>
            </a:r>
          </a:p>
        </p:txBody>
      </p:sp>
    </p:spTree>
    <p:extLst>
      <p:ext uri="{BB962C8B-B14F-4D97-AF65-F5344CB8AC3E}">
        <p14:creationId xmlns:p14="http://schemas.microsoft.com/office/powerpoint/2010/main" val="295305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p:txBody>
          <a:bodyPr>
            <a:normAutofit/>
          </a:bodyPr>
          <a:lstStyle/>
          <a:p>
            <a:pPr algn="just"/>
            <a:r>
              <a:rPr lang="en-GB" altLang="en-US" sz="1800">
                <a:solidFill>
                  <a:srgbClr val="00B0F0"/>
                </a:solidFill>
                <a:latin typeface="Times New Roman" panose="02020603050405020304" pitchFamily="18" charset="0"/>
                <a:cs typeface="Times New Roman" panose="02020603050405020304" pitchFamily="18" charset="0"/>
                <a:sym typeface="+mn-ea"/>
              </a:rPr>
              <a:t>Examples:</a:t>
            </a:r>
            <a:endParaRPr lang="en-GB" altLang="en-US" sz="1800">
              <a:latin typeface="Times New Roman" panose="02020603050405020304" pitchFamily="18" charset="0"/>
              <a:cs typeface="Times New Roman" panose="02020603050405020304" pitchFamily="18" charset="0"/>
              <a:sym typeface="+mn-ea"/>
            </a:endParaRPr>
          </a:p>
          <a:p>
            <a:pPr marL="0" indent="0" algn="just">
              <a:buNone/>
            </a:pP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solidFill>
                  <a:schemeClr val="accent1"/>
                </a:solidFill>
                <a:latin typeface="Times New Roman" panose="02020603050405020304" pitchFamily="18" charset="0"/>
                <a:cs typeface="Times New Roman" panose="02020603050405020304" pitchFamily="18" charset="0"/>
                <a:sym typeface="+mn-ea"/>
              </a:rPr>
              <a:t>INC COUNT </a:t>
            </a:r>
            <a:r>
              <a:rPr lang="en-GB" altLang="en-US" sz="1800">
                <a:latin typeface="Times New Roman" panose="02020603050405020304" pitchFamily="18" charset="0"/>
                <a:cs typeface="Times New Roman" panose="02020603050405020304" pitchFamily="18" charset="0"/>
                <a:sym typeface="+mn-ea"/>
              </a:rPr>
              <a:t>       	; Increment the memory variable COUNT</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solidFill>
                  <a:schemeClr val="accent1"/>
                </a:solidFill>
                <a:latin typeface="Times New Roman" panose="02020603050405020304" pitchFamily="18" charset="0"/>
                <a:cs typeface="Times New Roman" panose="02020603050405020304" pitchFamily="18" charset="0"/>
                <a:sym typeface="+mn-ea"/>
              </a:rPr>
              <a:t>MOV TOTAL, 48 </a:t>
            </a:r>
            <a:r>
              <a:rPr lang="en-GB" altLang="en-US" sz="1800">
                <a:latin typeface="Times New Roman" panose="02020603050405020304" pitchFamily="18" charset="0"/>
                <a:cs typeface="Times New Roman" panose="02020603050405020304" pitchFamily="18" charset="0"/>
                <a:sym typeface="+mn-ea"/>
              </a:rPr>
              <a:t>      ; Transfer the value 48 in the </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sym typeface="+mn-ea"/>
              </a:rPr>
              <a:t>                 	    ; memory variable TOTAL</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solidFill>
                  <a:schemeClr val="accent1"/>
                </a:solidFill>
                <a:latin typeface="Times New Roman" panose="02020603050405020304" pitchFamily="18" charset="0"/>
                <a:cs typeface="Times New Roman" panose="02020603050405020304" pitchFamily="18" charset="0"/>
                <a:sym typeface="+mn-ea"/>
              </a:rPr>
              <a:t>ADD AH, BH   </a:t>
            </a:r>
            <a:r>
              <a:rPr lang="en-GB" altLang="en-US" sz="1800">
                <a:latin typeface="Times New Roman" panose="02020603050405020304" pitchFamily="18" charset="0"/>
                <a:cs typeface="Times New Roman" panose="02020603050405020304" pitchFamily="18" charset="0"/>
                <a:sym typeface="+mn-ea"/>
              </a:rPr>
              <a:t>   	 ; Add the content of the </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sym typeface="+mn-ea"/>
              </a:rPr>
              <a:t>                	  ; BH register into the AH register</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solidFill>
                  <a:schemeClr val="accent1"/>
                </a:solidFill>
                <a:latin typeface="Times New Roman" panose="02020603050405020304" pitchFamily="18" charset="0"/>
                <a:cs typeface="Times New Roman" panose="02020603050405020304" pitchFamily="18" charset="0"/>
                <a:sym typeface="+mn-ea"/>
              </a:rPr>
              <a:t>AND MASK1, 128 </a:t>
            </a:r>
            <a:r>
              <a:rPr lang="en-GB" altLang="en-US" sz="1800">
                <a:latin typeface="Times New Roman" panose="02020603050405020304" pitchFamily="18" charset="0"/>
                <a:cs typeface="Times New Roman" panose="02020603050405020304" pitchFamily="18" charset="0"/>
                <a:sym typeface="+mn-ea"/>
              </a:rPr>
              <a:t>     ; Perform AND operation on the </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sym typeface="+mn-ea"/>
              </a:rPr>
              <a:t>               	         	     ; variable MASK1 and 128</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solidFill>
                  <a:schemeClr val="accent1"/>
                </a:solidFill>
                <a:latin typeface="Times New Roman" panose="02020603050405020304" pitchFamily="18" charset="0"/>
                <a:cs typeface="Times New Roman" panose="02020603050405020304" pitchFamily="18" charset="0"/>
                <a:sym typeface="+mn-ea"/>
              </a:rPr>
              <a:t>ADD MARKS, 10 </a:t>
            </a:r>
            <a:r>
              <a:rPr lang="en-GB" altLang="en-US" sz="1800">
                <a:latin typeface="Times New Roman" panose="02020603050405020304" pitchFamily="18" charset="0"/>
                <a:cs typeface="Times New Roman" panose="02020603050405020304" pitchFamily="18" charset="0"/>
                <a:sym typeface="+mn-ea"/>
              </a:rPr>
              <a:t>  ; Add 10 to the variable MARKS</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solidFill>
                  <a:schemeClr val="accent1"/>
                </a:solidFill>
                <a:latin typeface="Times New Roman" panose="02020603050405020304" pitchFamily="18" charset="0"/>
                <a:cs typeface="Times New Roman" panose="02020603050405020304" pitchFamily="18" charset="0"/>
                <a:sym typeface="+mn-ea"/>
              </a:rPr>
              <a:t>MOV AL, 10    </a:t>
            </a:r>
            <a:r>
              <a:rPr lang="en-GB" altLang="en-US" sz="1800">
                <a:latin typeface="Times New Roman" panose="02020603050405020304" pitchFamily="18" charset="0"/>
                <a:cs typeface="Times New Roman" panose="02020603050405020304" pitchFamily="18" charset="0"/>
                <a:sym typeface="+mn-ea"/>
              </a:rPr>
              <a:t>   	 ; Transfer the value 10 to the AL register</a:t>
            </a:r>
            <a:endParaRPr lang="en-GB" altLang="en-US">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887170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754"/>
            <a:ext cx="10515600" cy="6020209"/>
          </a:xfrm>
        </p:spPr>
        <p:txBody>
          <a:bodyPr>
            <a:normAutofit/>
          </a:bodyPr>
          <a:lstStyle/>
          <a:p>
            <a:pPr marL="0" indent="0" algn="just">
              <a:buNone/>
            </a:pPr>
            <a:r>
              <a:rPr lang="en-US" sz="2400" dirty="0" smtClean="0">
                <a:solidFill>
                  <a:srgbClr val="00B050"/>
                </a:solidFill>
                <a:latin typeface="Times New Roman" panose="02020603050405020304" pitchFamily="18" charset="0"/>
                <a:cs typeface="Times New Roman" panose="02020603050405020304" pitchFamily="18" charset="0"/>
              </a:rPr>
              <a:t>4) Indirect </a:t>
            </a:r>
            <a:r>
              <a:rPr lang="en-US" sz="2400" dirty="0">
                <a:solidFill>
                  <a:srgbClr val="00B050"/>
                </a:solidFill>
                <a:latin typeface="Times New Roman" panose="02020603050405020304" pitchFamily="18" charset="0"/>
                <a:cs typeface="Times New Roman" panose="02020603050405020304" pitchFamily="18" charset="0"/>
              </a:rPr>
              <a:t>memory addressing: </a:t>
            </a:r>
            <a:endParaRPr lang="en-US" sz="2400" dirty="0" smtClean="0">
              <a:solidFill>
                <a:srgbClr val="00B050"/>
              </a:solidFill>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Indirect </a:t>
            </a:r>
            <a:r>
              <a:rPr lang="en-US" sz="2400" dirty="0">
                <a:latin typeface="Times New Roman" panose="02020603050405020304" pitchFamily="18" charset="0"/>
                <a:cs typeface="Times New Roman" panose="02020603050405020304" pitchFamily="18" charset="0"/>
              </a:rPr>
              <a:t>addressing takes advantage of computer’s capability for segment: offset addressing. The registers used for this purpose are base register (BX and BP) and index register (DI and SI) E.g. MOV [BX], AL - ADD CX, [SI] </a:t>
            </a:r>
          </a:p>
          <a:p>
            <a:pPr marL="0" indent="0" algn="just">
              <a:buNone/>
            </a:pPr>
            <a:r>
              <a:rPr lang="en-US" sz="2400" dirty="0" smtClean="0">
                <a:solidFill>
                  <a:srgbClr val="00B050"/>
                </a:solidFill>
                <a:latin typeface="Times New Roman" panose="02020603050405020304" pitchFamily="18" charset="0"/>
                <a:cs typeface="Times New Roman" panose="02020603050405020304" pitchFamily="18" charset="0"/>
              </a:rPr>
              <a:t>5) Base </a:t>
            </a:r>
            <a:r>
              <a:rPr lang="en-US" sz="2400" dirty="0">
                <a:solidFill>
                  <a:srgbClr val="00B050"/>
                </a:solidFill>
                <a:latin typeface="Times New Roman" panose="02020603050405020304" pitchFamily="18" charset="0"/>
                <a:cs typeface="Times New Roman" panose="02020603050405020304" pitchFamily="18" charset="0"/>
              </a:rPr>
              <a:t>displacement addressing: </a:t>
            </a:r>
            <a:endParaRPr lang="en-US" sz="2400" dirty="0" smtClean="0">
              <a:solidFill>
                <a:srgbClr val="00B050"/>
              </a:solidFill>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addressing mode also uses base registers (BX and BP) and index register (SI and DI), but combined with a displacement (a number or offset value) to form an effective address. E.g. MOV BX, OFFSET ARR LEA BX, ARR MOV AL, [BX +2] ADD TBL [BX], CL TBL [BX] [BX + TBL] e.g. [BX + 4] 7)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solidFill>
                  <a:srgbClr val="00B050"/>
                </a:solidFill>
                <a:latin typeface="Times New Roman" panose="02020603050405020304" pitchFamily="18" charset="0"/>
                <a:cs typeface="Times New Roman" panose="02020603050405020304" pitchFamily="18" charset="0"/>
              </a:rPr>
              <a:t>6) Base </a:t>
            </a:r>
            <a:r>
              <a:rPr lang="en-US" sz="2400" dirty="0">
                <a:solidFill>
                  <a:srgbClr val="00B050"/>
                </a:solidFill>
                <a:latin typeface="Times New Roman" panose="02020603050405020304" pitchFamily="18" charset="0"/>
                <a:cs typeface="Times New Roman" panose="02020603050405020304" pitchFamily="18" charset="0"/>
              </a:rPr>
              <a:t>index addressing: </a:t>
            </a:r>
            <a:endParaRPr lang="en-US" sz="2400" dirty="0" smtClean="0">
              <a:solidFill>
                <a:srgbClr val="00B050"/>
              </a:solidFill>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addressing mode combines a base registers (BX or BP) with an index register (SI or DI) to form an effective address. E.g. MOV AX, [BX +SI] ADD [BX+DI], CL </a:t>
            </a:r>
          </a:p>
        </p:txBody>
      </p:sp>
    </p:spTree>
    <p:extLst>
      <p:ext uri="{BB962C8B-B14F-4D97-AF65-F5344CB8AC3E}">
        <p14:creationId xmlns:p14="http://schemas.microsoft.com/office/powerpoint/2010/main" val="39846858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09006"/>
            <a:ext cx="10515600" cy="5967957"/>
          </a:xfrm>
        </p:spPr>
        <p:txBody>
          <a:bodyPr/>
          <a:lstStyle/>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Assembly program to add two numbers (8086)</a:t>
            </a: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875211"/>
            <a:ext cx="8059783" cy="4990012"/>
          </a:xfrm>
          <a:prstGeom prst="rect">
            <a:avLst/>
          </a:prstGeom>
        </p:spPr>
      </p:pic>
    </p:spTree>
    <p:extLst>
      <p:ext uri="{BB962C8B-B14F-4D97-AF65-F5344CB8AC3E}">
        <p14:creationId xmlns:p14="http://schemas.microsoft.com/office/powerpoint/2010/main" val="38532828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9817"/>
            <a:ext cx="10515600" cy="6007146"/>
          </a:xfrm>
        </p:spPr>
        <p:txBody>
          <a:bodyPr/>
          <a:lstStyle/>
          <a:p>
            <a:pPr marL="0" indent="0">
              <a:buNone/>
            </a:pPr>
            <a:r>
              <a:rPr lang="en-US" dirty="0" smtClean="0">
                <a:solidFill>
                  <a:srgbClr val="FF0000"/>
                </a:solidFill>
                <a:latin typeface="Times New Roman" panose="02020603050405020304" pitchFamily="18" charset="0"/>
                <a:cs typeface="Times New Roman" panose="02020603050405020304" pitchFamily="18" charset="0"/>
              </a:rPr>
              <a:t>Assignment</a:t>
            </a:r>
          </a:p>
          <a:p>
            <a:pPr marL="514350" indent="-514350">
              <a:buAutoNum type="arabicPeriod"/>
            </a:pPr>
            <a:r>
              <a:rPr lang="en-US" dirty="0" smtClean="0">
                <a:latin typeface="Times New Roman" panose="02020603050405020304" pitchFamily="18" charset="0"/>
                <a:cs typeface="Times New Roman" panose="02020603050405020304" pitchFamily="18" charset="0"/>
              </a:rPr>
              <a:t>Write an 8086 assembly program to subtract, multiply and divide any two numbers.</a:t>
            </a:r>
          </a:p>
          <a:p>
            <a:pPr marL="0" indent="0">
              <a:buNone/>
            </a:pPr>
            <a:endParaRPr lang="en-US" dirty="0"/>
          </a:p>
        </p:txBody>
      </p:sp>
    </p:spTree>
    <p:extLst>
      <p:ext uri="{BB962C8B-B14F-4D97-AF65-F5344CB8AC3E}">
        <p14:creationId xmlns:p14="http://schemas.microsoft.com/office/powerpoint/2010/main" val="1197729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95943"/>
            <a:ext cx="10515600" cy="5981020"/>
          </a:xfrm>
        </p:spPr>
        <p:txBody>
          <a:bodyPr/>
          <a:lstStyle/>
          <a:p>
            <a:pPr marL="0" indent="0">
              <a:buNone/>
            </a:pPr>
            <a:r>
              <a:rPr lang="en-US" dirty="0" smtClean="0">
                <a:solidFill>
                  <a:srgbClr val="FF0000"/>
                </a:solidFill>
                <a:latin typeface="Times New Roman" panose="02020603050405020304" pitchFamily="18" charset="0"/>
                <a:cs typeface="Times New Roman" panose="02020603050405020304" pitchFamily="18" charset="0"/>
              </a:rPr>
              <a:t>Assembly program to input and display a character</a:t>
            </a:r>
          </a:p>
          <a:p>
            <a:pPr marL="0" indent="0">
              <a:buNone/>
            </a:pPr>
            <a:r>
              <a:rPr lang="en-US" dirty="0"/>
              <a:t>.</a:t>
            </a:r>
            <a:r>
              <a:rPr lang="en-US" dirty="0">
                <a:latin typeface="Times New Roman" panose="02020603050405020304" pitchFamily="18" charset="0"/>
                <a:cs typeface="Times New Roman" panose="02020603050405020304" pitchFamily="18" charset="0"/>
              </a:rPr>
              <a:t>MODEL SMALL</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.CODE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START: MOV AH,1    ;asks for keyboard input.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 21H                       ;stored in AL register.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MOV DL,AL                ;DL is the register used to display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MOV AH,2                   ;character output function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 21H</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START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5254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9817"/>
            <a:ext cx="10515600" cy="6007146"/>
          </a:xfrm>
        </p:spPr>
        <p:txBody>
          <a:bodyPr>
            <a:normAutofit/>
          </a:bodyPr>
          <a:lstStyle/>
          <a:p>
            <a:pPr marL="0" indent="0">
              <a:buNone/>
            </a:pPr>
            <a:r>
              <a:rPr lang="en-US" dirty="0" smtClean="0">
                <a:solidFill>
                  <a:srgbClr val="FF0000"/>
                </a:solidFill>
                <a:latin typeface="Times New Roman" panose="02020603050405020304" pitchFamily="18" charset="0"/>
                <a:cs typeface="Times New Roman" panose="02020603050405020304" pitchFamily="18" charset="0"/>
              </a:rPr>
              <a:t>String 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31" y="627018"/>
            <a:ext cx="6675120" cy="5342708"/>
          </a:xfrm>
          <a:prstGeom prst="rect">
            <a:avLst/>
          </a:prstGeom>
        </p:spPr>
      </p:pic>
    </p:spTree>
    <p:extLst>
      <p:ext uri="{BB962C8B-B14F-4D97-AF65-F5344CB8AC3E}">
        <p14:creationId xmlns:p14="http://schemas.microsoft.com/office/powerpoint/2010/main" val="10771442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43691"/>
            <a:ext cx="10944497" cy="6033272"/>
          </a:xfrm>
        </p:spPr>
        <p:txBody>
          <a:bodyPr/>
          <a:lstStyle/>
          <a:p>
            <a:pPr marL="0" indent="0">
              <a:buNone/>
            </a:pPr>
            <a:r>
              <a:rPr lang="en-US" dirty="0" smtClean="0">
                <a:solidFill>
                  <a:srgbClr val="FF0000"/>
                </a:solidFill>
                <a:latin typeface="Times New Roman" panose="02020603050405020304" pitchFamily="18" charset="0"/>
                <a:cs typeface="Times New Roman" panose="02020603050405020304" pitchFamily="18" charset="0"/>
              </a:rPr>
              <a:t>Assembly program to reverse a string</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67" y="653142"/>
            <a:ext cx="4514259" cy="59037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319" y="3801291"/>
            <a:ext cx="3264270" cy="2755594"/>
          </a:xfrm>
          <a:prstGeom prst="rect">
            <a:avLst/>
          </a:prstGeom>
        </p:spPr>
      </p:pic>
    </p:spTree>
    <p:extLst>
      <p:ext uri="{BB962C8B-B14F-4D97-AF65-F5344CB8AC3E}">
        <p14:creationId xmlns:p14="http://schemas.microsoft.com/office/powerpoint/2010/main" val="336993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09006"/>
            <a:ext cx="10515600" cy="5967957"/>
          </a:xfrm>
        </p:spPr>
        <p:txBody>
          <a:bodyPr>
            <a:normAutofit/>
          </a:bodyPr>
          <a:lstStyle/>
          <a:p>
            <a:pPr marL="0" indent="0" algn="just">
              <a:buNone/>
            </a:pPr>
            <a:r>
              <a:rPr lang="en-US" sz="2400" dirty="0" smtClean="0">
                <a:solidFill>
                  <a:srgbClr val="FF0000"/>
                </a:solidFill>
                <a:latin typeface="Times New Roman" panose="02020603050405020304" pitchFamily="18" charset="0"/>
                <a:cs typeface="Times New Roman" panose="02020603050405020304" pitchFamily="18" charset="0"/>
              </a:rPr>
              <a:t>Debugging</a:t>
            </a:r>
          </a:p>
          <a:p>
            <a:pPr algn="just" fontAlgn="base"/>
            <a:r>
              <a:rPr lang="en-US" sz="2400" dirty="0">
                <a:latin typeface="Times New Roman" panose="02020603050405020304" pitchFamily="18" charset="0"/>
                <a:cs typeface="Times New Roman" panose="02020603050405020304" pitchFamily="18" charset="0"/>
              </a:rPr>
              <a:t>Debugging is the process of identifying and removing bug from software or program. It refers to identification of errors in the program logic, machine codes, and execution. It gives step by step information about the execution of code to identify the fault in the program.</a:t>
            </a:r>
          </a:p>
          <a:p>
            <a:pPr algn="just" fontAlgn="base"/>
            <a:r>
              <a:rPr lang="en-US" sz="2400" dirty="0">
                <a:solidFill>
                  <a:srgbClr val="00B0F0"/>
                </a:solidFill>
                <a:latin typeface="Times New Roman" panose="02020603050405020304" pitchFamily="18" charset="0"/>
                <a:cs typeface="Times New Roman" panose="02020603050405020304" pitchFamily="18" charset="0"/>
              </a:rPr>
              <a:t>Debugging of machine code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Translating the assembly language to machine code is similar to building a circuit from a schematic diagram. Debugging can help in determining:</a:t>
            </a:r>
          </a:p>
          <a:p>
            <a:pPr algn="just" fontAlgn="base"/>
            <a:r>
              <a:rPr lang="en-US" sz="2400" dirty="0">
                <a:latin typeface="Times New Roman" panose="02020603050405020304" pitchFamily="18" charset="0"/>
                <a:cs typeface="Times New Roman" panose="02020603050405020304" pitchFamily="18" charset="0"/>
              </a:rPr>
              <a:t>Values of register.</a:t>
            </a:r>
          </a:p>
          <a:p>
            <a:pPr algn="just" fontAlgn="base"/>
            <a:r>
              <a:rPr lang="en-US" sz="2400" dirty="0">
                <a:latin typeface="Times New Roman" panose="02020603050405020304" pitchFamily="18" charset="0"/>
                <a:cs typeface="Times New Roman" panose="02020603050405020304" pitchFamily="18" charset="0"/>
              </a:rPr>
              <a:t>Flow of program.</a:t>
            </a:r>
          </a:p>
          <a:p>
            <a:pPr algn="just" fontAlgn="base"/>
            <a:r>
              <a:rPr lang="en-US" sz="2400" dirty="0">
                <a:latin typeface="Times New Roman" panose="02020603050405020304" pitchFamily="18" charset="0"/>
                <a:cs typeface="Times New Roman" panose="02020603050405020304" pitchFamily="18" charset="0"/>
              </a:rPr>
              <a:t>Entry and exit point of a function.</a:t>
            </a:r>
          </a:p>
          <a:p>
            <a:pPr algn="just" fontAlgn="base"/>
            <a:r>
              <a:rPr lang="en-US" sz="2400" dirty="0">
                <a:latin typeface="Times New Roman" panose="02020603050405020304" pitchFamily="18" charset="0"/>
                <a:cs typeface="Times New Roman" panose="02020603050405020304" pitchFamily="18" charset="0"/>
              </a:rPr>
              <a:t>Entry into </a:t>
            </a:r>
            <a:r>
              <a:rPr lang="en-US" sz="2400" i="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statement.</a:t>
            </a:r>
          </a:p>
          <a:p>
            <a:pPr algn="just" fontAlgn="base"/>
            <a:r>
              <a:rPr lang="en-US" sz="2400" dirty="0">
                <a:latin typeface="Times New Roman" panose="02020603050405020304" pitchFamily="18" charset="0"/>
                <a:cs typeface="Times New Roman" panose="02020603050405020304" pitchFamily="18" charset="0"/>
              </a:rPr>
              <a:t>Looping of code</a:t>
            </a:r>
            <a:r>
              <a:rPr lang="en-US" sz="2400" dirty="0" smtClean="0">
                <a:latin typeface="Times New Roman" panose="02020603050405020304" pitchFamily="18" charset="0"/>
                <a:cs typeface="Times New Roman" panose="02020603050405020304" pitchFamily="18" charset="0"/>
              </a:rPr>
              <a:t>.</a:t>
            </a:r>
          </a:p>
          <a:p>
            <a:pPr algn="just" fontAlgn="base"/>
            <a:r>
              <a:rPr lang="en-US" sz="2400" dirty="0">
                <a:latin typeface="Times New Roman" panose="02020603050405020304" pitchFamily="18" charset="0"/>
                <a:cs typeface="Times New Roman" panose="02020603050405020304" pitchFamily="18" charset="0"/>
              </a:rPr>
              <a:t>Calculation check</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214688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09006"/>
            <a:ext cx="10515600" cy="5967957"/>
          </a:xfrm>
        </p:spPr>
        <p:txBody>
          <a:bodyPr>
            <a:normAutofit fontScale="77500" lnSpcReduction="20000"/>
          </a:bodyPr>
          <a:lstStyle/>
          <a:p>
            <a:pPr marL="0" indent="0" algn="just" fontAlgn="base">
              <a:buNone/>
            </a:pPr>
            <a:r>
              <a:rPr lang="en-US" dirty="0">
                <a:solidFill>
                  <a:srgbClr val="00B0F0"/>
                </a:solidFill>
                <a:latin typeface="Times New Roman" panose="02020603050405020304" pitchFamily="18" charset="0"/>
                <a:cs typeface="Times New Roman" panose="02020603050405020304" pitchFamily="18" charset="0"/>
              </a:rPr>
              <a:t>Common sources of error:</a:t>
            </a:r>
          </a:p>
          <a:p>
            <a:pPr algn="just" fontAlgn="base"/>
            <a:r>
              <a:rPr lang="en-US" dirty="0">
                <a:latin typeface="Times New Roman" panose="02020603050405020304" pitchFamily="18" charset="0"/>
                <a:cs typeface="Times New Roman" panose="02020603050405020304" pitchFamily="18" charset="0"/>
              </a:rPr>
              <a:t>Selecting a wrong code</a:t>
            </a:r>
          </a:p>
          <a:p>
            <a:pPr algn="just" fontAlgn="base"/>
            <a:r>
              <a:rPr lang="en-US" dirty="0">
                <a:latin typeface="Times New Roman" panose="02020603050405020304" pitchFamily="18" charset="0"/>
                <a:cs typeface="Times New Roman" panose="02020603050405020304" pitchFamily="18" charset="0"/>
              </a:rPr>
              <a:t>Forgetting second or third byte of instruction</a:t>
            </a:r>
          </a:p>
          <a:p>
            <a:pPr algn="just" fontAlgn="base"/>
            <a:r>
              <a:rPr lang="en-US" dirty="0">
                <a:latin typeface="Times New Roman" panose="02020603050405020304" pitchFamily="18" charset="0"/>
                <a:cs typeface="Times New Roman" panose="02020603050405020304" pitchFamily="18" charset="0"/>
              </a:rPr>
              <a:t>Specifying wrong jump locations</a:t>
            </a:r>
          </a:p>
          <a:p>
            <a:pPr algn="just" fontAlgn="base"/>
            <a:r>
              <a:rPr lang="en-US" dirty="0">
                <a:latin typeface="Times New Roman" panose="02020603050405020304" pitchFamily="18" charset="0"/>
                <a:cs typeface="Times New Roman" panose="02020603050405020304" pitchFamily="18" charset="0"/>
              </a:rPr>
              <a:t>Not reversing the order of high and low bytes in a Jump instruction</a:t>
            </a:r>
          </a:p>
          <a:p>
            <a:pPr algn="just" fontAlgn="base"/>
            <a:r>
              <a:rPr lang="en-US" dirty="0">
                <a:latin typeface="Times New Roman" panose="02020603050405020304" pitchFamily="18" charset="0"/>
                <a:cs typeface="Times New Roman" panose="02020603050405020304" pitchFamily="18" charset="0"/>
              </a:rPr>
              <a:t>Writing memory addresses in decimal instead of hexadecimal</a:t>
            </a:r>
          </a:p>
          <a:p>
            <a:pPr algn="just" fontAlgn="base"/>
            <a:r>
              <a:rPr lang="en-US" dirty="0">
                <a:latin typeface="Times New Roman" panose="02020603050405020304" pitchFamily="18" charset="0"/>
                <a:cs typeface="Times New Roman" panose="02020603050405020304" pitchFamily="18" charset="0"/>
              </a:rPr>
              <a:t>Failure to clear accumulator when adding two numbers</a:t>
            </a:r>
          </a:p>
          <a:p>
            <a:pPr algn="just" fontAlgn="base"/>
            <a:r>
              <a:rPr lang="en-US" dirty="0">
                <a:latin typeface="Times New Roman" panose="02020603050405020304" pitchFamily="18" charset="0"/>
                <a:cs typeface="Times New Roman" panose="02020603050405020304" pitchFamily="18" charset="0"/>
              </a:rPr>
              <a:t>Failure to clear carry registers</a:t>
            </a:r>
          </a:p>
          <a:p>
            <a:pPr algn="just" fontAlgn="base"/>
            <a:r>
              <a:rPr lang="en-US" dirty="0">
                <a:latin typeface="Times New Roman" panose="02020603050405020304" pitchFamily="18" charset="0"/>
                <a:cs typeface="Times New Roman" panose="02020603050405020304" pitchFamily="18" charset="0"/>
              </a:rPr>
              <a:t>Failure to set flag before Jump instruction</a:t>
            </a:r>
          </a:p>
          <a:p>
            <a:pPr algn="just" fontAlgn="base"/>
            <a:r>
              <a:rPr lang="en-US" dirty="0">
                <a:latin typeface="Times New Roman" panose="02020603050405020304" pitchFamily="18" charset="0"/>
                <a:cs typeface="Times New Roman" panose="02020603050405020304" pitchFamily="18" charset="0"/>
              </a:rPr>
              <a:t>Specifying wrong memory address on Jump instruction</a:t>
            </a:r>
          </a:p>
          <a:p>
            <a:pPr algn="just" fontAlgn="base"/>
            <a:r>
              <a:rPr lang="en-US" dirty="0">
                <a:latin typeface="Times New Roman" panose="02020603050405020304" pitchFamily="18" charset="0"/>
                <a:cs typeface="Times New Roman" panose="02020603050405020304" pitchFamily="18" charset="0"/>
              </a:rPr>
              <a:t>Use of improper combination of rotate instructions</a:t>
            </a:r>
          </a:p>
          <a:p>
            <a:pPr marL="0" indent="0" algn="just" fontAlgn="base">
              <a:buNone/>
            </a:pPr>
            <a:r>
              <a:rPr lang="en-US" dirty="0">
                <a:latin typeface="Times New Roman" panose="02020603050405020304" pitchFamily="18" charset="0"/>
                <a:cs typeface="Times New Roman" panose="02020603050405020304" pitchFamily="18" charset="0"/>
              </a:rPr>
              <a:t>The debugging process is divided into two parts</a:t>
            </a:r>
            <a:r>
              <a:rPr lang="en-US" dirty="0" smtClean="0">
                <a:latin typeface="Times New Roman" panose="02020603050405020304" pitchFamily="18" charset="0"/>
                <a:cs typeface="Times New Roman" panose="02020603050405020304" pitchFamily="18" charset="0"/>
              </a:rPr>
              <a:t>:</a:t>
            </a:r>
          </a:p>
          <a:p>
            <a:pPr algn="just" fontAlgn="base"/>
            <a:r>
              <a:rPr lang="en-US" dirty="0">
                <a:solidFill>
                  <a:srgbClr val="00B0F0"/>
                </a:solidFill>
                <a:latin typeface="Times New Roman" panose="02020603050405020304" pitchFamily="18" charset="0"/>
                <a:cs typeface="Times New Roman" panose="02020603050405020304" pitchFamily="18" charset="0"/>
              </a:rPr>
              <a:t>Static Debugging: </a:t>
            </a:r>
            <a:r>
              <a:rPr lang="en-US" dirty="0">
                <a:latin typeface="Times New Roman" panose="02020603050405020304" pitchFamily="18" charset="0"/>
                <a:cs typeface="Times New Roman" panose="02020603050405020304" pitchFamily="18" charset="0"/>
              </a:rPr>
              <a:t>It is similar to visual inspection of circuit board, it is done by a paper and pencil to check the flowchart and machine codes. It is used to the understanding of code logic and structure of program.</a:t>
            </a:r>
          </a:p>
          <a:p>
            <a:pPr algn="just" fontAlgn="base"/>
            <a:r>
              <a:rPr lang="en-US" dirty="0">
                <a:solidFill>
                  <a:srgbClr val="00B0F0"/>
                </a:solidFill>
                <a:latin typeface="Times New Roman" panose="02020603050405020304" pitchFamily="18" charset="0"/>
                <a:cs typeface="Times New Roman" panose="02020603050405020304" pitchFamily="18" charset="0"/>
              </a:rPr>
              <a:t>Dynamic Debugging:</a:t>
            </a:r>
            <a:r>
              <a:rPr lang="en-US" dirty="0">
                <a:latin typeface="Times New Roman" panose="02020603050405020304" pitchFamily="18" charset="0"/>
                <a:cs typeface="Times New Roman" panose="02020603050405020304" pitchFamily="18" charset="0"/>
              </a:rPr>
              <a:t> It involves observing the contents of register or output after execution of each instruction (in single step technique) or a group of instructions (in breakpoint technique).</a:t>
            </a:r>
          </a:p>
          <a:p>
            <a:pPr fontAlgn="base"/>
            <a:endParaRPr lang="en-US" dirty="0"/>
          </a:p>
          <a:p>
            <a:pPr marL="0" indent="0">
              <a:buNone/>
            </a:pPr>
            <a:endParaRPr lang="en-US" dirty="0"/>
          </a:p>
        </p:txBody>
      </p:sp>
    </p:spTree>
    <p:extLst>
      <p:ext uri="{BB962C8B-B14F-4D97-AF65-F5344CB8AC3E}">
        <p14:creationId xmlns:p14="http://schemas.microsoft.com/office/powerpoint/2010/main" val="46630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Instruction Description and Classification</a:t>
            </a:r>
          </a:p>
        </p:txBody>
      </p:sp>
      <p:sp>
        <p:nvSpPr>
          <p:cNvPr id="3" name="Content Placeholder 2"/>
          <p:cNvSpPr>
            <a:spLocks noGrp="1"/>
          </p:cNvSpPr>
          <p:nvPr>
            <p:ph idx="1"/>
          </p:nvPr>
        </p:nvSpPr>
        <p:spPr>
          <a:xfrm>
            <a:off x="838200" y="1825625"/>
            <a:ext cx="10515600" cy="4848225"/>
          </a:xfrm>
        </p:spPr>
        <p:txBody>
          <a:bodyPr/>
          <a:lstStyle/>
          <a:p>
            <a:pPr algn="just"/>
            <a:r>
              <a:rPr lang="en-GB" altLang="en-US" sz="1800">
                <a:latin typeface="Times New Roman" panose="02020603050405020304" pitchFamily="18" charset="0"/>
                <a:cs typeface="Times New Roman" panose="02020603050405020304" pitchFamily="18" charset="0"/>
              </a:rPr>
              <a:t>The computer can be used to perform a specific task, only by specifying the necessay steps to compute the tasks. The collection of such ordered steps from 'program' of a computer. These ordered steps are the computer instructions stored in central memory locations and are executed on a sequence at a time.</a:t>
            </a:r>
          </a:p>
          <a:p>
            <a:pPr algn="just"/>
            <a:r>
              <a:rPr lang="en-GB" altLang="en-US" sz="1800">
                <a:latin typeface="Times New Roman" panose="02020603050405020304" pitchFamily="18" charset="0"/>
                <a:cs typeface="Times New Roman" panose="02020603050405020304" pitchFamily="18" charset="0"/>
              </a:rPr>
              <a:t>Each instruction of a program is pointed by the program counter (PC). It is first moved to instruction register (IR), then decoded into binary format and stored as an instruction in the memory. The computer takes a certain period to complete the task i.e. instruction fetching, decoding and execute on the basis of clock speed. Such a time period called 'Instruction Cycle' and consists two cycles namely fetch &amp; decode and execute cycle.</a:t>
            </a:r>
          </a:p>
          <a:p>
            <a:pPr algn="just"/>
            <a:r>
              <a:rPr lang="en-GB" altLang="en-US" sz="1800">
                <a:latin typeface="Times New Roman" panose="02020603050405020304" pitchFamily="18" charset="0"/>
                <a:cs typeface="Times New Roman" panose="02020603050405020304" pitchFamily="18" charset="0"/>
              </a:rPr>
              <a:t>Generally each instruction has two parts: one is the task to be operated on, called the operand or address field. The operand (or data) can be specified in various ways. It may include 8-bit (or 16-bit) data in an internal register, a memory location, or an 8-bit (or16-bit) address. The Op-code field specifies how data is to be manipulated and addrss field indicates the address of a data item. Though computer only understands binary language, it is complex and tedious for us to enter all the instructions in binary format. </a:t>
            </a:r>
          </a:p>
          <a:p>
            <a:pPr algn="just"/>
            <a:r>
              <a:rPr lang="en-GB" altLang="en-US" sz="1800">
                <a:latin typeface="Times New Roman" panose="02020603050405020304" pitchFamily="18" charset="0"/>
                <a:cs typeface="Times New Roman" panose="02020603050405020304" pitchFamily="18" charset="0"/>
              </a:rPr>
              <a:t>Besides, identification and correction of errors in the program is even harder. So, the instructions are written in meaningful words (relating to task they perform) as mnemonics so that it is easier for programmers to learn, understand and use easily. For example</a:t>
            </a:r>
          </a:p>
        </p:txBody>
      </p:sp>
    </p:spTree>
    <p:extLst>
      <p:ext uri="{BB962C8B-B14F-4D97-AF65-F5344CB8AC3E}">
        <p14:creationId xmlns:p14="http://schemas.microsoft.com/office/powerpoint/2010/main" val="41478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838200" y="1825625"/>
            <a:ext cx="10515600" cy="4775835"/>
          </a:xfrm>
        </p:spPr>
        <p:txBody>
          <a:bodyPr/>
          <a:lstStyle/>
          <a:p>
            <a:pPr algn="just"/>
            <a:r>
              <a:rPr lang="en-GB" altLang="en-US" sz="1800">
                <a:solidFill>
                  <a:srgbClr val="00B050"/>
                </a:solidFill>
                <a:latin typeface="Times New Roman" panose="02020603050405020304" pitchFamily="18" charset="0"/>
                <a:cs typeface="Times New Roman" panose="02020603050405020304" pitchFamily="18" charset="0"/>
              </a:rPr>
              <a:t>ADD R1, R0</a:t>
            </a:r>
            <a:endParaRPr lang="en-GB" altLang="en-US" sz="1800">
              <a:latin typeface="Times New Roman" panose="02020603050405020304" pitchFamily="18" charset="0"/>
              <a:cs typeface="Times New Roman" panose="02020603050405020304" pitchFamily="18" charset="0"/>
            </a:endParaRPr>
          </a:p>
          <a:p>
            <a:pPr algn="just"/>
            <a:r>
              <a:rPr lang="en-GB" altLang="en-US" sz="1800">
                <a:solidFill>
                  <a:srgbClr val="00B0F0"/>
                </a:solidFill>
                <a:latin typeface="Times New Roman" panose="02020603050405020304" pitchFamily="18" charset="0"/>
                <a:cs typeface="Times New Roman" panose="02020603050405020304" pitchFamily="18" charset="0"/>
              </a:rPr>
              <a:t>Opcode address:</a:t>
            </a:r>
            <a:endParaRPr lang="en-GB" altLang="en-US" sz="1800">
              <a:latin typeface="Times New Roman" panose="02020603050405020304" pitchFamily="18" charset="0"/>
              <a:cs typeface="Times New Roman" panose="02020603050405020304" pitchFamily="18" charset="0"/>
            </a:endParaRPr>
          </a:p>
          <a:p>
            <a:pPr algn="just"/>
            <a:r>
              <a:rPr lang="en-GB" altLang="en-US" sz="1800">
                <a:latin typeface="Times New Roman" panose="02020603050405020304" pitchFamily="18" charset="0"/>
                <a:cs typeface="Times New Roman" panose="02020603050405020304" pitchFamily="18" charset="0"/>
              </a:rPr>
              <a:t>Here, R0 is the source register and R1 is the destination register. The instruction adds the contents of R0 with the content of R1 and stores result in R1. There are three categories of instruction format depending on the number of address specified in instruction set:</a:t>
            </a:r>
          </a:p>
          <a:p>
            <a:pPr algn="just"/>
            <a:r>
              <a:rPr lang="en-GB" altLang="en-US" sz="1800">
                <a:solidFill>
                  <a:srgbClr val="FFC000"/>
                </a:solidFill>
                <a:latin typeface="Times New Roman" panose="02020603050405020304" pitchFamily="18" charset="0"/>
                <a:cs typeface="Times New Roman" panose="02020603050405020304" pitchFamily="18" charset="0"/>
              </a:rPr>
              <a:t>One Byte Instruction:</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	- Here 1 byte will be op-code and operand will be default i.e. ADD B, MOV A,B</a:t>
            </a:r>
          </a:p>
          <a:p>
            <a:pPr algn="just"/>
            <a:r>
              <a:rPr lang="en-GB" altLang="en-US" sz="1800">
                <a:solidFill>
                  <a:srgbClr val="FFC000"/>
                </a:solidFill>
                <a:latin typeface="Times New Roman" panose="02020603050405020304" pitchFamily="18" charset="0"/>
                <a:cs typeface="Times New Roman" panose="02020603050405020304" pitchFamily="18" charset="0"/>
              </a:rPr>
              <a:t>Two Byte Instruction:</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	- Here first byte will be op-code and second byte will be the operand/data i.e. IN 40H, MVI A 8-bit data</a:t>
            </a:r>
          </a:p>
          <a:p>
            <a:pPr algn="just"/>
            <a:r>
              <a:rPr lang="en-GB" altLang="en-US" sz="1800">
                <a:solidFill>
                  <a:srgbClr val="FFC000"/>
                </a:solidFill>
                <a:latin typeface="Times New Roman" panose="02020603050405020304" pitchFamily="18" charset="0"/>
                <a:cs typeface="Times New Roman" panose="02020603050405020304" pitchFamily="18" charset="0"/>
              </a:rPr>
              <a:t>Three Byte Instruction:</a:t>
            </a:r>
            <a:endParaRPr lang="en-GB" altLang="en-US" sz="1800">
              <a:latin typeface="Times New Roman" panose="02020603050405020304" pitchFamily="18" charset="0"/>
              <a:cs typeface="Times New Roman" panose="02020603050405020304" pitchFamily="18" charset="0"/>
            </a:endParaRPr>
          </a:p>
          <a:p>
            <a:pPr marL="0" indent="0" algn="just">
              <a:buNone/>
            </a:pPr>
            <a:r>
              <a:rPr lang="en-GB" altLang="en-US" sz="1800">
                <a:latin typeface="Times New Roman" panose="02020603050405020304" pitchFamily="18" charset="0"/>
                <a:cs typeface="Times New Roman" panose="02020603050405020304" pitchFamily="18" charset="0"/>
              </a:rPr>
              <a:t>	- Here first byte will be op-code, second and third byte will be operands/data i.e. 2</a:t>
            </a:r>
            <a:r>
              <a:rPr lang="en-GB" altLang="en-US" sz="1800" baseline="30000">
                <a:latin typeface="Times New Roman" panose="02020603050405020304" pitchFamily="18" charset="0"/>
                <a:cs typeface="Times New Roman" panose="02020603050405020304" pitchFamily="18" charset="0"/>
              </a:rPr>
              <a:t>nd</a:t>
            </a:r>
            <a:r>
              <a:rPr lang="en-GB" altLang="en-US" sz="1800">
                <a:latin typeface="Times New Roman" panose="02020603050405020304" pitchFamily="18" charset="0"/>
                <a:cs typeface="Times New Roman" panose="02020603050405020304" pitchFamily="18" charset="0"/>
              </a:rPr>
              <a:t> byte lower order data, 3r</a:t>
            </a:r>
            <a:r>
              <a:rPr lang="en-GB" altLang="en-US" sz="1800" baseline="30000">
                <a:latin typeface="Times New Roman" panose="02020603050405020304" pitchFamily="18" charset="0"/>
                <a:cs typeface="Times New Roman" panose="02020603050405020304" pitchFamily="18" charset="0"/>
              </a:rPr>
              <a:t>d</a:t>
            </a:r>
            <a:r>
              <a:rPr lang="en-GB" altLang="en-US" sz="1800">
                <a:latin typeface="Times New Roman" panose="02020603050405020304" pitchFamily="18" charset="0"/>
                <a:cs typeface="Times New Roman" panose="02020603050405020304" pitchFamily="18" charset="0"/>
              </a:rPr>
              <a:t> byte higher order data. For example: LXI B, 4050H</a:t>
            </a:r>
            <a:endParaRPr lang="en-GB" altLang="en-US" sz="1800"/>
          </a:p>
          <a:p>
            <a:endParaRPr lang="en-GB" altLang="en-US" sz="1800"/>
          </a:p>
        </p:txBody>
      </p:sp>
    </p:spTree>
    <p:extLst>
      <p:ext uri="{BB962C8B-B14F-4D97-AF65-F5344CB8AC3E}">
        <p14:creationId xmlns:p14="http://schemas.microsoft.com/office/powerpoint/2010/main" val="229350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8085 Instruction Set</a:t>
            </a:r>
          </a:p>
        </p:txBody>
      </p:sp>
      <p:sp>
        <p:nvSpPr>
          <p:cNvPr id="3" name="Content Placeholder 2"/>
          <p:cNvSpPr>
            <a:spLocks noGrp="1"/>
          </p:cNvSpPr>
          <p:nvPr>
            <p:ph idx="1"/>
          </p:nvPr>
        </p:nvSpPr>
        <p:spPr>
          <a:xfrm>
            <a:off x="838200" y="1825625"/>
            <a:ext cx="10515600" cy="4876800"/>
          </a:xfrm>
        </p:spPr>
        <p:txBody>
          <a:bodyPr/>
          <a:lstStyle/>
          <a:p>
            <a:r>
              <a:rPr lang="en-GB" altLang="en-US" sz="1800">
                <a:latin typeface="Times New Roman" panose="02020603050405020304" pitchFamily="18" charset="0"/>
                <a:cs typeface="Times New Roman" panose="02020603050405020304" pitchFamily="18" charset="0"/>
              </a:rPr>
              <a:t>An instruction is a binary pattern designed inside a microprocessorr to perform a specific function.</a:t>
            </a:r>
          </a:p>
          <a:p>
            <a:r>
              <a:rPr lang="en-GB" altLang="en-US" sz="1800">
                <a:latin typeface="Times New Roman" panose="02020603050405020304" pitchFamily="18" charset="0"/>
                <a:cs typeface="Times New Roman" panose="02020603050405020304" pitchFamily="18" charset="0"/>
              </a:rPr>
              <a:t>The entire group of instructions that a microprocessor supports is called instruction set.</a:t>
            </a:r>
          </a:p>
          <a:p>
            <a:r>
              <a:rPr lang="en-GB" altLang="en-US" sz="1800">
                <a:latin typeface="Times New Roman" panose="02020603050405020304" pitchFamily="18" charset="0"/>
                <a:cs typeface="Times New Roman" panose="02020603050405020304" pitchFamily="18" charset="0"/>
              </a:rPr>
              <a:t>8085 has 246 instructions.</a:t>
            </a:r>
          </a:p>
          <a:p>
            <a:r>
              <a:rPr lang="en-GB" altLang="en-US" sz="1800">
                <a:latin typeface="Times New Roman" panose="02020603050405020304" pitchFamily="18" charset="0"/>
                <a:cs typeface="Times New Roman" panose="02020603050405020304" pitchFamily="18" charset="0"/>
              </a:rPr>
              <a:t>Each instruction is represented by an 8-bit binary value.</a:t>
            </a:r>
          </a:p>
          <a:p>
            <a:r>
              <a:rPr lang="en-GB" altLang="en-US" sz="1800">
                <a:latin typeface="Times New Roman" panose="02020603050405020304" pitchFamily="18" charset="0"/>
                <a:cs typeface="Times New Roman" panose="02020603050405020304" pitchFamily="18" charset="0"/>
              </a:rPr>
              <a:t>These 8-bits of binary value is called Op-code or Instruction Byte.</a:t>
            </a:r>
          </a:p>
          <a:p>
            <a:r>
              <a:rPr lang="en-GB" altLang="en-US" sz="1800">
                <a:latin typeface="Times New Roman" panose="02020603050405020304" pitchFamily="18" charset="0"/>
                <a:cs typeface="Times New Roman" panose="02020603050405020304" pitchFamily="18" charset="0"/>
              </a:rPr>
              <a:t>There are five different types of Instruction set:</a:t>
            </a:r>
          </a:p>
          <a:p>
            <a:pPr marL="0" indent="0">
              <a:buNone/>
            </a:pPr>
            <a:r>
              <a:rPr lang="en-GB" altLang="en-US" sz="1800">
                <a:latin typeface="Times New Roman" panose="02020603050405020304" pitchFamily="18" charset="0"/>
                <a:cs typeface="Times New Roman" panose="02020603050405020304" pitchFamily="18" charset="0"/>
              </a:rPr>
              <a:t>	</a:t>
            </a:r>
            <a:r>
              <a:rPr lang="en-GB" altLang="en-US" sz="1800">
                <a:solidFill>
                  <a:srgbClr val="00B0F0"/>
                </a:solidFill>
                <a:latin typeface="Times New Roman" panose="02020603050405020304" pitchFamily="18" charset="0"/>
                <a:cs typeface="Times New Roman" panose="02020603050405020304" pitchFamily="18" charset="0"/>
              </a:rPr>
              <a:t>- Data Transfer Instructions</a:t>
            </a:r>
          </a:p>
          <a:p>
            <a:pPr marL="0" indent="0">
              <a:buNone/>
            </a:pPr>
            <a:r>
              <a:rPr lang="en-GB" altLang="en-US" sz="1800">
                <a:solidFill>
                  <a:srgbClr val="00B0F0"/>
                </a:solidFill>
                <a:latin typeface="Times New Roman" panose="02020603050405020304" pitchFamily="18" charset="0"/>
                <a:cs typeface="Times New Roman" panose="02020603050405020304" pitchFamily="18" charset="0"/>
              </a:rPr>
              <a:t>	- Arithmetic Instructions</a:t>
            </a:r>
          </a:p>
          <a:p>
            <a:pPr marL="0" indent="0">
              <a:buNone/>
            </a:pPr>
            <a:r>
              <a:rPr lang="en-GB" altLang="en-US" sz="1800">
                <a:solidFill>
                  <a:srgbClr val="00B0F0"/>
                </a:solidFill>
                <a:latin typeface="Times New Roman" panose="02020603050405020304" pitchFamily="18" charset="0"/>
                <a:cs typeface="Times New Roman" panose="02020603050405020304" pitchFamily="18" charset="0"/>
              </a:rPr>
              <a:t>	- Logical Instructions</a:t>
            </a:r>
          </a:p>
          <a:p>
            <a:pPr marL="0" indent="0">
              <a:buNone/>
            </a:pPr>
            <a:r>
              <a:rPr lang="en-GB" altLang="en-US" sz="1800">
                <a:solidFill>
                  <a:srgbClr val="00B0F0"/>
                </a:solidFill>
                <a:latin typeface="Times New Roman" panose="02020603050405020304" pitchFamily="18" charset="0"/>
                <a:cs typeface="Times New Roman" panose="02020603050405020304" pitchFamily="18" charset="0"/>
              </a:rPr>
              <a:t>	- Branching Instructions</a:t>
            </a:r>
          </a:p>
          <a:p>
            <a:pPr marL="0" indent="0">
              <a:buNone/>
            </a:pPr>
            <a:r>
              <a:rPr lang="en-GB" altLang="en-US" sz="1800">
                <a:solidFill>
                  <a:srgbClr val="00B0F0"/>
                </a:solidFill>
                <a:latin typeface="Times New Roman" panose="02020603050405020304" pitchFamily="18" charset="0"/>
                <a:cs typeface="Times New Roman" panose="02020603050405020304" pitchFamily="18" charset="0"/>
              </a:rPr>
              <a:t>	- Control Instructions</a:t>
            </a:r>
          </a:p>
        </p:txBody>
      </p:sp>
    </p:spTree>
    <p:extLst>
      <p:ext uri="{BB962C8B-B14F-4D97-AF65-F5344CB8AC3E}">
        <p14:creationId xmlns:p14="http://schemas.microsoft.com/office/powerpoint/2010/main" val="882826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4964</TotalTime>
  <Words>3713</Words>
  <Application>Microsoft Office PowerPoint</Application>
  <PresentationFormat>Widescreen</PresentationFormat>
  <Paragraphs>473</Paragraphs>
  <Slides>67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Times New Roman</vt:lpstr>
      <vt:lpstr>Office Theme</vt:lpstr>
      <vt:lpstr>Microprocessor BSc CSIT II SEM</vt:lpstr>
      <vt:lpstr>Assembly  Programming Language</vt:lpstr>
      <vt:lpstr>Continued....</vt:lpstr>
      <vt:lpstr>Advantages</vt:lpstr>
      <vt:lpstr>Syntax of Assembly Programming Language</vt:lpstr>
      <vt:lpstr>Continued....</vt:lpstr>
      <vt:lpstr>Instruction Description and Classification</vt:lpstr>
      <vt:lpstr>Continued....</vt:lpstr>
      <vt:lpstr>8085 Instruction Set</vt:lpstr>
      <vt:lpstr>Data Transfer Instructions</vt:lpstr>
      <vt:lpstr>Continued....</vt:lpstr>
      <vt:lpstr>Continued....</vt:lpstr>
      <vt:lpstr>Arithmetic Instructions</vt:lpstr>
      <vt:lpstr>Continued....</vt:lpstr>
      <vt:lpstr>Continued....</vt:lpstr>
      <vt:lpstr>Logical Instructions</vt:lpstr>
      <vt:lpstr>Continued....</vt:lpstr>
      <vt:lpstr>Branching Instructions</vt:lpstr>
      <vt:lpstr>Continued....</vt:lpstr>
      <vt:lpstr>Continued....</vt:lpstr>
      <vt:lpstr>Control Instructions</vt:lpstr>
      <vt:lpstr>PUSH and POP Instruction</vt:lpstr>
      <vt:lpstr>PowerPoint Presentation</vt:lpstr>
      <vt:lpstr>Addition of two 8 bit numbers</vt:lpstr>
      <vt:lpstr>Continued....</vt:lpstr>
      <vt:lpstr>Continued....</vt:lpstr>
      <vt:lpstr>Subtraction of two numbers</vt:lpstr>
      <vt:lpstr>Assembly program to multiply two numbers</vt:lpstr>
      <vt:lpstr>Assembly program to multiply two 16 bit numbers</vt:lpstr>
      <vt:lpstr>Assembly program to divide two numbers</vt:lpstr>
      <vt:lpstr>Assembly program to divide two 16 bit numbers</vt:lpstr>
      <vt:lpstr>Assembly program to find largest number</vt:lpstr>
      <vt:lpstr>PowerPoint Presentation</vt:lpstr>
      <vt:lpstr>PowerPoint Presentation</vt:lpstr>
      <vt:lpstr>Assembly program to convert Decimal to Binary</vt:lpstr>
      <vt:lpstr>Macro Assembler</vt:lpstr>
      <vt:lpstr>PowerPoint Presentation</vt:lpstr>
      <vt:lpstr>PowerPoint Presentation</vt:lpstr>
      <vt:lpstr>PowerPoint Presentation</vt:lpstr>
      <vt:lpstr>PowerPoint Presentation</vt:lpstr>
      <vt:lpstr>Assembling, Linking and Executing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BSc CSIT II SEM</dc:title>
  <dc:creator>Laptop 07</dc:creator>
  <cp:lastModifiedBy>Laptop 07</cp:lastModifiedBy>
  <cp:revision>51</cp:revision>
  <dcterms:created xsi:type="dcterms:W3CDTF">2022-11-21T04:15:21Z</dcterms:created>
  <dcterms:modified xsi:type="dcterms:W3CDTF">2023-01-10T02:58:44Z</dcterms:modified>
</cp:coreProperties>
</file>