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56" r:id="rId2"/>
    <p:sldId id="294" r:id="rId3"/>
    <p:sldId id="257" r:id="rId4"/>
    <p:sldId id="259" r:id="rId5"/>
    <p:sldId id="272" r:id="rId6"/>
    <p:sldId id="271" r:id="rId7"/>
    <p:sldId id="263" r:id="rId8"/>
    <p:sldId id="264" r:id="rId9"/>
    <p:sldId id="284" r:id="rId10"/>
    <p:sldId id="265" r:id="rId11"/>
    <p:sldId id="273" r:id="rId12"/>
    <p:sldId id="285" r:id="rId13"/>
    <p:sldId id="286" r:id="rId14"/>
    <p:sldId id="287" r:id="rId15"/>
    <p:sldId id="288" r:id="rId16"/>
    <p:sldId id="289" r:id="rId17"/>
    <p:sldId id="261" r:id="rId18"/>
    <p:sldId id="290" r:id="rId19"/>
    <p:sldId id="274" r:id="rId20"/>
    <p:sldId id="291" r:id="rId21"/>
    <p:sldId id="292" r:id="rId22"/>
    <p:sldId id="275" r:id="rId23"/>
    <p:sldId id="278" r:id="rId24"/>
    <p:sldId id="293" r:id="rId25"/>
    <p:sldId id="281" r:id="rId26"/>
    <p:sldId id="258" r:id="rId27"/>
    <p:sldId id="266" r:id="rId28"/>
    <p:sldId id="267" r:id="rId29"/>
    <p:sldId id="268" r:id="rId30"/>
    <p:sldId id="270" r:id="rId31"/>
    <p:sldId id="269" r:id="rId32"/>
    <p:sldId id="282" r:id="rId33"/>
    <p:sldId id="260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7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3636" y="1874620"/>
            <a:ext cx="8192728" cy="14453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HIGGS BOSSON -</a:t>
            </a:r>
            <a:br>
              <a:rPr lang="en-US" dirty="0" smtClean="0"/>
            </a:br>
            <a:r>
              <a:rPr lang="en-US" dirty="0" smtClean="0"/>
              <a:t>EVENT CLASSIFICATION </a:t>
            </a:r>
            <a:br>
              <a:rPr lang="en-US" dirty="0" smtClean="0"/>
            </a:br>
            <a:r>
              <a:rPr lang="en-US" dirty="0" smtClean="0"/>
              <a:t>ML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Prepared &amp; Presented by</a:t>
            </a:r>
          </a:p>
          <a:p>
            <a:r>
              <a:rPr lang="en-US" dirty="0" smtClean="0"/>
              <a:t>ARUN MALIK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603" y="-45666"/>
            <a:ext cx="6283782" cy="7253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INFERENCE OF COLUMNS BY S &amp; 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00509" y="679683"/>
            <a:ext cx="2743491" cy="4264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Relation between selected features based on the target variable is plotted to check the inference on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Plotting after replacing outliers with nan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Features don’t show highly distinctive relation with target variable </a:t>
            </a:r>
            <a:endParaRPr lang="en-IN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52204"/>
          <a:stretch/>
        </p:blipFill>
        <p:spPr>
          <a:xfrm>
            <a:off x="101342" y="852155"/>
            <a:ext cx="3109983" cy="3910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2498" r="982"/>
          <a:stretch/>
        </p:blipFill>
        <p:spPr>
          <a:xfrm>
            <a:off x="3296093" y="861611"/>
            <a:ext cx="3019648" cy="39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7209" y="216569"/>
            <a:ext cx="2568228" cy="72534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COLINEARITY IN FEATURES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0618" cy="5143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90618" y="941918"/>
            <a:ext cx="3031959" cy="4201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THIS IS THE RELATION BETWEEN SELECTED VARIABLE WITH EACH OTHER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ALL THE (-999) VALUES HAVE BEEN REPLACED BY NUMPY.NAN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ALL THE FEATURES WITH MORE THAN 70 % OUTLIERS , HIGH CORRELATION &amp; COLINEARITY ARE DROPPED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136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885" y="0"/>
            <a:ext cx="7364250" cy="725349"/>
          </a:xfrm>
        </p:spPr>
        <p:txBody>
          <a:bodyPr>
            <a:normAutofit/>
          </a:bodyPr>
          <a:lstStyle/>
          <a:p>
            <a:r>
              <a:rPr lang="en-IN" dirty="0" smtClean="0"/>
              <a:t>FEATURES DISTRIBUTION BY TARGET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08" y="579243"/>
            <a:ext cx="8088969" cy="45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885" y="0"/>
            <a:ext cx="7364250" cy="725349"/>
          </a:xfrm>
        </p:spPr>
        <p:txBody>
          <a:bodyPr>
            <a:normAutofit/>
          </a:bodyPr>
          <a:lstStyle/>
          <a:p>
            <a:r>
              <a:rPr lang="en-IN" dirty="0" smtClean="0"/>
              <a:t>FEATURES DISTRIBUTION BY TARGET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92" y="578700"/>
            <a:ext cx="8019243" cy="45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885" y="0"/>
            <a:ext cx="7364250" cy="725349"/>
          </a:xfrm>
        </p:spPr>
        <p:txBody>
          <a:bodyPr>
            <a:normAutofit/>
          </a:bodyPr>
          <a:lstStyle/>
          <a:p>
            <a:r>
              <a:rPr lang="en-IN" dirty="0" smtClean="0"/>
              <a:t>FEATURES DISTRIBUTION BY TARGET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632700"/>
            <a:ext cx="8027416" cy="45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885" y="0"/>
            <a:ext cx="7364250" cy="725349"/>
          </a:xfrm>
        </p:spPr>
        <p:txBody>
          <a:bodyPr>
            <a:normAutofit/>
          </a:bodyPr>
          <a:lstStyle/>
          <a:p>
            <a:r>
              <a:rPr lang="en-IN" dirty="0" smtClean="0"/>
              <a:t>FEATURES DISTRIBUTION BY TARGET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00" y="603900"/>
            <a:ext cx="8059435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885" y="0"/>
            <a:ext cx="7364250" cy="725349"/>
          </a:xfrm>
        </p:spPr>
        <p:txBody>
          <a:bodyPr>
            <a:normAutofit/>
          </a:bodyPr>
          <a:lstStyle/>
          <a:p>
            <a:r>
              <a:rPr lang="en-IN" dirty="0" smtClean="0"/>
              <a:t>FEATURES DISTRIBUTION BY TARGET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68" y="578700"/>
            <a:ext cx="8093267" cy="45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94474" y="166758"/>
            <a:ext cx="2700670" cy="4628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CORRELATION 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Correlation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 is plotted for all the features in the data set.</a:t>
            </a:r>
          </a:p>
          <a:p>
            <a:pPr marL="0" indent="0">
              <a:buNone/>
            </a:pPr>
            <a:r>
              <a:rPr lang="en-US" sz="1400" b="1" dirty="0" smtClean="0"/>
              <a:t>Observation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err="1" smtClean="0"/>
              <a:t>Heatmap</a:t>
            </a:r>
            <a:r>
              <a:rPr lang="en-US" sz="1400" dirty="0" smtClean="0"/>
              <a:t> shows many highly correlated columns represented by dark Green </a:t>
            </a:r>
            <a:r>
              <a:rPr lang="en-US" sz="1400" dirty="0" err="1" smtClean="0"/>
              <a:t>colour</a:t>
            </a:r>
            <a:endParaRPr lang="en-US" sz="1400" dirty="0" smtClean="0"/>
          </a:p>
          <a:p>
            <a:r>
              <a:rPr lang="en-US" sz="1400" dirty="0" smtClean="0"/>
              <a:t>We will further check the correlation coefficients to find and keep only one from highly correlated columns</a:t>
            </a:r>
          </a:p>
          <a:p>
            <a:r>
              <a:rPr lang="en-US" sz="1400" dirty="0" smtClean="0"/>
              <a:t>We will plot the correlation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 separately for each target value i.e. </a:t>
            </a:r>
            <a:r>
              <a:rPr lang="en-US" sz="1400" dirty="0" err="1" smtClean="0"/>
              <a:t>singal</a:t>
            </a:r>
            <a:r>
              <a:rPr lang="en-US" sz="1400" dirty="0" smtClean="0"/>
              <a:t> &amp; background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61"/>
            <a:ext cx="6198781" cy="511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43758" y="0"/>
            <a:ext cx="6834758" cy="11550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r>
              <a:rPr lang="en-US" dirty="0" smtClean="0"/>
              <a:t> based on Target Variable</a:t>
            </a:r>
          </a:p>
          <a:p>
            <a:pPr marL="0" indent="0">
              <a:buNone/>
            </a:pPr>
            <a:r>
              <a:rPr lang="en-US" sz="1400" dirty="0" smtClean="0"/>
              <a:t>Observation: </a:t>
            </a:r>
          </a:p>
          <a:p>
            <a:r>
              <a:rPr lang="en-US" sz="1400" dirty="0" err="1" smtClean="0"/>
              <a:t>Heatmap</a:t>
            </a:r>
            <a:r>
              <a:rPr lang="en-US" sz="1400" dirty="0" smtClean="0"/>
              <a:t> shows many highly correlated columns</a:t>
            </a:r>
          </a:p>
          <a:p>
            <a:r>
              <a:rPr lang="en-US" sz="1400" dirty="0" smtClean="0"/>
              <a:t>We will further check &amp; group the highly correlated features in the dataset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21" y="1155032"/>
            <a:ext cx="7930064" cy="38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67853" y="0"/>
            <a:ext cx="7555831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CORRELATED FEATURES ANALYSIS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019127" y="837158"/>
            <a:ext cx="6614509" cy="32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Correlation coefficients of features greater than 90% in the dataset.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0374"/>
          <a:stretch/>
        </p:blipFill>
        <p:spPr>
          <a:xfrm>
            <a:off x="4582395" y="1456659"/>
            <a:ext cx="4441289" cy="3623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0029"/>
          <a:stretch/>
        </p:blipFill>
        <p:spPr>
          <a:xfrm>
            <a:off x="95693" y="1456660"/>
            <a:ext cx="4410695" cy="3623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9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bg1"/>
              </a:buClr>
            </a:pPr>
            <a:r>
              <a:rPr lang="en-IN" dirty="0" smtClean="0"/>
              <a:t>In the Large Hadron collider at CERN interaction of subatomic particles generates huge amounts of data through sensors.</a:t>
            </a:r>
          </a:p>
          <a:p>
            <a:pPr>
              <a:buClr>
                <a:schemeClr val="bg1"/>
              </a:buClr>
            </a:pPr>
            <a:r>
              <a:rPr lang="en-IN" dirty="0"/>
              <a:t>C</a:t>
            </a:r>
            <a:r>
              <a:rPr lang="en-IN" dirty="0" smtClean="0"/>
              <a:t>hallenge to </a:t>
            </a:r>
            <a:r>
              <a:rPr lang="en-IN" dirty="0"/>
              <a:t>extract the signal of Higgs boson from background </a:t>
            </a:r>
            <a:r>
              <a:rPr lang="en-IN" dirty="0" smtClean="0"/>
              <a:t>noises</a:t>
            </a:r>
          </a:p>
          <a:p>
            <a:pPr>
              <a:buClr>
                <a:schemeClr val="bg1"/>
              </a:buClr>
            </a:pPr>
            <a:r>
              <a:rPr lang="en-IN" dirty="0" smtClean="0"/>
              <a:t>The primary objective of the classification problem is to distinguish SIGNAL &amp; BACKGROUND events </a:t>
            </a:r>
            <a:r>
              <a:rPr lang="en-IN" dirty="0" err="1" smtClean="0"/>
              <a:t>baced</a:t>
            </a:r>
            <a:r>
              <a:rPr lang="en-IN" dirty="0" smtClean="0"/>
              <a:t> on data of the events collected from the Large Hadron Collider sensors.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432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2890" y="0"/>
            <a:ext cx="7555831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CORRELATED FEATURES GROUPS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871331" y="837157"/>
            <a:ext cx="6857999" cy="1234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smtClean="0"/>
              <a:t>Three </a:t>
            </a:r>
            <a:r>
              <a:rPr lang="en-IN" sz="1800" dirty="0"/>
              <a:t>groups of highly correlated features were found</a:t>
            </a:r>
          </a:p>
          <a:p>
            <a:r>
              <a:rPr lang="en-IN" sz="1800" dirty="0"/>
              <a:t>Each </a:t>
            </a:r>
            <a:r>
              <a:rPr lang="en-IN" sz="1800" dirty="0" smtClean="0"/>
              <a:t>feature </a:t>
            </a:r>
            <a:r>
              <a:rPr lang="en-IN" sz="1800" dirty="0"/>
              <a:t>in a group is very highly correlated with </a:t>
            </a:r>
            <a:r>
              <a:rPr lang="en-IN" sz="1800" dirty="0" smtClean="0"/>
              <a:t>any other feature </a:t>
            </a:r>
            <a:r>
              <a:rPr lang="en-IN" sz="1800" dirty="0"/>
              <a:t>in the same </a:t>
            </a:r>
            <a:r>
              <a:rPr lang="en-IN" sz="1800" dirty="0" smtClean="0"/>
              <a:t>group</a:t>
            </a:r>
          </a:p>
          <a:p>
            <a:r>
              <a:rPr lang="en-IN" sz="1800" dirty="0" smtClean="0"/>
              <a:t>We will further take into account the groups during feature selection </a:t>
            </a:r>
          </a:p>
          <a:p>
            <a:r>
              <a:rPr lang="en-IN" sz="1800" dirty="0" smtClean="0"/>
              <a:t>Group 1 has nearly 99 % , Group 2 has &gt; 96 % &amp; Group 3 has &gt;90% correlation approximatel</a:t>
            </a:r>
            <a:r>
              <a:rPr lang="en-IN" sz="1800" dirty="0"/>
              <a:t>y</a:t>
            </a:r>
            <a:endParaRPr lang="en-IN" sz="1800" dirty="0"/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69" y="2081655"/>
            <a:ext cx="2743864" cy="28614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26" y="2081655"/>
            <a:ext cx="2605989" cy="14270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429" y="3427837"/>
            <a:ext cx="2579782" cy="14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8169" y="0"/>
            <a:ext cx="7555831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Dropping Irrelevant features for Model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871331" y="837156"/>
            <a:ext cx="7272669" cy="2222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R"/>
            </a:pPr>
            <a:r>
              <a:rPr lang="en-IN" sz="2000" b="1" dirty="0" err="1" smtClean="0"/>
              <a:t>EventId</a:t>
            </a:r>
            <a:r>
              <a:rPr lang="en-IN" sz="2000" b="1" dirty="0" smtClean="0"/>
              <a:t> –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This </a:t>
            </a:r>
            <a:r>
              <a:rPr lang="en-IN" sz="1800" dirty="0"/>
              <a:t>is not a feature of experiment but a unique ID given to each event hence has no </a:t>
            </a:r>
            <a:r>
              <a:rPr lang="en-IN" sz="1800" dirty="0" smtClean="0"/>
              <a:t>significance in out model.</a:t>
            </a:r>
          </a:p>
          <a:p>
            <a:pPr marL="0" indent="0">
              <a:buNone/>
            </a:pPr>
            <a:endParaRPr lang="en-IN" sz="1800" dirty="0" smtClean="0"/>
          </a:p>
          <a:p>
            <a:pPr>
              <a:buFont typeface="+mj-lt"/>
              <a:buAutoNum type="arabicParenR"/>
            </a:pPr>
            <a:r>
              <a:rPr lang="en-IN" sz="2000" b="1" dirty="0" smtClean="0"/>
              <a:t>Weight –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Weight </a:t>
            </a:r>
            <a:r>
              <a:rPr lang="en-IN" sz="1800" dirty="0"/>
              <a:t>is again not an outcome of experiment its for adjusting the contribution of each event due to the increased frequency of signal event in the dataset than in actual experiment</a:t>
            </a:r>
            <a:r>
              <a:rPr lang="en-IN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In the actual experiment there were only 6 signal events produced per 1000 total events hence a weight is applied to adjust the contribution of each event.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We will not use it as a feature but can be used in some models which take in weight to adjust the weightage.</a:t>
            </a:r>
            <a:endParaRPr lang="en-IN" sz="1800" dirty="0"/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71331" y="2849525"/>
            <a:ext cx="7555831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640232" y="3904484"/>
            <a:ext cx="6067833" cy="106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 smtClean="0"/>
              <a:t>s </a:t>
            </a:r>
            <a:r>
              <a:rPr lang="en-IN" sz="1800" dirty="0"/>
              <a:t>-&gt; Signal </a:t>
            </a:r>
            <a:r>
              <a:rPr lang="en-IN" sz="1800" dirty="0" smtClean="0"/>
              <a:t>event = ‘1’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b -&gt; </a:t>
            </a:r>
            <a:r>
              <a:rPr lang="en-IN" sz="1800" dirty="0" err="1"/>
              <a:t>Backround</a:t>
            </a:r>
            <a:r>
              <a:rPr lang="en-IN" sz="1800" dirty="0"/>
              <a:t> </a:t>
            </a:r>
            <a:r>
              <a:rPr lang="en-IN" sz="1800" dirty="0" smtClean="0"/>
              <a:t>event = ‘0’</a:t>
            </a:r>
            <a:endParaRPr lang="en-US" sz="1800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834396" y="3224317"/>
            <a:ext cx="7346537" cy="51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Assigning </a:t>
            </a:r>
            <a:r>
              <a:rPr lang="en-IN" dirty="0"/>
              <a:t>Target variable Label as '1' and '0</a:t>
            </a:r>
            <a:r>
              <a:rPr lang="en-IN" dirty="0" smtClean="0"/>
              <a:t>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6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7096" y="0"/>
            <a:ext cx="6283782" cy="7253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SCALING &amp; HANDLING IMBALANCE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007096" y="725349"/>
            <a:ext cx="6283782" cy="6101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Using </a:t>
            </a:r>
            <a:r>
              <a:rPr lang="en-US" sz="1800" dirty="0" err="1" smtClean="0"/>
              <a:t>StandardScaler</a:t>
            </a:r>
            <a:r>
              <a:rPr lang="en-US" sz="1800" dirty="0" smtClean="0"/>
              <a:t>() to normalize the features in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Using SMOTE to handle data imbalance in the target variable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199021" y="2755231"/>
            <a:ext cx="1118938" cy="980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SMOTE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59" y="1664368"/>
            <a:ext cx="3772917" cy="3240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3" y="1664368"/>
            <a:ext cx="3999607" cy="3370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2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019" y="0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MUTUAL </a:t>
            </a:r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007096" y="725349"/>
            <a:ext cx="4639492" cy="32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USING MUTUAL_INFO_CLASSIF FUNCTION ON FEATURES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1424"/>
          <a:stretch/>
        </p:blipFill>
        <p:spPr>
          <a:xfrm>
            <a:off x="626323" y="1291209"/>
            <a:ext cx="3916327" cy="3153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8577"/>
          <a:stretch/>
        </p:blipFill>
        <p:spPr>
          <a:xfrm>
            <a:off x="4711910" y="1291209"/>
            <a:ext cx="3578968" cy="3132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4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69981" y="725349"/>
            <a:ext cx="4774020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Combining the information gain , % of outliers in features &amp; Correlation groups </a:t>
            </a:r>
          </a:p>
          <a:p>
            <a:pPr marL="0" indent="0">
              <a:buNone/>
            </a:pPr>
            <a:r>
              <a:rPr lang="en-US" sz="1400" dirty="0" smtClean="0"/>
              <a:t>OBSERVATIONS </a:t>
            </a:r>
            <a:r>
              <a:rPr lang="en-US" sz="1800" dirty="0" smtClean="0"/>
              <a:t>:</a:t>
            </a:r>
            <a:endParaRPr lang="en-US" sz="1100" dirty="0" smtClean="0"/>
          </a:p>
          <a:p>
            <a:r>
              <a:rPr lang="en-US" sz="1100" dirty="0" smtClean="0"/>
              <a:t>Selecting first 20 features based on info gain would result in high number of outliers features in data &amp; 5 very high correlated features in data</a:t>
            </a:r>
          </a:p>
          <a:p>
            <a:r>
              <a:rPr lang="en-US" sz="1100" dirty="0" smtClean="0"/>
              <a:t>We can see a sharp dip in info gain after 9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feature &amp; 14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feature.</a:t>
            </a:r>
          </a:p>
          <a:p>
            <a:r>
              <a:rPr lang="en-US" sz="1100" dirty="0" smtClean="0"/>
              <a:t>Selecting only 9 features out of 30 would be very less &amp; moreover would not carry any feature from the highly correlated groups resulting in information loss from group 1 of 7 correlated features.</a:t>
            </a:r>
            <a:endParaRPr lang="en-US" sz="1100" dirty="0"/>
          </a:p>
          <a:p>
            <a:r>
              <a:rPr lang="en-US" sz="1100" dirty="0" smtClean="0"/>
              <a:t>Selecting 14 features can serve our purpose by eliminating all features with more than 70 % outliers but will miss the information carried by  7 features of </a:t>
            </a:r>
            <a:r>
              <a:rPr lang="en-US" sz="1100" dirty="0" smtClean="0"/>
              <a:t>group 1 of 99 % correlated features.</a:t>
            </a:r>
          </a:p>
          <a:p>
            <a:r>
              <a:rPr lang="en-US" sz="1100" dirty="0"/>
              <a:t>S</a:t>
            </a:r>
            <a:r>
              <a:rPr lang="en-US" sz="1100" dirty="0" smtClean="0"/>
              <a:t>electing first 15 features seems to be the best scenario as</a:t>
            </a:r>
          </a:p>
          <a:p>
            <a:pPr lvl="1"/>
            <a:r>
              <a:rPr lang="en-US" sz="1100" dirty="0" smtClean="0"/>
              <a:t>50 % of the features with more than 80 % mutual info score would be included in model learning.</a:t>
            </a:r>
          </a:p>
          <a:p>
            <a:pPr lvl="1"/>
            <a:r>
              <a:rPr lang="en-US" sz="1100" dirty="0" smtClean="0"/>
              <a:t>It contains 1 feature from group 1 of 7 99% correlated features</a:t>
            </a:r>
            <a:endParaRPr lang="en-US" sz="1100" dirty="0"/>
          </a:p>
          <a:p>
            <a:pPr lvl="1"/>
            <a:r>
              <a:rPr lang="en-US" sz="1100" dirty="0" smtClean="0"/>
              <a:t>It </a:t>
            </a:r>
            <a:r>
              <a:rPr lang="en-US" sz="1100" dirty="0" smtClean="0"/>
              <a:t>would automatically eliminate the 6 features with more than 70 % outliers.</a:t>
            </a:r>
          </a:p>
          <a:p>
            <a:r>
              <a:rPr lang="en-US" sz="1100" dirty="0" smtClean="0"/>
              <a:t>Hence proceeding with first 15 features and dropping the rest for model building.</a:t>
            </a:r>
            <a:endParaRPr lang="en-US" sz="700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742120" y="0"/>
            <a:ext cx="7262037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FEATURE SELECTION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44824" cy="51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35920" y="199539"/>
            <a:ext cx="5573918" cy="925033"/>
          </a:xfrm>
        </p:spPr>
        <p:txBody>
          <a:bodyPr>
            <a:normAutofit/>
          </a:bodyPr>
          <a:lstStyle/>
          <a:p>
            <a:r>
              <a:rPr lang="en-US" dirty="0" smtClean="0"/>
              <a:t>SPLITTING TEST /TRAIN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84625" y="1185861"/>
            <a:ext cx="6196457" cy="342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Using </a:t>
            </a:r>
            <a:r>
              <a:rPr lang="en-US" sz="1800" dirty="0" err="1" smtClean="0"/>
              <a:t>train_test_split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IN" sz="1800" dirty="0" smtClean="0"/>
              <a:t>Splitting </a:t>
            </a:r>
            <a:r>
              <a:rPr lang="en-IN" sz="1800" dirty="0"/>
              <a:t>the data set into </a:t>
            </a:r>
            <a:r>
              <a:rPr lang="en-IN" sz="1800" dirty="0" smtClean="0"/>
              <a:t>training/validation </a:t>
            </a:r>
            <a:r>
              <a:rPr lang="en-IN" sz="1800" dirty="0"/>
              <a:t>set(80-20%) with random </a:t>
            </a:r>
            <a:r>
              <a:rPr lang="en-IN" sz="1800" dirty="0" smtClean="0"/>
              <a:t>state=42</a:t>
            </a:r>
            <a:endParaRPr lang="en-IN" sz="18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084625" y="3051544"/>
            <a:ext cx="6549012" cy="3420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MODELS TO BE  TRAINED &amp; EVALUATED</a:t>
            </a:r>
          </a:p>
          <a:p>
            <a:r>
              <a:rPr lang="en-US" sz="1800" dirty="0" smtClean="0"/>
              <a:t>LOGISTIC REGRESSION CLASSIFIER</a:t>
            </a:r>
          </a:p>
          <a:p>
            <a:r>
              <a:rPr lang="en-US" sz="1800" dirty="0" smtClean="0"/>
              <a:t>DECISION TREE CLASSIFIER</a:t>
            </a:r>
          </a:p>
          <a:p>
            <a:r>
              <a:rPr lang="en-US" sz="1800" dirty="0" smtClean="0"/>
              <a:t>RANDOM FOREST</a:t>
            </a:r>
          </a:p>
          <a:p>
            <a:r>
              <a:rPr lang="en-US" sz="1800" dirty="0" smtClean="0"/>
              <a:t>ADABOOST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935920" y="2075240"/>
            <a:ext cx="6867838" cy="97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TRAINING MACHINE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255914" y="1417741"/>
            <a:ext cx="4040188" cy="6237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TRAINING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73.38 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idx="1"/>
          </p:nvPr>
        </p:nvSpPr>
        <p:spPr>
          <a:xfrm>
            <a:off x="2770980" y="1417741"/>
            <a:ext cx="4040188" cy="6237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VALIDATION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73.25 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idx="1"/>
          </p:nvPr>
        </p:nvSpPr>
        <p:spPr>
          <a:xfrm>
            <a:off x="5592128" y="1417741"/>
            <a:ext cx="4040188" cy="6237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ROC/AUC </a:t>
            </a:r>
          </a:p>
          <a:p>
            <a:r>
              <a:rPr lang="en-US" dirty="0" smtClean="0"/>
              <a:t>79</a:t>
            </a:r>
            <a:r>
              <a:rPr lang="en-US" dirty="0" smtClean="0"/>
              <a:t> </a:t>
            </a:r>
            <a:r>
              <a:rPr lang="en-US" dirty="0" smtClean="0"/>
              <a:t>%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3" y="2041451"/>
            <a:ext cx="2844000" cy="2625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627" y="2041450"/>
            <a:ext cx="2844000" cy="2635769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0" y="2041450"/>
            <a:ext cx="2844000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870" y="250383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255914" y="1417741"/>
            <a:ext cx="4040188" cy="6237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TRAINING SCORE</a:t>
            </a:r>
          </a:p>
          <a:p>
            <a:r>
              <a:rPr lang="en-US" dirty="0" smtClean="0"/>
              <a:t>83.61 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idx="1"/>
          </p:nvPr>
        </p:nvSpPr>
        <p:spPr>
          <a:xfrm>
            <a:off x="2770980" y="1417741"/>
            <a:ext cx="4040188" cy="6237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VALIDATION SCORE</a:t>
            </a:r>
          </a:p>
          <a:p>
            <a:r>
              <a:rPr lang="en-US" dirty="0" smtClean="0"/>
              <a:t>81.43%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idx="1"/>
          </p:nvPr>
        </p:nvSpPr>
        <p:spPr>
          <a:xfrm>
            <a:off x="5592128" y="1417741"/>
            <a:ext cx="4040188" cy="6237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ROC/AUC </a:t>
            </a:r>
          </a:p>
          <a:p>
            <a:r>
              <a:rPr lang="en-US" dirty="0" smtClean="0"/>
              <a:t>0.89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4" y="2131143"/>
            <a:ext cx="2844000" cy="2634559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87563" y="2135826"/>
            <a:ext cx="2844000" cy="2629876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90222" y="2131143"/>
            <a:ext cx="2844000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RANDOM FOREST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(ENSAMBLE HYPER PARAMETER TUNING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97499" y="3358499"/>
            <a:ext cx="4040188" cy="623709"/>
          </a:xfrm>
        </p:spPr>
        <p:txBody>
          <a:bodyPr>
            <a:normAutofit/>
          </a:bodyPr>
          <a:lstStyle/>
          <a:p>
            <a:r>
              <a:rPr lang="en-US" dirty="0" smtClean="0"/>
              <a:t>BEST PARAMETERS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97499" y="1323852"/>
            <a:ext cx="4040188" cy="47982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INPUT PARAMETERS IN GRID SEARCH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68" y="1802337"/>
            <a:ext cx="5811253" cy="18266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68" y="3982208"/>
            <a:ext cx="5811253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RANDOM FOREST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(ENSAMBLE HYPER PARAMETER TUNING</a:t>
            </a:r>
            <a:endParaRPr lang="en-US" sz="2000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idx="1"/>
          </p:nvPr>
        </p:nvSpPr>
        <p:spPr>
          <a:xfrm>
            <a:off x="2770980" y="1417741"/>
            <a:ext cx="4040188" cy="6237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VALIDATION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83</a:t>
            </a:r>
            <a:r>
              <a:rPr lang="en-US" dirty="0" smtClean="0"/>
              <a:t>.25 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idx="1"/>
          </p:nvPr>
        </p:nvSpPr>
        <p:spPr>
          <a:xfrm>
            <a:off x="5592128" y="1417741"/>
            <a:ext cx="4040188" cy="6237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ROC/AUC </a:t>
            </a:r>
          </a:p>
          <a:p>
            <a:r>
              <a:rPr lang="en-US" dirty="0" smtClean="0"/>
              <a:t>92 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-252369" y="1417741"/>
            <a:ext cx="4040188" cy="6237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TRAINING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91</a:t>
            </a:r>
            <a:r>
              <a:rPr lang="en-US" dirty="0" smtClean="0"/>
              <a:t> </a:t>
            </a:r>
            <a:r>
              <a:rPr lang="en-US" dirty="0" smtClean="0"/>
              <a:t>%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8" y="2191386"/>
            <a:ext cx="2837951" cy="262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2191386"/>
            <a:ext cx="2860309" cy="262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46" y="2191386"/>
            <a:ext cx="2682113" cy="26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23206" y="245603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Clr>
                <a:schemeClr val="bg1"/>
              </a:buClr>
            </a:pPr>
            <a:r>
              <a:rPr lang="en-IN" dirty="0" smtClean="0"/>
              <a:t>Importing necessary libraries</a:t>
            </a:r>
          </a:p>
          <a:p>
            <a:pPr>
              <a:buClr>
                <a:schemeClr val="bg1"/>
              </a:buClr>
            </a:pPr>
            <a:r>
              <a:rPr lang="en-IN" dirty="0" smtClean="0"/>
              <a:t>Basic </a:t>
            </a:r>
            <a:r>
              <a:rPr lang="en-IN" dirty="0" smtClean="0"/>
              <a:t>Data Understanding</a:t>
            </a:r>
          </a:p>
          <a:p>
            <a:pPr>
              <a:buClr>
                <a:schemeClr val="bg1"/>
              </a:buClr>
            </a:pPr>
            <a:r>
              <a:rPr lang="en-IN" dirty="0" smtClean="0"/>
              <a:t>Exploratory data analysis</a:t>
            </a:r>
            <a:endParaRPr lang="en-IN" dirty="0"/>
          </a:p>
          <a:p>
            <a:pPr>
              <a:buClr>
                <a:schemeClr val="bg1"/>
              </a:buClr>
            </a:pPr>
            <a:r>
              <a:rPr lang="en-IN" dirty="0" smtClean="0"/>
              <a:t>Analysis of </a:t>
            </a:r>
            <a:r>
              <a:rPr lang="en-IN" dirty="0" smtClean="0"/>
              <a:t>Outliers</a:t>
            </a:r>
            <a:endParaRPr lang="en-IN" dirty="0"/>
          </a:p>
          <a:p>
            <a:pPr>
              <a:buClr>
                <a:schemeClr val="bg1"/>
              </a:buClr>
            </a:pPr>
            <a:r>
              <a:rPr lang="en-IN" dirty="0" smtClean="0"/>
              <a:t>Analysis of </a:t>
            </a:r>
            <a:r>
              <a:rPr lang="en-IN" dirty="0" smtClean="0"/>
              <a:t>Correlated Columns</a:t>
            </a:r>
          </a:p>
          <a:p>
            <a:pPr>
              <a:buClr>
                <a:schemeClr val="bg1"/>
              </a:buClr>
            </a:pPr>
            <a:r>
              <a:rPr lang="en-IN" dirty="0" smtClean="0"/>
              <a:t>Removing </a:t>
            </a:r>
            <a:r>
              <a:rPr lang="en-IN" dirty="0" smtClean="0"/>
              <a:t>Irrelevant columns</a:t>
            </a:r>
          </a:p>
          <a:p>
            <a:pPr>
              <a:buClr>
                <a:schemeClr val="bg1"/>
              </a:buClr>
            </a:pPr>
            <a:r>
              <a:rPr lang="en-IN" dirty="0" smtClean="0"/>
              <a:t>Target manipulation  </a:t>
            </a:r>
            <a:endParaRPr lang="en-IN" dirty="0"/>
          </a:p>
          <a:p>
            <a:pPr>
              <a:buClr>
                <a:schemeClr val="bg1"/>
              </a:buClr>
            </a:pPr>
            <a:r>
              <a:rPr lang="en-IN" dirty="0" smtClean="0"/>
              <a:t>Scaling Data &amp; Handling Imbalance</a:t>
            </a:r>
            <a:endParaRPr lang="en-IN" dirty="0" smtClean="0"/>
          </a:p>
          <a:p>
            <a:pPr>
              <a:buClr>
                <a:schemeClr val="bg1"/>
              </a:buClr>
            </a:pPr>
            <a:r>
              <a:rPr lang="en-IN" dirty="0" smtClean="0"/>
              <a:t>Feature Selection</a:t>
            </a:r>
          </a:p>
          <a:p>
            <a:pPr>
              <a:buClr>
                <a:schemeClr val="bg1"/>
              </a:buClr>
            </a:pPr>
            <a:r>
              <a:rPr lang="en-IN" dirty="0" smtClean="0"/>
              <a:t>Model Training</a:t>
            </a:r>
          </a:p>
          <a:p>
            <a:pPr marL="971550" lvl="1" indent="-514350">
              <a:buClr>
                <a:schemeClr val="bg1"/>
              </a:buClr>
              <a:buFont typeface="+mj-lt"/>
              <a:buAutoNum type="arabicPeriod"/>
            </a:pPr>
            <a:r>
              <a:rPr lang="en-IN" dirty="0" smtClean="0"/>
              <a:t>LOGISTIC REGRESSION</a:t>
            </a:r>
          </a:p>
          <a:p>
            <a:pPr marL="971550" lvl="1" indent="-514350">
              <a:buClr>
                <a:schemeClr val="bg1"/>
              </a:buClr>
              <a:buFont typeface="+mj-lt"/>
              <a:buAutoNum type="arabicPeriod"/>
            </a:pPr>
            <a:r>
              <a:rPr lang="en-IN" dirty="0" smtClean="0"/>
              <a:t>DECISION TREE</a:t>
            </a:r>
          </a:p>
          <a:p>
            <a:pPr marL="971550" lvl="1" indent="-514350">
              <a:buClr>
                <a:schemeClr val="bg1"/>
              </a:buClr>
              <a:buFont typeface="+mj-lt"/>
              <a:buAutoNum type="arabicPeriod"/>
            </a:pPr>
            <a:r>
              <a:rPr lang="en-IN" dirty="0" smtClean="0"/>
              <a:t>RANDOM FOREST </a:t>
            </a:r>
          </a:p>
          <a:p>
            <a:pPr marL="971550" lvl="1" indent="-514350">
              <a:buClr>
                <a:schemeClr val="bg1"/>
              </a:buClr>
              <a:buFont typeface="+mj-lt"/>
              <a:buAutoNum type="arabicPeriod"/>
            </a:pPr>
            <a:r>
              <a:rPr lang="en-IN" dirty="0" smtClean="0"/>
              <a:t>ADA-BOOST</a:t>
            </a:r>
          </a:p>
          <a:p>
            <a:pPr>
              <a:buClr>
                <a:schemeClr val="bg1"/>
              </a:buClr>
            </a:pPr>
            <a:r>
              <a:rPr lang="en-IN" dirty="0" smtClean="0"/>
              <a:t>Evaluation &amp; Model Selection</a:t>
            </a:r>
          </a:p>
          <a:p>
            <a:pPr>
              <a:buClr>
                <a:schemeClr val="bg1"/>
              </a:buClr>
            </a:pPr>
            <a:r>
              <a:rPr lang="en-IN" dirty="0" smtClean="0"/>
              <a:t>Summary of the Project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ADABOOST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(PARAMETERS)</a:t>
            </a:r>
            <a:endParaRPr lang="en-US" sz="2000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idx="1"/>
          </p:nvPr>
        </p:nvSpPr>
        <p:spPr>
          <a:xfrm>
            <a:off x="4803995" y="1497868"/>
            <a:ext cx="4040188" cy="6237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Building </a:t>
            </a:r>
            <a:r>
              <a:rPr lang="en-US" dirty="0" err="1" smtClean="0"/>
              <a:t>AdaBoost</a:t>
            </a:r>
            <a:r>
              <a:rPr lang="en-US" dirty="0" smtClean="0"/>
              <a:t> with </a:t>
            </a:r>
            <a:r>
              <a:rPr lang="en-US" dirty="0" err="1" smtClean="0"/>
              <a:t>n_estimaters</a:t>
            </a:r>
            <a:r>
              <a:rPr lang="en-US" dirty="0" smtClean="0"/>
              <a:t> =110</a:t>
            </a:r>
            <a:endParaRPr lang="en-US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763807" y="1415756"/>
            <a:ext cx="2490243" cy="6237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Z score </a:t>
            </a:r>
            <a:r>
              <a:rPr lang="en-US" dirty="0" err="1" smtClean="0"/>
              <a:t>platues</a:t>
            </a:r>
            <a:r>
              <a:rPr lang="en-US" dirty="0" smtClean="0"/>
              <a:t> near </a:t>
            </a:r>
            <a:r>
              <a:rPr lang="en-US" dirty="0" err="1" smtClean="0"/>
              <a:t>n_est</a:t>
            </a:r>
            <a:r>
              <a:rPr lang="en-US" dirty="0" smtClean="0"/>
              <a:t> = 110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" y="2181225"/>
            <a:ext cx="3209822" cy="2414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63" y="2181225"/>
            <a:ext cx="4885135" cy="2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ADABOOST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(PARAMETER TUNING EVALUATION)</a:t>
            </a:r>
            <a:endParaRPr lang="en-US" sz="2000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idx="1"/>
          </p:nvPr>
        </p:nvSpPr>
        <p:spPr>
          <a:xfrm>
            <a:off x="2770980" y="1417741"/>
            <a:ext cx="4040188" cy="6237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VALIDATION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82</a:t>
            </a:r>
            <a:r>
              <a:rPr lang="en-US" dirty="0" smtClean="0"/>
              <a:t>.81 %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idx="1"/>
          </p:nvPr>
        </p:nvSpPr>
        <p:spPr>
          <a:xfrm>
            <a:off x="5592128" y="1417741"/>
            <a:ext cx="4040188" cy="6237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ROC/AUC </a:t>
            </a:r>
          </a:p>
          <a:p>
            <a:r>
              <a:rPr lang="en-US" dirty="0" smtClean="0"/>
              <a:t>91</a:t>
            </a:r>
            <a:r>
              <a:rPr lang="en-US" dirty="0" smtClean="0"/>
              <a:t> 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-252369" y="1417741"/>
            <a:ext cx="4040188" cy="6237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TRAINING SCORE</a:t>
            </a:r>
          </a:p>
          <a:p>
            <a:r>
              <a:rPr lang="en-US" dirty="0" smtClean="0"/>
              <a:t>82.90 </a:t>
            </a:r>
            <a:r>
              <a:rPr lang="en-US" dirty="0" smtClean="0"/>
              <a:t>%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9" y="2312524"/>
            <a:ext cx="2844000" cy="2579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969" y="2312524"/>
            <a:ext cx="2799530" cy="25795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004" y="2264665"/>
            <a:ext cx="2613597" cy="26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635" y="433137"/>
            <a:ext cx="8093365" cy="763525"/>
          </a:xfrm>
        </p:spPr>
        <p:txBody>
          <a:bodyPr/>
          <a:lstStyle/>
          <a:p>
            <a:r>
              <a:rPr lang="en-IN" dirty="0" smtClean="0"/>
              <a:t> EVALUATION &amp; SELECTION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" y="3468956"/>
            <a:ext cx="8561711" cy="955764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BOTH ADABOOST &amp; RANDOM FOREST HAVE GIVEN ALMOST SAME ACCURACY ON VALIDATION SET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CONSIDERING THE COMPUTAIONAL COST WHICH IS HIGHER FOR ADABOOST I HAVE SELECTED RANDOM FOREST WITH HYPERPARAMETER TUNING AS THE BEST MODEL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738312"/>
            <a:ext cx="8924925" cy="166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1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433682" y="259616"/>
            <a:ext cx="8093365" cy="763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THANK YOU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  <a:t>#splitting the data set into train/validation set(80-20%) with random state=42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06138" y="2591690"/>
            <a:ext cx="8093365" cy="141678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KINDLY SHARE YOUR VALUEABLE FEEDBACK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5064" y="0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NECESSERY  LIBRARIES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20" y="614362"/>
            <a:ext cx="4586538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7411" y="105747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54" y="831095"/>
            <a:ext cx="6875983" cy="21690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54" y="3000136"/>
            <a:ext cx="6875983" cy="202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32346"/>
            <a:ext cx="3089359" cy="497179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86680" y="397043"/>
            <a:ext cx="2832467" cy="496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DATA SUMMARY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570" y="893134"/>
            <a:ext cx="3428716" cy="37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6780" y="0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44" y="1822783"/>
            <a:ext cx="4733924" cy="3320717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886780" y="725348"/>
            <a:ext cx="7028620" cy="98313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Separately storing data based on target column (Signal &amp; Background)</a:t>
            </a:r>
          </a:p>
          <a:p>
            <a:r>
              <a:rPr lang="en-US" sz="1400" dirty="0" smtClean="0"/>
              <a:t>Checking distribution based on event.</a:t>
            </a:r>
          </a:p>
          <a:p>
            <a:r>
              <a:rPr lang="en-IN" sz="1400" dirty="0" smtClean="0"/>
              <a:t>Signal and </a:t>
            </a:r>
            <a:r>
              <a:rPr lang="en-IN" sz="1400" dirty="0"/>
              <a:t>Background events are nearly </a:t>
            </a:r>
            <a:r>
              <a:rPr lang="en-IN" sz="1400" b="1" dirty="0"/>
              <a:t>1:2 </a:t>
            </a:r>
            <a:r>
              <a:rPr lang="en-IN" sz="1400" b="1" dirty="0" smtClean="0"/>
              <a:t>ratio</a:t>
            </a:r>
            <a:r>
              <a:rPr lang="en-IN" sz="1400" dirty="0"/>
              <a:t> </a:t>
            </a:r>
            <a:r>
              <a:rPr lang="en-IN" sz="1400" dirty="0" smtClean="0"/>
              <a:t>&amp; Data </a:t>
            </a:r>
            <a:r>
              <a:rPr lang="en-IN" sz="1400" dirty="0"/>
              <a:t>imbalance has to be handled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062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7096" y="0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 OUTLIERS (-999)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91533" y="1270922"/>
            <a:ext cx="3032152" cy="3420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OBSERVATIONS</a:t>
            </a:r>
          </a:p>
          <a:p>
            <a:r>
              <a:rPr lang="en-US" sz="1800" dirty="0" smtClean="0"/>
              <a:t>7 Features have more than 70 % outliers</a:t>
            </a:r>
          </a:p>
          <a:p>
            <a:r>
              <a:rPr lang="en-US" sz="1800" dirty="0" smtClean="0"/>
              <a:t>We will further check their relation with target and </a:t>
            </a:r>
            <a:r>
              <a:rPr lang="en-US" sz="1800" dirty="0" err="1" smtClean="0"/>
              <a:t>colinearity</a:t>
            </a:r>
            <a:r>
              <a:rPr lang="en-US" sz="1800" dirty="0" smtClean="0"/>
              <a:t> with each other</a:t>
            </a:r>
          </a:p>
          <a:p>
            <a:r>
              <a:rPr lang="en-US" sz="1800" dirty="0" smtClean="0"/>
              <a:t>In feature selection we will check and drop the non required features through mutual  information gain and </a:t>
            </a:r>
            <a:r>
              <a:rPr lang="en-US" sz="1800" dirty="0" err="1" smtClean="0"/>
              <a:t>coorelation</a:t>
            </a:r>
            <a:r>
              <a:rPr lang="en-US" sz="1800" dirty="0"/>
              <a:t> </a:t>
            </a:r>
            <a:r>
              <a:rPr lang="en-US" sz="1800" dirty="0" smtClean="0"/>
              <a:t>of these features</a:t>
            </a:r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96" y="1089751"/>
            <a:ext cx="3742075" cy="3601307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2007096" y="725349"/>
            <a:ext cx="4639492" cy="32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PERCENTAGE OF (-999) VALUES IN COLUMNS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36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6780" y="0"/>
            <a:ext cx="725722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 OF OUTLIER FEATURES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886780" y="725348"/>
            <a:ext cx="7028620" cy="98313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Correlation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 shows very high correlation between all selected features.</a:t>
            </a:r>
          </a:p>
          <a:p>
            <a:r>
              <a:rPr lang="en-US" sz="1400" dirty="0" smtClean="0"/>
              <a:t>Observation : </a:t>
            </a:r>
            <a:r>
              <a:rPr lang="en-IN" sz="1400" dirty="0" smtClean="0"/>
              <a:t>We will further check after replacing (-999) values with </a:t>
            </a:r>
            <a:r>
              <a:rPr lang="en-IN" sz="1400" dirty="0" err="1" smtClean="0"/>
              <a:t>Numpy.NAN</a:t>
            </a:r>
            <a:endParaRPr lang="en-IN" sz="1400" dirty="0"/>
          </a:p>
          <a:p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44"/>
          <a:stretch/>
        </p:blipFill>
        <p:spPr>
          <a:xfrm>
            <a:off x="3051544" y="1722474"/>
            <a:ext cx="3844556" cy="314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Microsoft Office PowerPoint</Application>
  <PresentationFormat>On-screen Show (16:9)</PresentationFormat>
  <Paragraphs>151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 Unicode MS</vt:lpstr>
      <vt:lpstr>Arial</vt:lpstr>
      <vt:lpstr>Calibri</vt:lpstr>
      <vt:lpstr>Wingdings</vt:lpstr>
      <vt:lpstr>Office Theme</vt:lpstr>
      <vt:lpstr>HIGGS BOSSON - EVENT CLASSIFICATION  ML PROJECT </vt:lpstr>
      <vt:lpstr>OBJECTIVE OF PROBLEM</vt:lpstr>
      <vt:lpstr>CONTENTS</vt:lpstr>
      <vt:lpstr>NECESSERY  LIBRARIES</vt:lpstr>
      <vt:lpstr>DATA UNDERSTANDING</vt:lpstr>
      <vt:lpstr>PowerPoint Presentation</vt:lpstr>
      <vt:lpstr>EXPLORATORY DATA ANALYSIS</vt:lpstr>
      <vt:lpstr> OUTLIERS (-999) VALUES</vt:lpstr>
      <vt:lpstr>CORRELATION OF OUTLIER FEATURES</vt:lpstr>
      <vt:lpstr>INFERENCE OF COLUMNS BY S &amp; N</vt:lpstr>
      <vt:lpstr>COLINEARITY IN FEATURES</vt:lpstr>
      <vt:lpstr>FEATURES DISTRIBUTION BY TARGET</vt:lpstr>
      <vt:lpstr>FEATURES DISTRIBUTION BY TARGET</vt:lpstr>
      <vt:lpstr>FEATURES DISTRIBUTION BY TARGET</vt:lpstr>
      <vt:lpstr>FEATURES DISTRIBUTION BY TARGET</vt:lpstr>
      <vt:lpstr>FEATURES DISTRIBUTION BY TARGET</vt:lpstr>
      <vt:lpstr>PowerPoint Presentation</vt:lpstr>
      <vt:lpstr>PowerPoint Presentation</vt:lpstr>
      <vt:lpstr>CORRELATED FEATURES ANALYSIS</vt:lpstr>
      <vt:lpstr>CORRELATED FEATURES GROUPS</vt:lpstr>
      <vt:lpstr>Dropping Irrelevant features for Model</vt:lpstr>
      <vt:lpstr>SCALING &amp; HANDLING IMBALANCE</vt:lpstr>
      <vt:lpstr>MUTUAL INFORMATION GAIN</vt:lpstr>
      <vt:lpstr>FEATURE SELECTION </vt:lpstr>
      <vt:lpstr>SPLITTING TEST /TRAIN DATA</vt:lpstr>
      <vt:lpstr>LOGISTIC REGRESSION</vt:lpstr>
      <vt:lpstr>DECISION TREE CLASSIFIER</vt:lpstr>
      <vt:lpstr>RANDOM FOREST (ENSAMBLE HYPER PARAMETER TUNING</vt:lpstr>
      <vt:lpstr>RANDOM FOREST (ENSAMBLE HYPER PARAMETER TUNING</vt:lpstr>
      <vt:lpstr>ADABOOST (PARAMETERS)</vt:lpstr>
      <vt:lpstr>ADABOOST (PARAMETER TUNING EVALUATION)</vt:lpstr>
      <vt:lpstr> EVALUATION &amp; SELECTION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2024-04-07T19:03:35Z</dcterms:modified>
</cp:coreProperties>
</file>