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7" r:id="rId5"/>
    <p:sldId id="260" r:id="rId6"/>
    <p:sldId id="293" r:id="rId7"/>
    <p:sldId id="294" r:id="rId8"/>
    <p:sldId id="261" r:id="rId9"/>
    <p:sldId id="272" r:id="rId10"/>
    <p:sldId id="263" r:id="rId11"/>
    <p:sldId id="279" r:id="rId12"/>
    <p:sldId id="280" r:id="rId13"/>
    <p:sldId id="281" r:id="rId14"/>
    <p:sldId id="283" r:id="rId15"/>
    <p:sldId id="268" r:id="rId16"/>
    <p:sldId id="282" r:id="rId17"/>
    <p:sldId id="274" r:id="rId18"/>
    <p:sldId id="284" r:id="rId19"/>
    <p:sldId id="275" r:id="rId20"/>
    <p:sldId id="285" r:id="rId21"/>
    <p:sldId id="286" r:id="rId22"/>
    <p:sldId id="271" r:id="rId23"/>
    <p:sldId id="287" r:id="rId24"/>
    <p:sldId id="288" r:id="rId25"/>
    <p:sldId id="289" r:id="rId26"/>
    <p:sldId id="292" r:id="rId27"/>
    <p:sldId id="262" r:id="rId28"/>
    <p:sldId id="26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6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6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6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744" y="1476697"/>
            <a:ext cx="10288492" cy="194265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4900"/>
              <a:t>Amazon product recommendation system by using </a:t>
            </a:r>
            <a:r>
              <a:rPr lang="en-IN" sz="4900" err="1"/>
              <a:t>apache</a:t>
            </a:r>
            <a:r>
              <a:rPr lang="en-IN" sz="4900"/>
              <a:t> spark</a:t>
            </a:r>
            <a:br>
              <a:rPr lang="en-IN" sz="4900"/>
            </a:br>
            <a:endParaRPr lang="en-US" sz="4900" b="1">
              <a:ea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9347" y="3427133"/>
            <a:ext cx="6400800" cy="175260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b="1" u="sng">
                <a:solidFill>
                  <a:schemeClr val="tx1">
                    <a:lumMod val="85000"/>
                    <a:lumOff val="15000"/>
                  </a:schemeClr>
                </a:solidFill>
              </a:rPr>
              <a:t>Group 8:</a:t>
            </a:r>
          </a:p>
          <a:p>
            <a:b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Arun Kumar – 122AD0043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PUNYAMURTHY VIJAY   – 122AD0045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MANJUNATH REDDY – 122AD0018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155" y="274638"/>
            <a:ext cx="11690555" cy="1143000"/>
          </a:xfrm>
        </p:spPr>
        <p:txBody>
          <a:bodyPr/>
          <a:lstStyle/>
          <a:p>
            <a:r>
              <a:rPr lang="en-IN" b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Initializing Spark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232" y="1759974"/>
            <a:ext cx="10658168" cy="436619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rtl="0">
              <a:buNone/>
            </a:pPr>
            <a:r>
              <a:rPr lang="en-US" b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Content: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  <a:effectLst/>
                <a:latin typeface="Arial"/>
                <a:cs typeface="Arial"/>
              </a:rPr>
              <a:t>Purpose: </a:t>
            </a:r>
            <a:r>
              <a:rPr lang="en-US">
                <a:solidFill>
                  <a:srgbClr val="000000"/>
                </a:solidFill>
                <a:effectLst/>
                <a:ea typeface="+mn-lt"/>
                <a:cs typeface="+mn-lt"/>
              </a:rPr>
              <a:t>Establish a Spark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session in 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Google </a:t>
            </a:r>
            <a:r>
              <a:rPr lang="en-US" b="1" err="1">
                <a:solidFill>
                  <a:srgbClr val="000000"/>
                </a:solidFill>
                <a:ea typeface="+mn-lt"/>
                <a:cs typeface="+mn-lt"/>
              </a:rPr>
              <a:t>Colab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using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PySpark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to enable distributed data processing in a cloud-based notebook </a:t>
            </a:r>
            <a:r>
              <a:rPr lang="en-US">
                <a:solidFill>
                  <a:srgbClr val="000000"/>
                </a:solidFill>
                <a:effectLst/>
                <a:ea typeface="+mn-lt"/>
                <a:cs typeface="+mn-lt"/>
              </a:rPr>
              <a:t>environment.</a:t>
            </a: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  <a:effectLst/>
                <a:latin typeface="Arial"/>
                <a:cs typeface="Arial"/>
              </a:rPr>
              <a:t>Key Feature: </a:t>
            </a:r>
            <a:endParaRPr lang="en-US" b="1">
              <a:solidFill>
                <a:srgbClr val="000000"/>
              </a:solidFill>
              <a:latin typeface="Arial"/>
              <a:ea typeface="+mn-lt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Allows seamless integration of 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Apache Spark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with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Colab</a:t>
            </a:r>
            <a:r>
              <a:rPr lang="en-US">
                <a:solidFill>
                  <a:srgbClr val="000000"/>
                </a:solidFill>
                <a:effectLst/>
                <a:ea typeface="+mn-lt"/>
                <a:cs typeface="+mn-lt"/>
              </a:rPr>
              <a:t>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Enables scalable and parallel data processing for large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Leverages cloud resources without local Spark installation.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0B4F7-BE54-3B54-4BC1-1A0882215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C846-FF74-44EF-ECA1-45CC64FE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155" y="274638"/>
            <a:ext cx="11690555" cy="1143000"/>
          </a:xfrm>
        </p:spPr>
        <p:txBody>
          <a:bodyPr/>
          <a:lstStyle/>
          <a:p>
            <a:endParaRPr lang="en-IN" b="1">
              <a:solidFill>
                <a:srgbClr val="000000"/>
              </a:solidFill>
              <a:effectLst/>
              <a:latin typeface="Arial" panose="020B0604020202020204" pitchFamily="34" charset="0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2C1CC-C393-84D4-25EB-872EE5E79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32" y="1759974"/>
            <a:ext cx="10658168" cy="436619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rtl="0">
              <a:buNone/>
            </a:pPr>
            <a:r>
              <a:rPr lang="en-US" b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Content: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err="1">
                <a:solidFill>
                  <a:srgbClr val="000000"/>
                </a:solidFill>
                <a:ea typeface="+mn-lt"/>
                <a:cs typeface="+mn-lt"/>
              </a:rPr>
              <a:t>Purpose: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To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configure the environment variables and initialize Spark session in Google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Colab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using a standalone Spark cluster.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Key Feature: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Uses </a:t>
            </a:r>
            <a:r>
              <a:rPr lang="en-US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findspark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to enable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PySpark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in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Colab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Sets custom 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SPARK_HOME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and other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PySpark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-related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Connects to Spark master node via 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spark://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URI.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C8AA8A5-5B0D-D043-C577-4204177AD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405"/>
            <a:ext cx="12192000" cy="639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43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B226B-3634-2B83-57FD-433C22841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FD6D-29F5-8012-38CC-6C534995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155" y="274638"/>
            <a:ext cx="11690555" cy="1143000"/>
          </a:xfrm>
        </p:spPr>
        <p:txBody>
          <a:bodyPr/>
          <a:lstStyle/>
          <a:p>
            <a:r>
              <a:rPr lang="en-IN">
                <a:solidFill>
                  <a:srgbClr val="000000"/>
                </a:solidFill>
                <a:ea typeface="+mj-lt"/>
                <a:cs typeface="+mj-lt"/>
              </a:rPr>
              <a:t>Importing Required Libraries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C333-8CA9-78EA-AC30-4F9462930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32" y="1759974"/>
            <a:ext cx="10658168" cy="436619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rtl="0">
              <a:buNone/>
            </a:pPr>
            <a:r>
              <a:rPr lang="en-US" b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Content: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err="1">
                <a:solidFill>
                  <a:srgbClr val="000000"/>
                </a:solidFill>
                <a:ea typeface="+mn-lt"/>
                <a:cs typeface="+mn-lt"/>
              </a:rPr>
              <a:t>Purpose: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Load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essential Python libraries for data manipulation, text processing, visualization, and machine learning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Key Feature: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Libraries include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Numpy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, Pandas, Matplotlib, Seaborn, NLTK,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BeautifulSoup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, Scikit-learn.</a:t>
            </a:r>
            <a:endParaRPr lang="en-US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Supports tasks like data cleaning, feature extraction, model building, and evaluation.</a:t>
            </a:r>
            <a:endParaRPr lang="en-US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0051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8296B-0929-7542-0A3E-C0DE8A0FE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F916-5F4E-8FA1-12DA-22D7A277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155" y="274638"/>
            <a:ext cx="11690555" cy="1143000"/>
          </a:xfrm>
        </p:spPr>
        <p:txBody>
          <a:bodyPr/>
          <a:lstStyle/>
          <a:p>
            <a:r>
              <a:rPr lang="en-IN" b="1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 </a:t>
            </a:r>
            <a:endParaRPr lang="en-IN" b="1">
              <a:solidFill>
                <a:srgbClr val="000000"/>
              </a:solidFill>
              <a:effectLst/>
              <a:latin typeface="Arial" panose="020B0604020202020204" pitchFamily="34" charset="0"/>
              <a:cs typeface="Arial"/>
            </a:endParaRP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23E3A68-9329-321D-3C2A-FF534743D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152" t="6" r="3681" b="-1154"/>
          <a:stretch/>
        </p:blipFill>
        <p:spPr>
          <a:xfrm>
            <a:off x="596283" y="472547"/>
            <a:ext cx="10281998" cy="2959935"/>
          </a:xfr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355D72-26F4-02C3-6E13-666166E96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30" y="3642463"/>
            <a:ext cx="10156785" cy="219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6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78205-8416-40A6-799D-65A2B7C33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746C-5EDC-AD31-4C39-107068CC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155" y="274638"/>
            <a:ext cx="11690555" cy="1143000"/>
          </a:xfrm>
        </p:spPr>
        <p:txBody>
          <a:bodyPr/>
          <a:lstStyle/>
          <a:p>
            <a:r>
              <a:rPr lang="en-IN">
                <a:solidFill>
                  <a:srgbClr val="000000"/>
                </a:solidFill>
                <a:ea typeface="+mj-lt"/>
                <a:cs typeface="+mj-lt"/>
              </a:rPr>
              <a:t>Installing and Downloading NLTK Resources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85A64-0B31-C5AA-26F4-B7B69D29E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32" y="1759974"/>
            <a:ext cx="10658168" cy="43661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>
              <a:buNone/>
            </a:pPr>
            <a:r>
              <a:rPr lang="en-US" b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Content: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err="1">
                <a:solidFill>
                  <a:srgbClr val="000000"/>
                </a:solidFill>
                <a:ea typeface="+mn-lt"/>
                <a:cs typeface="+mn-lt"/>
              </a:rPr>
              <a:t>Purpose: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Install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the NLTK library and download essential linguistic datasets required for text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preprocessing.s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Key Feature: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Downloads 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wordnet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stopwords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, and </a:t>
            </a:r>
            <a:r>
              <a:rPr lang="en-US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punkt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Enables lemmatization, tokenization, and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stopword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removal for natural language processing tasks.</a:t>
            </a:r>
            <a:endParaRPr lang="en-US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9936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86D1E77-D8DD-05B8-33D5-F36CDC73E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07" y="1248784"/>
            <a:ext cx="10928431" cy="38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86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E7800-D809-4FF7-6066-9AC2F2F2C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A70A-A8FB-5403-0BE9-0E5D71F3F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155" y="274638"/>
            <a:ext cx="11690555" cy="1143000"/>
          </a:xfrm>
        </p:spPr>
        <p:txBody>
          <a:bodyPr>
            <a:normAutofit fontScale="90000"/>
          </a:bodyPr>
          <a:lstStyle/>
          <a:p>
            <a:br>
              <a:rPr lang="en-IN" b="1"/>
            </a:br>
            <a:r>
              <a:rPr lang="en-IN" b="1"/>
              <a:t>Initialize Spark &amp; Load Data from HDFS</a:t>
            </a:r>
            <a:endParaRPr lang="en-US"/>
          </a:p>
          <a:p>
            <a:r>
              <a:rPr lang="en-IN" b="1">
                <a:solidFill>
                  <a:srgbClr val="000000"/>
                </a:solidFill>
                <a:ea typeface="+mj-lt"/>
                <a:cs typeface="+mj-lt"/>
              </a:rPr>
              <a:t>Content:</a:t>
            </a:r>
            <a:endParaRPr lang="en-IN"/>
          </a:p>
          <a:p>
            <a:endParaRPr lang="en-IN"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1C5EA-3EC1-E9E6-DA5D-E161BBA77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32" y="1759974"/>
            <a:ext cx="10658168" cy="436619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>
              <a:buNone/>
            </a:pPr>
            <a:r>
              <a:rPr lang="en-US" b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Content: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err="1">
                <a:solidFill>
                  <a:srgbClr val="000000"/>
                </a:solidFill>
                <a:ea typeface="+mn-lt"/>
                <a:cs typeface="+mn-lt"/>
              </a:rPr>
              <a:t>Purpose: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Set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up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PySpark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in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Jupyter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Notebook and load the dataset from HDFS for further processing.</a:t>
            </a: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Key Feature: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Configure Spark environment for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Jupyter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Create a Spark session named </a:t>
            </a:r>
            <a:r>
              <a:rPr lang="en-US" b="1" err="1">
                <a:solidFill>
                  <a:srgbClr val="000000"/>
                </a:solidFill>
                <a:ea typeface="+mn-lt"/>
                <a:cs typeface="+mn-lt"/>
              </a:rPr>
              <a:t>Amazon_Reviews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Load CSV data from HDFS with headers and automatic schema inference.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8730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F5C8E4E-ADE1-8865-D49C-6F5BB930B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25" y="1302388"/>
            <a:ext cx="10629418" cy="351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88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719B1-8610-083F-2574-DA89BFDF2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3BCB-578C-8B1B-0148-5823922F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155" y="274638"/>
            <a:ext cx="11690555" cy="1143000"/>
          </a:xfrm>
        </p:spPr>
        <p:txBody>
          <a:bodyPr>
            <a:normAutofit/>
          </a:bodyPr>
          <a:lstStyle/>
          <a:p>
            <a:r>
              <a:rPr lang="en-IN">
                <a:ea typeface="+mj-lt"/>
                <a:cs typeface="+mj-lt"/>
              </a:rPr>
              <a:t>Convert </a:t>
            </a:r>
            <a:r>
              <a:rPr lang="en-IN" err="1">
                <a:ea typeface="+mj-lt"/>
                <a:cs typeface="+mj-lt"/>
              </a:rPr>
              <a:t>PySpark</a:t>
            </a:r>
            <a:r>
              <a:rPr lang="en-IN">
                <a:ea typeface="+mj-lt"/>
                <a:cs typeface="+mj-lt"/>
              </a:rPr>
              <a:t> </a:t>
            </a:r>
            <a:r>
              <a:rPr lang="en-IN" err="1">
                <a:ea typeface="+mj-lt"/>
                <a:cs typeface="+mj-lt"/>
              </a:rPr>
              <a:t>DataFrame</a:t>
            </a:r>
            <a:r>
              <a:rPr lang="en-IN">
                <a:ea typeface="+mj-lt"/>
                <a:cs typeface="+mj-lt"/>
              </a:rPr>
              <a:t> to Pandas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590BB-270D-F9D6-F4C8-D7227BEA0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32" y="1759974"/>
            <a:ext cx="10658168" cy="436619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rtl="0">
              <a:buNone/>
            </a:pPr>
            <a:r>
              <a:rPr lang="en-US" b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Content: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err="1">
                <a:solidFill>
                  <a:srgbClr val="000000"/>
                </a:solidFill>
                <a:ea typeface="+mn-lt"/>
                <a:cs typeface="+mn-lt"/>
              </a:rPr>
              <a:t>Purpose: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Convert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Spark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DataFrame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to Pandas for easier inspection and manipulation in local memory (suitable for small datasets).</a:t>
            </a: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Key Feature: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Check if the loaded data is a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PySpark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DataFrame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Convert it to Pandas using </a:t>
            </a:r>
            <a:r>
              <a:rPr lang="en-US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toPandas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()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Display the first few rows with </a:t>
            </a:r>
            <a:r>
              <a:rPr lang="en-US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df.head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()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to verify successful loading.</a:t>
            </a:r>
            <a:endParaRPr lang="en-US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0389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5C3F40B-05F0-0703-20EB-CE1F9643E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01" y="383654"/>
            <a:ext cx="7246838" cy="3717885"/>
          </a:xfrm>
          <a:prstGeom prst="rect">
            <a:avLst/>
          </a:prstGeom>
        </p:spPr>
      </p:pic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584D27F1-2537-A597-05E7-37C3598D1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357" y="4230366"/>
            <a:ext cx="6728629" cy="204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4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219865"/>
          </a:xfrm>
        </p:spPr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rtl="0">
              <a:buNone/>
            </a:pPr>
            <a:r>
              <a:rPr lang="en-IN" sz="2800" b="1">
                <a:solidFill>
                  <a:srgbClr val="000000"/>
                </a:solidFill>
                <a:effectLst/>
                <a:latin typeface="Arial"/>
                <a:cs typeface="Arial"/>
              </a:rPr>
              <a:t>Objective: </a:t>
            </a:r>
            <a:endParaRPr lang="en-IN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>
                <a:ea typeface="+mn-lt"/>
                <a:cs typeface="+mn-lt"/>
              </a:rPr>
              <a:t>To develop a </a:t>
            </a:r>
            <a:r>
              <a:rPr lang="en-IN" sz="2800" b="1">
                <a:ea typeface="+mn-lt"/>
                <a:cs typeface="+mn-lt"/>
              </a:rPr>
              <a:t>personalized product recommendation system</a:t>
            </a:r>
            <a:r>
              <a:rPr lang="en-IN" sz="2800">
                <a:solidFill>
                  <a:srgbClr val="000000"/>
                </a:solidFill>
                <a:ea typeface="+mn-lt"/>
                <a:cs typeface="+mn-lt"/>
              </a:rPr>
              <a:t> for Amazon users using big data tools and machine learning algorithms</a:t>
            </a:r>
            <a:r>
              <a:rPr lang="en-IN" sz="2800">
                <a:solidFill>
                  <a:srgbClr val="000000"/>
                </a:solidFill>
                <a:effectLst/>
                <a:ea typeface="+mn-lt"/>
                <a:cs typeface="+mn-lt"/>
              </a:rPr>
              <a:t>.</a:t>
            </a:r>
            <a:endParaRPr lang="en-IN" sz="28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>
                <a:ea typeface="+mn-lt"/>
                <a:cs typeface="+mn-lt"/>
              </a:rPr>
              <a:t>To process large-scale user-item interaction data efficiently using </a:t>
            </a:r>
            <a:r>
              <a:rPr lang="en-IN" b="1">
                <a:ea typeface="+mn-lt"/>
                <a:cs typeface="+mn-lt"/>
              </a:rPr>
              <a:t>Apache Spark</a:t>
            </a:r>
            <a:r>
              <a:rPr lang="en-IN">
                <a:ea typeface="+mn-lt"/>
                <a:cs typeface="+mn-lt"/>
              </a:rPr>
              <a:t>.</a:t>
            </a:r>
            <a:endParaRPr lang="en-IN"/>
          </a:p>
          <a:p>
            <a:pPr>
              <a:buFont typeface="Arial" panose="020B0604020202020204" pitchFamily="34" charset="0"/>
              <a:buChar char="•"/>
            </a:pPr>
            <a:r>
              <a:rPr lang="en-IN">
                <a:solidFill>
                  <a:srgbClr val="000000"/>
                </a:solidFill>
                <a:ea typeface="+mn-lt"/>
                <a:cs typeface="+mn-lt"/>
              </a:rPr>
              <a:t>To implement and compare collaborative filtering techniques, specifically </a:t>
            </a:r>
            <a:r>
              <a:rPr lang="en-IN" b="1">
                <a:solidFill>
                  <a:srgbClr val="000000"/>
                </a:solidFill>
                <a:ea typeface="+mn-lt"/>
                <a:cs typeface="+mn-lt"/>
              </a:rPr>
              <a:t>ALS vs. SVD</a:t>
            </a:r>
            <a:r>
              <a:rPr lang="en-IN">
                <a:solidFill>
                  <a:srgbClr val="000000"/>
                </a:solidFill>
                <a:ea typeface="+mn-lt"/>
                <a:cs typeface="+mn-lt"/>
              </a:rPr>
              <a:t>, for recommending relevant products.</a:t>
            </a:r>
            <a:endParaRPr lang="en-IN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>
                <a:solidFill>
                  <a:srgbClr val="000000"/>
                </a:solidFill>
                <a:ea typeface="+mn-lt"/>
                <a:cs typeface="+mn-lt"/>
              </a:rPr>
              <a:t>To enhance </a:t>
            </a:r>
            <a:r>
              <a:rPr lang="en-IN" b="1">
                <a:solidFill>
                  <a:srgbClr val="000000"/>
                </a:solidFill>
                <a:ea typeface="+mn-lt"/>
                <a:cs typeface="+mn-lt"/>
              </a:rPr>
              <a:t>user experience and engagement</a:t>
            </a:r>
            <a:r>
              <a:rPr lang="en-IN">
                <a:solidFill>
                  <a:srgbClr val="000000"/>
                </a:solidFill>
                <a:ea typeface="+mn-lt"/>
                <a:cs typeface="+mn-lt"/>
              </a:rPr>
              <a:t> by delivering accurate and scalable recommendations.</a:t>
            </a:r>
            <a:endParaRPr lang="en-IN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 rtl="0">
              <a:buNone/>
            </a:pPr>
            <a:r>
              <a:rPr lang="en-IN" sz="2800" b="1">
                <a:solidFill>
                  <a:srgbClr val="000000"/>
                </a:solidFill>
                <a:effectLst/>
                <a:latin typeface="Arial"/>
                <a:cs typeface="Arial"/>
              </a:rPr>
              <a:t>Challenges: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>
                <a:ea typeface="+mn-lt"/>
                <a:cs typeface="+mn-lt"/>
              </a:rPr>
              <a:t>Handling </a:t>
            </a:r>
            <a:r>
              <a:rPr lang="en-IN" sz="2400" b="1">
                <a:ea typeface="+mn-lt"/>
                <a:cs typeface="+mn-lt"/>
              </a:rPr>
              <a:t>sparse and high-dimensional data</a:t>
            </a:r>
            <a:r>
              <a:rPr lang="en-IN" sz="2400">
                <a:ea typeface="+mn-lt"/>
                <a:cs typeface="+mn-lt"/>
              </a:rPr>
              <a:t> with millions of users and products.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>
                <a:ea typeface="+mn-lt"/>
                <a:cs typeface="+mn-lt"/>
              </a:rPr>
              <a:t>Fine-tuning the </a:t>
            </a:r>
            <a:r>
              <a:rPr lang="en-IN" sz="2400" b="1">
                <a:ea typeface="+mn-lt"/>
                <a:cs typeface="+mn-lt"/>
              </a:rPr>
              <a:t>ALS model parameters</a:t>
            </a:r>
            <a:r>
              <a:rPr lang="en-IN" sz="2400">
                <a:ea typeface="+mn-lt"/>
                <a:cs typeface="+mn-lt"/>
              </a:rPr>
              <a:t> (like rank, regularization, and iterations) for optimal recommendations.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>
                <a:ea typeface="+mn-lt"/>
                <a:cs typeface="+mn-lt"/>
              </a:rPr>
              <a:t>Dealing with the </a:t>
            </a:r>
            <a:r>
              <a:rPr lang="en-IN" sz="2400" b="1">
                <a:ea typeface="+mn-lt"/>
                <a:cs typeface="+mn-lt"/>
              </a:rPr>
              <a:t>cold-start problem</a:t>
            </a:r>
            <a:r>
              <a:rPr lang="en-IN" sz="2400">
                <a:ea typeface="+mn-lt"/>
                <a:cs typeface="+mn-lt"/>
              </a:rPr>
              <a:t> (new users or items with no historical data).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DA5D4-D5FC-72FB-03B0-A1363F5BC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E511-0A5C-3997-11C1-D50090A5E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72" y="274638"/>
            <a:ext cx="10880328" cy="1065836"/>
          </a:xfrm>
        </p:spPr>
        <p:txBody>
          <a:bodyPr>
            <a:normAutofit fontScale="90000"/>
          </a:bodyPr>
          <a:lstStyle/>
          <a:p>
            <a:r>
              <a:rPr lang="en-IN" b="1"/>
              <a:t>Data Conversion &amp; Splitting for Model Training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BDA73-9659-AC9B-BB1B-44963C5A9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84" y="1152303"/>
            <a:ext cx="10658168" cy="436619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rtl="0">
              <a:buNone/>
            </a:pPr>
            <a:r>
              <a:rPr lang="en-US" b="1">
                <a:solidFill>
                  <a:srgbClr val="000000"/>
                </a:solidFill>
                <a:effectLst/>
                <a:latin typeface="Arial"/>
                <a:cs typeface="Arial"/>
              </a:rPr>
              <a:t>Content: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Convert the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PySpark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DataFrame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to Pandas format and split it into training and testing sets to prepare for model building.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Key Feature: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Converts the Spark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DataFrame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into a Pandas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DataFrame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train_test_split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()</a:t>
            </a:r>
            <a:b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</a:b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➤ Splits Text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(features) and 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Score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(labels) into:</a:t>
            </a:r>
            <a:endParaRPr lang="en-US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70% training data.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30% testing data.</a:t>
            </a:r>
          </a:p>
          <a:p>
            <a:pPr>
              <a:buFont typeface="Arial" panose="020B0604020202020204" pitchFamily="34" charset="0"/>
              <a:buChar char="•"/>
            </a:pPr>
            <a:br>
              <a:rPr lang="en-US">
                <a:solidFill>
                  <a:srgbClr val="000000"/>
                </a:solidFill>
                <a:ea typeface="+mn-lt"/>
                <a:cs typeface="+mn-lt"/>
              </a:rPr>
            </a:b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8393CDA9-45F8-8EF7-6037-85F487FDF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81" y="4744956"/>
            <a:ext cx="10490161" cy="135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56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F6140-9396-18EC-BDA3-5308AF1A6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06F7-43DF-E041-FA09-5184725B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155" y="274638"/>
            <a:ext cx="11690555" cy="1143000"/>
          </a:xfrm>
        </p:spPr>
        <p:txBody>
          <a:bodyPr>
            <a:normAutofit/>
          </a:bodyPr>
          <a:lstStyle/>
          <a:p>
            <a:r>
              <a:rPr lang="en-IN">
                <a:ea typeface="+mj-lt"/>
                <a:cs typeface="+mj-lt"/>
              </a:rPr>
              <a:t>Text Preprocessing for NLP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B47CC-29EF-3DFB-7249-7EACBE0D3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32" y="1759974"/>
            <a:ext cx="10658168" cy="436619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rtl="0">
              <a:buNone/>
            </a:pPr>
            <a:r>
              <a:rPr lang="en-US" b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Content: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err="1">
                <a:solidFill>
                  <a:srgbClr val="000000"/>
                </a:solidFill>
                <a:ea typeface="+mn-lt"/>
                <a:cs typeface="+mn-lt"/>
              </a:rPr>
              <a:t>Purpose: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Cleans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and standardizes text data for Natural Language Processing by removing noise and reducing words to their base forms.</a:t>
            </a: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Key Feature: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endParaRPr lang="en-US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HTML Handling: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Extracts text from HTML content.</a:t>
            </a:r>
            <a:endParaRPr lang="en-US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Normalization: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Converts text to lowercase and removes non-alphabetic characters.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Stop Word Removal: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Eliminates common, less informative 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Word Reduction: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Applies both stemming and lemmatization to get root forms.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983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E371-F683-D1EA-8E94-2F60553C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IN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EA91FE-839C-8C52-4071-BDA41BEF4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05" y="1633612"/>
            <a:ext cx="11130989" cy="339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75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1C86C-3B85-31AE-602C-81087FDF5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0A090-F614-4B70-EE90-F674A9E4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155" y="274638"/>
            <a:ext cx="11690555" cy="1143000"/>
          </a:xfrm>
        </p:spPr>
        <p:txBody>
          <a:bodyPr>
            <a:normAutofit/>
          </a:bodyPr>
          <a:lstStyle/>
          <a:p>
            <a:r>
              <a:rPr lang="en-IN">
                <a:ea typeface="+mj-lt"/>
                <a:cs typeface="+mj-lt"/>
              </a:rPr>
              <a:t>Text Feature Extraction using TF-IDF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CAEB1-D74E-467D-5677-3EB913C36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32" y="1759974"/>
            <a:ext cx="10658168" cy="436619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rtl="0">
              <a:buNone/>
            </a:pPr>
            <a:r>
              <a:rPr lang="en-US" b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Content: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err="1">
                <a:solidFill>
                  <a:srgbClr val="000000"/>
                </a:solidFill>
                <a:ea typeface="+mn-lt"/>
                <a:cs typeface="+mn-lt"/>
              </a:rPr>
              <a:t>Purpose: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To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convert text data into numerical vectors for machine learning by evaluating the importance of words (and n-grams) within a collection of documents..</a:t>
            </a: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Key Feature: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endParaRPr lang="en-US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Handles Missing Data: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Fills missing text values to ensure proper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Splits Data: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Divides the dataset into training and testing sets for model development and evaluation.</a:t>
            </a:r>
            <a:endParaRPr lang="en-US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Applies TF-IDF: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Transforms text into numerical vectors, weighting terms based on their frequency in a document and the entire corpus.</a:t>
            </a:r>
            <a:endParaRPr lang="en-US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N-gram Support: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Considers single words, pairs, and triplets of words as features.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Limits Vocabulary: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Restricts the number of features to the top 5000 most frequent n-grams.</a:t>
            </a:r>
            <a:endParaRPr lang="en-US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Consistent Transformation: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Fits the vectorizer on training data and applies the same transformation to both training and testing sets.</a:t>
            </a:r>
            <a:endParaRPr lang="en-US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0270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985C5-11AA-D26C-E325-BE35B3E78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C4AC-7578-7BF3-1DB3-2A0E29FE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IN"/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57FA6F68-6B96-B66C-6109-31B373D65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47787"/>
            <a:ext cx="77724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48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AF44C-E683-395E-2F4C-1B2AA058A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3F7A-7993-362F-1AA7-AF806435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32" y="274638"/>
            <a:ext cx="11227568" cy="1104418"/>
          </a:xfrm>
        </p:spPr>
        <p:txBody>
          <a:bodyPr>
            <a:normAutofit fontScale="90000"/>
          </a:bodyPr>
          <a:lstStyle/>
          <a:p>
            <a:r>
              <a:rPr lang="en-IN">
                <a:ea typeface="+mj-lt"/>
                <a:cs typeface="+mj-lt"/>
              </a:rPr>
              <a:t>Logistic Regression Model Training and Evaluation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A354-5D86-BE67-2CEF-30AFA08B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32" y="1759974"/>
            <a:ext cx="10658168" cy="436619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rtl="0">
              <a:buNone/>
            </a:pPr>
            <a:r>
              <a:rPr lang="en-US" b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Content: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err="1">
                <a:solidFill>
                  <a:srgbClr val="000000"/>
                </a:solidFill>
                <a:ea typeface="+mn-lt"/>
                <a:cs typeface="+mn-lt"/>
              </a:rPr>
              <a:t>Purpose: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To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train a Logistic Regression model on the TF-IDF transformed training data and evaluate its performance on the test data for text classification.</a:t>
            </a: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Key Feature: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endParaRPr lang="en-US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Logistic Regression: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Utilizes a linear model suitable for binary or multi-class classification tasks, noted for handling sparse data well.</a:t>
            </a:r>
            <a:endParaRPr lang="en-US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Model Training: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Fits the Logistic Regression model to the TF-IDF features of the training data and their corresponding labels.</a:t>
            </a:r>
            <a:endParaRPr lang="en-US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Prediction: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Uses the trained model to generate predictions on the TF-IDF features of the unseen test data.</a:t>
            </a:r>
            <a:endParaRPr lang="en-US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Accuracy Evaluation: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Calculates the accuracy score by comparing the model's predictions to the actual labels in the test set.</a:t>
            </a:r>
            <a:endParaRPr lang="en-US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5769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61863-7589-3F9B-9FFA-06ADDE1C1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A595-E477-809E-FBCE-F7CD1774C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IN"/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D8D572F2-C716-CEDA-11D0-19DE34EFB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013" y="2190750"/>
            <a:ext cx="7221999" cy="284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11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82529" y="274638"/>
            <a:ext cx="14364929" cy="1143000"/>
          </a:xfrm>
        </p:spPr>
        <p:txBody>
          <a:bodyPr/>
          <a:lstStyle/>
          <a:p>
            <a:r>
              <a:rPr lang="en-IN" b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374" y="1551707"/>
            <a:ext cx="10972800" cy="4525963"/>
          </a:xfrm>
        </p:spPr>
        <p:txBody>
          <a:bodyPr/>
          <a:lstStyle/>
          <a:p>
            <a:pPr rtl="0">
              <a:buNone/>
            </a:pPr>
            <a:r>
              <a:rPr lang="en-US" b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Execution Flow: </a:t>
            </a:r>
          </a:p>
          <a:p>
            <a:pPr rtl="0"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Load dataset from storage. </a:t>
            </a:r>
          </a:p>
          <a:p>
            <a:pPr rtl="0"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Preprocess tweet content. </a:t>
            </a:r>
          </a:p>
          <a:p>
            <a:pPr rtl="0"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Extract key features. </a:t>
            </a:r>
          </a:p>
          <a:p>
            <a:pPr rtl="0"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Train and evaluate the model. </a:t>
            </a:r>
          </a:p>
          <a:p>
            <a:pPr rtl="0"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Identify disaster-related tweets. </a:t>
            </a:r>
          </a:p>
          <a:p>
            <a:pPr rtl="0"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Visualize key insights.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References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1087C6A-9E7B-0C30-15CA-DD550C0D27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74606" y="1870332"/>
            <a:ext cx="7688826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 Spark Documentation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Machine Learning with </a:t>
            </a:r>
            <a:r>
              <a:rPr kumimoji="0" lang="en-US" altLang="en-US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PySpark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Natural Language Processing with Python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Project Paper: </a:t>
            </a:r>
            <a:r>
              <a:rPr lang="en-US" altLang="en-US" b="1">
                <a:solidFill>
                  <a:srgbClr val="000000"/>
                </a:solidFill>
                <a:latin typeface="Arial"/>
                <a:cs typeface="Arial"/>
              </a:rPr>
              <a:t>Amazon Product Recommendation Using Apache Spark.</a:t>
            </a:r>
          </a:p>
          <a:p>
            <a:pPr defTabSz="9144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000000"/>
                </a:solidFill>
                <a:latin typeface="Arial"/>
                <a:cs typeface="Arial"/>
              </a:rPr>
              <a:t>IEEE</a:t>
            </a:r>
            <a:endParaRPr lang="en-US" altLang="en-US" b="1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Approach: </a:t>
            </a:r>
          </a:p>
          <a:p>
            <a:pPr defTabSz="91440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Collected and cleaned Amazon user-product rating data.</a:t>
            </a:r>
            <a:endParaRPr lang="en-US">
              <a:ea typeface="+mn-lt"/>
              <a:cs typeface="+mn-lt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Utilized </a:t>
            </a: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Apache Spark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to handle data preprocessing and distributed processing.</a:t>
            </a:r>
          </a:p>
          <a:p>
            <a:pPr defTabSz="91440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Trained the recommendation engine using the </a:t>
            </a: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ALS algorithm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, tuning key parameters like </a:t>
            </a:r>
            <a:r>
              <a:rPr lang="en-US" sz="24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rank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maxIter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, and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regParam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defTabSz="91440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Evaluated model performance using </a:t>
            </a: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RMSE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and compared it with traditional techniques like SVD.</a:t>
            </a:r>
            <a:endParaRPr lang="en-US">
              <a:ea typeface="+mn-lt"/>
              <a:cs typeface="+mn-lt"/>
            </a:endParaRPr>
          </a:p>
          <a:p>
            <a:pPr defTabSz="91440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Generated </a:t>
            </a: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Top-N recommendations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for users based on predicted preferences.</a:t>
            </a:r>
            <a:endParaRPr lang="en-US" sz="2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Outcome: </a:t>
            </a:r>
          </a:p>
          <a:p>
            <a:pPr marL="85725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Successfully built a scalable and efficient recommendation system.</a:t>
            </a:r>
            <a:r>
              <a:rPr lang="en-US" altLang="en-US" sz="240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 marL="85725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Apache Spark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enabled rapid processing of massive datasets</a:t>
            </a:r>
            <a:r>
              <a:rPr lang="en-US" altLang="en-US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.</a:t>
            </a:r>
            <a:endParaRPr lang="en-US" altLang="en-US" sz="2400">
              <a:latin typeface="Arial" panose="020B0604020202020204" pitchFamily="34" charset="0"/>
            </a:endParaRPr>
          </a:p>
          <a:p>
            <a:pPr marL="857250" lvl="1" indent="-45720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400">
                <a:ea typeface="+mn-lt"/>
                <a:cs typeface="+mn-lt"/>
              </a:rPr>
              <a:t>The </a:t>
            </a:r>
            <a:r>
              <a:rPr lang="en-US" sz="2400" b="1">
                <a:ea typeface="+mn-lt"/>
                <a:cs typeface="+mn-lt"/>
              </a:rPr>
              <a:t>ALS model outperformed SVD</a:t>
            </a:r>
            <a:r>
              <a:rPr lang="en-US" sz="2400">
                <a:ea typeface="+mn-lt"/>
                <a:cs typeface="+mn-lt"/>
              </a:rPr>
              <a:t>, especially with sparse user-item data.</a:t>
            </a:r>
            <a:endParaRPr lang="en-US" altLang="en-US" sz="2400">
              <a:latin typeface="Arial"/>
              <a:ea typeface="Calibri"/>
              <a:cs typeface="Arial"/>
            </a:endParaRPr>
          </a:p>
          <a:p>
            <a:pPr marL="857250" lvl="1" indent="-45720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400">
                <a:ea typeface="+mn-lt"/>
                <a:cs typeface="+mn-lt"/>
              </a:rPr>
              <a:t>Delivered </a:t>
            </a:r>
            <a:r>
              <a:rPr lang="en-US" sz="2400" b="1">
                <a:ea typeface="+mn-lt"/>
                <a:cs typeface="+mn-lt"/>
              </a:rPr>
              <a:t>personalized product suggestions</a:t>
            </a:r>
            <a:r>
              <a:rPr lang="en-US" sz="2400">
                <a:ea typeface="+mn-lt"/>
                <a:cs typeface="+mn-lt"/>
              </a:rPr>
              <a:t>, enhancing user experience.</a:t>
            </a:r>
            <a:endParaRPr lang="en-US" sz="2400">
              <a:ea typeface="Calibri"/>
              <a:cs typeface="Calibri"/>
            </a:endParaRPr>
          </a:p>
          <a:p>
            <a:pPr marL="857250" lvl="1" indent="-45720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400">
                <a:ea typeface="+mn-lt"/>
                <a:cs typeface="+mn-lt"/>
              </a:rPr>
              <a:t>Laid groundwork for further improvements like </a:t>
            </a:r>
            <a:r>
              <a:rPr lang="en-US" sz="2400" b="1">
                <a:ea typeface="+mn-lt"/>
                <a:cs typeface="+mn-lt"/>
              </a:rPr>
              <a:t>real-time recommendations</a:t>
            </a:r>
            <a:r>
              <a:rPr lang="en-US" sz="2400">
                <a:ea typeface="+mn-lt"/>
                <a:cs typeface="+mn-lt"/>
              </a:rPr>
              <a:t> and user feedback integration.</a:t>
            </a:r>
            <a:endParaRPr lang="en-US" sz="2400">
              <a:ea typeface="Calibri"/>
              <a:cs typeface="Calibri"/>
            </a:endParaRPr>
          </a:p>
          <a:p>
            <a:pPr marL="0" indent="0">
              <a:buNone/>
            </a:pPr>
            <a:endParaRPr lang="en-IN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9C604-6BA2-16E6-9B90-FF6A1E4DB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7C73-BEE8-8062-0696-40BBA69A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rgbClr val="000000"/>
                </a:solidFill>
                <a:ea typeface="+mj-lt"/>
                <a:cs typeface="+mj-lt"/>
              </a:rPr>
              <a:t>Dataset Collection &amp; Preprocessing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38A77-074E-4CC7-6B15-42BFBF695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defTabSz="914400">
              <a:spcBef>
                <a:spcPct val="0"/>
              </a:spcBef>
              <a:spcAft>
                <a:spcPct val="0"/>
              </a:spcAft>
              <a:buNone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Data Collection &amp; Cleaning</a:t>
            </a:r>
            <a:r>
              <a:rPr lang="en-US" altLang="en-US" b="1">
                <a:solidFill>
                  <a:srgbClr val="000000"/>
                </a:solidFill>
                <a:latin typeface="Arial"/>
                <a:cs typeface="Arial"/>
              </a:rPr>
              <a:t>: </a:t>
            </a:r>
            <a:endParaRPr lang="en-US">
              <a:latin typeface="Arial"/>
              <a:cs typeface="Arial"/>
            </a:endParaRPr>
          </a:p>
          <a:p>
            <a:pPr defTabSz="91440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Collected user-product interaction data from the </a:t>
            </a: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Amazon Reviews dataset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defTabSz="91440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Extracted essential fields: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userId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productId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, and </a:t>
            </a:r>
            <a:r>
              <a:rPr lang="en-US" sz="24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rating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alt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defTabSz="91440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Performed data cleaning to remove null or duplicate records.</a:t>
            </a:r>
            <a:endParaRPr lang="en-US" altLang="en-US" sz="2400">
              <a:solidFill>
                <a:srgbClr val="000000"/>
              </a:solidFill>
              <a:ea typeface="+mn-lt"/>
              <a:cs typeface="+mn-lt"/>
            </a:endParaRPr>
          </a:p>
          <a:p>
            <a:pPr defTabSz="91440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400">
                <a:ea typeface="+mn-lt"/>
                <a:cs typeface="+mn-lt"/>
              </a:rPr>
              <a:t>Converted user and product IDs into numerical format for compatibility with ALS.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 defTabSz="91440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Split the data into </a:t>
            </a: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training and testing sets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(e.g., 80/20) for model validation.</a:t>
            </a:r>
            <a:endParaRPr lang="en-US" sz="2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Outcome: </a:t>
            </a:r>
          </a:p>
          <a:p>
            <a:pPr lvl="1" defTabSz="914400">
              <a:buFont typeface="Arial" panose="02070309020205020404" pitchFamily="49" charset="0"/>
              <a:buChar char="•"/>
            </a:pP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Efficient preprocessing of large-scale data using Spark’s in-memory computation.</a:t>
            </a:r>
            <a:endParaRPr lang="en-US">
              <a:ea typeface="+mn-lt"/>
              <a:cs typeface="+mn-lt"/>
            </a:endParaRPr>
          </a:p>
          <a:p>
            <a:pPr lvl="1" defTabSz="914400">
              <a:buFont typeface="Arial" panose="02070309020205020404" pitchFamily="49" charset="0"/>
              <a:buChar char="•"/>
            </a:pPr>
            <a:r>
              <a:rPr lang="en-US">
                <a:ea typeface="+mn-lt"/>
                <a:cs typeface="+mn-lt"/>
              </a:rPr>
              <a:t>Reduced noise and redundancy, improving data quality.</a:t>
            </a:r>
            <a:endParaRPr lang="en-US" sz="2400">
              <a:solidFill>
                <a:srgbClr val="000000"/>
              </a:solidFill>
              <a:ea typeface="+mn-lt"/>
              <a:cs typeface="+mn-lt"/>
            </a:endParaRPr>
          </a:p>
          <a:p>
            <a:pPr lvl="1" defTabSz="914400">
              <a:buFont typeface="Arial" panose="02070309020205020404" pitchFamily="49" charset="0"/>
              <a:buChar char="•"/>
            </a:pP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Successfully transformed raw data into a machine learning-ready format.</a:t>
            </a:r>
            <a:endParaRPr lang="en-US" sz="2400">
              <a:ea typeface="+mn-lt"/>
              <a:cs typeface="+mn-lt"/>
            </a:endParaRPr>
          </a:p>
          <a:p>
            <a:pPr lvl="1">
              <a:buFont typeface="Arial" panose="02070309020205020404" pitchFamily="49" charset="0"/>
              <a:buChar char="•"/>
            </a:pPr>
            <a:r>
              <a:rPr lang="en-US" sz="2400">
                <a:ea typeface="+mn-lt"/>
                <a:cs typeface="+mn-lt"/>
              </a:rPr>
              <a:t>Enabled smooth training of the ALS model, leading to more accurate product recommendations.</a:t>
            </a:r>
            <a:endParaRPr lang="en-US" sz="2400">
              <a:ea typeface="Calibri"/>
              <a:cs typeface="Calibri"/>
            </a:endParaRPr>
          </a:p>
          <a:p>
            <a:pPr marL="0" indent="0">
              <a:buNone/>
            </a:pPr>
            <a:endParaRPr lang="en-IN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935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1949" y="274638"/>
            <a:ext cx="12506632" cy="1143000"/>
          </a:xfrm>
        </p:spPr>
        <p:txBody>
          <a:bodyPr/>
          <a:lstStyle/>
          <a:p>
            <a:r>
              <a:rPr lang="en-IN" b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Setting Up Spark Cluster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5A1901-4959-5ED0-465D-F6D41855C5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7187" y="1740801"/>
            <a:ext cx="7883013" cy="377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Infrastructure: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Master Node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Slave Nodes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Steps: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required software.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environment settings.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the cluster.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setup via interface.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238DEE-C0E8-91B8-B8D6-D3DE9C98E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14" y="422787"/>
            <a:ext cx="10445116" cy="601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4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A43E5E-FEB1-1761-A9AE-3A030CCDF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50" y="766917"/>
            <a:ext cx="10890700" cy="497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7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1582400" cy="1143000"/>
          </a:xfrm>
        </p:spPr>
        <p:txBody>
          <a:bodyPr/>
          <a:lstStyle/>
          <a:p>
            <a:r>
              <a:rPr lang="en-IN" b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Integrating </a:t>
            </a:r>
            <a:r>
              <a:rPr lang="en-IN" b="1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lang="en-IN" b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723" y="1787013"/>
            <a:ext cx="10972800" cy="4525963"/>
          </a:xfrm>
        </p:spPr>
        <p:txBody>
          <a:bodyPr/>
          <a:lstStyle/>
          <a:p>
            <a:pPr rtl="0">
              <a:buNone/>
            </a:pPr>
            <a:r>
              <a:rPr lang="en-US" b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Steps: </a:t>
            </a:r>
          </a:p>
          <a:p>
            <a:pPr rtl="0"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Install </a:t>
            </a:r>
            <a:r>
              <a:rPr lang="en-US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lang="en-US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Notebook. </a:t>
            </a:r>
          </a:p>
          <a:p>
            <a:pPr rtl="0"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 up integration with Spark. </a:t>
            </a:r>
          </a:p>
          <a:p>
            <a:pPr rtl="0"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Launch the notebook environment. </a:t>
            </a:r>
          </a:p>
          <a:p>
            <a:pPr rtl="0"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Run interactive analysis tasks.</a:t>
            </a:r>
          </a:p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07EE-6ADA-CF28-2EE3-B54CDA12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3AFD1-CE41-44CA-1179-A0F99F3CC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88527"/>
            <a:ext cx="10972800" cy="414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0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Amazon product recommendation system by using apache spark </vt:lpstr>
      <vt:lpstr>Problem Statement</vt:lpstr>
      <vt:lpstr>Solution Overview</vt:lpstr>
      <vt:lpstr>Dataset Collection &amp; Preprocessing</vt:lpstr>
      <vt:lpstr>Setting Up Spark Cluster</vt:lpstr>
      <vt:lpstr>PowerPoint Presentation</vt:lpstr>
      <vt:lpstr>PowerPoint Presentation</vt:lpstr>
      <vt:lpstr>Integrating Jupyter Notebook</vt:lpstr>
      <vt:lpstr> </vt:lpstr>
      <vt:lpstr>Initializing Spark Session</vt:lpstr>
      <vt:lpstr>PowerPoint Presentation</vt:lpstr>
      <vt:lpstr>Importing Required Libraries</vt:lpstr>
      <vt:lpstr> </vt:lpstr>
      <vt:lpstr>Installing and Downloading NLTK Resources</vt:lpstr>
      <vt:lpstr>PowerPoint Presentation</vt:lpstr>
      <vt:lpstr> Initialize Spark &amp; Load Data from HDFS Content: </vt:lpstr>
      <vt:lpstr>PowerPoint Presentation</vt:lpstr>
      <vt:lpstr>Convert PySpark DataFrame to Pandas</vt:lpstr>
      <vt:lpstr>PowerPoint Presentation</vt:lpstr>
      <vt:lpstr>Data Conversion &amp; Splitting for Model Training</vt:lpstr>
      <vt:lpstr>Text Preprocessing for NLP</vt:lpstr>
      <vt:lpstr> </vt:lpstr>
      <vt:lpstr>Text Feature Extraction using TF-IDF</vt:lpstr>
      <vt:lpstr> </vt:lpstr>
      <vt:lpstr>Logistic Regression Model Training and Evaluation</vt:lpstr>
      <vt:lpstr> </vt:lpstr>
      <vt:lpstr>Working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product recommendation system by using apache spark </dc:title>
  <dc:subject/>
  <dc:creator/>
  <cp:keywords/>
  <dc:description>generated using python-pptx</dc:description>
  <cp:lastModifiedBy>ARUNKUMAR MUTLURI</cp:lastModifiedBy>
  <cp:revision>2</cp:revision>
  <dcterms:created xsi:type="dcterms:W3CDTF">2013-01-27T09:14:16Z</dcterms:created>
  <dcterms:modified xsi:type="dcterms:W3CDTF">2025-04-09T09:08:22Z</dcterms:modified>
  <cp:category/>
</cp:coreProperties>
</file>