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90" r:id="rId5"/>
    <p:sldId id="291" r:id="rId6"/>
    <p:sldId id="312" r:id="rId7"/>
    <p:sldId id="313" r:id="rId8"/>
    <p:sldId id="314" r:id="rId9"/>
    <p:sldId id="315" r:id="rId10"/>
    <p:sldId id="353" r:id="rId11"/>
    <p:sldId id="316" r:id="rId12"/>
    <p:sldId id="317" r:id="rId13"/>
    <p:sldId id="318" r:id="rId14"/>
    <p:sldId id="329" r:id="rId15"/>
    <p:sldId id="338" r:id="rId16"/>
    <p:sldId id="371" r:id="rId17"/>
    <p:sldId id="400" r:id="rId18"/>
    <p:sldId id="401" r:id="rId19"/>
    <p:sldId id="324" r:id="rId20"/>
    <p:sldId id="339" r:id="rId21"/>
    <p:sldId id="372" r:id="rId22"/>
    <p:sldId id="373" r:id="rId23"/>
    <p:sldId id="397" r:id="rId24"/>
    <p:sldId id="417" r:id="rId25"/>
    <p:sldId id="374" r:id="rId26"/>
    <p:sldId id="398" r:id="rId27"/>
    <p:sldId id="326" r:id="rId28"/>
    <p:sldId id="327" r:id="rId29"/>
    <p:sldId id="328" r:id="rId30"/>
    <p:sldId id="330" r:id="rId31"/>
    <p:sldId id="331" r:id="rId32"/>
    <p:sldId id="332" r:id="rId33"/>
    <p:sldId id="343" r:id="rId34"/>
  </p:sldIdLst>
  <p:sldSz cx="12192000" cy="6858000"/>
  <p:notesSz cx="6858000" cy="9144000"/>
  <p:embeddedFontLst>
    <p:embeddedFont>
      <p:font typeface="Georgia" panose="02040502050405020303" pitchFamily="18" charset="0"/>
      <p:regular r:id="rId38"/>
      <p:bold r:id="rId39"/>
      <p:italic r:id="rId40"/>
      <p:boldItalic r:id="rId41"/>
    </p:embeddedFont>
    <p:embeddedFont>
      <p:font typeface="Cambria Math" panose="02040503050406030204" pitchFamily="18"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D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7" d="100"/>
          <a:sy n="67" d="100"/>
        </p:scale>
        <p:origin x="1404" y="60"/>
      </p:cViewPr>
      <p:guideLst>
        <p:guide orient="horz" pos="2160"/>
        <p:guide pos="38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9"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r>
              <a:rPr lang="en-US" altLang="en-US"/>
              <a:t>heterogenous in nature , deu to that more vulnerable to cyber attacks, DDoS is a major attack as its easy to create botnet army  </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userDrawn="1"/>
        </p:nvSpPr>
        <p:spPr>
          <a:xfrm flipH="1">
            <a:off x="23" y="67300"/>
            <a:ext cx="12191976" cy="1420254"/>
          </a:xfrm>
          <a:prstGeom prst="flowChartDocument">
            <a:avLst/>
          </a:prstGeom>
          <a:noFill/>
          <a:ln w="19050" cap="flat" cmpd="sng">
            <a:solidFill>
              <a:srgbClr val="0B5394"/>
            </a:solidFill>
            <a:prstDash val="solid"/>
            <a:round/>
            <a:headEnd type="none" w="med" len="med"/>
            <a:tailEnd type="none" w="med" len="med"/>
          </a:ln>
        </p:spPr>
        <p:txBody>
          <a:bodyPr lIns="121900" tIns="121900" rIns="121900" bIns="121900" anchor="ctr" anchorCtr="0">
            <a:noAutofit/>
          </a:bodyPr>
          <a:lstStyle/>
          <a:p>
            <a:pPr lvl="0">
              <a:spcBef>
                <a:spcPts val="0"/>
              </a:spcBef>
              <a:buNone/>
            </a:pPr>
            <a:endParaRPr sz="1865"/>
          </a:p>
        </p:txBody>
      </p:sp>
      <p:sp>
        <p:nvSpPr>
          <p:cNvPr id="11" name="Shape 11"/>
          <p:cNvSpPr txBox="1">
            <a:spLocks noGrp="1"/>
          </p:cNvSpPr>
          <p:nvPr>
            <p:ph type="ctrTitle"/>
          </p:nvPr>
        </p:nvSpPr>
        <p:spPr>
          <a:xfrm>
            <a:off x="914400" y="2111123"/>
            <a:ext cx="10363200" cy="1546500"/>
          </a:xfrm>
          <a:prstGeom prst="rect">
            <a:avLst/>
          </a:prstGeom>
        </p:spPr>
        <p:txBody>
          <a:bodyPr lIns="91425" tIns="91425" rIns="91425" bIns="91425" anchor="b" anchorCtr="0"/>
          <a:lstStyle>
            <a:lvl1pPr lvl="0" algn="ctr">
              <a:spcBef>
                <a:spcPts val="0"/>
              </a:spcBef>
              <a:buClr>
                <a:srgbClr val="666666"/>
              </a:buClr>
              <a:buSzPct val="100000"/>
              <a:buFont typeface="Times New Roman" panose="02020603050405020304"/>
              <a:defRPr sz="32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1pPr>
            <a:lvl2pPr lvl="1" algn="ctr">
              <a:spcBef>
                <a:spcPts val="0"/>
              </a:spcBef>
              <a:buClr>
                <a:srgbClr val="666666"/>
              </a:buClr>
              <a:buSzPct val="100000"/>
              <a:buFont typeface="Times New Roman" panose="02020603050405020304"/>
              <a:defRPr sz="32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2pPr>
            <a:lvl3pPr lvl="2" algn="ctr">
              <a:spcBef>
                <a:spcPts val="0"/>
              </a:spcBef>
              <a:buClr>
                <a:srgbClr val="666666"/>
              </a:buClr>
              <a:buSzPct val="100000"/>
              <a:buFont typeface="Times New Roman" panose="02020603050405020304"/>
              <a:defRPr sz="32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3pPr>
            <a:lvl4pPr lvl="3" algn="ctr">
              <a:spcBef>
                <a:spcPts val="0"/>
              </a:spcBef>
              <a:buClr>
                <a:srgbClr val="666666"/>
              </a:buClr>
              <a:buSzPct val="100000"/>
              <a:buFont typeface="Times New Roman" panose="02020603050405020304"/>
              <a:defRPr sz="32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4pPr>
            <a:lvl5pPr lvl="4" algn="ctr">
              <a:spcBef>
                <a:spcPts val="0"/>
              </a:spcBef>
              <a:buClr>
                <a:srgbClr val="666666"/>
              </a:buClr>
              <a:buSzPct val="100000"/>
              <a:buFont typeface="Times New Roman" panose="02020603050405020304"/>
              <a:defRPr sz="32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5pPr>
            <a:lvl6pPr lvl="5" algn="ctr">
              <a:spcBef>
                <a:spcPts val="0"/>
              </a:spcBef>
              <a:buClr>
                <a:srgbClr val="666666"/>
              </a:buClr>
              <a:buSzPct val="100000"/>
              <a:buFont typeface="Times New Roman" panose="02020603050405020304"/>
              <a:defRPr sz="32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6pPr>
            <a:lvl7pPr lvl="6" algn="ctr">
              <a:spcBef>
                <a:spcPts val="0"/>
              </a:spcBef>
              <a:buClr>
                <a:srgbClr val="666666"/>
              </a:buClr>
              <a:buSzPct val="100000"/>
              <a:buFont typeface="Times New Roman" panose="02020603050405020304"/>
              <a:defRPr sz="32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7pPr>
            <a:lvl8pPr lvl="7" algn="ctr">
              <a:spcBef>
                <a:spcPts val="0"/>
              </a:spcBef>
              <a:buClr>
                <a:srgbClr val="666666"/>
              </a:buClr>
              <a:buSzPct val="100000"/>
              <a:buFont typeface="Times New Roman" panose="02020603050405020304"/>
              <a:defRPr sz="32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8pPr>
            <a:lvl9pPr lvl="8" algn="ctr">
              <a:spcBef>
                <a:spcPts val="0"/>
              </a:spcBef>
              <a:buClr>
                <a:srgbClr val="666666"/>
              </a:buClr>
              <a:buSzPct val="100000"/>
              <a:buFont typeface="Times New Roman" panose="02020603050405020304"/>
              <a:defRPr sz="32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2" name="Shape 12"/>
          <p:cNvSpPr txBox="1">
            <a:spLocks noGrp="1"/>
          </p:cNvSpPr>
          <p:nvPr>
            <p:ph type="subTitle" idx="1"/>
          </p:nvPr>
        </p:nvSpPr>
        <p:spPr>
          <a:xfrm>
            <a:off x="914400" y="3786737"/>
            <a:ext cx="10363200" cy="1046400"/>
          </a:xfrm>
          <a:prstGeom prst="rect">
            <a:avLst/>
          </a:prstGeom>
        </p:spPr>
        <p:txBody>
          <a:bodyPr lIns="91425" tIns="91425" rIns="91425" bIns="91425" anchor="t" anchorCtr="0"/>
          <a:lstStyle>
            <a:lvl1pPr lvl="0" algn="ctr">
              <a:spcBef>
                <a:spcPts val="0"/>
              </a:spcBef>
              <a:buClr>
                <a:srgbClr val="000000"/>
              </a:buClr>
              <a:buSzPct val="100000"/>
              <a:buFont typeface="Times New Roman" panose="02020603050405020304"/>
              <a:buNone/>
              <a:defRPr sz="2800">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lvl="1" algn="ctr">
              <a:spcBef>
                <a:spcPts val="0"/>
              </a:spcBef>
              <a:buClr>
                <a:srgbClr val="000000"/>
              </a:buClr>
              <a:buFont typeface="Georgia" panose="02040502050405020303"/>
              <a:buNone/>
              <a:defRPr>
                <a:solidFill>
                  <a:srgbClr val="000000"/>
                </a:solidFill>
                <a:latin typeface="Georgia" panose="02040502050405020303"/>
                <a:ea typeface="Georgia" panose="02040502050405020303"/>
                <a:cs typeface="Georgia" panose="02040502050405020303"/>
                <a:sym typeface="Georgia" panose="02040502050405020303"/>
              </a:defRPr>
            </a:lvl2pPr>
            <a:lvl3pPr lvl="2" algn="ctr">
              <a:spcBef>
                <a:spcPts val="0"/>
              </a:spcBef>
              <a:buClr>
                <a:srgbClr val="000000"/>
              </a:buClr>
              <a:buFont typeface="Georgia" panose="02040502050405020303"/>
              <a:buNone/>
              <a:defRPr>
                <a:solidFill>
                  <a:srgbClr val="000000"/>
                </a:solidFill>
                <a:latin typeface="Georgia" panose="02040502050405020303"/>
                <a:ea typeface="Georgia" panose="02040502050405020303"/>
                <a:cs typeface="Georgia" panose="02040502050405020303"/>
                <a:sym typeface="Georgia" panose="02040502050405020303"/>
              </a:defRPr>
            </a:lvl3pPr>
            <a:lvl4pPr lvl="3" algn="ctr">
              <a:spcBef>
                <a:spcPts val="0"/>
              </a:spcBef>
              <a:buClr>
                <a:srgbClr val="000000"/>
              </a:buClr>
              <a:buSzPct val="100000"/>
              <a:buFont typeface="Georgia" panose="02040502050405020303"/>
              <a:buNone/>
              <a:defRPr sz="2400">
                <a:solidFill>
                  <a:srgbClr val="000000"/>
                </a:solidFill>
                <a:latin typeface="Georgia" panose="02040502050405020303"/>
                <a:ea typeface="Georgia" panose="02040502050405020303"/>
                <a:cs typeface="Georgia" panose="02040502050405020303"/>
                <a:sym typeface="Georgia" panose="02040502050405020303"/>
              </a:defRPr>
            </a:lvl4pPr>
            <a:lvl5pPr lvl="4" algn="ctr">
              <a:spcBef>
                <a:spcPts val="0"/>
              </a:spcBef>
              <a:buClr>
                <a:srgbClr val="000000"/>
              </a:buClr>
              <a:buSzPct val="100000"/>
              <a:buFont typeface="Georgia" panose="02040502050405020303"/>
              <a:buNone/>
              <a:defRPr sz="2400">
                <a:solidFill>
                  <a:srgbClr val="000000"/>
                </a:solidFill>
                <a:latin typeface="Georgia" panose="02040502050405020303"/>
                <a:ea typeface="Georgia" panose="02040502050405020303"/>
                <a:cs typeface="Georgia" panose="02040502050405020303"/>
                <a:sym typeface="Georgia" panose="02040502050405020303"/>
              </a:defRPr>
            </a:lvl5pPr>
            <a:lvl6pPr lvl="5" algn="ctr">
              <a:spcBef>
                <a:spcPts val="0"/>
              </a:spcBef>
              <a:buClr>
                <a:srgbClr val="000000"/>
              </a:buClr>
              <a:buSzPct val="100000"/>
              <a:buFont typeface="Georgia" panose="02040502050405020303"/>
              <a:buNone/>
              <a:defRPr sz="2400">
                <a:solidFill>
                  <a:srgbClr val="000000"/>
                </a:solidFill>
                <a:latin typeface="Georgia" panose="02040502050405020303"/>
                <a:ea typeface="Georgia" panose="02040502050405020303"/>
                <a:cs typeface="Georgia" panose="02040502050405020303"/>
                <a:sym typeface="Georgia" panose="02040502050405020303"/>
              </a:defRPr>
            </a:lvl6pPr>
            <a:lvl7pPr lvl="6" algn="ctr">
              <a:spcBef>
                <a:spcPts val="0"/>
              </a:spcBef>
              <a:buClr>
                <a:srgbClr val="000000"/>
              </a:buClr>
              <a:buSzPct val="100000"/>
              <a:buFont typeface="Georgia" panose="02040502050405020303"/>
              <a:buNone/>
              <a:defRPr sz="2400">
                <a:solidFill>
                  <a:srgbClr val="000000"/>
                </a:solidFill>
                <a:latin typeface="Georgia" panose="02040502050405020303"/>
                <a:ea typeface="Georgia" panose="02040502050405020303"/>
                <a:cs typeface="Georgia" panose="02040502050405020303"/>
                <a:sym typeface="Georgia" panose="02040502050405020303"/>
              </a:defRPr>
            </a:lvl7pPr>
            <a:lvl8pPr lvl="7" algn="ctr">
              <a:spcBef>
                <a:spcPts val="0"/>
              </a:spcBef>
              <a:buClr>
                <a:srgbClr val="000000"/>
              </a:buClr>
              <a:buSzPct val="100000"/>
              <a:buFont typeface="Georgia" panose="02040502050405020303"/>
              <a:buNone/>
              <a:defRPr sz="2400">
                <a:solidFill>
                  <a:srgbClr val="000000"/>
                </a:solidFill>
                <a:latin typeface="Georgia" panose="02040502050405020303"/>
                <a:ea typeface="Georgia" panose="02040502050405020303"/>
                <a:cs typeface="Georgia" panose="02040502050405020303"/>
                <a:sym typeface="Georgia" panose="02040502050405020303"/>
              </a:defRPr>
            </a:lvl8pPr>
            <a:lvl9pPr lvl="8" algn="ctr">
              <a:spcBef>
                <a:spcPts val="0"/>
              </a:spcBef>
              <a:buClr>
                <a:srgbClr val="000000"/>
              </a:buClr>
              <a:buSzPct val="100000"/>
              <a:buFont typeface="Georgia" panose="02040502050405020303"/>
              <a:buNone/>
              <a:defRPr sz="2400">
                <a:solidFill>
                  <a:srgbClr val="000000"/>
                </a:solidFill>
                <a:latin typeface="Georgia" panose="02040502050405020303"/>
                <a:ea typeface="Georgia" panose="02040502050405020303"/>
                <a:cs typeface="Georgia" panose="02040502050405020303"/>
                <a:sym typeface="Georgia" panose="02040502050405020303"/>
              </a:defRPr>
            </a:lvl9pPr>
          </a:lstStyle>
          <a:p/>
        </p:txBody>
      </p:sp>
      <p:sp>
        <p:nvSpPr>
          <p:cNvPr id="13" name="Shape 13"/>
          <p:cNvSpPr/>
          <p:nvPr userDrawn="1"/>
        </p:nvSpPr>
        <p:spPr>
          <a:xfrm flipH="1">
            <a:off x="23" y="0"/>
            <a:ext cx="12191976" cy="1420254"/>
          </a:xfrm>
          <a:prstGeom prst="flowChartDocument">
            <a:avLst/>
          </a:prstGeom>
          <a:solidFill>
            <a:srgbClr val="0B5394"/>
          </a:solidFill>
          <a:ln>
            <a:noFill/>
          </a:ln>
        </p:spPr>
        <p:txBody>
          <a:bodyPr lIns="121900" tIns="121900" rIns="121900" bIns="121900" anchor="ctr" anchorCtr="0">
            <a:noAutofit/>
          </a:bodyPr>
          <a:lstStyle/>
          <a:p>
            <a:pPr lvl="0">
              <a:spcBef>
                <a:spcPts val="0"/>
              </a:spcBef>
              <a:buNone/>
            </a:pPr>
            <a:endParaRPr sz="1865"/>
          </a:p>
        </p:txBody>
      </p:sp>
      <p:sp>
        <p:nvSpPr>
          <p:cNvPr id="15" name="Shape 15"/>
          <p:cNvSpPr/>
          <p:nvPr userDrawn="1"/>
        </p:nvSpPr>
        <p:spPr>
          <a:xfrm>
            <a:off x="-14700" y="5919900"/>
            <a:ext cx="12206800" cy="9381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121900" tIns="121900" rIns="121900" bIns="121900" anchor="ctr" anchorCtr="0">
            <a:noAutofit/>
          </a:bodyPr>
          <a:lstStyle/>
          <a:p>
            <a:pPr lvl="0">
              <a:spcBef>
                <a:spcPts val="0"/>
              </a:spcBef>
              <a:buNone/>
            </a:pPr>
            <a:endParaRPr sz="1865"/>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bg>
      <p:bgPr>
        <a:noFill/>
        <a:effectLst/>
      </p:bgPr>
    </p:bg>
    <p:spTree>
      <p:nvGrpSpPr>
        <p:cNvPr id="1" name="Shape 19"/>
        <p:cNvGrpSpPr/>
        <p:nvPr/>
      </p:nvGrpSpPr>
      <p:grpSpPr>
        <a:xfrm>
          <a:off x="0" y="0"/>
          <a:ext cx="0" cy="0"/>
          <a:chOff x="0" y="0"/>
          <a:chExt cx="0" cy="0"/>
        </a:xfrm>
      </p:grpSpPr>
      <p:sp>
        <p:nvSpPr>
          <p:cNvPr id="22" name="Shape 22"/>
          <p:cNvSpPr/>
          <p:nvPr/>
        </p:nvSpPr>
        <p:spPr>
          <a:xfrm>
            <a:off x="-327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121900" tIns="121900" rIns="121900" bIns="121900" anchor="ctr" anchorCtr="0">
            <a:noAutofit/>
          </a:bodyPr>
          <a:lstStyle/>
          <a:p>
            <a:pPr lvl="0">
              <a:spcBef>
                <a:spcPts val="0"/>
              </a:spcBef>
              <a:buNone/>
            </a:pPr>
            <a:endParaRPr sz="1865"/>
          </a:p>
        </p:txBody>
      </p:sp>
      <p:sp>
        <p:nvSpPr>
          <p:cNvPr id="20" name="Shape 20"/>
          <p:cNvSpPr txBox="1">
            <a:spLocks noGrp="1"/>
          </p:cNvSpPr>
          <p:nvPr>
            <p:ph type="title"/>
          </p:nvPr>
        </p:nvSpPr>
        <p:spPr>
          <a:xfrm>
            <a:off x="609600" y="614974"/>
            <a:ext cx="10972800" cy="683700"/>
          </a:xfrm>
          <a:prstGeom prst="rect">
            <a:avLst/>
          </a:prstGeom>
        </p:spPr>
        <p:txBody>
          <a:bodyPr lIns="91425" tIns="91425" rIns="91425" bIns="91425" anchor="b" anchorCtr="0"/>
          <a:lstStyle>
            <a:lvl1pPr lvl="0">
              <a:spcBef>
                <a:spcPts val="0"/>
              </a:spcBef>
              <a:buClr>
                <a:srgbClr val="666666"/>
              </a:buClr>
              <a:buSzPct val="100000"/>
              <a:buFont typeface="Times New Roman" panose="02020603050405020304"/>
              <a:defRPr sz="28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1pPr>
            <a:lvl2pPr lvl="1">
              <a:spcBef>
                <a:spcPts val="0"/>
              </a:spcBef>
              <a:buClr>
                <a:srgbClr val="666666"/>
              </a:buClr>
              <a:buSzPct val="100000"/>
              <a:buFont typeface="Times New Roman" panose="02020603050405020304"/>
              <a:defRPr sz="30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2pPr>
            <a:lvl3pPr lvl="2">
              <a:spcBef>
                <a:spcPts val="0"/>
              </a:spcBef>
              <a:buClr>
                <a:srgbClr val="666666"/>
              </a:buClr>
              <a:buSzPct val="100000"/>
              <a:buFont typeface="Times New Roman" panose="02020603050405020304"/>
              <a:defRPr sz="30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3pPr>
            <a:lvl4pPr lvl="3">
              <a:spcBef>
                <a:spcPts val="0"/>
              </a:spcBef>
              <a:buClr>
                <a:srgbClr val="666666"/>
              </a:buClr>
              <a:buSzPct val="100000"/>
              <a:buFont typeface="Times New Roman" panose="02020603050405020304"/>
              <a:defRPr sz="30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4pPr>
            <a:lvl5pPr lvl="4">
              <a:spcBef>
                <a:spcPts val="0"/>
              </a:spcBef>
              <a:buClr>
                <a:srgbClr val="666666"/>
              </a:buClr>
              <a:buSzPct val="100000"/>
              <a:buFont typeface="Times New Roman" panose="02020603050405020304"/>
              <a:defRPr sz="30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5pPr>
            <a:lvl6pPr lvl="5">
              <a:spcBef>
                <a:spcPts val="0"/>
              </a:spcBef>
              <a:buClr>
                <a:srgbClr val="666666"/>
              </a:buClr>
              <a:buSzPct val="100000"/>
              <a:buFont typeface="Times New Roman" panose="02020603050405020304"/>
              <a:defRPr sz="30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6pPr>
            <a:lvl7pPr lvl="6">
              <a:spcBef>
                <a:spcPts val="0"/>
              </a:spcBef>
              <a:buClr>
                <a:srgbClr val="666666"/>
              </a:buClr>
              <a:buSzPct val="100000"/>
              <a:buFont typeface="Times New Roman" panose="02020603050405020304"/>
              <a:defRPr sz="30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7pPr>
            <a:lvl8pPr lvl="7">
              <a:spcBef>
                <a:spcPts val="0"/>
              </a:spcBef>
              <a:buClr>
                <a:srgbClr val="666666"/>
              </a:buClr>
              <a:buSzPct val="100000"/>
              <a:buFont typeface="Times New Roman" panose="02020603050405020304"/>
              <a:defRPr sz="30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8pPr>
            <a:lvl9pPr lvl="8">
              <a:spcBef>
                <a:spcPts val="0"/>
              </a:spcBef>
              <a:buClr>
                <a:srgbClr val="666666"/>
              </a:buClr>
              <a:buSzPct val="100000"/>
              <a:buFont typeface="Times New Roman" panose="02020603050405020304"/>
              <a:defRPr sz="3000">
                <a:solidFill>
                  <a:srgbClr val="666666"/>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21" name="Shape 21"/>
          <p:cNvSpPr txBox="1">
            <a:spLocks noGrp="1"/>
          </p:cNvSpPr>
          <p:nvPr>
            <p:ph type="body" idx="1"/>
          </p:nvPr>
        </p:nvSpPr>
        <p:spPr>
          <a:xfrm>
            <a:off x="609600" y="1485450"/>
            <a:ext cx="10972800" cy="4862400"/>
          </a:xfrm>
          <a:prstGeom prst="rect">
            <a:avLst/>
          </a:prstGeom>
        </p:spPr>
        <p:txBody>
          <a:bodyPr lIns="91425" tIns="91425" rIns="91425" bIns="91425" anchor="t" anchorCtr="0"/>
          <a:lstStyle>
            <a:lvl1pPr lvl="0">
              <a:lnSpc>
                <a:spcPct val="115000"/>
              </a:lnSpc>
              <a:spcBef>
                <a:spcPts val="0"/>
              </a:spcBef>
              <a:buClr>
                <a:srgbClr val="000000"/>
              </a:buClr>
              <a:buSzPct val="100000"/>
              <a:buFont typeface="Times New Roman" panose="02020603050405020304"/>
              <a:defRPr sz="2600">
                <a:solidFill>
                  <a:srgbClr val="000000"/>
                </a:solidFill>
                <a:latin typeface="Times New Roman" panose="02020603050405020304"/>
                <a:ea typeface="Times New Roman" panose="02020603050405020304"/>
                <a:cs typeface="Times New Roman" panose="02020603050405020304"/>
                <a:sym typeface="Times New Roman" panose="02020603050405020304"/>
              </a:defRPr>
            </a:lvl1pPr>
            <a:lvl2pPr lvl="1">
              <a:lnSpc>
                <a:spcPct val="115000"/>
              </a:lnSpc>
              <a:spcBef>
                <a:spcPts val="0"/>
              </a:spcBef>
              <a:buClr>
                <a:srgbClr val="000000"/>
              </a:buClr>
              <a:buFont typeface="Times New Roman" panose="02020603050405020304"/>
              <a:defRPr>
                <a:solidFill>
                  <a:srgbClr val="000000"/>
                </a:solidFill>
                <a:latin typeface="Times New Roman" panose="02020603050405020304"/>
                <a:ea typeface="Times New Roman" panose="02020603050405020304"/>
                <a:cs typeface="Times New Roman" panose="02020603050405020304"/>
                <a:sym typeface="Times New Roman" panose="02020603050405020304"/>
              </a:defRPr>
            </a:lvl2pPr>
            <a:lvl3pPr lvl="2">
              <a:spcBef>
                <a:spcPts val="0"/>
              </a:spcBef>
              <a:buClr>
                <a:srgbClr val="000000"/>
              </a:buClr>
              <a:buSzPct val="100000"/>
              <a:buFont typeface="Times New Roman" panose="02020603050405020304"/>
              <a:defRPr sz="2200">
                <a:solidFill>
                  <a:srgbClr val="000000"/>
                </a:solidFill>
                <a:latin typeface="Times New Roman" panose="02020603050405020304"/>
                <a:ea typeface="Times New Roman" panose="02020603050405020304"/>
                <a:cs typeface="Times New Roman" panose="02020603050405020304"/>
                <a:sym typeface="Times New Roman" panose="02020603050405020304"/>
              </a:defRPr>
            </a:lvl3pPr>
            <a:lvl4pPr lvl="3">
              <a:spcBef>
                <a:spcPts val="0"/>
              </a:spcBef>
              <a:buClr>
                <a:srgbClr val="000000"/>
              </a:buClr>
              <a:defRPr>
                <a:solidFill>
                  <a:srgbClr val="000000"/>
                </a:solidFill>
              </a:defRPr>
            </a:lvl4pPr>
            <a:lvl5pPr lvl="4">
              <a:spcBef>
                <a:spcPts val="0"/>
              </a:spcBef>
              <a:buClr>
                <a:srgbClr val="000000"/>
              </a:buClr>
              <a:defRPr>
                <a:solidFill>
                  <a:srgbClr val="000000"/>
                </a:solidFill>
              </a:defRPr>
            </a:lvl5pPr>
            <a:lvl6pPr lvl="5">
              <a:spcBef>
                <a:spcPts val="0"/>
              </a:spcBef>
              <a:buClr>
                <a:srgbClr val="000000"/>
              </a:buClr>
              <a:defRPr>
                <a:solidFill>
                  <a:srgbClr val="000000"/>
                </a:solidFill>
              </a:defRPr>
            </a:lvl6pPr>
            <a:lvl7pPr lvl="6">
              <a:spcBef>
                <a:spcPts val="0"/>
              </a:spcBef>
              <a:buClr>
                <a:srgbClr val="000000"/>
              </a:buClr>
              <a:defRPr>
                <a:solidFill>
                  <a:srgbClr val="000000"/>
                </a:solidFill>
              </a:defRPr>
            </a:lvl7pPr>
            <a:lvl8pPr lvl="7">
              <a:spcBef>
                <a:spcPts val="0"/>
              </a:spcBef>
              <a:buClr>
                <a:srgbClr val="000000"/>
              </a:buClr>
              <a:defRPr>
                <a:solidFill>
                  <a:srgbClr val="000000"/>
                </a:solidFill>
              </a:defRPr>
            </a:lvl8pPr>
            <a:lvl9pPr lvl="8">
              <a:spcBef>
                <a:spcPts val="0"/>
              </a:spcBef>
              <a:buClr>
                <a:srgbClr val="000000"/>
              </a:buClr>
              <a:defRPr>
                <a:solidFill>
                  <a:srgbClr val="000000"/>
                </a:solidFill>
              </a:defRPr>
            </a:lvl9pPr>
          </a:lstStyle>
          <a:p/>
        </p:txBody>
      </p:sp>
      <p:sp>
        <p:nvSpPr>
          <p:cNvPr id="25" name="Shape 25"/>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121900" tIns="121900" rIns="121900" bIns="121900" anchor="ctr" anchorCtr="0">
            <a:noAutofit/>
          </a:bodyPr>
          <a:lstStyle/>
          <a:p>
            <a:pPr lvl="0">
              <a:spcBef>
                <a:spcPts val="0"/>
              </a:spcBef>
              <a:buNone/>
            </a:pPr>
            <a:endParaRPr sz="1865"/>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showMasterSp="0">
  <p:cSld name="Blank">
    <p:bg>
      <p:bgPr>
        <a:solidFill>
          <a:schemeClr val="lt1"/>
        </a:solidFill>
        <a:effectLst/>
      </p:bgPr>
    </p:bg>
    <p:spTree>
      <p:nvGrpSpPr>
        <p:cNvPr id="1" name="Shape 53"/>
        <p:cNvGrpSpPr/>
        <p:nvPr/>
      </p:nvGrpSpPr>
      <p:grpSpPr>
        <a:xfrm>
          <a:off x="0" y="0"/>
          <a:ext cx="0" cy="0"/>
          <a:chOff x="0" y="0"/>
          <a:chExt cx="0" cy="0"/>
        </a:xfrm>
      </p:grpSpPr>
      <p:pic>
        <p:nvPicPr>
          <p:cNvPr id="2" name="Picture 1" descr="Thank-You-PowerPoint-Slides-Slide3"/>
          <p:cNvPicPr>
            <a:picLocks noChangeAspect="1"/>
          </p:cNvPicPr>
          <p:nvPr userDrawn="1"/>
        </p:nvPicPr>
        <p:blipFill>
          <a:blip r:embed="rId2"/>
          <a:stretch>
            <a:fillRect/>
          </a:stretch>
        </p:blipFill>
        <p:spPr>
          <a:xfrm>
            <a:off x="-3175" y="0"/>
            <a:ext cx="12206605" cy="6866255"/>
          </a:xfrm>
          <a:prstGeom prst="rect">
            <a:avLst/>
          </a:prstGeom>
        </p:spPr>
      </p:pic>
      <p:sp>
        <p:nvSpPr>
          <p:cNvPr id="54" name="Shape 54"/>
          <p:cNvSpPr/>
          <p:nvPr/>
        </p:nvSpPr>
        <p:spPr>
          <a:xfrm>
            <a:off x="-14700" y="6347774"/>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121900" tIns="121900" rIns="121900" bIns="121900" anchor="ctr" anchorCtr="0">
            <a:noAutofit/>
          </a:bodyPr>
          <a:lstStyle/>
          <a:p>
            <a:pPr lvl="0">
              <a:spcBef>
                <a:spcPts val="0"/>
              </a:spcBef>
              <a:buNone/>
            </a:pPr>
            <a:endParaRPr sz="1865"/>
          </a:p>
        </p:txBody>
      </p:sp>
      <p:sp>
        <p:nvSpPr>
          <p:cNvPr id="56" name="Shape 56"/>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med" len="med"/>
            <a:tailEnd type="none" w="med" len="med"/>
          </a:ln>
        </p:spPr>
        <p:txBody>
          <a:bodyPr lIns="121900" tIns="121900" rIns="121900" bIns="121900" anchor="ctr" anchorCtr="0">
            <a:noAutofit/>
          </a:bodyPr>
          <a:lstStyle/>
          <a:p>
            <a:pPr lvl="0">
              <a:spcBef>
                <a:spcPts val="0"/>
              </a:spcBef>
              <a:buNone/>
            </a:pPr>
            <a:endParaRPr sz="1865"/>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274637"/>
            <a:ext cx="10972800" cy="1143000"/>
          </a:xfrm>
          <a:prstGeom prst="rect">
            <a:avLst/>
          </a:prstGeom>
          <a:noFill/>
          <a:ln>
            <a:noFill/>
          </a:ln>
        </p:spPr>
        <p:txBody>
          <a:bodyPr lIns="91425" tIns="91425" rIns="91425" bIns="91425" anchor="b" anchorCtr="0"/>
          <a:lstStyle>
            <a:lvl1pPr lvl="0">
              <a:spcBef>
                <a:spcPts val="0"/>
              </a:spcBef>
              <a:buClr>
                <a:schemeClr val="dk1"/>
              </a:buClr>
              <a:buSzPct val="100000"/>
              <a:buNone/>
              <a:defRPr sz="3600" b="1">
                <a:solidFill>
                  <a:schemeClr val="dk1"/>
                </a:solidFill>
              </a:defRPr>
            </a:lvl1pPr>
            <a:lvl2pPr lvl="1">
              <a:spcBef>
                <a:spcPts val="0"/>
              </a:spcBef>
              <a:buClr>
                <a:schemeClr val="dk1"/>
              </a:buClr>
              <a:buSzPct val="100000"/>
              <a:buNone/>
              <a:defRPr sz="3600" b="1">
                <a:solidFill>
                  <a:schemeClr val="dk1"/>
                </a:solidFill>
              </a:defRPr>
            </a:lvl2pPr>
            <a:lvl3pPr lvl="2">
              <a:spcBef>
                <a:spcPts val="0"/>
              </a:spcBef>
              <a:buClr>
                <a:schemeClr val="dk1"/>
              </a:buClr>
              <a:buSzPct val="100000"/>
              <a:buNone/>
              <a:defRPr sz="3600" b="1">
                <a:solidFill>
                  <a:schemeClr val="dk1"/>
                </a:solidFill>
              </a:defRPr>
            </a:lvl3pPr>
            <a:lvl4pPr lvl="3">
              <a:spcBef>
                <a:spcPts val="0"/>
              </a:spcBef>
              <a:buClr>
                <a:schemeClr val="dk1"/>
              </a:buClr>
              <a:buSzPct val="100000"/>
              <a:buNone/>
              <a:defRPr sz="3600" b="1">
                <a:solidFill>
                  <a:schemeClr val="dk1"/>
                </a:solidFill>
              </a:defRPr>
            </a:lvl4pPr>
            <a:lvl5pPr lvl="4">
              <a:spcBef>
                <a:spcPts val="0"/>
              </a:spcBef>
              <a:buClr>
                <a:schemeClr val="dk1"/>
              </a:buClr>
              <a:buSzPct val="100000"/>
              <a:buNone/>
              <a:defRPr sz="3600" b="1">
                <a:solidFill>
                  <a:schemeClr val="dk1"/>
                </a:solidFill>
              </a:defRPr>
            </a:lvl5pPr>
            <a:lvl6pPr lvl="5">
              <a:spcBef>
                <a:spcPts val="0"/>
              </a:spcBef>
              <a:buClr>
                <a:schemeClr val="dk1"/>
              </a:buClr>
              <a:buSzPct val="100000"/>
              <a:buNone/>
              <a:defRPr sz="3600" b="1">
                <a:solidFill>
                  <a:schemeClr val="dk1"/>
                </a:solidFill>
              </a:defRPr>
            </a:lvl6pPr>
            <a:lvl7pPr lvl="6">
              <a:spcBef>
                <a:spcPts val="0"/>
              </a:spcBef>
              <a:buClr>
                <a:schemeClr val="dk1"/>
              </a:buClr>
              <a:buSzPct val="100000"/>
              <a:buNone/>
              <a:defRPr sz="3600" b="1">
                <a:solidFill>
                  <a:schemeClr val="dk1"/>
                </a:solidFill>
              </a:defRPr>
            </a:lvl7pPr>
            <a:lvl8pPr lvl="7">
              <a:spcBef>
                <a:spcPts val="0"/>
              </a:spcBef>
              <a:buClr>
                <a:schemeClr val="dk1"/>
              </a:buClr>
              <a:buSzPct val="100000"/>
              <a:buNone/>
              <a:defRPr sz="3600" b="1">
                <a:solidFill>
                  <a:schemeClr val="dk1"/>
                </a:solidFill>
              </a:defRPr>
            </a:lvl8pPr>
            <a:lvl9pPr lvl="8">
              <a:spcBef>
                <a:spcPts val="0"/>
              </a:spcBef>
              <a:buClr>
                <a:schemeClr val="dk1"/>
              </a:buClr>
              <a:buSzPct val="100000"/>
              <a:buNone/>
              <a:defRPr sz="3600" b="1">
                <a:solidFill>
                  <a:schemeClr val="dk1"/>
                </a:solidFill>
              </a:defRPr>
            </a:lvl9pPr>
          </a:lstStyle>
          <a:p/>
        </p:txBody>
      </p:sp>
      <p:sp>
        <p:nvSpPr>
          <p:cNvPr id="7" name="Shape 7"/>
          <p:cNvSpPr txBox="1">
            <a:spLocks noGrp="1"/>
          </p:cNvSpPr>
          <p:nvPr>
            <p:ph type="body" idx="1"/>
          </p:nvPr>
        </p:nvSpPr>
        <p:spPr>
          <a:xfrm>
            <a:off x="609600" y="1600200"/>
            <a:ext cx="10972800" cy="4967700"/>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a:spLocks noGrp="1"/>
          </p:cNvSpPr>
          <p:nvPr>
            <p:ph type="sldNum" idx="12"/>
          </p:nvPr>
        </p:nvSpPr>
        <p:spPr>
          <a:xfrm>
            <a:off x="11409055" y="6333134"/>
            <a:ext cx="731599" cy="524699"/>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300">
                <a:solidFill>
                  <a:schemeClr val="dk1"/>
                </a:solidFill>
              </a:rPr>
            </a:fld>
            <a:endParaRPr lang="en-GB"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914400" y="940435"/>
            <a:ext cx="10363200" cy="2123888"/>
          </a:xfrm>
          <a:prstGeom prst="rect">
            <a:avLst/>
          </a:prstGeom>
        </p:spPr>
        <p:txBody>
          <a:bodyPr lIns="121900" tIns="121900" rIns="121900" bIns="121900" anchor="b" anchorCtr="0">
            <a:noAutofit/>
          </a:bodyPr>
          <a:lstStyle/>
          <a:p>
            <a:pPr lvl="0">
              <a:spcBef>
                <a:spcPts val="0"/>
              </a:spcBef>
              <a:buNone/>
            </a:pPr>
            <a:r>
              <a:rPr lang="en-GB" sz="4000" dirty="0">
                <a:solidFill>
                  <a:schemeClr val="tx1"/>
                </a:solidFill>
                <a:effectLst>
                  <a:outerShdw blurRad="38100" dist="19050" dir="2700000" algn="tl" rotWithShape="0">
                    <a:schemeClr val="dk1">
                      <a:alpha val="40000"/>
                    </a:schemeClr>
                  </a:outerShdw>
                </a:effectLst>
                <a:sym typeface="+mn-ea"/>
              </a:rPr>
              <a:t>DDoS Detection and Mitigation in </a:t>
            </a:r>
            <a:br>
              <a:rPr lang="en-GB" sz="4000" dirty="0">
                <a:solidFill>
                  <a:schemeClr val="tx1"/>
                </a:solidFill>
                <a:effectLst>
                  <a:outerShdw blurRad="38100" dist="19050" dir="2700000" algn="tl" rotWithShape="0">
                    <a:schemeClr val="dk1">
                      <a:alpha val="40000"/>
                    </a:schemeClr>
                  </a:outerShdw>
                </a:effectLst>
                <a:sym typeface="+mn-ea"/>
              </a:rPr>
            </a:br>
            <a:r>
              <a:rPr lang="en-US" altLang="en-GB" sz="4000" dirty="0">
                <a:solidFill>
                  <a:schemeClr val="tx1"/>
                </a:solidFill>
                <a:effectLst>
                  <a:outerShdw blurRad="38100" dist="19050" dir="2700000" algn="tl" rotWithShape="0">
                    <a:schemeClr val="dk1">
                      <a:alpha val="40000"/>
                    </a:schemeClr>
                  </a:outerShdw>
                </a:effectLst>
                <a:sym typeface="+mn-ea"/>
              </a:rPr>
              <a:t>Software-Defined IoT Gateway</a:t>
            </a:r>
            <a:endParaRPr lang="en-US" altLang="en-GB" sz="4000" dirty="0">
              <a:solidFill>
                <a:schemeClr val="tx1"/>
              </a:solidFill>
              <a:effectLst>
                <a:outerShdw blurRad="38100" dist="19050" dir="2700000" algn="tl" rotWithShape="0">
                  <a:schemeClr val="dk1">
                    <a:alpha val="40000"/>
                  </a:schemeClr>
                </a:outerShdw>
              </a:effectLst>
              <a:sym typeface="+mn-ea"/>
            </a:endParaRPr>
          </a:p>
        </p:txBody>
      </p:sp>
      <p:sp>
        <p:nvSpPr>
          <p:cNvPr id="64" name="Shape 64"/>
          <p:cNvSpPr txBox="1">
            <a:spLocks noGrp="1"/>
          </p:cNvSpPr>
          <p:nvPr>
            <p:ph type="subTitle" idx="1"/>
          </p:nvPr>
        </p:nvSpPr>
        <p:spPr>
          <a:xfrm>
            <a:off x="914400" y="3064510"/>
            <a:ext cx="10363200" cy="2761615"/>
          </a:xfrm>
          <a:prstGeom prst="rect">
            <a:avLst/>
          </a:prstGeom>
        </p:spPr>
        <p:txBody>
          <a:bodyPr lIns="121900" tIns="121900" rIns="121900" bIns="121900" anchor="t" anchorCtr="0">
            <a:noAutofit/>
          </a:bodyPr>
          <a:lstStyle/>
          <a:p>
            <a:pPr lvl="0" rtl="0">
              <a:spcBef>
                <a:spcPts val="0"/>
              </a:spcBef>
              <a:buNone/>
            </a:pPr>
            <a:endParaRPr lang="en-GB" sz="2000" dirty="0" smtClean="0">
              <a:sym typeface="+mn-ea"/>
            </a:endParaRPr>
          </a:p>
          <a:p>
            <a:pPr lvl="0" rtl="0">
              <a:spcBef>
                <a:spcPts val="0"/>
              </a:spcBef>
              <a:buNone/>
            </a:pPr>
            <a:endParaRPr lang="en-GB" sz="2000" dirty="0" smtClean="0">
              <a:sym typeface="+mn-ea"/>
            </a:endParaRPr>
          </a:p>
          <a:p>
            <a:pPr lvl="0" rtl="0">
              <a:spcBef>
                <a:spcPts val="0"/>
              </a:spcBef>
              <a:buNone/>
            </a:pPr>
            <a:r>
              <a:rPr lang="en-GB" sz="2000" dirty="0" smtClean="0">
                <a:sym typeface="+mn-ea"/>
              </a:rPr>
              <a:t>Pre</a:t>
            </a:r>
            <a:r>
              <a:rPr lang="" altLang="en-GB" sz="2000" dirty="0" smtClean="0">
                <a:sym typeface="+mn-ea"/>
              </a:rPr>
              <a:t>pared</a:t>
            </a:r>
            <a:r>
              <a:rPr lang="en-GB" sz="2000" dirty="0" smtClean="0">
                <a:sym typeface="+mn-ea"/>
              </a:rPr>
              <a:t> By: </a:t>
            </a:r>
            <a:endParaRPr lang="en-GB" sz="2000" dirty="0" smtClean="0"/>
          </a:p>
          <a:p>
            <a:pPr lvl="0" rtl="0">
              <a:spcBef>
                <a:spcPts val="0"/>
              </a:spcBef>
              <a:buNone/>
            </a:pPr>
            <a:r>
              <a:rPr lang="en-GB" sz="2000" b="1" dirty="0" smtClean="0">
                <a:sym typeface="+mn-ea"/>
              </a:rPr>
              <a:t>A</a:t>
            </a:r>
            <a:r>
              <a:rPr lang="en-US" altLang="en-GB" sz="2000" b="1" dirty="0" smtClean="0">
                <a:sym typeface="+mn-ea"/>
              </a:rPr>
              <a:t>run Kumar Nair</a:t>
            </a:r>
            <a:endParaRPr lang="en-GB" sz="2000" b="1" dirty="0" smtClean="0"/>
          </a:p>
          <a:p>
            <a:pPr lvl="0" rtl="0">
              <a:spcBef>
                <a:spcPts val="0"/>
              </a:spcBef>
              <a:buNone/>
            </a:pPr>
            <a:r>
              <a:rPr lang="en-GB" sz="2000" b="1" dirty="0" smtClean="0">
                <a:sym typeface="+mn-ea"/>
              </a:rPr>
              <a:t>1867</a:t>
            </a:r>
            <a:r>
              <a:rPr lang="en-US" altLang="en-GB" sz="2000" b="1" dirty="0" smtClean="0">
                <a:sym typeface="+mn-ea"/>
              </a:rPr>
              <a:t>401,</a:t>
            </a:r>
            <a:r>
              <a:rPr lang="en-GB" sz="2000" b="1" dirty="0" smtClean="0">
                <a:sym typeface="+mn-ea"/>
              </a:rPr>
              <a:t> 3MT</a:t>
            </a:r>
            <a:r>
              <a:rPr lang="en-US" altLang="en-GB" sz="2000" b="1" dirty="0" smtClean="0">
                <a:sym typeface="+mn-ea"/>
              </a:rPr>
              <a:t>IT</a:t>
            </a:r>
            <a:endParaRPr lang="en-GB" sz="2000" dirty="0" smtClean="0"/>
          </a:p>
          <a:p>
            <a:pPr lvl="0" rtl="0">
              <a:spcBef>
                <a:spcPts val="0"/>
              </a:spcBef>
              <a:buNone/>
            </a:pPr>
            <a:endParaRPr lang="en-GB" sz="2000" dirty="0" smtClean="0"/>
          </a:p>
          <a:p>
            <a:pPr lvl="0" rtl="0">
              <a:spcBef>
                <a:spcPts val="0"/>
              </a:spcBef>
              <a:buNone/>
            </a:pPr>
            <a:endParaRPr lang="en-US" altLang="en-US" sz="2000" b="1" dirty="0" smtClean="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tx1"/>
                </a:solidFill>
                <a:effectLst>
                  <a:outerShdw blurRad="38100" dist="19050" dir="2700000" algn="tl" rotWithShape="0">
                    <a:schemeClr val="dk1">
                      <a:alpha val="40000"/>
                    </a:schemeClr>
                  </a:outerShdw>
                </a:effectLst>
              </a:rPr>
              <a:t>Architecture (Traditional Architecture)</a:t>
            </a:r>
            <a:endParaRPr lang="en-US" altLang="en-US">
              <a:solidFill>
                <a:schemeClr val="tx1"/>
              </a:solidFill>
              <a:effectLst>
                <a:outerShdw blurRad="38100" dist="19050" dir="2700000" algn="tl" rotWithShape="0">
                  <a:schemeClr val="dk1">
                    <a:alpha val="40000"/>
                  </a:schemeClr>
                </a:outerShdw>
              </a:effectLst>
            </a:endParaRPr>
          </a:p>
        </p:txBody>
      </p:sp>
      <p:sp>
        <p:nvSpPr>
          <p:cNvPr id="8" name="Text Box 7"/>
          <p:cNvSpPr txBox="1"/>
          <p:nvPr/>
        </p:nvSpPr>
        <p:spPr>
          <a:xfrm>
            <a:off x="11395075" y="6410960"/>
            <a:ext cx="492125" cy="306705"/>
          </a:xfrm>
          <a:prstGeom prst="rect">
            <a:avLst/>
          </a:prstGeom>
          <a:noFill/>
        </p:spPr>
        <p:txBody>
          <a:bodyPr wrap="square" rtlCol="0">
            <a:spAutoFit/>
          </a:bodyPr>
          <a:p>
            <a:r>
              <a:rPr lang="en-US" altLang="en-US">
                <a:solidFill>
                  <a:schemeClr val="bg1"/>
                </a:solidFill>
              </a:rPr>
              <a:t>8</a:t>
            </a:r>
            <a:endParaRPr lang="en-US" altLang="en-US">
              <a:solidFill>
                <a:schemeClr val="bg1"/>
              </a:solidFill>
            </a:endParaRPr>
          </a:p>
        </p:txBody>
      </p:sp>
      <p:pic>
        <p:nvPicPr>
          <p:cNvPr id="11" name="Picture 10" descr="Blank Diagram(1)"/>
          <p:cNvPicPr>
            <a:picLocks noChangeAspect="1"/>
          </p:cNvPicPr>
          <p:nvPr/>
        </p:nvPicPr>
        <p:blipFill>
          <a:blip r:embed="rId1"/>
          <a:stretch>
            <a:fillRect/>
          </a:stretch>
        </p:blipFill>
        <p:spPr>
          <a:xfrm>
            <a:off x="1066800" y="1136650"/>
            <a:ext cx="10058400" cy="5410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tx1"/>
                </a:solidFill>
                <a:effectLst>
                  <a:outerShdw blurRad="38100" dist="19050" dir="2700000" algn="tl" rotWithShape="0">
                    <a:schemeClr val="dk1">
                      <a:alpha val="40000"/>
                    </a:schemeClr>
                  </a:outerShdw>
                </a:effectLst>
              </a:rPr>
              <a:t>Architecture (Proposed SDN Architecture)</a:t>
            </a:r>
            <a:endParaRPr lang="en-US" altLang="en-US">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10</a:t>
            </a:r>
            <a:endParaRPr lang="en-US" altLang="en-US">
              <a:solidFill>
                <a:schemeClr val="bg1"/>
              </a:solidFill>
            </a:endParaRPr>
          </a:p>
        </p:txBody>
      </p:sp>
      <p:pic>
        <p:nvPicPr>
          <p:cNvPr id="6" name="Picture 5" descr="sdn arch(1)"/>
          <p:cNvPicPr>
            <a:picLocks noChangeAspect="1"/>
          </p:cNvPicPr>
          <p:nvPr/>
        </p:nvPicPr>
        <p:blipFill>
          <a:blip r:embed="rId1"/>
          <a:stretch>
            <a:fillRect/>
          </a:stretch>
        </p:blipFill>
        <p:spPr>
          <a:xfrm>
            <a:off x="1066800" y="1155700"/>
            <a:ext cx="10058400" cy="54038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Methodology</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609600" y="1485265"/>
            <a:ext cx="10972800" cy="4168775"/>
          </a:xfrm>
        </p:spPr>
        <p:txBody>
          <a:bodyPr/>
          <a:p>
            <a:pPr marL="457200" indent="-457200">
              <a:buFont typeface="Arial" panose="02080604020202020204" pitchFamily="34" charset="0"/>
              <a:buChar char="•"/>
            </a:pPr>
            <a:r>
              <a:rPr lang="en-US" altLang="en-US" sz="2000"/>
              <a:t>MODULE I (creating model)</a:t>
            </a:r>
            <a:endParaRPr lang="en-US" altLang="en-US" sz="1800"/>
          </a:p>
          <a:p>
            <a:pPr marL="914400" lvl="1" indent="-457200">
              <a:buFont typeface="Arial" panose="02080604020202020204" pitchFamily="34" charset="0"/>
              <a:buChar char="•"/>
            </a:pPr>
            <a:r>
              <a:rPr lang="en-US" altLang="en-US" sz="1800">
                <a:sym typeface="+mn-ea"/>
              </a:rPr>
              <a:t>Implement SDN as IoT gateway.</a:t>
            </a:r>
            <a:endParaRPr lang="en-US" altLang="en-US" sz="1800"/>
          </a:p>
          <a:p>
            <a:pPr marL="914400" lvl="1" indent="-457200">
              <a:buFont typeface="Arial" panose="02080604020202020204" pitchFamily="34" charset="0"/>
              <a:buChar char="•"/>
            </a:pPr>
            <a:r>
              <a:rPr lang="en-US" altLang="en-US" sz="1800"/>
              <a:t>Creating a topology for simulation.</a:t>
            </a:r>
            <a:endParaRPr lang="en-US" altLang="en-US" sz="1800"/>
          </a:p>
          <a:p>
            <a:pPr marL="914400" lvl="1" indent="-457200">
              <a:buFont typeface="Arial" panose="02080604020202020204" pitchFamily="34" charset="0"/>
              <a:buChar char="•"/>
            </a:pPr>
            <a:r>
              <a:rPr lang="en-US" altLang="en-US" sz="1800"/>
              <a:t>Creating scripts to generate traffic.</a:t>
            </a:r>
            <a:endParaRPr lang="en-US" altLang="en-US" sz="1800"/>
          </a:p>
          <a:p>
            <a:pPr marL="914400" lvl="1" indent="-457200">
              <a:buFont typeface="Arial" panose="02080604020202020204" pitchFamily="34" charset="0"/>
              <a:buChar char="•"/>
            </a:pPr>
            <a:endParaRPr lang="en-US" altLang="en-US" sz="2000"/>
          </a:p>
          <a:p>
            <a:pPr marL="914400" lvl="1" indent="-457200">
              <a:buFont typeface="Arial" panose="02080604020202020204" pitchFamily="34" charset="0"/>
              <a:buChar char="•"/>
            </a:pPr>
            <a:endParaRPr lang="en-US" altLang="en-US" sz="2000"/>
          </a:p>
          <a:p>
            <a:pPr marL="457200" indent="-457200">
              <a:buFont typeface="Arial" panose="02080604020202020204" pitchFamily="34" charset="0"/>
              <a:buChar char="•"/>
            </a:pPr>
            <a:r>
              <a:rPr lang="en-US" altLang="en-US" sz="2000"/>
              <a:t>MODULE II (Simulation)</a:t>
            </a:r>
            <a:endParaRPr lang="en-US" altLang="en-US" sz="2000"/>
          </a:p>
          <a:p>
            <a:pPr marL="914400" lvl="1" indent="-457200">
              <a:buFont typeface="Arial" panose="02080604020202020204" pitchFamily="34" charset="0"/>
              <a:buChar char="•"/>
            </a:pPr>
            <a:r>
              <a:rPr lang="en-US" altLang="en-US" sz="1800"/>
              <a:t>Simulating the given topology with NORMAL traffic.</a:t>
            </a:r>
            <a:endParaRPr lang="en-US" altLang="en-US" sz="1800"/>
          </a:p>
          <a:p>
            <a:pPr marL="914400" lvl="1" indent="-457200">
              <a:buFont typeface="Arial" panose="02080604020202020204" pitchFamily="34" charset="0"/>
              <a:buChar char="•"/>
            </a:pPr>
            <a:r>
              <a:rPr lang="en-US" altLang="en-US" sz="1800"/>
              <a:t>Simulating the given topology with ATTACK traffic.</a:t>
            </a:r>
            <a:endParaRPr lang="en-US" altLang="en-US" sz="1800"/>
          </a:p>
          <a:p>
            <a:pPr marL="914400" lvl="1" indent="-457200">
              <a:buFont typeface="Arial" panose="02080604020202020204" pitchFamily="34" charset="0"/>
              <a:buChar char="•"/>
            </a:pPr>
            <a:r>
              <a:rPr lang="en-US" altLang="en-US" sz="1800"/>
              <a:t>Analyzing and comparing the recorded traffic.</a:t>
            </a:r>
            <a:endParaRPr lang="en-US" altLang="en-US" sz="1800"/>
          </a:p>
          <a:p>
            <a:pPr marL="914400" lvl="1" indent="-457200">
              <a:buFont typeface="Arial" panose="02080604020202020204" pitchFamily="34" charset="0"/>
              <a:buChar char="•"/>
            </a:pPr>
            <a:endParaRPr lang="en-US" altLang="en-US" sz="2000"/>
          </a:p>
          <a:p>
            <a:pPr marL="1828800" lvl="4" indent="0">
              <a:buFont typeface="Arial" panose="02080604020202020204" pitchFamily="34" charset="0"/>
            </a:pPr>
            <a:endParaRPr lang="en-US" altLang="en-US" sz="2000"/>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11</a:t>
            </a:r>
            <a:endParaRPr lang="en-US" altLang="en-US">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Methodology</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marL="457200" indent="-457200">
              <a:buFont typeface="Arial" panose="02080604020202020204" pitchFamily="34" charset="0"/>
              <a:buChar char="•"/>
            </a:pPr>
            <a:r>
              <a:rPr lang="en-US" altLang="en-US" sz="2000">
                <a:sym typeface="+mn-ea"/>
              </a:rPr>
              <a:t>MODULE III (Trigger)</a:t>
            </a:r>
            <a:endParaRPr lang="en-US" altLang="en-US" sz="2000"/>
          </a:p>
          <a:p>
            <a:pPr marL="914400" lvl="1" indent="-457200">
              <a:buFont typeface="Arial" panose="02080604020202020204" pitchFamily="34" charset="0"/>
              <a:buChar char="•"/>
            </a:pPr>
            <a:r>
              <a:rPr lang="en-US" altLang="en-US" sz="1800">
                <a:latin typeface="Times New Roman" panose="02020603050405020304" charset="0"/>
                <a:cs typeface="Times New Roman" panose="02020603050405020304" charset="0"/>
                <a:sym typeface="+mn-ea"/>
              </a:rPr>
              <a:t>For consecutive packet calculate ∆T using equation (1).</a:t>
            </a:r>
            <a:endParaRPr lang="en-US" altLang="en-US" sz="1800">
              <a:latin typeface="Times New Roman" panose="02020603050405020304" charset="0"/>
              <a:cs typeface="Times New Roman" panose="02020603050405020304" charset="0"/>
            </a:endParaRPr>
          </a:p>
          <a:p>
            <a:pPr marL="914400" lvl="1" indent="-457200">
              <a:buFont typeface="Arial" panose="02080604020202020204" pitchFamily="34" charset="0"/>
              <a:buChar char="•"/>
            </a:pPr>
            <a:r>
              <a:rPr lang="en-US" altLang="en-US" sz="1800">
                <a:solidFill>
                  <a:srgbClr val="FF0000"/>
                </a:solidFill>
                <a:latin typeface="Times New Roman" panose="02020603050405020304" charset="0"/>
                <a:cs typeface="Times New Roman" panose="02020603050405020304" charset="0"/>
                <a:sym typeface="+mn-ea"/>
              </a:rPr>
              <a:t>∆T = T</a:t>
            </a:r>
            <a:r>
              <a:rPr lang="en-US" altLang="en-US" sz="1800" baseline="-25000">
                <a:solidFill>
                  <a:srgbClr val="FF0000"/>
                </a:solidFill>
                <a:latin typeface="Times New Roman" panose="02020603050405020304" charset="0"/>
                <a:cs typeface="Times New Roman" panose="02020603050405020304" charset="0"/>
                <a:sym typeface="+mn-ea"/>
              </a:rPr>
              <a:t>i</a:t>
            </a:r>
            <a:r>
              <a:rPr lang="en-US" altLang="en-US" sz="1800">
                <a:solidFill>
                  <a:srgbClr val="FF0000"/>
                </a:solidFill>
                <a:latin typeface="Times New Roman" panose="02020603050405020304" charset="0"/>
                <a:cs typeface="Times New Roman" panose="02020603050405020304" charset="0"/>
                <a:sym typeface="+mn-ea"/>
              </a:rPr>
              <a:t> - T</a:t>
            </a:r>
            <a:r>
              <a:rPr lang="en-US" altLang="en-US" sz="1800" baseline="-25000">
                <a:solidFill>
                  <a:srgbClr val="FF0000"/>
                </a:solidFill>
                <a:latin typeface="Times New Roman" panose="02020603050405020304" charset="0"/>
                <a:cs typeface="Times New Roman" panose="02020603050405020304" charset="0"/>
                <a:sym typeface="+mn-ea"/>
              </a:rPr>
              <a:t>i+1</a:t>
            </a:r>
            <a:r>
              <a:rPr lang="en-US" altLang="en-US" sz="1800" baseline="-25000">
                <a:latin typeface="Times New Roman" panose="02020603050405020304" charset="0"/>
                <a:cs typeface="Times New Roman" panose="02020603050405020304" charset="0"/>
                <a:sym typeface="+mn-ea"/>
              </a:rPr>
              <a:t>  </a:t>
            </a:r>
            <a:r>
              <a:rPr lang="en-US" altLang="en-US" sz="1800">
                <a:latin typeface="Times New Roman" panose="02020603050405020304" charset="0"/>
                <a:cs typeface="Times New Roman" panose="02020603050405020304" charset="0"/>
                <a:sym typeface="+mn-ea"/>
              </a:rPr>
              <a:t>  	-  (1)</a:t>
            </a:r>
            <a:endParaRPr lang="en-US" altLang="en-US" sz="1800">
              <a:latin typeface="Times New Roman" panose="02020603050405020304" charset="0"/>
              <a:cs typeface="Times New Roman" panose="02020603050405020304" charset="0"/>
            </a:endParaRPr>
          </a:p>
          <a:p>
            <a:pPr marL="914400" lvl="1" indent="-457200">
              <a:buFont typeface="Arial" panose="02080604020202020204" pitchFamily="34" charset="0"/>
              <a:buChar char="•"/>
            </a:pPr>
            <a:r>
              <a:rPr lang="en-US" altLang="en-US" sz="1800">
                <a:latin typeface="Times New Roman" panose="02020603050405020304" charset="0"/>
                <a:cs typeface="Times New Roman" panose="02020603050405020304" charset="0"/>
                <a:sym typeface="+mn-ea"/>
              </a:rPr>
              <a:t>In window size of n connections</a:t>
            </a:r>
            <a:endParaRPr lang="en-US" altLang="en-US" sz="1800">
              <a:latin typeface="Times New Roman" panose="02020603050405020304" charset="0"/>
              <a:cs typeface="Times New Roman" panose="02020603050405020304" charset="0"/>
            </a:endParaRPr>
          </a:p>
          <a:p>
            <a:pPr marL="914400" lvl="2" indent="0">
              <a:buFont typeface="Arial" panose="02080604020202020204" pitchFamily="34" charset="0"/>
            </a:pPr>
            <a:r>
              <a:rPr lang="en-US" altLang="en-US" sz="1800">
                <a:latin typeface="Times New Roman" panose="02020603050405020304" charset="0"/>
                <a:cs typeface="Times New Roman" panose="02020603050405020304" charset="0"/>
                <a:sym typeface="+mn-ea"/>
              </a:rPr>
              <a:t>    for more than </a:t>
            </a:r>
            <a:r>
              <a:rPr lang="en-US" altLang="en-US" sz="1800">
                <a:solidFill>
                  <a:srgbClr val="FF0000"/>
                </a:solidFill>
                <a:latin typeface="Times New Roman" panose="02020603050405020304" charset="0"/>
                <a:cs typeface="Times New Roman" panose="02020603050405020304" charset="0"/>
                <a:sym typeface="+mn-ea"/>
              </a:rPr>
              <a:t>1/4th</a:t>
            </a:r>
            <a:r>
              <a:rPr lang="en-US" altLang="en-US" sz="1800">
                <a:latin typeface="Times New Roman" panose="02020603050405020304" charset="0"/>
                <a:cs typeface="Times New Roman" panose="02020603050405020304" charset="0"/>
                <a:sym typeface="+mn-ea"/>
              </a:rPr>
              <a:t> of total connections:</a:t>
            </a:r>
            <a:endParaRPr lang="en-US" altLang="en-US" sz="1800">
              <a:latin typeface="Times New Roman" panose="02020603050405020304" charset="0"/>
              <a:cs typeface="Times New Roman" panose="02020603050405020304" charset="0"/>
              <a:sym typeface="+mn-ea"/>
            </a:endParaRPr>
          </a:p>
          <a:p>
            <a:pPr marL="914400" lvl="2" indent="0">
              <a:buFont typeface="Arial" panose="02080604020202020204" pitchFamily="34" charset="0"/>
            </a:pPr>
            <a:r>
              <a:rPr lang="en-US" altLang="en-US" sz="1800">
                <a:latin typeface="Times New Roman" panose="02020603050405020304" charset="0"/>
                <a:cs typeface="Times New Roman" panose="02020603050405020304" charset="0"/>
                <a:sym typeface="+mn-ea"/>
              </a:rPr>
              <a:t>        if</a:t>
            </a:r>
            <a:r>
              <a:rPr lang="en-US" altLang="en-US" sz="1800">
                <a:solidFill>
                  <a:srgbClr val="FF0000"/>
                </a:solidFill>
                <a:latin typeface="Times New Roman" panose="02020603050405020304" charset="0"/>
                <a:cs typeface="Times New Roman" panose="02020603050405020304" charset="0"/>
                <a:sym typeface="+mn-ea"/>
              </a:rPr>
              <a:t> ∆T &lt; T</a:t>
            </a:r>
            <a:r>
              <a:rPr lang="en-US" altLang="en-US" sz="1800" baseline="-25000">
                <a:solidFill>
                  <a:srgbClr val="FF0000"/>
                </a:solidFill>
                <a:latin typeface="Times New Roman" panose="02020603050405020304" charset="0"/>
                <a:cs typeface="Times New Roman" panose="02020603050405020304" charset="0"/>
                <a:sym typeface="+mn-ea"/>
              </a:rPr>
              <a:t>th</a:t>
            </a:r>
            <a:r>
              <a:rPr lang="en-US" altLang="en-US" sz="1800" baseline="-25000">
                <a:latin typeface="Times New Roman" panose="02020603050405020304" charset="0"/>
                <a:cs typeface="Times New Roman" panose="02020603050405020304" charset="0"/>
                <a:sym typeface="+mn-ea"/>
              </a:rPr>
              <a:t>  </a:t>
            </a:r>
            <a:r>
              <a:rPr lang="en-US" altLang="en-US" sz="1800">
                <a:latin typeface="Times New Roman" panose="02020603050405020304" charset="0"/>
                <a:cs typeface="Times New Roman" panose="02020603050405020304" charset="0"/>
                <a:sym typeface="+mn-ea"/>
              </a:rPr>
              <a:t>:</a:t>
            </a:r>
            <a:endParaRPr lang="en-US" altLang="en-US" sz="1800">
              <a:latin typeface="Times New Roman" panose="02020603050405020304" charset="0"/>
              <a:cs typeface="Times New Roman" panose="02020603050405020304" charset="0"/>
            </a:endParaRPr>
          </a:p>
          <a:p>
            <a:pPr marL="914400" lvl="2" indent="0">
              <a:buFont typeface="Arial" panose="02080604020202020204" pitchFamily="34" charset="0"/>
            </a:pPr>
            <a:r>
              <a:rPr lang="en-US" altLang="en-US" sz="1800">
                <a:latin typeface="Times New Roman" panose="02020603050405020304" charset="0"/>
                <a:cs typeface="Times New Roman" panose="02020603050405020304" charset="0"/>
                <a:sym typeface="+mn-ea"/>
              </a:rPr>
              <a:t>            than call detection module (Module IV)</a:t>
            </a:r>
            <a:endParaRPr lang="en-US" altLang="en-US" sz="2000"/>
          </a:p>
          <a:p>
            <a:pPr marL="914400" lvl="1" indent="-457200">
              <a:buFont typeface="Arial" panose="02080604020202020204" pitchFamily="34" charset="0"/>
              <a:buChar char="•"/>
            </a:pPr>
            <a:endParaRPr lang="en-US" altLang="en-US" sz="2000"/>
          </a:p>
          <a:p>
            <a:pPr marL="1828800" lvl="4" indent="0">
              <a:buFont typeface="Arial" panose="02080604020202020204" pitchFamily="34" charset="0"/>
            </a:pPr>
            <a:endParaRPr lang="en-US" altLang="en-US" sz="2000"/>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12</a:t>
            </a:r>
            <a:endParaRPr lang="en-US" altLang="en-US">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Methodology</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marL="457200" indent="-457200">
              <a:buFont typeface="Arial" panose="02080604020202020204" pitchFamily="34" charset="0"/>
              <a:buChar char="•"/>
            </a:pPr>
            <a:r>
              <a:rPr lang="en-US" altLang="en-US" sz="2000">
                <a:latin typeface="Times New Roman" panose="02020603050405020304" charset="0"/>
                <a:cs typeface="Times New Roman" panose="02020603050405020304" charset="0"/>
                <a:sym typeface="+mn-ea"/>
              </a:rPr>
              <a:t>MODULE IV (Detection module)</a:t>
            </a:r>
            <a:endParaRPr lang="en-US" altLang="en-US" sz="2000">
              <a:latin typeface="Times New Roman" panose="02020603050405020304" charset="0"/>
              <a:cs typeface="Times New Roman" panose="02020603050405020304" charset="0"/>
            </a:endParaRPr>
          </a:p>
          <a:p>
            <a:pPr marL="914400" lvl="1" indent="-457200">
              <a:buFont typeface="Arial" panose="02080604020202020204" pitchFamily="34" charset="0"/>
              <a:buChar char="•"/>
            </a:pPr>
            <a:r>
              <a:rPr lang="en-US" altLang="en-US" sz="1800">
                <a:latin typeface="Times New Roman" panose="02020603050405020304" charset="0"/>
                <a:cs typeface="Times New Roman" panose="02020603050405020304" charset="0"/>
                <a:sym typeface="+mn-ea"/>
              </a:rPr>
              <a:t>Sample of </a:t>
            </a:r>
            <a:r>
              <a:rPr lang="en-US" altLang="en-US" sz="1800" b="1" i="1">
                <a:latin typeface="Times New Roman" panose="02020603050405020304" charset="0"/>
                <a:cs typeface="Times New Roman" panose="02020603050405020304" charset="0"/>
                <a:sym typeface="+mn-ea"/>
              </a:rPr>
              <a:t>n</a:t>
            </a:r>
            <a:r>
              <a:rPr lang="en-US" altLang="en-US" sz="1800">
                <a:latin typeface="Times New Roman" panose="02020603050405020304" charset="0"/>
                <a:cs typeface="Times New Roman" panose="02020603050405020304" charset="0"/>
                <a:sym typeface="+mn-ea"/>
              </a:rPr>
              <a:t> connections.</a:t>
            </a:r>
            <a:endParaRPr lang="en-US" altLang="en-US" sz="1800">
              <a:latin typeface="Times New Roman" panose="02020603050405020304" charset="0"/>
              <a:cs typeface="Times New Roman" panose="02020603050405020304" charset="0"/>
            </a:endParaRPr>
          </a:p>
          <a:p>
            <a:pPr marL="914400" lvl="1" indent="-457200">
              <a:buFont typeface="Arial" panose="02080604020202020204" pitchFamily="34" charset="0"/>
              <a:buChar char="•"/>
            </a:pPr>
            <a:r>
              <a:rPr lang="en-US" altLang="en-US" sz="1800">
                <a:latin typeface="Times New Roman" panose="02020603050405020304" charset="0"/>
                <a:cs typeface="Times New Roman" panose="02020603050405020304" charset="0"/>
                <a:sym typeface="+mn-ea"/>
              </a:rPr>
              <a:t>If one </a:t>
            </a:r>
            <a:r>
              <a:rPr lang="en-US" altLang="en-US" sz="1800">
                <a:solidFill>
                  <a:srgbClr val="FF0000"/>
                </a:solidFill>
                <a:latin typeface="Times New Roman" panose="02020603050405020304" charset="0"/>
                <a:cs typeface="Times New Roman" panose="02020603050405020304" charset="0"/>
                <a:sym typeface="+mn-ea"/>
              </a:rPr>
              <a:t>MAC_ADDR</a:t>
            </a:r>
            <a:r>
              <a:rPr lang="en-US" altLang="en-US" sz="1800">
                <a:latin typeface="Times New Roman" panose="02020603050405020304" charset="0"/>
                <a:cs typeface="Times New Roman" panose="02020603050405020304" charset="0"/>
                <a:sym typeface="+mn-ea"/>
              </a:rPr>
              <a:t> associated with more than one </a:t>
            </a:r>
            <a:r>
              <a:rPr lang="en-US" altLang="en-US" sz="1800">
                <a:solidFill>
                  <a:srgbClr val="FF0000"/>
                </a:solidFill>
                <a:latin typeface="Times New Roman" panose="02020603050405020304" charset="0"/>
                <a:cs typeface="Times New Roman" panose="02020603050405020304" charset="0"/>
                <a:sym typeface="+mn-ea"/>
              </a:rPr>
              <a:t>SRC_IP </a:t>
            </a:r>
            <a:r>
              <a:rPr lang="en-US" altLang="en-US" sz="1800">
                <a:latin typeface="Times New Roman" panose="02020603050405020304" charset="0"/>
                <a:cs typeface="Times New Roman" panose="02020603050405020304" charset="0"/>
                <a:sym typeface="+mn-ea"/>
              </a:rPr>
              <a:t>then header information is forged.</a:t>
            </a:r>
            <a:endParaRPr lang="en-US" altLang="en-US" sz="1800">
              <a:latin typeface="Times New Roman" panose="02020603050405020304" charset="0"/>
              <a:cs typeface="Times New Roman" panose="02020603050405020304" charset="0"/>
              <a:sym typeface="+mn-ea"/>
            </a:endParaRPr>
          </a:p>
          <a:p>
            <a:pPr marL="1371600" lvl="2" indent="-457200">
              <a:buFont typeface="Arial" panose="02080604020202020204" pitchFamily="34" charset="0"/>
              <a:buChar char="•"/>
            </a:pPr>
            <a:r>
              <a:rPr lang="en-US" altLang="en-US" sz="1600">
                <a:latin typeface="Times New Roman" panose="02020603050405020304" charset="0"/>
                <a:cs typeface="Times New Roman" panose="02020603050405020304" charset="0"/>
                <a:sym typeface="+mn-ea"/>
              </a:rPr>
              <a:t>Call mitigation module (module V).</a:t>
            </a:r>
            <a:endParaRPr lang="en-US" altLang="en-US" sz="1600">
              <a:latin typeface="Times New Roman" panose="02020603050405020304" charset="0"/>
              <a:cs typeface="Times New Roman" panose="02020603050405020304" charset="0"/>
              <a:sym typeface="+mn-ea"/>
            </a:endParaRPr>
          </a:p>
          <a:p>
            <a:pPr marL="914400" lvl="1" indent="-457200">
              <a:buFont typeface="Arial" panose="02080604020202020204" pitchFamily="34" charset="0"/>
              <a:buChar char="•"/>
            </a:pPr>
            <a:r>
              <a:rPr lang="en-US" altLang="en-US" sz="1800">
                <a:latin typeface="Times New Roman" panose="02020603050405020304" charset="0"/>
                <a:cs typeface="Times New Roman" panose="02020603050405020304" charset="0"/>
                <a:sym typeface="+mn-ea"/>
              </a:rPr>
              <a:t>If one </a:t>
            </a:r>
            <a:r>
              <a:rPr lang="en-US" altLang="en-US" sz="1800">
                <a:solidFill>
                  <a:srgbClr val="FF0000"/>
                </a:solidFill>
                <a:latin typeface="Times New Roman" panose="02020603050405020304" charset="0"/>
                <a:cs typeface="Times New Roman" panose="02020603050405020304" charset="0"/>
                <a:sym typeface="+mn-ea"/>
              </a:rPr>
              <a:t>SRC_IP</a:t>
            </a:r>
            <a:r>
              <a:rPr lang="en-US" altLang="en-US" sz="1800">
                <a:latin typeface="Times New Roman" panose="02020603050405020304" charset="0"/>
                <a:cs typeface="Times New Roman" panose="02020603050405020304" charset="0"/>
                <a:sym typeface="+mn-ea"/>
              </a:rPr>
              <a:t> associated with more than </a:t>
            </a:r>
            <a:r>
              <a:rPr lang="en-US" altLang="en-US" sz="1800" b="1" i="1">
                <a:latin typeface="Times New Roman" panose="02020603050405020304" charset="0"/>
                <a:cs typeface="Times New Roman" panose="02020603050405020304" charset="0"/>
                <a:sym typeface="+mn-ea"/>
              </a:rPr>
              <a:t>m</a:t>
            </a:r>
            <a:r>
              <a:rPr lang="en-US" altLang="en-US" sz="1800">
                <a:latin typeface="Times New Roman" panose="02020603050405020304" charset="0"/>
                <a:cs typeface="Times New Roman" panose="02020603050405020304" charset="0"/>
                <a:sym typeface="+mn-ea"/>
              </a:rPr>
              <a:t>% </a:t>
            </a:r>
            <a:r>
              <a:rPr lang="en-US" altLang="en-US" sz="1800">
                <a:solidFill>
                  <a:srgbClr val="FF0000"/>
                </a:solidFill>
                <a:latin typeface="Times New Roman" panose="02020603050405020304" charset="0"/>
                <a:cs typeface="Times New Roman" panose="02020603050405020304" charset="0"/>
                <a:sym typeface="+mn-ea"/>
              </a:rPr>
              <a:t>DST_IP</a:t>
            </a:r>
            <a:r>
              <a:rPr lang="en-US" altLang="en-US" sz="1800">
                <a:latin typeface="Times New Roman" panose="02020603050405020304" charset="0"/>
                <a:cs typeface="Times New Roman" panose="02020603050405020304" charset="0"/>
                <a:sym typeface="+mn-ea"/>
              </a:rPr>
              <a:t> of total connections than header information is forged.</a:t>
            </a:r>
            <a:endParaRPr lang="en-US" altLang="en-US" sz="1800">
              <a:latin typeface="Times New Roman" panose="02020603050405020304" charset="0"/>
              <a:cs typeface="Times New Roman" panose="02020603050405020304" charset="0"/>
              <a:sym typeface="+mn-ea"/>
            </a:endParaRPr>
          </a:p>
          <a:p>
            <a:pPr marL="1371600" lvl="2" indent="-457200">
              <a:buFont typeface="Arial" panose="02080604020202020204" pitchFamily="34" charset="0"/>
              <a:buChar char="•"/>
            </a:pPr>
            <a:r>
              <a:rPr lang="en-US" altLang="en-US" sz="1600">
                <a:latin typeface="Times New Roman" panose="02020603050405020304" charset="0"/>
                <a:cs typeface="Times New Roman" panose="02020603050405020304" charset="0"/>
                <a:sym typeface="+mn-ea"/>
              </a:rPr>
              <a:t>Call mitigation module (module V).</a:t>
            </a:r>
            <a:endParaRPr lang="en-US" altLang="en-US" sz="1600">
              <a:latin typeface="Times New Roman" panose="02020603050405020304" charset="0"/>
              <a:cs typeface="Times New Roman" panose="02020603050405020304" charset="0"/>
            </a:endParaRPr>
          </a:p>
          <a:p>
            <a:pPr marL="1371600" lvl="2" indent="-457200">
              <a:buFont typeface="Arial" panose="02080604020202020204" pitchFamily="34" charset="0"/>
              <a:buChar char="•"/>
            </a:pPr>
            <a:endParaRPr lang="en-US" altLang="en-US" sz="2000">
              <a:latin typeface="Times New Roman" panose="02020603050405020304" charset="0"/>
              <a:cs typeface="Times New Roman" panose="02020603050405020304" charset="0"/>
              <a:sym typeface="+mn-ea"/>
            </a:endParaRPr>
          </a:p>
          <a:p>
            <a:pPr marL="914400" lvl="1" indent="-457200">
              <a:buFont typeface="Arial" panose="02080604020202020204" pitchFamily="34" charset="0"/>
              <a:buChar char="•"/>
            </a:pPr>
            <a:endParaRPr lang="en-US" altLang="en-US" sz="2000">
              <a:latin typeface="Times New Roman" panose="02020603050405020304" charset="0"/>
              <a:cs typeface="Times New Roman" panose="02020603050405020304" charset="0"/>
            </a:endParaRPr>
          </a:p>
          <a:p>
            <a:pPr marL="457200" indent="-457200">
              <a:buFont typeface="Arial" panose="02080604020202020204" pitchFamily="34" charset="0"/>
              <a:buChar char="•"/>
            </a:pPr>
            <a:r>
              <a:rPr lang="en-US" altLang="en-US" sz="2000">
                <a:latin typeface="Times New Roman" panose="02020603050405020304" charset="0"/>
                <a:cs typeface="Times New Roman" panose="02020603050405020304" charset="0"/>
                <a:sym typeface="+mn-ea"/>
              </a:rPr>
              <a:t>MODULE V (Mitigation module)</a:t>
            </a:r>
            <a:endParaRPr lang="en-US" altLang="en-US" sz="2000">
              <a:latin typeface="Times New Roman" panose="02020603050405020304" charset="0"/>
              <a:cs typeface="Times New Roman" panose="02020603050405020304" charset="0"/>
              <a:sym typeface="+mn-ea"/>
            </a:endParaRPr>
          </a:p>
          <a:p>
            <a:pPr marL="914400" lvl="1" indent="-457200">
              <a:buFont typeface="Arial" panose="02080604020202020204" pitchFamily="34" charset="0"/>
              <a:buChar char="•"/>
            </a:pPr>
            <a:r>
              <a:rPr lang="en-US" altLang="en-US" sz="1800">
                <a:latin typeface="Times New Roman" panose="02020603050405020304" charset="0"/>
                <a:cs typeface="Times New Roman" panose="02020603050405020304" charset="0"/>
                <a:sym typeface="+mn-ea"/>
              </a:rPr>
              <a:t>Block the traffic from the</a:t>
            </a:r>
            <a:r>
              <a:rPr lang="en-US" altLang="en-US" sz="1800">
                <a:solidFill>
                  <a:srgbClr val="FF0000"/>
                </a:solidFill>
                <a:latin typeface="Times New Roman" panose="02020603050405020304" charset="0"/>
                <a:cs typeface="Times New Roman" panose="02020603050405020304" charset="0"/>
                <a:sym typeface="+mn-ea"/>
              </a:rPr>
              <a:t> MAC_ADDR </a:t>
            </a:r>
            <a:r>
              <a:rPr lang="en-US" altLang="en-US" sz="1800">
                <a:solidFill>
                  <a:schemeClr val="tx1"/>
                </a:solidFill>
                <a:latin typeface="Times New Roman" panose="02020603050405020304" charset="0"/>
                <a:cs typeface="Times New Roman" panose="02020603050405020304" charset="0"/>
                <a:sym typeface="+mn-ea"/>
              </a:rPr>
              <a:t>by installing the required</a:t>
            </a:r>
            <a:r>
              <a:rPr lang="en-US" altLang="en-US" sz="1800">
                <a:solidFill>
                  <a:srgbClr val="FF0000"/>
                </a:solidFill>
                <a:latin typeface="Times New Roman" panose="02020603050405020304" charset="0"/>
                <a:cs typeface="Times New Roman" panose="02020603050405020304" charset="0"/>
                <a:sym typeface="+mn-ea"/>
              </a:rPr>
              <a:t> FLOW_ENTRY</a:t>
            </a:r>
            <a:r>
              <a:rPr lang="en-US" altLang="en-US" sz="1800">
                <a:latin typeface="Times New Roman" panose="02020603050405020304" charset="0"/>
                <a:cs typeface="Times New Roman" panose="02020603050405020304" charset="0"/>
                <a:sym typeface="+mn-ea"/>
              </a:rPr>
              <a:t>.</a:t>
            </a:r>
            <a:endParaRPr lang="en-US" altLang="en-US" sz="1800">
              <a:latin typeface="Times New Roman" panose="02020603050405020304" charset="0"/>
              <a:cs typeface="Times New Roman" panose="02020603050405020304" charset="0"/>
              <a:sym typeface="+mn-ea"/>
            </a:endParaRPr>
          </a:p>
          <a:p>
            <a:pPr marL="914400" lvl="4" indent="-457200">
              <a:buFont typeface="Arial" panose="02080604020202020204" pitchFamily="34" charset="0"/>
              <a:buChar char="•"/>
            </a:pPr>
            <a:r>
              <a:rPr lang="en-US" altLang="en-US" sz="1800">
                <a:latin typeface="Times New Roman" panose="02020603050405020304" charset="0"/>
                <a:cs typeface="Times New Roman" panose="02020603050405020304" charset="0"/>
                <a:sym typeface="+mn-ea"/>
              </a:rPr>
              <a:t>Block the trafic from the </a:t>
            </a:r>
            <a:r>
              <a:rPr lang="en-US" altLang="en-US" sz="1800">
                <a:solidFill>
                  <a:srgbClr val="FF0000"/>
                </a:solidFill>
                <a:latin typeface="Times New Roman" panose="02020603050405020304" charset="0"/>
                <a:cs typeface="Times New Roman" panose="02020603050405020304" charset="0"/>
                <a:sym typeface="+mn-ea"/>
              </a:rPr>
              <a:t>MAC_ADDR </a:t>
            </a:r>
            <a:r>
              <a:rPr lang="en-US" altLang="en-US" sz="1800">
                <a:solidFill>
                  <a:schemeClr val="tx1"/>
                </a:solidFill>
                <a:latin typeface="Times New Roman" panose="02020603050405020304" charset="0"/>
                <a:cs typeface="Times New Roman" panose="02020603050405020304" charset="0"/>
                <a:sym typeface="+mn-ea"/>
              </a:rPr>
              <a:t>or</a:t>
            </a:r>
            <a:r>
              <a:rPr lang="en-US" altLang="en-US" sz="1800">
                <a:solidFill>
                  <a:srgbClr val="FF0000"/>
                </a:solidFill>
                <a:latin typeface="Times New Roman" panose="02020603050405020304" charset="0"/>
                <a:cs typeface="Times New Roman" panose="02020603050405020304" charset="0"/>
                <a:sym typeface="+mn-ea"/>
              </a:rPr>
              <a:t> SRC_IP </a:t>
            </a:r>
            <a:r>
              <a:rPr lang="en-US" altLang="en-US" sz="1800">
                <a:solidFill>
                  <a:schemeClr val="tx1"/>
                </a:solidFill>
                <a:latin typeface="Times New Roman" panose="02020603050405020304" charset="0"/>
                <a:cs typeface="Times New Roman" panose="02020603050405020304" charset="0"/>
                <a:sym typeface="+mn-ea"/>
              </a:rPr>
              <a:t>by installing the required</a:t>
            </a:r>
            <a:r>
              <a:rPr lang="en-US" altLang="en-US" sz="1800">
                <a:solidFill>
                  <a:srgbClr val="FF0000"/>
                </a:solidFill>
                <a:latin typeface="Times New Roman" panose="02020603050405020304" charset="0"/>
                <a:cs typeface="Times New Roman" panose="02020603050405020304" charset="0"/>
                <a:sym typeface="+mn-ea"/>
              </a:rPr>
              <a:t> FLOW_ENTRY</a:t>
            </a:r>
            <a:r>
              <a:rPr lang="en-US" altLang="en-US" sz="1800">
                <a:latin typeface="Times New Roman" panose="02020603050405020304" charset="0"/>
                <a:cs typeface="Times New Roman" panose="02020603050405020304" charset="0"/>
                <a:sym typeface="+mn-ea"/>
              </a:rPr>
              <a:t>.</a:t>
            </a:r>
            <a:endParaRPr lang="en-US" altLang="en-US" sz="2000">
              <a:latin typeface="Times New Roman" panose="02020603050405020304" charset="0"/>
              <a:cs typeface="Times New Roman" panose="02020603050405020304" charset="0"/>
            </a:endParaRPr>
          </a:p>
          <a:p>
            <a:pPr marL="914400" lvl="1" indent="-457200">
              <a:buFont typeface="Arial" panose="02080604020202020204" pitchFamily="34" charset="0"/>
              <a:buChar char="•"/>
            </a:pPr>
            <a:endParaRPr lang="en-US" altLang="en-US" sz="2000">
              <a:latin typeface="Times New Roman" panose="02020603050405020304" charset="0"/>
              <a:cs typeface="Times New Roman" panose="02020603050405020304" charset="0"/>
              <a:sym typeface="+mn-ea"/>
            </a:endParaRPr>
          </a:p>
          <a:p>
            <a:pPr marL="457200" lvl="1" indent="0">
              <a:buFont typeface="Arial" panose="02080604020202020204" pitchFamily="34" charset="0"/>
            </a:pPr>
            <a:endParaRPr lang="en-US" altLang="en-US" sz="1200">
              <a:latin typeface="Times New Roman" panose="02020603050405020304" charset="0"/>
              <a:cs typeface="Times New Roman" panose="02020603050405020304" charset="0"/>
              <a:sym typeface="+mn-ea"/>
            </a:endParaRPr>
          </a:p>
          <a:p>
            <a:pPr marL="457200" lvl="1" indent="0">
              <a:buFont typeface="Arial" panose="02080604020202020204" pitchFamily="34" charset="0"/>
            </a:pPr>
            <a:r>
              <a:rPr lang="en-US" altLang="en-US" sz="1200">
                <a:latin typeface="Times New Roman" panose="02020603050405020304" charset="0"/>
                <a:cs typeface="Times New Roman" panose="02020603050405020304" charset="0"/>
                <a:sym typeface="+mn-ea"/>
              </a:rPr>
              <a:t>*</a:t>
            </a:r>
            <a:r>
              <a:rPr lang="en-US" altLang="en-US" sz="1200" i="1">
                <a:latin typeface="Times New Roman" panose="02020603050405020304" charset="0"/>
                <a:cs typeface="Times New Roman" panose="02020603050405020304" charset="0"/>
                <a:sym typeface="+mn-ea"/>
              </a:rPr>
              <a:t>n</a:t>
            </a:r>
            <a:r>
              <a:rPr lang="en-US" altLang="en-US" sz="1200">
                <a:latin typeface="Times New Roman" panose="02020603050405020304" charset="0"/>
                <a:cs typeface="Times New Roman" panose="02020603050405020304" charset="0"/>
                <a:sym typeface="+mn-ea"/>
              </a:rPr>
              <a:t> is the window size</a:t>
            </a:r>
            <a:endParaRPr lang="en-US" altLang="en-US" sz="1200">
              <a:latin typeface="Times New Roman" panose="02020603050405020304" charset="0"/>
              <a:cs typeface="Times New Roman" panose="02020603050405020304" charset="0"/>
              <a:sym typeface="+mn-ea"/>
            </a:endParaRPr>
          </a:p>
          <a:p>
            <a:pPr marL="457200" lvl="1" indent="0">
              <a:buFont typeface="Arial" panose="02080604020202020204" pitchFamily="34" charset="0"/>
            </a:pPr>
            <a:r>
              <a:rPr lang="en-US" altLang="en-US" sz="1200" i="1">
                <a:latin typeface="Times New Roman" panose="02020603050405020304" charset="0"/>
                <a:cs typeface="Times New Roman" panose="02020603050405020304" charset="0"/>
                <a:sym typeface="+mn-ea"/>
              </a:rPr>
              <a:t>*m</a:t>
            </a:r>
            <a:r>
              <a:rPr lang="en-US" altLang="en-US" sz="1200" baseline="30000">
                <a:latin typeface="Times New Roman" panose="02020603050405020304" charset="0"/>
                <a:cs typeface="Times New Roman" panose="02020603050405020304" charset="0"/>
                <a:sym typeface="+mn-ea"/>
              </a:rPr>
              <a:t> </a:t>
            </a:r>
            <a:r>
              <a:rPr lang="en-US" altLang="en-US" sz="1200">
                <a:latin typeface="Times New Roman" panose="02020603050405020304" charset="0"/>
                <a:cs typeface="Times New Roman" panose="02020603050405020304" charset="0"/>
                <a:sym typeface="+mn-ea"/>
              </a:rPr>
              <a:t>is the threshold percentage, the best possible value obtained after large no of experimenting.</a:t>
            </a:r>
            <a:endParaRPr lang="en-US" altLang="en-US" sz="1690" baseline="30000"/>
          </a:p>
          <a:p>
            <a:pPr marL="457200" lvl="1" indent="0">
              <a:buFont typeface="Arial" panose="02080604020202020204" pitchFamily="34" charset="0"/>
            </a:pPr>
            <a:endParaRPr lang="en-US" altLang="en-US" sz="1690"/>
          </a:p>
          <a:p>
            <a:pPr marL="457200" lvl="1" indent="0">
              <a:buFont typeface="Arial" panose="02080604020202020204" pitchFamily="34" charset="0"/>
            </a:pPr>
            <a:endParaRPr lang="en-US" altLang="en-US" sz="1690">
              <a:latin typeface="Times New Roman" panose="02020603050405020304" charset="0"/>
              <a:cs typeface="Times New Roman" panose="02020603050405020304" charset="0"/>
            </a:endParaRPr>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13</a:t>
            </a:r>
            <a:endParaRPr lang="en-US" altLang="en-US">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Experimental Setup</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marL="457200" indent="-457200">
              <a:buFont typeface="Arial" panose="02080604020202020204" pitchFamily="34" charset="0"/>
              <a:buChar char="•"/>
            </a:pPr>
            <a:r>
              <a:rPr lang="en-US" altLang="en-US" sz="2000">
                <a:sym typeface="+mn-ea"/>
              </a:rPr>
              <a:t>SDN controller (virtual machine with configuration of 1GHz, 2GB memory, Fast Ethernet interface, and Ubuntu 16.04 as OS).</a:t>
            </a:r>
            <a:endParaRPr lang="en-US" altLang="en-US" sz="2000"/>
          </a:p>
          <a:p>
            <a:pPr marL="457200" indent="-457200">
              <a:buFont typeface="Arial" panose="02080604020202020204" pitchFamily="34" charset="0"/>
              <a:buChar char="•"/>
            </a:pPr>
            <a:r>
              <a:rPr lang="en-US" altLang="en-US" sz="2000">
                <a:sym typeface="+mn-ea"/>
              </a:rPr>
              <a:t>Topology (virtual machine with configuration of 2.20GHz, 4GB memory, and Fast Ethernet interface, and Ubuntu 16.04 as OS).</a:t>
            </a:r>
            <a:endParaRPr lang="en-US" altLang="en-US" sz="2000"/>
          </a:p>
          <a:p>
            <a:pPr marL="457200" indent="-457200">
              <a:buFont typeface="Arial" panose="02080604020202020204" pitchFamily="34" charset="0"/>
              <a:buChar char="•"/>
            </a:pPr>
            <a:r>
              <a:rPr lang="en-US" altLang="en-US" sz="2000">
                <a:sym typeface="+mn-ea"/>
              </a:rPr>
              <a:t>Mininet ( to create IoT topology of 10 IoT devices, 3 switches and 1 controller ).</a:t>
            </a:r>
            <a:endParaRPr lang="en-US" altLang="en-US" sz="2000">
              <a:sym typeface="+mn-ea"/>
            </a:endParaRPr>
          </a:p>
          <a:p>
            <a:pPr marL="457200" indent="-457200">
              <a:buFont typeface="Arial" panose="02080604020202020204" pitchFamily="34" charset="0"/>
              <a:buChar char="•"/>
            </a:pPr>
            <a:r>
              <a:rPr lang="en-US" altLang="en-US" sz="2000">
                <a:sym typeface="+mn-ea"/>
              </a:rPr>
              <a:t>POX Controller ( networking software platform written in Python)</a:t>
            </a:r>
            <a:endParaRPr lang="en-US" altLang="en-US" sz="2000"/>
          </a:p>
          <a:p>
            <a:pPr marL="457200" indent="-457200">
              <a:buFont typeface="Arial" panose="02080604020202020204" pitchFamily="34" charset="0"/>
              <a:buChar char="•"/>
            </a:pPr>
            <a:r>
              <a:rPr lang="en-US" altLang="en-US" sz="2000">
                <a:sym typeface="+mn-ea"/>
              </a:rPr>
              <a:t>Python Scapy ( to generate normal and attack traffic).</a:t>
            </a:r>
            <a:endParaRPr lang="en-US" altLang="en-US" sz="2000"/>
          </a:p>
          <a:p>
            <a:pPr marL="457200" indent="-457200">
              <a:buFont typeface="Arial" panose="02080604020202020204" pitchFamily="34" charset="0"/>
              <a:buChar char="•"/>
            </a:pPr>
            <a:r>
              <a:rPr lang="en-US" altLang="en-US" sz="2000">
                <a:sym typeface="+mn-ea"/>
              </a:rPr>
              <a:t>Wireshark ( for collection and analysis of network data).</a:t>
            </a:r>
            <a:endParaRPr lang="en-US" altLang="en-US" sz="1690">
              <a:latin typeface="Times New Roman" panose="02020603050405020304" charset="0"/>
              <a:cs typeface="Times New Roman" panose="02020603050405020304" charset="0"/>
            </a:endParaRPr>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14</a:t>
            </a:r>
            <a:endParaRPr lang="en-US" alt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Experimental Setup(Topology)</a:t>
            </a:r>
            <a:endParaRPr lang="en-US" altLang="en-US" sz="3200">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15</a:t>
            </a:r>
            <a:endParaRPr lang="en-US" altLang="en-US">
              <a:solidFill>
                <a:schemeClr val="bg1"/>
              </a:solidFill>
            </a:endParaRPr>
          </a:p>
        </p:txBody>
      </p:sp>
      <p:pic>
        <p:nvPicPr>
          <p:cNvPr id="6" name="Picture 5" descr="Fig9"/>
          <p:cNvPicPr>
            <a:picLocks noChangeAspect="1"/>
          </p:cNvPicPr>
          <p:nvPr/>
        </p:nvPicPr>
        <p:blipFill>
          <a:blip r:embed="rId1"/>
          <a:stretch>
            <a:fillRect/>
          </a:stretch>
        </p:blipFill>
        <p:spPr>
          <a:xfrm>
            <a:off x="2039620" y="1298575"/>
            <a:ext cx="8112760" cy="4935220"/>
          </a:xfrm>
          <a:prstGeom prst="rect">
            <a:avLst/>
          </a:prstGeom>
          <a:ln>
            <a:solidFill>
              <a:schemeClr val="bg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Result</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marL="0" indent="0">
              <a:buFont typeface="Arial" panose="02080604020202020204" pitchFamily="34" charset="0"/>
            </a:pPr>
            <a:r>
              <a:rPr lang="en-US" altLang="en-US" sz="2000"/>
              <a:t>After simulating the given topolgoy, we understood that how, </a:t>
            </a:r>
            <a:endParaRPr lang="en-US" altLang="en-US" sz="2000"/>
          </a:p>
          <a:p>
            <a:pPr marL="0" indent="0">
              <a:buFont typeface="Arial" panose="02080604020202020204" pitchFamily="34" charset="0"/>
            </a:pPr>
            <a:endParaRPr lang="en-US" altLang="en-US" sz="2000"/>
          </a:p>
          <a:p>
            <a:pPr marL="457200" indent="-457200">
              <a:buFont typeface="Arial" panose="02080604020202020204" pitchFamily="34" charset="0"/>
              <a:buChar char="•"/>
            </a:pPr>
            <a:r>
              <a:rPr lang="en-US" altLang="en-US" sz="2000"/>
              <a:t>Packet traverse in SDN network.</a:t>
            </a:r>
            <a:endParaRPr lang="en-US" altLang="en-US" sz="2000"/>
          </a:p>
          <a:p>
            <a:pPr marL="457200" indent="-457200">
              <a:buFont typeface="Arial" panose="02080604020202020204" pitchFamily="34" charset="0"/>
              <a:buChar char="•"/>
            </a:pPr>
            <a:r>
              <a:rPr lang="en-US" altLang="en-US" sz="2000"/>
              <a:t>Controller issue flow entries and d</a:t>
            </a:r>
            <a:r>
              <a:rPr lang="en-US" altLang="en-US" sz="2000">
                <a:sym typeface="+mn-ea"/>
              </a:rPr>
              <a:t>ifferent fields in a flow entry.</a:t>
            </a:r>
            <a:endParaRPr lang="en-US" altLang="en-US" sz="2000"/>
          </a:p>
          <a:p>
            <a:pPr marL="457200" indent="-457200">
              <a:buFont typeface="Arial" panose="02080604020202020204" pitchFamily="34" charset="0"/>
              <a:buChar char="•"/>
            </a:pPr>
            <a:r>
              <a:rPr lang="en-US" altLang="en-US" sz="2000"/>
              <a:t>OpenFlow protocol works.</a:t>
            </a:r>
            <a:endParaRPr lang="en-US" altLang="en-US" sz="2000"/>
          </a:p>
          <a:p>
            <a:pPr marL="457200" indent="-457200">
              <a:buFont typeface="Arial" panose="02080604020202020204" pitchFamily="34" charset="0"/>
              <a:buChar char="•"/>
            </a:pPr>
            <a:r>
              <a:rPr lang="en-US" altLang="en-US" sz="2000"/>
              <a:t>Packet traversal after flow entry is installed.</a:t>
            </a:r>
            <a:endParaRPr lang="en-US" altLang="en-US" sz="2000"/>
          </a:p>
          <a:p>
            <a:pPr marL="457200" indent="-457200">
              <a:buFont typeface="Arial" panose="02080604020202020204" pitchFamily="34" charset="0"/>
              <a:buChar char="•"/>
            </a:pPr>
            <a:r>
              <a:rPr lang="en-US" altLang="en-US" sz="2000"/>
              <a:t>Traffic is generated using Python Scapy library.</a:t>
            </a:r>
            <a:endParaRPr lang="en-US" altLang="en-US" sz="2000"/>
          </a:p>
          <a:p>
            <a:pPr marL="457200" indent="-457200">
              <a:buFont typeface="Arial" panose="02080604020202020204" pitchFamily="34" charset="0"/>
              <a:buChar char="•"/>
            </a:pPr>
            <a:r>
              <a:rPr lang="en-US" altLang="en-US" sz="2000"/>
              <a:t>The controller response under NORMAL traffic.</a:t>
            </a:r>
            <a:endParaRPr lang="en-US" altLang="en-US" sz="2000"/>
          </a:p>
          <a:p>
            <a:pPr marL="457200" indent="-457200">
              <a:buFont typeface="Arial" panose="02080604020202020204" pitchFamily="34" charset="0"/>
              <a:buChar char="•"/>
            </a:pPr>
            <a:r>
              <a:rPr lang="en-US" altLang="en-US" sz="2000"/>
              <a:t>The controller response under ATTAck traffic.</a:t>
            </a:r>
            <a:endParaRPr lang="en-US" altLang="en-US" sz="2000"/>
          </a:p>
          <a:p>
            <a:pPr marL="457200" indent="-457200">
              <a:buFont typeface="Arial" panose="02080604020202020204" pitchFamily="34" charset="0"/>
              <a:buChar char="•"/>
            </a:pPr>
            <a:r>
              <a:rPr lang="en-US" altLang="en-US" sz="2000"/>
              <a:t>The proposed algorithm detects the attack network.</a:t>
            </a:r>
            <a:endParaRPr lang="en-US" altLang="en-US" sz="2000"/>
          </a:p>
          <a:p>
            <a:pPr marL="457200" indent="-457200">
              <a:buFont typeface="Arial" panose="02080604020202020204" pitchFamily="34" charset="0"/>
              <a:buChar char="•"/>
            </a:pPr>
            <a:r>
              <a:rPr lang="en-US" altLang="en-US" sz="2000"/>
              <a:t>OpenFlow entries are used to mitigate the attack.</a:t>
            </a:r>
            <a:endParaRPr lang="en-US" altLang="en-US" sz="2000"/>
          </a:p>
          <a:p>
            <a:pPr marL="0" indent="0">
              <a:buFont typeface="Arial" panose="02080604020202020204" pitchFamily="34" charset="0"/>
            </a:pPr>
            <a:r>
              <a:rPr lang="en-US" altLang="en-US" sz="2000"/>
              <a:t> </a:t>
            </a:r>
            <a:endParaRPr lang="en-US" altLang="en-US" sz="2000"/>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16</a:t>
            </a:r>
            <a:endParaRPr lang="en-US" altLang="en-US">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Result (Graph - Normal Traffic)</a:t>
            </a:r>
            <a:r>
              <a:rPr lang="en-US" altLang="en-US" sz="3200"/>
              <a:t>	</a:t>
            </a:r>
            <a:endParaRPr lang="en-US" altLang="en-US" sz="3200"/>
          </a:p>
        </p:txBody>
      </p:sp>
      <p:sp>
        <p:nvSpPr>
          <p:cNvPr id="5" name="Text Box 4"/>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17</a:t>
            </a:r>
            <a:endParaRPr lang="en-US" altLang="en-US">
              <a:solidFill>
                <a:schemeClr val="bg1"/>
              </a:solidFill>
            </a:endParaRPr>
          </a:p>
        </p:txBody>
      </p:sp>
      <p:pic>
        <p:nvPicPr>
          <p:cNvPr id="3" name="Picture 2" descr="Fig3"/>
          <p:cNvPicPr>
            <a:picLocks noChangeAspect="1"/>
          </p:cNvPicPr>
          <p:nvPr/>
        </p:nvPicPr>
        <p:blipFill>
          <a:blip r:embed="rId1"/>
          <a:stretch>
            <a:fillRect/>
          </a:stretch>
        </p:blipFill>
        <p:spPr>
          <a:xfrm>
            <a:off x="609600" y="1598930"/>
            <a:ext cx="10785475" cy="451231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Result (Graph - Attack Traffic)	</a:t>
            </a:r>
            <a:endParaRPr lang="en-US" altLang="en-US" sz="3200">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18</a:t>
            </a:r>
            <a:endParaRPr lang="en-US" altLang="en-US">
              <a:solidFill>
                <a:schemeClr val="bg1"/>
              </a:solidFill>
            </a:endParaRPr>
          </a:p>
        </p:txBody>
      </p:sp>
      <p:pic>
        <p:nvPicPr>
          <p:cNvPr id="4" name="Picture 3" descr="Fig4"/>
          <p:cNvPicPr>
            <a:picLocks noChangeAspect="1"/>
          </p:cNvPicPr>
          <p:nvPr/>
        </p:nvPicPr>
        <p:blipFill>
          <a:blip r:embed="rId1"/>
          <a:stretch>
            <a:fillRect/>
          </a:stretch>
        </p:blipFill>
        <p:spPr>
          <a:xfrm>
            <a:off x="609600" y="1598930"/>
            <a:ext cx="10785475" cy="451231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sz="3200" dirty="0" smtClean="0">
                <a:solidFill>
                  <a:schemeClr val="tx1"/>
                </a:solidFill>
                <a:effectLst>
                  <a:outerShdw blurRad="38100" dist="19050" dir="2700000" algn="tl" rotWithShape="0">
                    <a:schemeClr val="dk1">
                      <a:alpha val="40000"/>
                    </a:schemeClr>
                  </a:outerShdw>
                </a:effectLst>
              </a:rPr>
              <a:t>Contents</a:t>
            </a:r>
            <a:endParaRPr lang="en-US" sz="3200"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a:xfrm>
            <a:off x="609600" y="1485450"/>
            <a:ext cx="10972800" cy="4862400"/>
          </a:xfrm>
        </p:spPr>
        <p:txBody>
          <a:bodyPr/>
          <a:lstStyle/>
          <a:p>
            <a:pPr marL="457200" indent="-457200">
              <a:buFont typeface="Arial" panose="02080604020202020204" pitchFamily="34" charset="0"/>
              <a:buChar char="•"/>
            </a:pPr>
            <a:r>
              <a:rPr lang="en-US" sz="2000" dirty="0" smtClean="0"/>
              <a:t>Abstract</a:t>
            </a:r>
            <a:endParaRPr lang="en-US" sz="2000" dirty="0" smtClean="0"/>
          </a:p>
          <a:p>
            <a:pPr marL="457200" indent="-457200">
              <a:buFont typeface="Arial" panose="02080604020202020204" pitchFamily="34" charset="0"/>
              <a:buChar char="•"/>
            </a:pPr>
            <a:r>
              <a:rPr lang="en-US" sz="2000" dirty="0" smtClean="0"/>
              <a:t>Literature Review</a:t>
            </a:r>
            <a:endParaRPr lang="en-US" sz="2000" dirty="0" smtClean="0"/>
          </a:p>
          <a:p>
            <a:pPr marL="457200" indent="-457200">
              <a:buFont typeface="Arial" panose="02080604020202020204" pitchFamily="34" charset="0"/>
              <a:buChar char="•"/>
            </a:pPr>
            <a:r>
              <a:rPr lang="en-US" altLang="en-US" sz="2000" dirty="0" smtClean="0"/>
              <a:t>Research Gap</a:t>
            </a:r>
            <a:endParaRPr lang="en-US" sz="2000" dirty="0" smtClean="0"/>
          </a:p>
          <a:p>
            <a:pPr marL="457200" indent="-457200">
              <a:buFont typeface="Arial" panose="02080604020202020204" pitchFamily="34" charset="0"/>
              <a:buChar char="•"/>
            </a:pPr>
            <a:r>
              <a:rPr lang="en-US" sz="2000" dirty="0" smtClean="0">
                <a:sym typeface="+mn-ea"/>
              </a:rPr>
              <a:t>Problem Statement</a:t>
            </a:r>
            <a:endParaRPr lang="en-US" sz="2000" dirty="0" smtClean="0"/>
          </a:p>
          <a:p>
            <a:pPr marL="457200" indent="-457200">
              <a:buFont typeface="Arial" panose="02080604020202020204" pitchFamily="34" charset="0"/>
              <a:buChar char="•"/>
            </a:pPr>
            <a:r>
              <a:rPr lang="en-US" altLang="en-US" sz="2000" dirty="0" smtClean="0">
                <a:sym typeface="+mn-ea"/>
              </a:rPr>
              <a:t>Existing Architecture</a:t>
            </a:r>
            <a:endParaRPr lang="en-US" sz="2000" dirty="0" smtClean="0"/>
          </a:p>
          <a:p>
            <a:pPr marL="457200" indent="-457200">
              <a:buFont typeface="Arial" panose="02080604020202020204" pitchFamily="34" charset="0"/>
              <a:buChar char="•"/>
            </a:pPr>
            <a:r>
              <a:rPr lang="en-US" altLang="en-US" sz="2000" dirty="0" smtClean="0"/>
              <a:t>Proposed Architecture</a:t>
            </a:r>
            <a:endParaRPr lang="en-US" sz="2000" dirty="0" smtClean="0"/>
          </a:p>
          <a:p>
            <a:pPr marL="457200" indent="-457200">
              <a:buFont typeface="Arial" panose="02080604020202020204" pitchFamily="34" charset="0"/>
              <a:buChar char="•"/>
            </a:pPr>
            <a:r>
              <a:rPr lang="en-US" altLang="en-US" sz="2000" dirty="0" smtClean="0"/>
              <a:t>Methodology</a:t>
            </a:r>
            <a:endParaRPr lang="en-US" altLang="en-US" sz="2000" dirty="0" smtClean="0"/>
          </a:p>
          <a:p>
            <a:pPr marL="457200" indent="-457200">
              <a:buFont typeface="Arial" panose="02080604020202020204" pitchFamily="34" charset="0"/>
              <a:buChar char="•"/>
            </a:pPr>
            <a:r>
              <a:rPr lang="en-US" altLang="en-US" sz="2000" dirty="0" smtClean="0"/>
              <a:t>Experimental Setup</a:t>
            </a:r>
            <a:endParaRPr lang="en-US" altLang="en-US" sz="2000" dirty="0" smtClean="0"/>
          </a:p>
          <a:p>
            <a:pPr marL="457200" indent="-457200">
              <a:buFont typeface="Arial" panose="02080604020202020204" pitchFamily="34" charset="0"/>
              <a:buChar char="•"/>
            </a:pPr>
            <a:r>
              <a:rPr lang="en-US" altLang="en-US" sz="2000" dirty="0" smtClean="0"/>
              <a:t>Results / Comprison</a:t>
            </a:r>
            <a:endParaRPr lang="en-US" sz="2000" dirty="0" smtClean="0"/>
          </a:p>
          <a:p>
            <a:pPr marL="457200" indent="-457200">
              <a:buFont typeface="Arial" panose="02080604020202020204" pitchFamily="34" charset="0"/>
              <a:buChar char="•"/>
            </a:pPr>
            <a:r>
              <a:rPr lang="en-US" sz="2000" dirty="0" smtClean="0"/>
              <a:t>Conclusion</a:t>
            </a:r>
            <a:endParaRPr lang="en-US" sz="2000" dirty="0" smtClean="0"/>
          </a:p>
          <a:p>
            <a:pPr marL="457200" indent="-457200">
              <a:buFont typeface="Arial" panose="02080604020202020204" pitchFamily="34" charset="0"/>
              <a:buChar char="•"/>
            </a:pPr>
            <a:r>
              <a:rPr lang="en-US" sz="2000" dirty="0" smtClean="0"/>
              <a:t>Future Work</a:t>
            </a:r>
            <a:endParaRPr lang="en-US" sz="2000" dirty="0" smtClean="0"/>
          </a:p>
          <a:p>
            <a:pPr marL="457200" indent="-457200">
              <a:buFont typeface="Arial" panose="02080604020202020204" pitchFamily="34" charset="0"/>
              <a:buChar char="•"/>
            </a:pPr>
            <a:r>
              <a:rPr lang="en-US" altLang="en-US" sz="2000" dirty="0"/>
              <a:t>References</a:t>
            </a:r>
            <a:endParaRPr lang="en-US" altLang="en-US" sz="2000" dirty="0"/>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a:t>
            </a:r>
            <a:endParaRPr lang="en-US" altLang="en-US">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0235" y="1037884"/>
            <a:ext cx="10972800" cy="683700"/>
          </a:xfrm>
        </p:spPr>
        <p:txBody>
          <a:bodyPr/>
          <a:p>
            <a:r>
              <a:rPr lang="en-US" altLang="en-US" sz="3200">
                <a:solidFill>
                  <a:schemeClr val="tx1"/>
                </a:solidFill>
                <a:effectLst>
                  <a:outerShdw blurRad="38100" dist="19050" dir="2700000" algn="tl" rotWithShape="0">
                    <a:schemeClr val="dk1">
                      <a:alpha val="40000"/>
                    </a:schemeClr>
                  </a:outerShdw>
                </a:effectLst>
              </a:rPr>
              <a:t>Result (Graph - Attack Traffic with Prevention, Entropy algorithm)</a:t>
            </a:r>
            <a:r>
              <a:rPr lang="en-US" altLang="en-US" sz="3200"/>
              <a:t>	</a:t>
            </a:r>
            <a:endParaRPr lang="en-US" altLang="en-US" sz="3200"/>
          </a:p>
        </p:txBody>
      </p:sp>
      <p:sp>
        <p:nvSpPr>
          <p:cNvPr id="5" name="Text Box 4"/>
          <p:cNvSpPr txBox="1"/>
          <p:nvPr/>
        </p:nvSpPr>
        <p:spPr>
          <a:xfrm>
            <a:off x="11395075" y="6410960"/>
            <a:ext cx="492125" cy="306705"/>
          </a:xfrm>
          <a:prstGeom prst="rect">
            <a:avLst/>
          </a:prstGeom>
          <a:noFill/>
        </p:spPr>
        <p:txBody>
          <a:bodyPr wrap="square" rtlCol="0">
            <a:spAutoFit/>
          </a:bodyPr>
          <a:p>
            <a:r>
              <a:rPr lang="en-US" altLang="en-US">
                <a:solidFill>
                  <a:schemeClr val="bg1"/>
                </a:solidFill>
              </a:rPr>
              <a:t>19</a:t>
            </a:r>
            <a:endParaRPr lang="en-US" altLang="en-US">
              <a:solidFill>
                <a:schemeClr val="bg1"/>
              </a:solidFill>
            </a:endParaRPr>
          </a:p>
        </p:txBody>
      </p:sp>
      <p:pic>
        <p:nvPicPr>
          <p:cNvPr id="4" name="Picture 3" descr="Fig5"/>
          <p:cNvPicPr>
            <a:picLocks noChangeAspect="1"/>
          </p:cNvPicPr>
          <p:nvPr/>
        </p:nvPicPr>
        <p:blipFill>
          <a:blip r:embed="rId1"/>
          <a:stretch>
            <a:fillRect/>
          </a:stretch>
        </p:blipFill>
        <p:spPr>
          <a:xfrm>
            <a:off x="610235" y="1598930"/>
            <a:ext cx="10789920" cy="4501515"/>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24549"/>
            <a:ext cx="10972800" cy="683700"/>
          </a:xfrm>
        </p:spPr>
        <p:txBody>
          <a:bodyPr/>
          <a:p>
            <a:r>
              <a:rPr lang="en-US" altLang="en-US" sz="3200">
                <a:solidFill>
                  <a:schemeClr val="tx1"/>
                </a:solidFill>
                <a:effectLst>
                  <a:outerShdw blurRad="38100" dist="19050" dir="2700000" algn="tl" rotWithShape="0">
                    <a:schemeClr val="dk1">
                      <a:alpha val="40000"/>
                    </a:schemeClr>
                  </a:outerShdw>
                </a:effectLst>
              </a:rPr>
              <a:t>Result (Graph - Attack Traffic with Prevention, Association algorithm)</a:t>
            </a:r>
            <a:r>
              <a:rPr lang="en-US" altLang="en-US" sz="3200"/>
              <a:t>	</a:t>
            </a:r>
            <a:endParaRPr lang="en-US" altLang="en-US" sz="3200"/>
          </a:p>
        </p:txBody>
      </p:sp>
      <p:sp>
        <p:nvSpPr>
          <p:cNvPr id="5" name="Text Box 4"/>
          <p:cNvSpPr txBox="1"/>
          <p:nvPr/>
        </p:nvSpPr>
        <p:spPr>
          <a:xfrm>
            <a:off x="11395075" y="6410960"/>
            <a:ext cx="492125" cy="306705"/>
          </a:xfrm>
          <a:prstGeom prst="rect">
            <a:avLst/>
          </a:prstGeom>
          <a:noFill/>
        </p:spPr>
        <p:txBody>
          <a:bodyPr wrap="square" rtlCol="0">
            <a:spAutoFit/>
          </a:bodyPr>
          <a:p>
            <a:r>
              <a:rPr lang="en-US" altLang="en-US">
                <a:solidFill>
                  <a:schemeClr val="bg1"/>
                </a:solidFill>
              </a:rPr>
              <a:t>20</a:t>
            </a:r>
            <a:endParaRPr lang="en-US" altLang="en-US">
              <a:solidFill>
                <a:schemeClr val="bg1"/>
              </a:solidFill>
            </a:endParaRPr>
          </a:p>
        </p:txBody>
      </p:sp>
      <p:pic>
        <p:nvPicPr>
          <p:cNvPr id="3" name="Picture 2" descr="Fig6"/>
          <p:cNvPicPr>
            <a:picLocks noChangeAspect="1"/>
          </p:cNvPicPr>
          <p:nvPr/>
        </p:nvPicPr>
        <p:blipFill>
          <a:blip r:embed="rId1"/>
          <a:stretch>
            <a:fillRect/>
          </a:stretch>
        </p:blipFill>
        <p:spPr>
          <a:xfrm>
            <a:off x="609600" y="1599565"/>
            <a:ext cx="10785475" cy="451675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Result (Comparison Table)</a:t>
            </a:r>
            <a:endParaRPr lang="en-US" altLang="en-US" sz="3200">
              <a:solidFill>
                <a:schemeClr val="tx1"/>
              </a:solidFill>
              <a:effectLst>
                <a:outerShdw blurRad="38100" dist="19050" dir="2700000" algn="tl" rotWithShape="0">
                  <a:schemeClr val="dk1">
                    <a:alpha val="40000"/>
                  </a:schemeClr>
                </a:outerShdw>
              </a:effectLst>
            </a:endParaRPr>
          </a:p>
        </p:txBody>
      </p:sp>
      <p:graphicFrame>
        <p:nvGraphicFramePr>
          <p:cNvPr id="4" name="Table 3"/>
          <p:cNvGraphicFramePr/>
          <p:nvPr/>
        </p:nvGraphicFramePr>
        <p:xfrm>
          <a:off x="609600" y="1298575"/>
          <a:ext cx="10972800" cy="4754880"/>
        </p:xfrm>
        <a:graphic>
          <a:graphicData uri="http://schemas.openxmlformats.org/drawingml/2006/table">
            <a:tbl>
              <a:tblPr firstRow="1" bandRow="1">
                <a:tableStyleId>{5C22544A-7EE6-4342-B048-85BDC9FD1C3A}</a:tableStyleId>
              </a:tblPr>
              <a:tblGrid>
                <a:gridCol w="2194560"/>
                <a:gridCol w="2194560"/>
                <a:gridCol w="2194560"/>
                <a:gridCol w="2194560"/>
                <a:gridCol w="2194560"/>
              </a:tblGrid>
              <a:tr h="792480">
                <a:tc>
                  <a:txBody>
                    <a:bodyPr/>
                    <a:p>
                      <a:pPr>
                        <a:buNone/>
                      </a:pPr>
                      <a:endParaRPr lang="en-US" altLang="en-US" b="1"/>
                    </a:p>
                  </a:txBody>
                  <a:tcPr/>
                </a:tc>
                <a:tc gridSpan="2">
                  <a:txBody>
                    <a:bodyPr/>
                    <a:p>
                      <a:pPr algn="ctr">
                        <a:buNone/>
                      </a:pPr>
                      <a:endParaRPr lang="en-US" altLang="en-US" sz="1800" b="1"/>
                    </a:p>
                    <a:p>
                      <a:pPr algn="ctr">
                        <a:buNone/>
                      </a:pPr>
                      <a:r>
                        <a:rPr lang="en-US" altLang="en-US" sz="1800" b="1"/>
                        <a:t>ENTROPY METHOD</a:t>
                      </a:r>
                      <a:endParaRPr lang="en-US" altLang="en-US" sz="1800" b="1"/>
                    </a:p>
                  </a:txBody>
                  <a:tcPr/>
                </a:tc>
                <a:tc hMerge="1">
                  <a:tcPr/>
                </a:tc>
                <a:tc gridSpan="2">
                  <a:txBody>
                    <a:bodyPr/>
                    <a:p>
                      <a:pPr algn="ctr">
                        <a:buNone/>
                      </a:pPr>
                      <a:endParaRPr lang="en-US" altLang="en-US" sz="1800" b="1"/>
                    </a:p>
                    <a:p>
                      <a:pPr algn="ctr">
                        <a:buNone/>
                      </a:pPr>
                      <a:r>
                        <a:rPr lang="en-US" altLang="en-US" sz="1800" b="1"/>
                        <a:t>ASSOCIATION METHOD</a:t>
                      </a:r>
                      <a:endParaRPr lang="en-US" altLang="en-US" sz="1800" b="1"/>
                    </a:p>
                  </a:txBody>
                  <a:tcPr/>
                </a:tc>
                <a:tc hMerge="1">
                  <a:tcPr/>
                </a:tc>
              </a:tr>
              <a:tr h="792480">
                <a:tc>
                  <a:txBody>
                    <a:bodyPr/>
                    <a:p>
                      <a:pPr algn="ctr">
                        <a:buNone/>
                      </a:pPr>
                      <a:r>
                        <a:rPr lang="en-US" altLang="en-US" sz="1600" b="1"/>
                        <a:t>ATTACK TRAFFIC TO NORMAL TRAFFIC RATIO</a:t>
                      </a:r>
                      <a:endParaRPr lang="en-US" altLang="en-US" sz="1600" b="1"/>
                    </a:p>
                  </a:txBody>
                  <a:tcPr/>
                </a:tc>
                <a:tc>
                  <a:txBody>
                    <a:bodyPr/>
                    <a:p>
                      <a:pPr algn="ctr">
                        <a:buNone/>
                      </a:pPr>
                      <a:r>
                        <a:rPr lang="en-US" altLang="en-US" sz="1600" b="1"/>
                        <a:t> Total Packets</a:t>
                      </a:r>
                      <a:endParaRPr lang="en-US" altLang="en-US" sz="1600" b="1"/>
                    </a:p>
                  </a:txBody>
                  <a:tcPr/>
                </a:tc>
                <a:tc>
                  <a:txBody>
                    <a:bodyPr/>
                    <a:p>
                      <a:pPr algn="ctr">
                        <a:buNone/>
                      </a:pPr>
                      <a:r>
                        <a:rPr lang="en-US" altLang="en-US" sz="1600" b="1"/>
                        <a:t>Detection and Mitigation Time</a:t>
                      </a:r>
                      <a:endParaRPr lang="en-US" altLang="en-US" sz="1600" b="1"/>
                    </a:p>
                  </a:txBody>
                  <a:tcPr/>
                </a:tc>
                <a:tc>
                  <a:txBody>
                    <a:bodyPr/>
                    <a:p>
                      <a:pPr algn="ctr">
                        <a:buNone/>
                      </a:pPr>
                      <a:r>
                        <a:rPr lang="en-US" altLang="en-US" sz="1600" b="1">
                          <a:sym typeface="+mn-ea"/>
                        </a:rPr>
                        <a:t> Total Packets</a:t>
                      </a:r>
                      <a:endParaRPr lang="en-US" altLang="en-US" sz="1600" b="1">
                        <a:sym typeface="+mn-ea"/>
                      </a:endParaRPr>
                    </a:p>
                    <a:p>
                      <a:pPr algn="ctr">
                        <a:buNone/>
                      </a:pPr>
                      <a:endParaRPr lang="en-US" altLang="en-US" sz="1600" b="1">
                        <a:sym typeface="+mn-ea"/>
                      </a:endParaRPr>
                    </a:p>
                    <a:p>
                      <a:pPr algn="ctr">
                        <a:buNone/>
                      </a:pPr>
                      <a:endParaRPr lang="en-US" altLang="en-US" sz="1600" b="1">
                        <a:sym typeface="+mn-ea"/>
                      </a:endParaRPr>
                    </a:p>
                  </a:txBody>
                  <a:tcPr/>
                </a:tc>
                <a:tc>
                  <a:txBody>
                    <a:bodyPr/>
                    <a:p>
                      <a:pPr algn="ctr">
                        <a:buNone/>
                      </a:pPr>
                      <a:r>
                        <a:rPr lang="en-US" altLang="en-US" sz="1600" b="1">
                          <a:sym typeface="+mn-ea"/>
                        </a:rPr>
                        <a:t>Detection and Mitigation Time</a:t>
                      </a:r>
                      <a:endParaRPr lang="en-US" altLang="en-US" sz="1600" b="1">
                        <a:sym typeface="+mn-ea"/>
                      </a:endParaRPr>
                    </a:p>
                    <a:p>
                      <a:pPr algn="ctr">
                        <a:buNone/>
                      </a:pPr>
                      <a:endParaRPr lang="en-US" altLang="en-US" sz="1600" b="1">
                        <a:sym typeface="+mn-ea"/>
                      </a:endParaRPr>
                    </a:p>
                  </a:txBody>
                  <a:tcPr/>
                </a:tc>
              </a:tr>
              <a:tr h="792480">
                <a:tc>
                  <a:txBody>
                    <a:bodyPr/>
                    <a:p>
                      <a:pPr algn="ctr">
                        <a:buNone/>
                      </a:pPr>
                      <a:endParaRPr lang="en-US" altLang="en-US" sz="1600" b="1"/>
                    </a:p>
                    <a:p>
                      <a:pPr algn="ctr">
                        <a:buNone/>
                      </a:pPr>
                      <a:r>
                        <a:rPr lang="en-US" altLang="en-US" sz="1600" b="1"/>
                        <a:t>25%</a:t>
                      </a:r>
                      <a:endParaRPr lang="en-US" altLang="en-US" sz="1600" b="1"/>
                    </a:p>
                  </a:txBody>
                  <a:tcPr/>
                </a:tc>
                <a:tc>
                  <a:txBody>
                    <a:bodyPr/>
                    <a:p>
                      <a:pPr algn="ctr">
                        <a:buNone/>
                      </a:pPr>
                      <a:endParaRPr lang="en-US" altLang="en-US" sz="1600"/>
                    </a:p>
                    <a:p>
                      <a:pPr algn="ctr">
                        <a:buNone/>
                      </a:pPr>
                      <a:r>
                        <a:rPr lang="en-US" altLang="en-US" sz="1600"/>
                        <a:t>602</a:t>
                      </a:r>
                      <a:endParaRPr lang="en-US" altLang="en-US" sz="1600"/>
                    </a:p>
                  </a:txBody>
                  <a:tcPr/>
                </a:tc>
                <a:tc>
                  <a:txBody>
                    <a:bodyPr/>
                    <a:p>
                      <a:pPr algn="ctr">
                        <a:buNone/>
                      </a:pPr>
                      <a:endParaRPr lang="en-US" altLang="en-US" sz="1600"/>
                    </a:p>
                    <a:p>
                      <a:pPr algn="ctr">
                        <a:buNone/>
                      </a:pPr>
                      <a:r>
                        <a:rPr lang="en-US" altLang="en-US" sz="1600"/>
                        <a:t>4</a:t>
                      </a:r>
                      <a:endParaRPr lang="en-US" altLang="en-US" sz="1600"/>
                    </a:p>
                  </a:txBody>
                  <a:tcPr/>
                </a:tc>
                <a:tc>
                  <a:txBody>
                    <a:bodyPr/>
                    <a:p>
                      <a:pPr algn="ctr">
                        <a:buNone/>
                      </a:pPr>
                      <a:endParaRPr lang="en-US" altLang="en-US" sz="1600"/>
                    </a:p>
                    <a:p>
                      <a:pPr algn="ctr">
                        <a:buNone/>
                      </a:pPr>
                      <a:r>
                        <a:rPr lang="en-US" altLang="en-US" sz="1600"/>
                        <a:t>36</a:t>
                      </a:r>
                      <a:endParaRPr lang="en-US" altLang="en-US" sz="1600"/>
                    </a:p>
                  </a:txBody>
                  <a:tcPr/>
                </a:tc>
                <a:tc>
                  <a:txBody>
                    <a:bodyPr/>
                    <a:p>
                      <a:pPr algn="ctr">
                        <a:buNone/>
                      </a:pPr>
                      <a:endParaRPr lang="en-US" altLang="en-US" sz="1600"/>
                    </a:p>
                    <a:p>
                      <a:pPr algn="ctr">
                        <a:buNone/>
                      </a:pPr>
                      <a:r>
                        <a:rPr lang="en-US" altLang="en-US" sz="1600"/>
                        <a:t>2</a:t>
                      </a:r>
                      <a:endParaRPr lang="en-US" altLang="en-US" sz="1600"/>
                    </a:p>
                  </a:txBody>
                  <a:tcPr/>
                </a:tc>
              </a:tr>
              <a:tr h="792480">
                <a:tc>
                  <a:txBody>
                    <a:bodyPr/>
                    <a:p>
                      <a:pPr algn="ctr">
                        <a:buNone/>
                      </a:pPr>
                      <a:endParaRPr lang="en-US" altLang="en-US" sz="1600" b="1"/>
                    </a:p>
                    <a:p>
                      <a:pPr algn="ctr">
                        <a:buNone/>
                      </a:pPr>
                      <a:r>
                        <a:rPr lang="en-US" altLang="en-US" sz="1600" b="1"/>
                        <a:t>50%</a:t>
                      </a:r>
                      <a:endParaRPr lang="en-US" altLang="en-US" sz="1600" b="1"/>
                    </a:p>
                  </a:txBody>
                  <a:tcPr/>
                </a:tc>
                <a:tc>
                  <a:txBody>
                    <a:bodyPr/>
                    <a:p>
                      <a:pPr algn="ctr">
                        <a:buNone/>
                      </a:pPr>
                      <a:endParaRPr lang="en-US" altLang="en-US" sz="1600"/>
                    </a:p>
                    <a:p>
                      <a:pPr algn="ctr">
                        <a:buNone/>
                      </a:pPr>
                      <a:r>
                        <a:rPr lang="en-US" altLang="en-US" sz="1600"/>
                        <a:t>548</a:t>
                      </a:r>
                      <a:endParaRPr lang="en-US" altLang="en-US" sz="1600"/>
                    </a:p>
                  </a:txBody>
                  <a:tcPr/>
                </a:tc>
                <a:tc>
                  <a:txBody>
                    <a:bodyPr/>
                    <a:p>
                      <a:pPr algn="ctr">
                        <a:buNone/>
                      </a:pPr>
                      <a:endParaRPr lang="en-US" altLang="en-US" sz="1600"/>
                    </a:p>
                    <a:p>
                      <a:pPr algn="ctr">
                        <a:buNone/>
                      </a:pPr>
                      <a:r>
                        <a:rPr lang="en-US" altLang="en-US" sz="1600"/>
                        <a:t>6</a:t>
                      </a:r>
                      <a:endParaRPr lang="en-US" altLang="en-US" sz="1600"/>
                    </a:p>
                  </a:txBody>
                  <a:tcPr/>
                </a:tc>
                <a:tc>
                  <a:txBody>
                    <a:bodyPr/>
                    <a:p>
                      <a:pPr algn="ctr">
                        <a:buNone/>
                      </a:pPr>
                      <a:endParaRPr lang="en-US" altLang="en-US" sz="1600"/>
                    </a:p>
                    <a:p>
                      <a:pPr algn="ctr">
                        <a:buNone/>
                      </a:pPr>
                      <a:r>
                        <a:rPr lang="en-US" altLang="en-US" sz="1600"/>
                        <a:t>77</a:t>
                      </a:r>
                      <a:endParaRPr lang="en-US" altLang="en-US" sz="1600"/>
                    </a:p>
                  </a:txBody>
                  <a:tcPr/>
                </a:tc>
                <a:tc>
                  <a:txBody>
                    <a:bodyPr/>
                    <a:p>
                      <a:pPr algn="ctr">
                        <a:buNone/>
                      </a:pPr>
                      <a:endParaRPr lang="en-US" altLang="en-US" sz="1600"/>
                    </a:p>
                    <a:p>
                      <a:pPr algn="ctr">
                        <a:buNone/>
                      </a:pPr>
                      <a:r>
                        <a:rPr lang="en-US" altLang="en-US" sz="1600"/>
                        <a:t>2</a:t>
                      </a:r>
                      <a:endParaRPr lang="en-US" altLang="en-US" sz="1600"/>
                    </a:p>
                  </a:txBody>
                  <a:tcPr/>
                </a:tc>
              </a:tr>
              <a:tr h="792480">
                <a:tc>
                  <a:txBody>
                    <a:bodyPr/>
                    <a:p>
                      <a:pPr algn="ctr">
                        <a:buNone/>
                      </a:pPr>
                      <a:endParaRPr lang="en-US" altLang="en-US" sz="1600" b="1"/>
                    </a:p>
                    <a:p>
                      <a:pPr algn="ctr">
                        <a:buNone/>
                      </a:pPr>
                      <a:r>
                        <a:rPr lang="en-US" altLang="en-US" sz="1600" b="1"/>
                        <a:t>75%</a:t>
                      </a:r>
                      <a:endParaRPr lang="en-US" altLang="en-US" sz="1600" b="1"/>
                    </a:p>
                  </a:txBody>
                  <a:tcPr/>
                </a:tc>
                <a:tc>
                  <a:txBody>
                    <a:bodyPr/>
                    <a:p>
                      <a:pPr algn="ctr">
                        <a:buNone/>
                      </a:pPr>
                      <a:endParaRPr lang="en-US" altLang="en-US" sz="1600"/>
                    </a:p>
                    <a:p>
                      <a:pPr algn="ctr">
                        <a:buNone/>
                      </a:pPr>
                      <a:r>
                        <a:rPr lang="en-US" altLang="en-US" sz="1600"/>
                        <a:t>615</a:t>
                      </a:r>
                      <a:endParaRPr lang="en-US" altLang="en-US" sz="1600"/>
                    </a:p>
                  </a:txBody>
                  <a:tcPr/>
                </a:tc>
                <a:tc>
                  <a:txBody>
                    <a:bodyPr/>
                    <a:p>
                      <a:pPr algn="ctr">
                        <a:buNone/>
                      </a:pPr>
                      <a:endParaRPr lang="en-US" altLang="en-US" sz="1600"/>
                    </a:p>
                    <a:p>
                      <a:pPr algn="ctr">
                        <a:buNone/>
                      </a:pPr>
                      <a:r>
                        <a:rPr lang="en-US" altLang="en-US" sz="1600"/>
                        <a:t>8</a:t>
                      </a:r>
                      <a:endParaRPr lang="en-US" altLang="en-US" sz="1600"/>
                    </a:p>
                  </a:txBody>
                  <a:tcPr/>
                </a:tc>
                <a:tc>
                  <a:txBody>
                    <a:bodyPr/>
                    <a:p>
                      <a:pPr algn="ctr">
                        <a:buNone/>
                      </a:pPr>
                      <a:endParaRPr lang="en-US" altLang="en-US" sz="1600"/>
                    </a:p>
                    <a:p>
                      <a:pPr algn="ctr">
                        <a:buNone/>
                      </a:pPr>
                      <a:r>
                        <a:rPr lang="en-US" altLang="en-US" sz="1600"/>
                        <a:t>70</a:t>
                      </a:r>
                      <a:endParaRPr lang="en-US" altLang="en-US" sz="1600"/>
                    </a:p>
                  </a:txBody>
                  <a:tcPr/>
                </a:tc>
                <a:tc>
                  <a:txBody>
                    <a:bodyPr/>
                    <a:p>
                      <a:pPr algn="ctr">
                        <a:buNone/>
                      </a:pPr>
                      <a:endParaRPr lang="en-US" altLang="en-US" sz="1600"/>
                    </a:p>
                    <a:p>
                      <a:pPr algn="ctr">
                        <a:buNone/>
                      </a:pPr>
                      <a:r>
                        <a:rPr lang="en-US" altLang="en-US" sz="1600"/>
                        <a:t>6</a:t>
                      </a:r>
                      <a:endParaRPr lang="en-US" altLang="en-US" sz="1600"/>
                    </a:p>
                  </a:txBody>
                  <a:tcPr/>
                </a:tc>
              </a:tr>
              <a:tr h="792480">
                <a:tc>
                  <a:txBody>
                    <a:bodyPr/>
                    <a:p>
                      <a:pPr algn="ctr">
                        <a:buNone/>
                      </a:pPr>
                      <a:endParaRPr lang="en-US" altLang="en-US" sz="1600" b="1"/>
                    </a:p>
                    <a:p>
                      <a:pPr algn="ctr">
                        <a:buNone/>
                      </a:pPr>
                      <a:r>
                        <a:rPr lang="en-US" altLang="en-US" sz="1600" b="1"/>
                        <a:t>100%</a:t>
                      </a:r>
                      <a:endParaRPr lang="en-US" altLang="en-US" sz="1600" b="1"/>
                    </a:p>
                  </a:txBody>
                  <a:tcPr/>
                </a:tc>
                <a:tc>
                  <a:txBody>
                    <a:bodyPr/>
                    <a:p>
                      <a:pPr algn="ctr">
                        <a:buNone/>
                      </a:pPr>
                      <a:endParaRPr lang="en-US" altLang="en-US" sz="1600"/>
                    </a:p>
                    <a:p>
                      <a:pPr algn="ctr">
                        <a:buNone/>
                      </a:pPr>
                      <a:r>
                        <a:rPr lang="en-US" altLang="en-US" sz="1600"/>
                        <a:t>750</a:t>
                      </a:r>
                      <a:endParaRPr lang="en-US" altLang="en-US" sz="1600"/>
                    </a:p>
                  </a:txBody>
                  <a:tcPr/>
                </a:tc>
                <a:tc>
                  <a:txBody>
                    <a:bodyPr/>
                    <a:p>
                      <a:pPr algn="ctr">
                        <a:buNone/>
                      </a:pPr>
                      <a:endParaRPr lang="en-US" altLang="en-US" sz="1600"/>
                    </a:p>
                    <a:p>
                      <a:pPr algn="ctr">
                        <a:buNone/>
                      </a:pPr>
                      <a:r>
                        <a:rPr lang="en-US" altLang="en-US" sz="1600"/>
                        <a:t>4</a:t>
                      </a:r>
                      <a:endParaRPr lang="en-US" altLang="en-US" sz="1600"/>
                    </a:p>
                  </a:txBody>
                  <a:tcPr/>
                </a:tc>
                <a:tc>
                  <a:txBody>
                    <a:bodyPr/>
                    <a:p>
                      <a:pPr algn="ctr">
                        <a:buNone/>
                      </a:pPr>
                      <a:endParaRPr lang="en-US" altLang="en-US" sz="1600"/>
                    </a:p>
                    <a:p>
                      <a:pPr algn="ctr">
                        <a:buNone/>
                      </a:pPr>
                      <a:r>
                        <a:rPr lang="en-US" altLang="en-US" sz="1600"/>
                        <a:t>122</a:t>
                      </a:r>
                      <a:endParaRPr lang="en-US" altLang="en-US" sz="1600"/>
                    </a:p>
                  </a:txBody>
                  <a:tcPr/>
                </a:tc>
                <a:tc>
                  <a:txBody>
                    <a:bodyPr/>
                    <a:p>
                      <a:pPr algn="ctr">
                        <a:buNone/>
                      </a:pPr>
                      <a:endParaRPr lang="en-US" altLang="en-US" sz="1600"/>
                    </a:p>
                    <a:p>
                      <a:pPr algn="ctr">
                        <a:buNone/>
                      </a:pPr>
                      <a:r>
                        <a:rPr lang="en-US" altLang="en-US" sz="1600"/>
                        <a:t>2</a:t>
                      </a:r>
                      <a:endParaRPr lang="en-US" altLang="en-US" sz="160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Result (Packet comparison)</a:t>
            </a:r>
            <a:r>
              <a:rPr lang="en-US" altLang="en-US" sz="3200"/>
              <a:t>	</a:t>
            </a:r>
            <a:endParaRPr lang="en-US" altLang="en-US" sz="3200"/>
          </a:p>
        </p:txBody>
      </p:sp>
      <p:sp>
        <p:nvSpPr>
          <p:cNvPr id="5" name="Text Box 4"/>
          <p:cNvSpPr txBox="1"/>
          <p:nvPr/>
        </p:nvSpPr>
        <p:spPr>
          <a:xfrm>
            <a:off x="11395075" y="6410960"/>
            <a:ext cx="492125" cy="306705"/>
          </a:xfrm>
          <a:prstGeom prst="rect">
            <a:avLst/>
          </a:prstGeom>
          <a:noFill/>
        </p:spPr>
        <p:txBody>
          <a:bodyPr wrap="square" rtlCol="0">
            <a:spAutoFit/>
          </a:bodyPr>
          <a:p>
            <a:r>
              <a:rPr lang="en-US" altLang="en-US">
                <a:solidFill>
                  <a:schemeClr val="bg1"/>
                </a:solidFill>
              </a:rPr>
              <a:t>21</a:t>
            </a:r>
            <a:endParaRPr lang="en-US" altLang="en-US">
              <a:solidFill>
                <a:schemeClr val="bg1"/>
              </a:solidFill>
            </a:endParaRPr>
          </a:p>
        </p:txBody>
      </p:sp>
      <p:pic>
        <p:nvPicPr>
          <p:cNvPr id="6" name="Picture 5" descr="Fig7"/>
          <p:cNvPicPr>
            <a:picLocks noChangeAspect="1"/>
          </p:cNvPicPr>
          <p:nvPr/>
        </p:nvPicPr>
        <p:blipFill>
          <a:blip r:embed="rId1"/>
          <a:stretch>
            <a:fillRect/>
          </a:stretch>
        </p:blipFill>
        <p:spPr>
          <a:xfrm>
            <a:off x="609600" y="1298575"/>
            <a:ext cx="10785475" cy="4958080"/>
          </a:xfrm>
          <a:prstGeom prst="rect">
            <a:avLst/>
          </a:prstGeom>
        </p:spPr>
      </p:pic>
      <p:sp>
        <p:nvSpPr>
          <p:cNvPr id="3" name="Rectangle 2"/>
          <p:cNvSpPr/>
          <p:nvPr/>
        </p:nvSpPr>
        <p:spPr>
          <a:xfrm>
            <a:off x="762000" y="4191000"/>
            <a:ext cx="152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Result (Time comparison)</a:t>
            </a:r>
            <a:r>
              <a:rPr lang="en-US" altLang="en-US" sz="3200"/>
              <a:t>	</a:t>
            </a:r>
            <a:endParaRPr lang="en-US" altLang="en-US" sz="3200"/>
          </a:p>
        </p:txBody>
      </p:sp>
      <p:sp>
        <p:nvSpPr>
          <p:cNvPr id="5" name="Text Box 4"/>
          <p:cNvSpPr txBox="1"/>
          <p:nvPr/>
        </p:nvSpPr>
        <p:spPr>
          <a:xfrm>
            <a:off x="11395075" y="6410960"/>
            <a:ext cx="492125" cy="306705"/>
          </a:xfrm>
          <a:prstGeom prst="rect">
            <a:avLst/>
          </a:prstGeom>
          <a:noFill/>
        </p:spPr>
        <p:txBody>
          <a:bodyPr wrap="square" rtlCol="0">
            <a:spAutoFit/>
          </a:bodyPr>
          <a:p>
            <a:r>
              <a:rPr lang="en-US" altLang="en-US">
                <a:solidFill>
                  <a:schemeClr val="bg1"/>
                </a:solidFill>
              </a:rPr>
              <a:t>22</a:t>
            </a:r>
            <a:endParaRPr lang="en-US" altLang="en-US">
              <a:solidFill>
                <a:schemeClr val="bg1"/>
              </a:solidFill>
            </a:endParaRPr>
          </a:p>
        </p:txBody>
      </p:sp>
      <p:pic>
        <p:nvPicPr>
          <p:cNvPr id="3" name="Picture 2" descr="Fig8"/>
          <p:cNvPicPr>
            <a:picLocks noChangeAspect="1"/>
          </p:cNvPicPr>
          <p:nvPr/>
        </p:nvPicPr>
        <p:blipFill>
          <a:blip r:embed="rId1"/>
          <a:stretch>
            <a:fillRect/>
          </a:stretch>
        </p:blipFill>
        <p:spPr>
          <a:xfrm>
            <a:off x="609600" y="1298575"/>
            <a:ext cx="10785475" cy="5019675"/>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Conclusion</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algn="just"/>
            <a:r>
              <a:rPr lang="en-US" altLang="en-US" sz="2000"/>
              <a:t>	</a:t>
            </a:r>
            <a:r>
              <a:rPr lang="en-US" altLang="en-US" sz="2000">
                <a:sym typeface="+mn-ea"/>
              </a:rPr>
              <a:t>In this project we present a generic framework to secure IoT network using SDN as IoT gateway.</a:t>
            </a:r>
            <a:r>
              <a:rPr lang="en-US" altLang="en-US" sz="2000"/>
              <a:t>Also a new method for the detection and mitigation of DDoS attack in the same.	</a:t>
            </a:r>
            <a:endParaRPr lang="en-US" altLang="en-US" sz="2000"/>
          </a:p>
          <a:p>
            <a:pPr algn="just"/>
            <a:endParaRPr lang="en-US" altLang="en-US" sz="2000"/>
          </a:p>
          <a:p>
            <a:pPr algn="just"/>
            <a:r>
              <a:rPr lang="en-US" altLang="en-US" sz="2000"/>
              <a:t>	The proposed method calculates the no. of </a:t>
            </a:r>
            <a:r>
              <a:rPr lang="en-US" altLang="en-US" sz="2000">
                <a:solidFill>
                  <a:srgbClr val="FF0000"/>
                </a:solidFill>
              </a:rPr>
              <a:t>DST_IP</a:t>
            </a:r>
            <a:r>
              <a:rPr lang="en-US" altLang="en-US" sz="2000"/>
              <a:t> associated with single </a:t>
            </a:r>
            <a:r>
              <a:rPr lang="en-US" altLang="en-US" sz="2000">
                <a:solidFill>
                  <a:srgbClr val="FF0000"/>
                </a:solidFill>
              </a:rPr>
              <a:t>SRC_IP</a:t>
            </a:r>
            <a:r>
              <a:rPr lang="en-US" altLang="en-US" sz="2000"/>
              <a:t> and no. of </a:t>
            </a:r>
            <a:r>
              <a:rPr lang="en-US" altLang="en-US" sz="2000">
                <a:solidFill>
                  <a:srgbClr val="FF0000"/>
                </a:solidFill>
              </a:rPr>
              <a:t>SRC_IP</a:t>
            </a:r>
            <a:r>
              <a:rPr lang="en-US" altLang="en-US" sz="2000"/>
              <a:t> associated with a single </a:t>
            </a:r>
            <a:r>
              <a:rPr lang="en-US" altLang="en-US" sz="2000">
                <a:solidFill>
                  <a:srgbClr val="FF0000"/>
                </a:solidFill>
              </a:rPr>
              <a:t>MAC_ADDR</a:t>
            </a:r>
            <a:r>
              <a:rPr lang="en-US" altLang="en-US" sz="2000"/>
              <a:t>. Then it compares the calculated values with the threshold values and </a:t>
            </a:r>
            <a:r>
              <a:rPr lang="en-US" sz="2000"/>
              <a:t>installs required flow entries accordingly</a:t>
            </a:r>
            <a:r>
              <a:rPr lang="en-US" altLang="en-US" sz="2000"/>
              <a:t>.</a:t>
            </a:r>
            <a:endParaRPr lang="en-US" altLang="en-US" sz="2000"/>
          </a:p>
          <a:p>
            <a:pPr algn="just"/>
            <a:endParaRPr lang="en-US" altLang="en-US" sz="2000"/>
          </a:p>
          <a:p>
            <a:pPr algn="just"/>
            <a:r>
              <a:rPr lang="en-US" altLang="en-US" sz="2000"/>
              <a:t>	The results from the simulations shown that the proposed methodology is effective for detecting the attack in a shorter period of time and using minimal no. of packets. After detection the attack is successfully  mitigated using flow entries. </a:t>
            </a:r>
            <a:endParaRPr lang="en-US" altLang="en-US"/>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23</a:t>
            </a:r>
            <a:endParaRPr lang="en-US" altLang="en-US">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Future Work</a:t>
            </a:r>
            <a:r>
              <a:rPr lang="en-US" altLang="en-US" sz="3200"/>
              <a:t>	</a:t>
            </a:r>
            <a:endParaRPr lang="en-US" altLang="en-US" sz="3200"/>
          </a:p>
        </p:txBody>
      </p:sp>
      <p:sp>
        <p:nvSpPr>
          <p:cNvPr id="3" name="Text Placeholder 2"/>
          <p:cNvSpPr>
            <a:spLocks noGrp="1"/>
          </p:cNvSpPr>
          <p:nvPr>
            <p:ph type="body" idx="1"/>
          </p:nvPr>
        </p:nvSpPr>
        <p:spPr/>
        <p:txBody>
          <a:bodyPr/>
          <a:p>
            <a:pPr algn="just"/>
            <a:r>
              <a:rPr lang="en-US" altLang="en-US" sz="2000">
                <a:sym typeface="+mn-ea"/>
              </a:rPr>
              <a:t>	The presented work is limited to the network layer that is, it only consider Internet Protocol as a feature for detection of attack. In future, this research can be extended for the inclusion of feature from other layers as well, like MAC address in the data link layer. </a:t>
            </a:r>
            <a:endParaRPr lang="en-US" altLang="en-US" sz="2000">
              <a:sym typeface="+mn-ea"/>
            </a:endParaRPr>
          </a:p>
          <a:p>
            <a:pPr algn="just"/>
            <a:r>
              <a:rPr lang="en-US" altLang="en-US" sz="2000">
                <a:sym typeface="+mn-ea"/>
              </a:rPr>
              <a:t>	</a:t>
            </a:r>
            <a:endParaRPr lang="en-US" altLang="en-US" sz="2000">
              <a:sym typeface="+mn-ea"/>
            </a:endParaRPr>
          </a:p>
          <a:p>
            <a:pPr algn="just"/>
            <a:r>
              <a:rPr lang="en-US" altLang="en-US" sz="2000">
                <a:sym typeface="+mn-ea"/>
              </a:rPr>
              <a:t>	In addition a load balancing module can be implemented on a pool of controller to further distribute the risk and efficiently handle the traffic to the controller.</a:t>
            </a:r>
            <a:endParaRPr lang="en-US" altLang="en-US" sz="2000">
              <a:sym typeface="+mn-ea"/>
            </a:endParaRPr>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24</a:t>
            </a:r>
            <a:endParaRPr lang="en-US" altLang="en-US">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References</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algn="just"/>
            <a:r>
              <a:rPr lang="en-US" altLang="en-US" sz="2000"/>
              <a:t>1.</a:t>
            </a:r>
            <a:r>
              <a:rPr altLang="en-US" sz="2000"/>
              <a:t>Mousavi, S. M., &amp; St-Hilaire, M. (2015, February). Early detection of DDoS attacks against SDN controllers. In 2015 International Conference on Computing, Networking and Communications (ICNC) (pp. 77-81). IEEE.</a:t>
            </a:r>
            <a:endParaRPr altLang="en-US" sz="2000"/>
          </a:p>
          <a:p>
            <a:pPr algn="just"/>
            <a:endParaRPr lang="en-US" altLang="en-US" sz="2000"/>
          </a:p>
          <a:p>
            <a:pPr algn="just"/>
            <a:r>
              <a:rPr lang="en-US" altLang="en-US" sz="2000"/>
              <a:t>2. Miladinovic, I., &amp; Schefer-Wenzl, S. (2018, February). NFV enabled IoT architecture for an operating room environment. In 2018 IEEE 4th World Forum on Internet of Things (WF-IoT) (pp. 98-102). IEEE.</a:t>
            </a:r>
            <a:endParaRPr lang="en-US" altLang="en-US" sz="2000"/>
          </a:p>
          <a:p>
            <a:pPr algn="just"/>
            <a:endParaRPr lang="en-US" altLang="en-US" sz="2000"/>
          </a:p>
          <a:p>
            <a:pPr algn="just"/>
            <a:r>
              <a:rPr lang="en-US" altLang="en-US" sz="2000"/>
              <a:t>3. Zhong, C. L., Zhu, Z., &amp; Huang, R. G. (2015, August). Study on the IOT architecture and gateway technology. In 2015 14th International Symposium on Distributed Computing and Applications for Business Engineering and Science (DCABES) (pp. 196-199). IEEE.</a:t>
            </a:r>
            <a:endParaRPr lang="en-US" altLang="en-US" sz="2000"/>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25</a:t>
            </a:r>
            <a:endParaRPr lang="en-US" altLang="en-US">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References</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algn="just"/>
            <a:r>
              <a:rPr lang="en-US" altLang="en-US" sz="2000"/>
              <a:t>4. Mahjabin, T., Xiao, Y., Sun, G., &amp; Jiang, W. (2017). A survey of distributed denial-of-service attack, prevention, and mitigation techniques. International Journal of Distributed Sensor Networks, 13(12), 1550147717741463.</a:t>
            </a:r>
            <a:endParaRPr lang="en-US" altLang="en-US" sz="2000"/>
          </a:p>
          <a:p>
            <a:pPr algn="just"/>
            <a:endParaRPr lang="en-US" altLang="en-US" sz="2000"/>
          </a:p>
          <a:p>
            <a:pPr algn="just"/>
            <a:r>
              <a:rPr lang="en-US" altLang="en-US" sz="2000"/>
              <a:t>5. Uddin, M., Mukherjee, S., Chang, H., &amp; Lakshman, T. V. (2018). Sdn-based multi-protocol edge switching for iot service automation. IEEE Journal on Selected Areas in Communications, 36(12), 2775-2786.</a:t>
            </a:r>
            <a:endParaRPr lang="en-US" altLang="en-US" sz="2000"/>
          </a:p>
          <a:p>
            <a:pPr algn="just"/>
            <a:endParaRPr lang="en-US" altLang="en-US" sz="2000"/>
          </a:p>
          <a:p>
            <a:pPr algn="just"/>
            <a:r>
              <a:rPr lang="en-US" altLang="en-US" sz="2000"/>
              <a:t>6. Skowyra, R., Bahargam, S., &amp; Bestavros, A. (2013, September). Software-defined ids for securing embedded mobile devices. In 2013 IEEE High Performance Extreme Computing Conference (HPEC) (pp. 1-7). IEEE.</a:t>
            </a:r>
            <a:endParaRPr lang="en-US" altLang="en-US" sz="2000"/>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26</a:t>
            </a:r>
            <a:endParaRPr lang="en-US" altLang="en-US">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References</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algn="just"/>
            <a:r>
              <a:rPr lang="en-US" altLang="en-US" sz="2000"/>
              <a:t>7. Sahoo, K. S., Sahoo, B., &amp; Panda, A. (2015, December). A secured SDN framework for IoT. In 2015 International Conference on Man and Machine Interfacing (MAMI) (pp. 1-4). IEEE.</a:t>
            </a:r>
            <a:endParaRPr lang="en-US" altLang="en-US" sz="2000"/>
          </a:p>
          <a:p>
            <a:pPr algn="just"/>
            <a:endParaRPr lang="en-US" altLang="en-US" sz="2000"/>
          </a:p>
          <a:p>
            <a:pPr algn="just"/>
            <a:r>
              <a:rPr lang="en-US" altLang="en-US" sz="2000"/>
              <a:t>8. Wang, R., Jia, Z., &amp; Ju, L. (2015, August). An entropy-based distributed DDoS detection mechanism in software-defined networking. In 2015 IEEE Trustcom/BigDataSE/ISPA (Vol. 1, pp. 310-317). IEEE.</a:t>
            </a:r>
            <a:endParaRPr lang="en-US" altLang="en-US" sz="2000"/>
          </a:p>
          <a:p>
            <a:pPr algn="just"/>
            <a:endParaRPr lang="en-US" altLang="en-US" sz="2000"/>
          </a:p>
          <a:p>
            <a:pPr algn="just"/>
            <a:r>
              <a:rPr lang="en-US" altLang="en-US" sz="2000"/>
              <a:t>9. Giotis, K., Argyropoulos, C., Androulidakis, G., Kalogeras, D., &amp; Maglaris, V. (2014). Combining OpenFlow and sFlow for an effective and scalable anomaly detection and mitigation mechanism on SDN environments. Computer Networks, 62, 122-136.</a:t>
            </a:r>
            <a:endParaRPr lang="en-US" altLang="en-US" sz="2000"/>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27</a:t>
            </a:r>
            <a:endParaRPr lang="en-US"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sz="3200" dirty="0" smtClean="0">
                <a:solidFill>
                  <a:schemeClr val="tx1"/>
                </a:solidFill>
                <a:effectLst>
                  <a:outerShdw blurRad="38100" dist="19050" dir="2700000" algn="tl" rotWithShape="0">
                    <a:schemeClr val="dk1">
                      <a:alpha val="40000"/>
                    </a:schemeClr>
                  </a:outerShdw>
                </a:effectLst>
              </a:rPr>
              <a:t>Abstract</a:t>
            </a:r>
            <a:endParaRPr lang="en-US" sz="3200" dirty="0" smtClean="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lstStyle/>
          <a:p>
            <a:pPr algn="just"/>
            <a:r>
              <a:rPr lang="en-US" sz="2000" dirty="0">
                <a:sym typeface="+mn-ea"/>
              </a:rPr>
              <a:t>	 </a:t>
            </a:r>
            <a:r>
              <a:rPr lang="en-US" altLang="en-US" sz="2000" dirty="0">
                <a:sym typeface="+mn-ea"/>
              </a:rPr>
              <a:t>T</a:t>
            </a:r>
            <a:r>
              <a:rPr lang="en-US" sz="2000" dirty="0">
                <a:sym typeface="+mn-ea"/>
              </a:rPr>
              <a:t>he recent developments in IoT botnets </a:t>
            </a:r>
            <a:r>
              <a:rPr lang="en-US" altLang="en-US" sz="2000" dirty="0">
                <a:sym typeface="+mn-ea"/>
              </a:rPr>
              <a:t>contributes a major part in launching DDoS attacks on the IoT networks</a:t>
            </a:r>
            <a:r>
              <a:rPr lang="en-US" sz="2000" dirty="0">
                <a:sym typeface="+mn-ea"/>
              </a:rPr>
              <a:t>. IoT </a:t>
            </a:r>
            <a:r>
              <a:rPr lang="en-US" altLang="en-US" sz="2000" dirty="0">
                <a:sym typeface="+mn-ea"/>
              </a:rPr>
              <a:t>architecture </a:t>
            </a:r>
            <a:r>
              <a:rPr lang="en-US" sz="2000" dirty="0">
                <a:sym typeface="+mn-ea"/>
              </a:rPr>
              <a:t>lack basic security protocols, user interface, storage and computation power. </a:t>
            </a:r>
            <a:endParaRPr lang="en-US" sz="2000" dirty="0">
              <a:sym typeface="+mn-ea"/>
            </a:endParaRPr>
          </a:p>
          <a:p>
            <a:pPr algn="just"/>
            <a:r>
              <a:rPr lang="en-US" sz="2000" dirty="0">
                <a:sym typeface="+mn-ea"/>
              </a:rPr>
              <a:t>	An IoT gateway device bridges the communication gap between IoT devices, sensors, equipment, systems and the cloud. Therefore in order to prevent such kind of cyber attack on the network the gateway must be secured.</a:t>
            </a:r>
            <a:endParaRPr lang="en-US" sz="2000" dirty="0">
              <a:sym typeface="+mn-ea"/>
            </a:endParaRPr>
          </a:p>
          <a:p>
            <a:pPr algn="just"/>
            <a:r>
              <a:rPr lang="en-US" sz="2000" dirty="0">
                <a:sym typeface="+mn-ea"/>
              </a:rPr>
              <a:t>	In this project a Software-defined IoT gateway model </a:t>
            </a:r>
            <a:r>
              <a:rPr lang="en-US" altLang="en-US" sz="2000" dirty="0">
                <a:sym typeface="+mn-ea"/>
              </a:rPr>
              <a:t>is presented</a:t>
            </a:r>
            <a:r>
              <a:rPr lang="en-US" sz="2000" dirty="0">
                <a:sym typeface="+mn-ea"/>
              </a:rPr>
              <a:t> to provide a secured IoT gateway and then a DDoS detection and mitigation </a:t>
            </a:r>
            <a:r>
              <a:rPr lang="" altLang="en-US" sz="2000" dirty="0">
                <a:sym typeface="+mn-ea"/>
              </a:rPr>
              <a:t>monitoring system</a:t>
            </a:r>
            <a:r>
              <a:rPr lang="en-US" sz="2000" dirty="0">
                <a:sym typeface="+mn-ea"/>
              </a:rPr>
              <a:t> </a:t>
            </a:r>
            <a:r>
              <a:rPr lang="en-US" altLang="en-US" sz="2000" dirty="0">
                <a:sym typeface="+mn-ea"/>
              </a:rPr>
              <a:t>is proposed</a:t>
            </a:r>
            <a:r>
              <a:rPr lang="en-US" sz="2000" dirty="0">
                <a:sym typeface="+mn-ea"/>
              </a:rPr>
              <a:t> to defend the network from DDoS attack.</a:t>
            </a:r>
            <a:endParaRPr lang="en-US" sz="2000" dirty="0">
              <a:sym typeface="+mn-ea"/>
            </a:endParaRPr>
          </a:p>
          <a:p>
            <a:pPr algn="just"/>
            <a:r>
              <a:rPr lang="en-US" sz="2000" dirty="0">
                <a:sym typeface="+mn-ea"/>
              </a:rPr>
              <a:t>	The results has shown the </a:t>
            </a:r>
            <a:r>
              <a:rPr lang="en-US" altLang="en-US" sz="2000" dirty="0">
                <a:sym typeface="+mn-ea"/>
              </a:rPr>
              <a:t>presented </a:t>
            </a:r>
            <a:r>
              <a:rPr lang="en-US" sz="2000" dirty="0">
                <a:sym typeface="+mn-ea"/>
              </a:rPr>
              <a:t>gateway model is more efficient then the traditional gateway and </a:t>
            </a:r>
            <a:r>
              <a:rPr lang="en-US" altLang="en-US" sz="2000" dirty="0">
                <a:sym typeface="+mn-ea"/>
              </a:rPr>
              <a:t>the proposed</a:t>
            </a:r>
            <a:r>
              <a:rPr lang="en-US" sz="2000" dirty="0">
                <a:sym typeface="+mn-ea"/>
              </a:rPr>
              <a:t> algorithm detects and mitigate the attack with comparatively less resources.   </a:t>
            </a:r>
            <a:endParaRPr lang="en-US" sz="2000" dirty="0">
              <a:sym typeface="+mn-ea"/>
            </a:endParaRPr>
          </a:p>
          <a:p>
            <a:pPr algn="just"/>
            <a:r>
              <a:rPr lang="en-US" sz="2000" dirty="0">
                <a:sym typeface="+mn-ea"/>
              </a:rPr>
              <a:t>	</a:t>
            </a:r>
            <a:endParaRPr lang="en-US" sz="2000" dirty="0">
              <a:sym typeface="+mn-ea"/>
            </a:endParaRPr>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2</a:t>
            </a:r>
            <a:endParaRPr lang="en-US" altLang="en-US">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References</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algn="just"/>
            <a:r>
              <a:rPr lang="en-US" altLang="en-US" sz="2000"/>
              <a:t>10. Raja, Sanjeetha &amp; Srivastava, Shikhar &amp; Pokharna, Rishab &amp; Shafiq, Syed &amp; Kanavalli, Dr. (2018). Mitigation of DDoS attack instigated by compromised switches on SDN controller by analyzing the flow rule request traffic. International Journal of Engineering &amp; Technology. 7. 46. 10.14419/ijet.v7i2.6.10065. </a:t>
            </a:r>
            <a:endParaRPr lang="en-US" altLang="en-US" sz="2000"/>
          </a:p>
          <a:p>
            <a:pPr algn="just"/>
            <a:endParaRPr lang="en-US" altLang="en-US" sz="2000"/>
          </a:p>
          <a:p>
            <a:pPr algn="just"/>
            <a:r>
              <a:rPr lang="en-US" altLang="en-US" sz="2000"/>
              <a:t>11. Koay, A., Chen, A., Welch, I., &amp; Seah, W. K. (2018, January). A new multi classifier system using entropy-based features in DDoS attack detection. In 2018 International Conference on Information Networking (ICOIN) (pp. 162-167). IEEE.</a:t>
            </a:r>
            <a:endParaRPr lang="en-US" altLang="en-US" sz="2000"/>
          </a:p>
          <a:p>
            <a:pPr algn="just"/>
            <a:endParaRPr lang="en-US" altLang="en-US" sz="2000"/>
          </a:p>
          <a:p>
            <a:pPr algn="just"/>
            <a:r>
              <a:rPr lang="en-US" altLang="en-US" sz="2000"/>
              <a:t>12. </a:t>
            </a:r>
            <a:r>
              <a:rPr lang="en-US" altLang="en-US" sz="2000">
                <a:sym typeface="+mn-ea"/>
              </a:rPr>
              <a:t>Qureshi, Z., Agrawal, N., &amp; Chouhan, D. (2018). Cloud based IOT: Architecture, Application, Challenges and Future. International Journal of Scientific Research in Computer Science, Engineering and Information Technology, 3, 359-368.</a:t>
            </a:r>
            <a:endParaRPr lang="en-US" altLang="en-US" sz="2000"/>
          </a:p>
          <a:p>
            <a:pPr algn="just"/>
            <a:endParaRPr lang="en-US" altLang="en-US" sz="2000"/>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28</a:t>
            </a:r>
            <a:endParaRPr lang="en-US" altLang="en-US">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Thank-You-PowerPoint-Slides-Slide3"/>
          <p:cNvPicPr>
            <a:picLocks noChangeAspect="1"/>
          </p:cNvPicPr>
          <p:nvPr/>
        </p:nvPicPr>
        <p:blipFill>
          <a:blip r:embed="rId1"/>
          <a:stretch>
            <a:fillRect/>
          </a:stretch>
        </p:blipFill>
        <p:spPr>
          <a:xfrm>
            <a:off x="1066800" y="600075"/>
            <a:ext cx="10058400" cy="5657850"/>
          </a:xfrm>
          <a:prstGeom prst="rect">
            <a:avLst/>
          </a:prstGeom>
        </p:spPr>
      </p:pic>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30</a:t>
            </a:r>
            <a:endParaRPr lang="en-US"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Literature Review</a:t>
            </a:r>
            <a:r>
              <a:rPr lang="en-US" altLang="en-US" sz="3200"/>
              <a:t>	</a:t>
            </a:r>
            <a:endParaRPr lang="en-US" altLang="en-US" sz="3200"/>
          </a:p>
        </p:txBody>
      </p:sp>
      <p:sp>
        <p:nvSpPr>
          <p:cNvPr id="3" name="Text Placeholder 2"/>
          <p:cNvSpPr>
            <a:spLocks noGrp="1"/>
          </p:cNvSpPr>
          <p:nvPr>
            <p:ph type="body" idx="1"/>
          </p:nvPr>
        </p:nvSpPr>
        <p:spPr/>
        <p:txBody>
          <a:bodyPr/>
          <a:p>
            <a:r>
              <a:rPr lang="en-US"/>
              <a:t> </a:t>
            </a:r>
            <a:endParaRPr lang="en-US"/>
          </a:p>
        </p:txBody>
      </p:sp>
      <p:sp>
        <p:nvSpPr>
          <p:cNvPr id="4" name="Text Box 3"/>
          <p:cNvSpPr txBox="1"/>
          <p:nvPr/>
        </p:nvSpPr>
        <p:spPr>
          <a:xfrm>
            <a:off x="4826000" y="3275330"/>
            <a:ext cx="2540000" cy="306705"/>
          </a:xfrm>
          <a:prstGeom prst="rect">
            <a:avLst/>
          </a:prstGeom>
          <a:noFill/>
        </p:spPr>
        <p:txBody>
          <a:bodyPr wrap="square" rtlCol="0" anchor="t">
            <a:spAutoFit/>
          </a:bodyPr>
          <a:p>
            <a:r>
              <a:rPr lang="en-US"/>
              <a:t> </a:t>
            </a:r>
            <a:endParaRPr lang="en-US"/>
          </a:p>
        </p:txBody>
      </p:sp>
      <p:graphicFrame>
        <p:nvGraphicFramePr>
          <p:cNvPr id="5" name="Table 4"/>
          <p:cNvGraphicFramePr/>
          <p:nvPr/>
        </p:nvGraphicFramePr>
        <p:xfrm>
          <a:off x="609600" y="1298575"/>
          <a:ext cx="10972800" cy="4333875"/>
        </p:xfrm>
        <a:graphic>
          <a:graphicData uri="http://schemas.openxmlformats.org/drawingml/2006/table">
            <a:tbl>
              <a:tblPr firstRow="1" bandRow="1">
                <a:tableStyleId>{5C22544A-7EE6-4342-B048-85BDC9FD1C3A}</a:tableStyleId>
              </a:tblPr>
              <a:tblGrid>
                <a:gridCol w="847090"/>
                <a:gridCol w="2957195"/>
                <a:gridCol w="1691640"/>
                <a:gridCol w="2893695"/>
                <a:gridCol w="2583180"/>
              </a:tblGrid>
              <a:tr h="621030">
                <a:tc>
                  <a:txBody>
                    <a:bodyPr/>
                    <a:p>
                      <a:pPr>
                        <a:buNone/>
                      </a:pPr>
                      <a:r>
                        <a:rPr lang="en-US" sz="1400"/>
                        <a:t>S.No.</a:t>
                      </a:r>
                      <a:endParaRPr lang="en-US" sz="1400"/>
                    </a:p>
                  </a:txBody>
                  <a:tcPr/>
                </a:tc>
                <a:tc>
                  <a:txBody>
                    <a:bodyPr/>
                    <a:p>
                      <a:pPr>
                        <a:buNone/>
                      </a:pPr>
                      <a:r>
                        <a:rPr lang="en-US" sz="1400"/>
                        <a:t>TITLE (</a:t>
                      </a:r>
                      <a:r>
                        <a:rPr lang="en-US" altLang="en-US" sz="1400"/>
                        <a:t>Publication,</a:t>
                      </a:r>
                      <a:r>
                        <a:rPr lang="en-US" sz="1400"/>
                        <a:t>Year)</a:t>
                      </a:r>
                      <a:endParaRPr lang="en-US" sz="1400"/>
                    </a:p>
                  </a:txBody>
                  <a:tcPr/>
                </a:tc>
                <a:tc>
                  <a:txBody>
                    <a:bodyPr/>
                    <a:p>
                      <a:pPr>
                        <a:buNone/>
                      </a:pPr>
                      <a:r>
                        <a:rPr lang="en-US" sz="1400"/>
                        <a:t>AUTHORS</a:t>
                      </a:r>
                      <a:endParaRPr lang="en-US" sz="1400"/>
                    </a:p>
                  </a:txBody>
                  <a:tcPr/>
                </a:tc>
                <a:tc>
                  <a:txBody>
                    <a:bodyPr/>
                    <a:p>
                      <a:pPr>
                        <a:buNone/>
                      </a:pPr>
                      <a:r>
                        <a:rPr lang="en-US" sz="1400"/>
                        <a:t>OBJECTIVE OF THE PAPER</a:t>
                      </a:r>
                      <a:endParaRPr lang="en-US" sz="1400"/>
                    </a:p>
                  </a:txBody>
                  <a:tcPr/>
                </a:tc>
                <a:tc>
                  <a:txBody>
                    <a:bodyPr/>
                    <a:p>
                      <a:pPr>
                        <a:buNone/>
                      </a:pPr>
                      <a:r>
                        <a:rPr lang="en-US" sz="1400"/>
                        <a:t>KEY FINDINGS</a:t>
                      </a:r>
                      <a:endParaRPr lang="en-US" sz="1400"/>
                    </a:p>
                  </a:txBody>
                  <a:tcPr/>
                </a:tc>
              </a:tr>
              <a:tr h="1237615">
                <a:tc>
                  <a:txBody>
                    <a:bodyPr/>
                    <a:p>
                      <a:pPr>
                        <a:buNone/>
                      </a:pPr>
                      <a:r>
                        <a:rPr lang="en-US" altLang="en-US" sz="1200"/>
                        <a:t>1 </a:t>
                      </a:r>
                      <a:endParaRPr lang="en-US" altLang="en-US" sz="1200"/>
                    </a:p>
                    <a:p>
                      <a:pPr>
                        <a:buNone/>
                      </a:pPr>
                      <a:endParaRPr lang="en-US" altLang="en-US" sz="1200"/>
                    </a:p>
                  </a:txBody>
                  <a:tcPr/>
                </a:tc>
                <a:tc>
                  <a:txBody>
                    <a:bodyPr/>
                    <a:p>
                      <a:pPr>
                        <a:buNone/>
                      </a:pPr>
                      <a:r>
                        <a:rPr lang="en-US" sz="1200">
                          <a:sym typeface="+mn-ea"/>
                        </a:rPr>
                        <a:t>Early Detection of DDoS Attacks against SDN Controllers</a:t>
                      </a:r>
                      <a:endParaRPr lang="en-US" sz="1200">
                        <a:sym typeface="+mn-ea"/>
                      </a:endParaRPr>
                    </a:p>
                    <a:p>
                      <a:pPr>
                        <a:buNone/>
                      </a:pPr>
                      <a:r>
                        <a:rPr lang="en-US" altLang="en-US" sz="1200">
                          <a:sym typeface="+mn-ea"/>
                        </a:rPr>
                        <a:t>(IEEE,2015)</a:t>
                      </a:r>
                      <a:endParaRPr lang="en-US" altLang="en-US" sz="1200">
                        <a:sym typeface="+mn-ea"/>
                      </a:endParaRPr>
                    </a:p>
                  </a:txBody>
                  <a:tcPr/>
                </a:tc>
                <a:tc>
                  <a:txBody>
                    <a:bodyPr/>
                    <a:p>
                      <a:pPr>
                        <a:buNone/>
                      </a:pPr>
                      <a:r>
                        <a:rPr lang="en-US" sz="1200">
                          <a:sym typeface="+mn-ea"/>
                        </a:rPr>
                        <a:t>Seyed Mohammad Mousavi</a:t>
                      </a:r>
                      <a:r>
                        <a:rPr lang="en-US" altLang="en-US" sz="1200">
                          <a:sym typeface="+mn-ea"/>
                        </a:rPr>
                        <a:t>,</a:t>
                      </a:r>
                      <a:r>
                        <a:rPr lang="en-US" sz="1200">
                          <a:sym typeface="+mn-ea"/>
                        </a:rPr>
                        <a:t> Marc St-Hilaire</a:t>
                      </a:r>
                      <a:endParaRPr lang="en-US" sz="1200">
                        <a:sym typeface="+mn-ea"/>
                      </a:endParaRPr>
                    </a:p>
                  </a:txBody>
                  <a:tcPr/>
                </a:tc>
                <a:tc>
                  <a:txBody>
                    <a:bodyPr/>
                    <a:p>
                      <a:pPr>
                        <a:buNone/>
                      </a:pPr>
                      <a:r>
                        <a:rPr lang="en-US" sz="1200">
                          <a:sym typeface="+mn-ea"/>
                        </a:rPr>
                        <a:t>To detect DDoS attack in its early stages in an SDN controller. </a:t>
                      </a:r>
                      <a:r>
                        <a:rPr lang="en-US" altLang="en-US" sz="1200">
                          <a:sym typeface="+mn-ea"/>
                        </a:rPr>
                        <a:t>Introduce a effective and lightwieght algorithm to detect the attack.</a:t>
                      </a:r>
                      <a:r>
                        <a:rPr lang="en-US" sz="1200">
                          <a:sym typeface="+mn-ea"/>
                        </a:rPr>
                        <a:t> </a:t>
                      </a:r>
                      <a:endParaRPr lang="en-US" sz="1200">
                        <a:sym typeface="+mn-ea"/>
                      </a:endParaRPr>
                    </a:p>
                  </a:txBody>
                  <a:tcPr/>
                </a:tc>
                <a:tc>
                  <a:txBody>
                    <a:bodyPr/>
                    <a:p>
                      <a:pPr>
                        <a:buNone/>
                      </a:pPr>
                      <a:r>
                        <a:rPr lang="en-US" sz="1200">
                          <a:sym typeface="+mn-ea"/>
                        </a:rPr>
                        <a:t>Software-Defined Network, DDoS attack, </a:t>
                      </a:r>
                      <a:r>
                        <a:rPr lang="en-US" altLang="en-US" sz="1200">
                          <a:sym typeface="+mn-ea"/>
                        </a:rPr>
                        <a:t>Entropy method</a:t>
                      </a:r>
                      <a:r>
                        <a:rPr lang="en-US" sz="1200">
                          <a:sym typeface="+mn-ea"/>
                        </a:rPr>
                        <a:t> to detect DDoS, Mininet(tool).</a:t>
                      </a:r>
                      <a:endParaRPr lang="en-US" sz="1200">
                        <a:sym typeface="+mn-ea"/>
                      </a:endParaRPr>
                    </a:p>
                  </a:txBody>
                  <a:tcPr/>
                </a:tc>
              </a:tr>
              <a:tr h="1237615">
                <a:tc>
                  <a:txBody>
                    <a:bodyPr/>
                    <a:p>
                      <a:pPr>
                        <a:buNone/>
                      </a:pPr>
                      <a:r>
                        <a:rPr lang="en-US" sz="1200"/>
                        <a:t>2</a:t>
                      </a:r>
                      <a:endParaRPr lang="en-US" sz="1200"/>
                    </a:p>
                  </a:txBody>
                  <a:tcPr/>
                </a:tc>
                <a:tc>
                  <a:txBody>
                    <a:bodyPr/>
                    <a:p>
                      <a:pPr>
                        <a:buNone/>
                      </a:pPr>
                      <a:r>
                        <a:rPr lang="en-US" sz="1200"/>
                        <a:t>NFV Enabled IoT Architecture for an Operating Room Environment</a:t>
                      </a:r>
                      <a:endParaRPr lang="en-US" sz="1200"/>
                    </a:p>
                    <a:p>
                      <a:pPr>
                        <a:buNone/>
                      </a:pPr>
                      <a:r>
                        <a:rPr lang="en-US" sz="1200"/>
                        <a:t>(</a:t>
                      </a:r>
                      <a:r>
                        <a:rPr lang="en-US" altLang="en-US" sz="1200"/>
                        <a:t>IEEE,</a:t>
                      </a:r>
                      <a:r>
                        <a:rPr lang="en-US" sz="1200"/>
                        <a:t>2018)</a:t>
                      </a:r>
                      <a:endParaRPr lang="en-US" sz="1200"/>
                    </a:p>
                  </a:txBody>
                  <a:tcPr/>
                </a:tc>
                <a:tc>
                  <a:txBody>
                    <a:bodyPr/>
                    <a:p>
                      <a:pPr>
                        <a:buNone/>
                      </a:pPr>
                      <a:r>
                        <a:rPr lang="en-US" sz="1200"/>
                        <a:t>Igor Miladinovic,</a:t>
                      </a:r>
                      <a:endParaRPr lang="en-US" sz="1200"/>
                    </a:p>
                    <a:p>
                      <a:pPr>
                        <a:buNone/>
                      </a:pPr>
                      <a:r>
                        <a:rPr lang="en-US" sz="1200"/>
                        <a:t>Sigrid Schefer-Wenzl</a:t>
                      </a:r>
                      <a:endParaRPr lang="en-US" sz="1200"/>
                    </a:p>
                  </a:txBody>
                  <a:tcPr/>
                </a:tc>
                <a:tc>
                  <a:txBody>
                    <a:bodyPr/>
                    <a:p>
                      <a:pPr>
                        <a:buNone/>
                      </a:pPr>
                      <a:r>
                        <a:rPr lang="en-US" sz="1200"/>
                        <a:t>To provide a NFV enabled IoT architecture for operating room environment. </a:t>
                      </a:r>
                      <a:endParaRPr lang="en-US" sz="1200"/>
                    </a:p>
                  </a:txBody>
                  <a:tcPr/>
                </a:tc>
                <a:tc>
                  <a:txBody>
                    <a:bodyPr/>
                    <a:p>
                      <a:pPr>
                        <a:buNone/>
                      </a:pPr>
                      <a:r>
                        <a:rPr lang="en-US" sz="1200"/>
                        <a:t>Virtualization of network functions, integrating NFV architecture with  IoT network,  using RESTful web API for southbound interface.</a:t>
                      </a:r>
                      <a:endParaRPr lang="en-US" sz="1200"/>
                    </a:p>
                  </a:txBody>
                  <a:tcPr/>
                </a:tc>
              </a:tr>
              <a:tr h="1237615">
                <a:tc>
                  <a:txBody>
                    <a:bodyPr/>
                    <a:p>
                      <a:pPr>
                        <a:buNone/>
                      </a:pPr>
                      <a:r>
                        <a:rPr lang="en-US" altLang="en-US" sz="1200"/>
                        <a:t>3</a:t>
                      </a:r>
                      <a:endParaRPr lang="en-US" altLang="en-US" sz="1200"/>
                    </a:p>
                  </a:txBody>
                  <a:tcPr/>
                </a:tc>
                <a:tc>
                  <a:txBody>
                    <a:bodyPr/>
                    <a:p>
                      <a:pPr>
                        <a:buNone/>
                      </a:pPr>
                      <a:r>
                        <a:rPr lang="en-US" sz="1200"/>
                        <a:t>Study on the IOT Architecture and Gateway Technology</a:t>
                      </a:r>
                      <a:endParaRPr lang="en-US" sz="1200"/>
                    </a:p>
                    <a:p>
                      <a:pPr>
                        <a:buNone/>
                      </a:pPr>
                      <a:r>
                        <a:rPr lang="en-US" sz="1200"/>
                        <a:t>(</a:t>
                      </a:r>
                      <a:r>
                        <a:rPr lang="en-US" altLang="en-US" sz="1200"/>
                        <a:t>IEEE,</a:t>
                      </a:r>
                      <a:r>
                        <a:rPr lang="en-US" sz="1200"/>
                        <a:t>2015)</a:t>
                      </a:r>
                      <a:endParaRPr lang="en-US" sz="1200"/>
                    </a:p>
                  </a:txBody>
                  <a:tcPr/>
                </a:tc>
                <a:tc>
                  <a:txBody>
                    <a:bodyPr/>
                    <a:p>
                      <a:pPr>
                        <a:buNone/>
                      </a:pPr>
                      <a:r>
                        <a:rPr lang="en-US" sz="1200"/>
                        <a:t>Chang-le Zhong, Zhen Zhu, Ren-gen Huang</a:t>
                      </a:r>
                      <a:endParaRPr lang="en-US" sz="1200"/>
                    </a:p>
                  </a:txBody>
                  <a:tcPr/>
                </a:tc>
                <a:tc>
                  <a:txBody>
                    <a:bodyPr/>
                    <a:p>
                      <a:pPr>
                        <a:buNone/>
                      </a:pPr>
                      <a:r>
                        <a:rPr lang="en-US" sz="1200"/>
                        <a:t>To explain IoT architecture using five layer system and discuss how the gateway technology used as bridge between sensing and communication n/w.</a:t>
                      </a:r>
                      <a:endParaRPr lang="en-US" sz="1200"/>
                    </a:p>
                  </a:txBody>
                  <a:tcPr/>
                </a:tc>
                <a:tc>
                  <a:txBody>
                    <a:bodyPr/>
                    <a:p>
                      <a:pPr>
                        <a:buNone/>
                      </a:pPr>
                      <a:r>
                        <a:rPr lang="en-US" sz="1200"/>
                        <a:t>In detailed architecture of IoT in f</a:t>
                      </a:r>
                      <a:r>
                        <a:rPr lang="en-US" altLang="en-US" sz="1200"/>
                        <a:t>our</a:t>
                      </a:r>
                      <a:r>
                        <a:rPr lang="en-US" sz="1200"/>
                        <a:t> layers. IoT gateway. </a:t>
                      </a:r>
                      <a:endParaRPr lang="en-US" sz="1200"/>
                    </a:p>
                  </a:txBody>
                  <a:tcPr/>
                </a:tc>
              </a:tr>
            </a:tbl>
          </a:graphicData>
        </a:graphic>
      </p:graphicFrame>
      <p:sp>
        <p:nvSpPr>
          <p:cNvPr id="7" name="Text Box 6"/>
          <p:cNvSpPr txBox="1"/>
          <p:nvPr/>
        </p:nvSpPr>
        <p:spPr>
          <a:xfrm>
            <a:off x="11395075" y="6410960"/>
            <a:ext cx="492125" cy="306705"/>
          </a:xfrm>
          <a:prstGeom prst="rect">
            <a:avLst/>
          </a:prstGeom>
          <a:noFill/>
        </p:spPr>
        <p:txBody>
          <a:bodyPr wrap="square" rtlCol="0">
            <a:spAutoFit/>
          </a:bodyPr>
          <a:p>
            <a:r>
              <a:rPr lang="en-US" altLang="en-US">
                <a:solidFill>
                  <a:schemeClr val="bg1"/>
                </a:solidFill>
              </a:rPr>
              <a:t>3</a:t>
            </a:r>
            <a:endParaRPr lang="en-US"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Literature Review</a:t>
            </a:r>
            <a:r>
              <a:rPr lang="en-US" altLang="en-US"/>
              <a:t>	</a:t>
            </a:r>
            <a:endParaRPr lang="en-US" altLang="en-US"/>
          </a:p>
        </p:txBody>
      </p:sp>
      <p:sp>
        <p:nvSpPr>
          <p:cNvPr id="3" name="Text Placeholder 2"/>
          <p:cNvSpPr>
            <a:spLocks noGrp="1"/>
          </p:cNvSpPr>
          <p:nvPr>
            <p:ph type="body" idx="1"/>
          </p:nvPr>
        </p:nvSpPr>
        <p:spPr/>
        <p:txBody>
          <a:bodyPr/>
          <a:p>
            <a:r>
              <a:rPr lang="en-US"/>
              <a:t> </a:t>
            </a:r>
            <a:endParaRPr lang="en-US"/>
          </a:p>
        </p:txBody>
      </p:sp>
      <p:sp>
        <p:nvSpPr>
          <p:cNvPr id="4" name="Text Box 3"/>
          <p:cNvSpPr txBox="1"/>
          <p:nvPr/>
        </p:nvSpPr>
        <p:spPr>
          <a:xfrm>
            <a:off x="4826000" y="3275330"/>
            <a:ext cx="2540000" cy="306705"/>
          </a:xfrm>
          <a:prstGeom prst="rect">
            <a:avLst/>
          </a:prstGeom>
          <a:noFill/>
        </p:spPr>
        <p:txBody>
          <a:bodyPr wrap="square" rtlCol="0" anchor="t">
            <a:spAutoFit/>
          </a:bodyPr>
          <a:p>
            <a:r>
              <a:rPr lang="en-US"/>
              <a:t> </a:t>
            </a:r>
            <a:endParaRPr lang="en-US"/>
          </a:p>
        </p:txBody>
      </p:sp>
      <p:graphicFrame>
        <p:nvGraphicFramePr>
          <p:cNvPr id="5" name="Table 4"/>
          <p:cNvGraphicFramePr/>
          <p:nvPr/>
        </p:nvGraphicFramePr>
        <p:xfrm>
          <a:off x="609600" y="1298575"/>
          <a:ext cx="10972800" cy="4333875"/>
        </p:xfrm>
        <a:graphic>
          <a:graphicData uri="http://schemas.openxmlformats.org/drawingml/2006/table">
            <a:tbl>
              <a:tblPr firstRow="1" bandRow="1">
                <a:tableStyleId>{5C22544A-7EE6-4342-B048-85BDC9FD1C3A}</a:tableStyleId>
              </a:tblPr>
              <a:tblGrid>
                <a:gridCol w="847090"/>
                <a:gridCol w="2957195"/>
                <a:gridCol w="1691640"/>
                <a:gridCol w="2893695"/>
                <a:gridCol w="2583180"/>
              </a:tblGrid>
              <a:tr h="621030">
                <a:tc>
                  <a:txBody>
                    <a:bodyPr/>
                    <a:p>
                      <a:pPr>
                        <a:buNone/>
                      </a:pPr>
                      <a:r>
                        <a:rPr lang="en-US"/>
                        <a:t>S.No.</a:t>
                      </a:r>
                      <a:endParaRPr lang="en-US"/>
                    </a:p>
                  </a:txBody>
                  <a:tcPr/>
                </a:tc>
                <a:tc>
                  <a:txBody>
                    <a:bodyPr/>
                    <a:p>
                      <a:pPr>
                        <a:buNone/>
                      </a:pPr>
                      <a:r>
                        <a:rPr lang="en-US"/>
                        <a:t>TITLE (Year)</a:t>
                      </a:r>
                      <a:endParaRPr lang="en-US"/>
                    </a:p>
                  </a:txBody>
                  <a:tcPr/>
                </a:tc>
                <a:tc>
                  <a:txBody>
                    <a:bodyPr/>
                    <a:p>
                      <a:pPr>
                        <a:buNone/>
                      </a:pPr>
                      <a:r>
                        <a:rPr lang="en-US"/>
                        <a:t>AUTHORS</a:t>
                      </a:r>
                      <a:endParaRPr lang="en-US"/>
                    </a:p>
                  </a:txBody>
                  <a:tcPr/>
                </a:tc>
                <a:tc>
                  <a:txBody>
                    <a:bodyPr/>
                    <a:p>
                      <a:pPr>
                        <a:buNone/>
                      </a:pPr>
                      <a:r>
                        <a:rPr lang="en-US"/>
                        <a:t>OBJECTIVE OF THE PAPER</a:t>
                      </a:r>
                      <a:endParaRPr lang="en-US"/>
                    </a:p>
                  </a:txBody>
                  <a:tcPr/>
                </a:tc>
                <a:tc>
                  <a:txBody>
                    <a:bodyPr/>
                    <a:p>
                      <a:pPr>
                        <a:buNone/>
                      </a:pPr>
                      <a:r>
                        <a:rPr lang="en-US"/>
                        <a:t>KEY FINDINGS</a:t>
                      </a:r>
                      <a:endParaRPr lang="en-US"/>
                    </a:p>
                  </a:txBody>
                  <a:tcPr/>
                </a:tc>
              </a:tr>
              <a:tr h="1237615">
                <a:tc>
                  <a:txBody>
                    <a:bodyPr/>
                    <a:p>
                      <a:pPr>
                        <a:buNone/>
                      </a:pPr>
                      <a:r>
                        <a:rPr lang="en-US" altLang="en-US" sz="1200"/>
                        <a:t>4</a:t>
                      </a:r>
                      <a:endParaRPr lang="en-US" altLang="en-US" sz="1200"/>
                    </a:p>
                  </a:txBody>
                  <a:tcPr/>
                </a:tc>
                <a:tc>
                  <a:txBody>
                    <a:bodyPr/>
                    <a:p>
                      <a:pPr>
                        <a:buNone/>
                      </a:pPr>
                      <a:r>
                        <a:rPr lang="en-US" sz="1200"/>
                        <a:t>A survey of distributed denial-of-service attack, prevention, and mitigation techniques</a:t>
                      </a:r>
                      <a:endParaRPr lang="en-US" sz="1200"/>
                    </a:p>
                    <a:p>
                      <a:pPr>
                        <a:buNone/>
                      </a:pPr>
                      <a:r>
                        <a:rPr lang="en-US" sz="1200"/>
                        <a:t>(International Journal of Distributed Sensor Networks</a:t>
                      </a:r>
                      <a:r>
                        <a:rPr lang="en-US" altLang="en-US" sz="1200"/>
                        <a:t>,</a:t>
                      </a:r>
                      <a:r>
                        <a:rPr lang="en-US" sz="1200"/>
                        <a:t>2017)</a:t>
                      </a:r>
                      <a:endParaRPr lang="en-US" sz="1200"/>
                    </a:p>
                  </a:txBody>
                  <a:tcPr/>
                </a:tc>
                <a:tc>
                  <a:txBody>
                    <a:bodyPr/>
                    <a:p>
                      <a:pPr>
                        <a:buNone/>
                      </a:pPr>
                      <a:r>
                        <a:rPr lang="en-US" sz="1200"/>
                        <a:t>Tasnuva Mahjabin, Yang Xiao, Guang Sun, Wangdong Jiang</a:t>
                      </a:r>
                      <a:endParaRPr lang="en-US" sz="1200"/>
                    </a:p>
                  </a:txBody>
                  <a:tcPr/>
                </a:tc>
                <a:tc>
                  <a:txBody>
                    <a:bodyPr/>
                    <a:p>
                      <a:pPr>
                        <a:buNone/>
                      </a:pPr>
                      <a:r>
                        <a:rPr lang="en-US" sz="1200"/>
                        <a:t>A survey of DDoS attack, prevention and mitigation techniques. Also covers the possible limitation and challenges of existing research.</a:t>
                      </a:r>
                      <a:endParaRPr lang="en-US" sz="1200"/>
                    </a:p>
                  </a:txBody>
                  <a:tcPr/>
                </a:tc>
                <a:tc>
                  <a:txBody>
                    <a:bodyPr/>
                    <a:p>
                      <a:pPr>
                        <a:buNone/>
                      </a:pPr>
                      <a:r>
                        <a:rPr lang="en-US" sz="1200"/>
                        <a:t>Different types of attack, their motives, strategies and mechanisms. Different prevention and mitigation strategies.</a:t>
                      </a:r>
                      <a:endParaRPr lang="en-US" sz="1200"/>
                    </a:p>
                  </a:txBody>
                  <a:tcPr/>
                </a:tc>
              </a:tr>
              <a:tr h="1237615">
                <a:tc>
                  <a:txBody>
                    <a:bodyPr/>
                    <a:p>
                      <a:pPr>
                        <a:buNone/>
                      </a:pPr>
                      <a:r>
                        <a:rPr lang="en-US" altLang="en-US" sz="1200"/>
                        <a:t>5</a:t>
                      </a:r>
                      <a:endParaRPr lang="en-US" altLang="en-US" sz="1200"/>
                    </a:p>
                  </a:txBody>
                  <a:tcPr/>
                </a:tc>
                <a:tc>
                  <a:txBody>
                    <a:bodyPr/>
                    <a:p>
                      <a:pPr>
                        <a:buNone/>
                      </a:pPr>
                      <a:r>
                        <a:rPr lang="en-US" sz="1200"/>
                        <a:t>SDN-based Multi-Protocol Edge Switching for IoT Service Automation</a:t>
                      </a:r>
                      <a:endParaRPr lang="en-US" sz="1200"/>
                    </a:p>
                    <a:p>
                      <a:pPr>
                        <a:buNone/>
                      </a:pPr>
                      <a:r>
                        <a:rPr lang="en-US" sz="1200"/>
                        <a:t>(</a:t>
                      </a:r>
                      <a:r>
                        <a:rPr lang="en-US" altLang="en-US" sz="1200"/>
                        <a:t>IEEE,</a:t>
                      </a:r>
                      <a:r>
                        <a:rPr lang="en-US" sz="1200"/>
                        <a:t>2018)</a:t>
                      </a:r>
                      <a:endParaRPr lang="en-US" sz="1200"/>
                    </a:p>
                  </a:txBody>
                  <a:tcPr/>
                </a:tc>
                <a:tc>
                  <a:txBody>
                    <a:bodyPr/>
                    <a:p>
                      <a:pPr>
                        <a:buNone/>
                      </a:pPr>
                      <a:r>
                        <a:rPr lang="en-US" sz="1200"/>
                        <a:t>Mostafa Uddin, Sarit Mukherjee, Hyunseok Chang, T.V. Lakshman</a:t>
                      </a:r>
                      <a:endParaRPr lang="en-US" sz="1200"/>
                    </a:p>
                  </a:txBody>
                  <a:tcPr/>
                </a:tc>
                <a:tc>
                  <a:txBody>
                    <a:bodyPr/>
                    <a:p>
                      <a:pPr>
                        <a:buNone/>
                      </a:pPr>
                      <a:r>
                        <a:rPr lang="en-US" sz="1200"/>
                        <a:t>A SDN based edge based multi-protocol architecture for large scale heterogeneous IoT deployment and service automation. </a:t>
                      </a:r>
                      <a:endParaRPr lang="en-US" sz="1200"/>
                    </a:p>
                  </a:txBody>
                  <a:tcPr/>
                </a:tc>
                <a:tc>
                  <a:txBody>
                    <a:bodyPr/>
                    <a:p>
                      <a:pPr>
                        <a:buNone/>
                      </a:pPr>
                      <a:r>
                        <a:rPr lang="en-US" sz="1200"/>
                        <a:t>SDN for inter/intra protocol services. Rules  based control system.</a:t>
                      </a:r>
                      <a:endParaRPr lang="en-US" sz="1200"/>
                    </a:p>
                  </a:txBody>
                  <a:tcPr/>
                </a:tc>
              </a:tr>
              <a:tr h="1237615">
                <a:tc>
                  <a:txBody>
                    <a:bodyPr/>
                    <a:p>
                      <a:pPr>
                        <a:buNone/>
                      </a:pPr>
                      <a:r>
                        <a:rPr lang="en-US" altLang="en-US" sz="1200"/>
                        <a:t>6</a:t>
                      </a:r>
                      <a:endParaRPr lang="en-US" altLang="en-US" sz="1200"/>
                    </a:p>
                  </a:txBody>
                  <a:tcPr/>
                </a:tc>
                <a:tc>
                  <a:txBody>
                    <a:bodyPr/>
                    <a:p>
                      <a:pPr>
                        <a:buNone/>
                      </a:pPr>
                      <a:r>
                        <a:rPr lang="en-US" sz="1200"/>
                        <a:t>Software-Defined IDS for Securing Embedded Mobile Devices</a:t>
                      </a:r>
                      <a:endParaRPr lang="en-US" sz="1200"/>
                    </a:p>
                    <a:p>
                      <a:pPr>
                        <a:buNone/>
                      </a:pPr>
                      <a:r>
                        <a:rPr lang="en-US" sz="1200"/>
                        <a:t>(</a:t>
                      </a:r>
                      <a:r>
                        <a:rPr lang="en-US" altLang="en-US" sz="1200"/>
                        <a:t>IEEE,</a:t>
                      </a:r>
                      <a:r>
                        <a:rPr lang="en-US" sz="1200"/>
                        <a:t>2013)</a:t>
                      </a:r>
                      <a:endParaRPr lang="en-US" sz="1200"/>
                    </a:p>
                  </a:txBody>
                  <a:tcPr/>
                </a:tc>
                <a:tc>
                  <a:txBody>
                    <a:bodyPr/>
                    <a:p>
                      <a:pPr>
                        <a:buNone/>
                      </a:pPr>
                      <a:r>
                        <a:rPr lang="en-US" sz="1200"/>
                        <a:t>Richard Skowyra, Sanaz Bahargam, Azer Bestavros</a:t>
                      </a:r>
                      <a:endParaRPr lang="en-US" sz="1200"/>
                    </a:p>
                  </a:txBody>
                  <a:tcPr/>
                </a:tc>
                <a:tc>
                  <a:txBody>
                    <a:bodyPr/>
                    <a:p>
                      <a:pPr>
                        <a:buNone/>
                      </a:pPr>
                      <a:r>
                        <a:rPr lang="en-US" sz="1200"/>
                        <a:t>Learning Intrusion Detection System based on SDN.</a:t>
                      </a:r>
                      <a:endParaRPr lang="en-US" sz="1200"/>
                    </a:p>
                  </a:txBody>
                  <a:tcPr/>
                </a:tc>
                <a:tc>
                  <a:txBody>
                    <a:bodyPr/>
                    <a:p>
                      <a:pPr>
                        <a:buNone/>
                      </a:pPr>
                      <a:r>
                        <a:rPr lang="en-US" sz="1200"/>
                        <a:t>OpenFlow protocol, Flow rules.</a:t>
                      </a:r>
                      <a:endParaRPr lang="en-US" sz="1200"/>
                    </a:p>
                  </a:txBody>
                  <a:tcPr/>
                </a:tc>
              </a:tr>
            </a:tbl>
          </a:graphicData>
        </a:graphic>
      </p:graphicFrame>
      <p:sp>
        <p:nvSpPr>
          <p:cNvPr id="6" name="Text Box 5"/>
          <p:cNvSpPr txBox="1"/>
          <p:nvPr/>
        </p:nvSpPr>
        <p:spPr>
          <a:xfrm>
            <a:off x="11395075" y="6410960"/>
            <a:ext cx="492125" cy="306705"/>
          </a:xfrm>
          <a:prstGeom prst="rect">
            <a:avLst/>
          </a:prstGeom>
          <a:noFill/>
        </p:spPr>
        <p:txBody>
          <a:bodyPr wrap="square" rtlCol="0">
            <a:spAutoFit/>
          </a:bodyPr>
          <a:p>
            <a:r>
              <a:rPr lang="en-US" altLang="en-US">
                <a:solidFill>
                  <a:schemeClr val="bg1"/>
                </a:solidFill>
              </a:rPr>
              <a:t>4</a:t>
            </a:r>
            <a:endParaRPr lang="en-US" alt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Literature Review</a:t>
            </a:r>
            <a:r>
              <a:rPr lang="en-US" altLang="en-US"/>
              <a:t>	</a:t>
            </a:r>
            <a:endParaRPr lang="en-US" altLang="en-US"/>
          </a:p>
        </p:txBody>
      </p:sp>
      <p:sp>
        <p:nvSpPr>
          <p:cNvPr id="3" name="Text Placeholder 2"/>
          <p:cNvSpPr>
            <a:spLocks noGrp="1"/>
          </p:cNvSpPr>
          <p:nvPr>
            <p:ph type="body" idx="1"/>
          </p:nvPr>
        </p:nvSpPr>
        <p:spPr/>
        <p:txBody>
          <a:bodyPr/>
          <a:p>
            <a:r>
              <a:rPr lang="en-US"/>
              <a:t> </a:t>
            </a:r>
            <a:endParaRPr lang="en-US"/>
          </a:p>
        </p:txBody>
      </p:sp>
      <p:sp>
        <p:nvSpPr>
          <p:cNvPr id="4" name="Text Box 3"/>
          <p:cNvSpPr txBox="1"/>
          <p:nvPr/>
        </p:nvSpPr>
        <p:spPr>
          <a:xfrm>
            <a:off x="4826000" y="3275330"/>
            <a:ext cx="2540000" cy="306705"/>
          </a:xfrm>
          <a:prstGeom prst="rect">
            <a:avLst/>
          </a:prstGeom>
          <a:noFill/>
        </p:spPr>
        <p:txBody>
          <a:bodyPr wrap="square" rtlCol="0" anchor="t">
            <a:spAutoFit/>
          </a:bodyPr>
          <a:p>
            <a:r>
              <a:rPr lang="en-US"/>
              <a:t> </a:t>
            </a:r>
            <a:endParaRPr lang="en-US"/>
          </a:p>
        </p:txBody>
      </p:sp>
      <p:graphicFrame>
        <p:nvGraphicFramePr>
          <p:cNvPr id="5" name="Table 4"/>
          <p:cNvGraphicFramePr/>
          <p:nvPr/>
        </p:nvGraphicFramePr>
        <p:xfrm>
          <a:off x="609600" y="1298575"/>
          <a:ext cx="10972800" cy="4333875"/>
        </p:xfrm>
        <a:graphic>
          <a:graphicData uri="http://schemas.openxmlformats.org/drawingml/2006/table">
            <a:tbl>
              <a:tblPr firstRow="1" bandRow="1">
                <a:tableStyleId>{5C22544A-7EE6-4342-B048-85BDC9FD1C3A}</a:tableStyleId>
              </a:tblPr>
              <a:tblGrid>
                <a:gridCol w="847090"/>
                <a:gridCol w="2957195"/>
                <a:gridCol w="1691640"/>
                <a:gridCol w="2893695"/>
                <a:gridCol w="2583180"/>
              </a:tblGrid>
              <a:tr h="621030">
                <a:tc>
                  <a:txBody>
                    <a:bodyPr/>
                    <a:p>
                      <a:pPr>
                        <a:buNone/>
                      </a:pPr>
                      <a:r>
                        <a:rPr lang="en-US"/>
                        <a:t>S.No.</a:t>
                      </a:r>
                      <a:endParaRPr lang="en-US"/>
                    </a:p>
                  </a:txBody>
                  <a:tcPr/>
                </a:tc>
                <a:tc>
                  <a:txBody>
                    <a:bodyPr/>
                    <a:p>
                      <a:pPr>
                        <a:buNone/>
                      </a:pPr>
                      <a:r>
                        <a:rPr lang="en-US"/>
                        <a:t>TITLE (Year)</a:t>
                      </a:r>
                      <a:endParaRPr lang="en-US"/>
                    </a:p>
                  </a:txBody>
                  <a:tcPr/>
                </a:tc>
                <a:tc>
                  <a:txBody>
                    <a:bodyPr/>
                    <a:p>
                      <a:pPr>
                        <a:buNone/>
                      </a:pPr>
                      <a:r>
                        <a:rPr lang="en-US"/>
                        <a:t>AUTHORS</a:t>
                      </a:r>
                      <a:endParaRPr lang="en-US"/>
                    </a:p>
                  </a:txBody>
                  <a:tcPr/>
                </a:tc>
                <a:tc>
                  <a:txBody>
                    <a:bodyPr/>
                    <a:p>
                      <a:pPr>
                        <a:buNone/>
                      </a:pPr>
                      <a:r>
                        <a:rPr lang="en-US"/>
                        <a:t>OBJECTIVE OF THE PAPER</a:t>
                      </a:r>
                      <a:endParaRPr lang="en-US"/>
                    </a:p>
                  </a:txBody>
                  <a:tcPr/>
                </a:tc>
                <a:tc>
                  <a:txBody>
                    <a:bodyPr/>
                    <a:p>
                      <a:pPr>
                        <a:buNone/>
                      </a:pPr>
                      <a:r>
                        <a:rPr lang="en-US"/>
                        <a:t>KEY FINDINGS</a:t>
                      </a:r>
                      <a:endParaRPr lang="en-US"/>
                    </a:p>
                  </a:txBody>
                  <a:tcPr/>
                </a:tc>
              </a:tr>
              <a:tr h="1237615">
                <a:tc>
                  <a:txBody>
                    <a:bodyPr/>
                    <a:p>
                      <a:pPr>
                        <a:buNone/>
                      </a:pPr>
                      <a:r>
                        <a:rPr lang="en-US" altLang="en-US" sz="1200"/>
                        <a:t>7</a:t>
                      </a:r>
                      <a:endParaRPr lang="en-US" altLang="en-US" sz="1200"/>
                    </a:p>
                  </a:txBody>
                  <a:tcPr/>
                </a:tc>
                <a:tc>
                  <a:txBody>
                    <a:bodyPr/>
                    <a:p>
                      <a:pPr>
                        <a:buNone/>
                      </a:pPr>
                      <a:r>
                        <a:rPr lang="en-US" sz="1200"/>
                        <a:t>A secured SDN framework for IoT</a:t>
                      </a:r>
                      <a:endParaRPr lang="en-US" sz="1200"/>
                    </a:p>
                    <a:p>
                      <a:pPr>
                        <a:buNone/>
                      </a:pPr>
                      <a:r>
                        <a:rPr lang="en-US" sz="1200"/>
                        <a:t>(</a:t>
                      </a:r>
                      <a:r>
                        <a:rPr lang="en-US" altLang="en-US" sz="1200"/>
                        <a:t>IEEE,</a:t>
                      </a:r>
                      <a:r>
                        <a:rPr lang="en-US" sz="1200"/>
                        <a:t>2015)</a:t>
                      </a:r>
                      <a:endParaRPr lang="en-US" sz="1200"/>
                    </a:p>
                  </a:txBody>
                  <a:tcPr/>
                </a:tc>
                <a:tc>
                  <a:txBody>
                    <a:bodyPr/>
                    <a:p>
                      <a:pPr>
                        <a:buNone/>
                      </a:pPr>
                      <a:r>
                        <a:rPr lang="en-US" sz="1200"/>
                        <a:t>Kshira Sagar Sahoo, Bibhudatta Sahoo, Abinas Panda</a:t>
                      </a:r>
                      <a:endParaRPr lang="en-US" sz="1200"/>
                    </a:p>
                  </a:txBody>
                  <a:tcPr/>
                </a:tc>
                <a:tc>
                  <a:txBody>
                    <a:bodyPr/>
                    <a:p>
                      <a:pPr>
                        <a:buNone/>
                      </a:pPr>
                      <a:r>
                        <a:rPr lang="en-US" sz="1200"/>
                        <a:t>To address the security challenges in SDN and propose a secure framework for IoT based on SDN.</a:t>
                      </a:r>
                      <a:endParaRPr lang="en-US" sz="1200"/>
                    </a:p>
                  </a:txBody>
                  <a:tcPr/>
                </a:tc>
                <a:tc>
                  <a:txBody>
                    <a:bodyPr/>
                    <a:p>
                      <a:pPr>
                        <a:buNone/>
                      </a:pPr>
                      <a:r>
                        <a:rPr lang="en-US" sz="1200"/>
                        <a:t>SDN architecture and different layers, Security issues in SDN, </a:t>
                      </a:r>
                      <a:endParaRPr lang="en-US" sz="1200"/>
                    </a:p>
                  </a:txBody>
                  <a:tcPr/>
                </a:tc>
              </a:tr>
              <a:tr h="1237615">
                <a:tc>
                  <a:txBody>
                    <a:bodyPr/>
                    <a:p>
                      <a:pPr>
                        <a:buNone/>
                      </a:pPr>
                      <a:r>
                        <a:rPr lang="en-US" altLang="en-US" sz="1200"/>
                        <a:t>8</a:t>
                      </a:r>
                      <a:endParaRPr lang="en-US" altLang="en-US" sz="1200"/>
                    </a:p>
                  </a:txBody>
                  <a:tcPr/>
                </a:tc>
                <a:tc>
                  <a:txBody>
                    <a:bodyPr/>
                    <a:p>
                      <a:pPr>
                        <a:buNone/>
                      </a:pPr>
                      <a:r>
                        <a:rPr lang="en-US" sz="1200"/>
                        <a:t>An Entropy-Based Distributed DDoS Detection Mechanism in Software-Defined Networking</a:t>
                      </a:r>
                      <a:endParaRPr lang="en-US" sz="1200"/>
                    </a:p>
                    <a:p>
                      <a:pPr>
                        <a:buNone/>
                      </a:pPr>
                      <a:r>
                        <a:rPr lang="en-US" sz="1200"/>
                        <a:t>(</a:t>
                      </a:r>
                      <a:r>
                        <a:rPr lang="en-US" altLang="en-US" sz="1200"/>
                        <a:t>IEEE,</a:t>
                      </a:r>
                      <a:r>
                        <a:rPr lang="en-US" sz="1200"/>
                        <a:t>2015)</a:t>
                      </a:r>
                      <a:endParaRPr lang="en-US" sz="1200"/>
                    </a:p>
                  </a:txBody>
                  <a:tcPr/>
                </a:tc>
                <a:tc>
                  <a:txBody>
                    <a:bodyPr/>
                    <a:p>
                      <a:pPr>
                        <a:buNone/>
                      </a:pPr>
                      <a:r>
                        <a:rPr lang="en-US" sz="1200"/>
                        <a:t>Rui Wang, Zhiping Jia, Lei Ju</a:t>
                      </a:r>
                      <a:endParaRPr lang="en-US" sz="1200"/>
                    </a:p>
                  </a:txBody>
                  <a:tcPr/>
                </a:tc>
                <a:tc>
                  <a:txBody>
                    <a:bodyPr/>
                    <a:p>
                      <a:pPr>
                        <a:buNone/>
                      </a:pPr>
                      <a:r>
                        <a:rPr lang="en-US" sz="1200"/>
                        <a:t>To design a flow statistics process in switch to detect DDoS attack based on entropy. </a:t>
                      </a:r>
                      <a:endParaRPr lang="en-US" sz="1200"/>
                    </a:p>
                  </a:txBody>
                  <a:tcPr/>
                </a:tc>
                <a:tc>
                  <a:txBody>
                    <a:bodyPr/>
                    <a:p>
                      <a:pPr>
                        <a:buNone/>
                      </a:pPr>
                      <a:r>
                        <a:rPr lang="en-US" sz="1200"/>
                        <a:t>Entropy to detect ddos,Open vSwitch, </a:t>
                      </a:r>
                      <a:endParaRPr lang="en-US" sz="1200"/>
                    </a:p>
                  </a:txBody>
                  <a:tcPr/>
                </a:tc>
              </a:tr>
              <a:tr h="1237615">
                <a:tc>
                  <a:txBody>
                    <a:bodyPr/>
                    <a:p>
                      <a:pPr>
                        <a:buNone/>
                      </a:pPr>
                      <a:r>
                        <a:rPr lang="en-US" altLang="en-US" sz="1200"/>
                        <a:t>9</a:t>
                      </a:r>
                      <a:endParaRPr lang="en-US" altLang="en-US" sz="1200"/>
                    </a:p>
                  </a:txBody>
                  <a:tcPr/>
                </a:tc>
                <a:tc>
                  <a:txBody>
                    <a:bodyPr/>
                    <a:p>
                      <a:pPr>
                        <a:buNone/>
                      </a:pPr>
                      <a:r>
                        <a:rPr lang="en-US" sz="1200"/>
                        <a:t>Combining OpenFlow and sFlow for an effective and scalable anomaly Detection and mitigation mechanism on SDN environments</a:t>
                      </a:r>
                      <a:endParaRPr lang="en-US" sz="1200"/>
                    </a:p>
                    <a:p>
                      <a:pPr>
                        <a:buNone/>
                      </a:pPr>
                      <a:r>
                        <a:rPr lang="en-US" altLang="en-US" sz="1200"/>
                        <a:t>(Elsevier,2013)</a:t>
                      </a:r>
                      <a:endParaRPr lang="en-US" altLang="en-US" sz="1200"/>
                    </a:p>
                  </a:txBody>
                  <a:tcPr/>
                </a:tc>
                <a:tc>
                  <a:txBody>
                    <a:bodyPr/>
                    <a:p>
                      <a:pPr>
                        <a:buNone/>
                      </a:pPr>
                      <a:r>
                        <a:rPr lang="en-US" sz="1200"/>
                        <a:t>K. Giotis, C. Argyropoulos, G. Androulidakis ⇑ , D. Kalogeras, V. Maglari</a:t>
                      </a:r>
                      <a:endParaRPr lang="en-US" sz="1200"/>
                    </a:p>
                  </a:txBody>
                  <a:tcPr/>
                </a:tc>
                <a:tc>
                  <a:txBody>
                    <a:bodyPr/>
                    <a:p>
                      <a:pPr>
                        <a:buNone/>
                      </a:pPr>
                      <a:r>
                        <a:rPr lang="en-US" altLang="en-US" sz="1200"/>
                        <a:t>To present a combined mechanism for reduced data gathering, anamoly detection basedon entropy and network-wide anamoly detection using OF.</a:t>
                      </a:r>
                      <a:endParaRPr lang="en-US" altLang="en-US" sz="1200"/>
                    </a:p>
                  </a:txBody>
                  <a:tcPr/>
                </a:tc>
                <a:tc>
                  <a:txBody>
                    <a:bodyPr/>
                    <a:p>
                      <a:pPr>
                        <a:buNone/>
                      </a:pPr>
                      <a:r>
                        <a:rPr lang="en-US" altLang="en-US" sz="1200"/>
                        <a:t>Flow counters data collection for periodic analysis, sFlow, different parameters for entropy based classification.</a:t>
                      </a:r>
                      <a:endParaRPr lang="en-US" altLang="en-US" sz="1200"/>
                    </a:p>
                  </a:txBody>
                  <a:tcPr/>
                </a:tc>
              </a:tr>
            </a:tbl>
          </a:graphicData>
        </a:graphic>
      </p:graphicFrame>
      <p:sp>
        <p:nvSpPr>
          <p:cNvPr id="6" name="Text Box 5"/>
          <p:cNvSpPr txBox="1"/>
          <p:nvPr/>
        </p:nvSpPr>
        <p:spPr>
          <a:xfrm>
            <a:off x="11395075" y="6410960"/>
            <a:ext cx="492125" cy="306705"/>
          </a:xfrm>
          <a:prstGeom prst="rect">
            <a:avLst/>
          </a:prstGeom>
          <a:noFill/>
        </p:spPr>
        <p:txBody>
          <a:bodyPr wrap="square" rtlCol="0">
            <a:spAutoFit/>
          </a:bodyPr>
          <a:p>
            <a:r>
              <a:rPr lang="en-US" altLang="en-US">
                <a:solidFill>
                  <a:schemeClr val="bg1"/>
                </a:solidFill>
              </a:rPr>
              <a:t>5</a:t>
            </a:r>
            <a:endParaRPr lang="en-US" alt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Literature Review</a:t>
            </a:r>
            <a:r>
              <a:rPr lang="en-US" altLang="en-US"/>
              <a:t>	</a:t>
            </a:r>
            <a:endParaRPr lang="en-US" altLang="en-US"/>
          </a:p>
        </p:txBody>
      </p:sp>
      <p:sp>
        <p:nvSpPr>
          <p:cNvPr id="3" name="Text Placeholder 2"/>
          <p:cNvSpPr>
            <a:spLocks noGrp="1"/>
          </p:cNvSpPr>
          <p:nvPr>
            <p:ph type="body" idx="1"/>
          </p:nvPr>
        </p:nvSpPr>
        <p:spPr/>
        <p:txBody>
          <a:bodyPr/>
          <a:p>
            <a:r>
              <a:rPr lang="en-US"/>
              <a:t> </a:t>
            </a:r>
            <a:endParaRPr lang="en-US"/>
          </a:p>
        </p:txBody>
      </p:sp>
      <p:sp>
        <p:nvSpPr>
          <p:cNvPr id="4" name="Text Box 3"/>
          <p:cNvSpPr txBox="1"/>
          <p:nvPr/>
        </p:nvSpPr>
        <p:spPr>
          <a:xfrm>
            <a:off x="4826000" y="3275330"/>
            <a:ext cx="2540000" cy="306705"/>
          </a:xfrm>
          <a:prstGeom prst="rect">
            <a:avLst/>
          </a:prstGeom>
          <a:noFill/>
        </p:spPr>
        <p:txBody>
          <a:bodyPr wrap="square" rtlCol="0" anchor="t">
            <a:spAutoFit/>
          </a:bodyPr>
          <a:p>
            <a:r>
              <a:rPr lang="en-US"/>
              <a:t> </a:t>
            </a:r>
            <a:endParaRPr lang="en-US"/>
          </a:p>
        </p:txBody>
      </p:sp>
      <p:graphicFrame>
        <p:nvGraphicFramePr>
          <p:cNvPr id="5" name="Table 4"/>
          <p:cNvGraphicFramePr/>
          <p:nvPr/>
        </p:nvGraphicFramePr>
        <p:xfrm>
          <a:off x="609600" y="1298575"/>
          <a:ext cx="10972800" cy="4333875"/>
        </p:xfrm>
        <a:graphic>
          <a:graphicData uri="http://schemas.openxmlformats.org/drawingml/2006/table">
            <a:tbl>
              <a:tblPr firstRow="1" bandRow="1">
                <a:tableStyleId>{5C22544A-7EE6-4342-B048-85BDC9FD1C3A}</a:tableStyleId>
              </a:tblPr>
              <a:tblGrid>
                <a:gridCol w="847090"/>
                <a:gridCol w="2957195"/>
                <a:gridCol w="1691640"/>
                <a:gridCol w="2893695"/>
                <a:gridCol w="2583180"/>
              </a:tblGrid>
              <a:tr h="621030">
                <a:tc>
                  <a:txBody>
                    <a:bodyPr/>
                    <a:p>
                      <a:pPr>
                        <a:buNone/>
                      </a:pPr>
                      <a:r>
                        <a:rPr lang="en-US"/>
                        <a:t>S.No.</a:t>
                      </a:r>
                      <a:endParaRPr lang="en-US"/>
                    </a:p>
                  </a:txBody>
                  <a:tcPr/>
                </a:tc>
                <a:tc>
                  <a:txBody>
                    <a:bodyPr/>
                    <a:p>
                      <a:pPr>
                        <a:buNone/>
                      </a:pPr>
                      <a:r>
                        <a:rPr lang="en-US"/>
                        <a:t>TITLE (Year)</a:t>
                      </a:r>
                      <a:endParaRPr lang="en-US"/>
                    </a:p>
                  </a:txBody>
                  <a:tcPr/>
                </a:tc>
                <a:tc>
                  <a:txBody>
                    <a:bodyPr/>
                    <a:p>
                      <a:pPr>
                        <a:buNone/>
                      </a:pPr>
                      <a:r>
                        <a:rPr lang="en-US"/>
                        <a:t>AUTHORS</a:t>
                      </a:r>
                      <a:endParaRPr lang="en-US"/>
                    </a:p>
                  </a:txBody>
                  <a:tcPr/>
                </a:tc>
                <a:tc>
                  <a:txBody>
                    <a:bodyPr/>
                    <a:p>
                      <a:pPr>
                        <a:buNone/>
                      </a:pPr>
                      <a:r>
                        <a:rPr lang="en-US"/>
                        <a:t>OBJECTIVE OF THE PAPER</a:t>
                      </a:r>
                      <a:endParaRPr lang="en-US"/>
                    </a:p>
                  </a:txBody>
                  <a:tcPr/>
                </a:tc>
                <a:tc>
                  <a:txBody>
                    <a:bodyPr/>
                    <a:p>
                      <a:pPr>
                        <a:buNone/>
                      </a:pPr>
                      <a:r>
                        <a:rPr lang="en-US"/>
                        <a:t>KEY FINDINGS</a:t>
                      </a:r>
                      <a:endParaRPr lang="en-US"/>
                    </a:p>
                  </a:txBody>
                  <a:tcPr/>
                </a:tc>
              </a:tr>
              <a:tr h="1237615">
                <a:tc>
                  <a:txBody>
                    <a:bodyPr/>
                    <a:p>
                      <a:pPr>
                        <a:buNone/>
                      </a:pPr>
                      <a:r>
                        <a:rPr lang="en-US" altLang="en-US" sz="1200"/>
                        <a:t>10</a:t>
                      </a:r>
                      <a:endParaRPr lang="en-US" altLang="en-US" sz="1200"/>
                    </a:p>
                  </a:txBody>
                  <a:tcPr/>
                </a:tc>
                <a:tc>
                  <a:txBody>
                    <a:bodyPr/>
                    <a:p>
                      <a:pPr>
                        <a:buNone/>
                      </a:pPr>
                      <a:r>
                        <a:rPr lang="en-US" altLang="en-US" sz="1200"/>
                        <a:t>Mitigation of DDoS attack instigated by compromised switches on SDN controller by analyzing the flow rule request traffic</a:t>
                      </a:r>
                      <a:endParaRPr lang="en-US" altLang="en-US" sz="1200"/>
                    </a:p>
                    <a:p>
                      <a:pPr>
                        <a:buNone/>
                      </a:pPr>
                      <a:r>
                        <a:rPr lang="en-US" altLang="en-US" sz="1200"/>
                        <a:t>(IJET,2018)</a:t>
                      </a:r>
                      <a:endParaRPr lang="en-US" altLang="en-US" sz="1200"/>
                    </a:p>
                  </a:txBody>
                  <a:tcPr/>
                </a:tc>
                <a:tc>
                  <a:txBody>
                    <a:bodyPr/>
                    <a:p>
                      <a:pPr>
                        <a:buNone/>
                      </a:pPr>
                      <a:r>
                        <a:rPr lang="en-US" sz="1200"/>
                        <a:t>Sanjeetha R, Shikhar Srivastava, Rishab Pokharna, Syed Shafiq, Dr. Anita Kanavalli</a:t>
                      </a:r>
                      <a:endParaRPr lang="en-US" sz="1200"/>
                    </a:p>
                  </a:txBody>
                  <a:tcPr/>
                </a:tc>
                <a:tc>
                  <a:txBody>
                    <a:bodyPr/>
                    <a:p>
                      <a:pPr>
                        <a:buNone/>
                      </a:pPr>
                      <a:r>
                        <a:rPr lang="en-US" altLang="en-US" sz="1200"/>
                        <a:t>To show DDoS attack using Flow-entry tables of switches and way to mitigate it.</a:t>
                      </a:r>
                      <a:endParaRPr lang="en-US" altLang="en-US" sz="1200"/>
                    </a:p>
                  </a:txBody>
                  <a:tcPr/>
                </a:tc>
                <a:tc>
                  <a:txBody>
                    <a:bodyPr/>
                    <a:p>
                      <a:pPr>
                        <a:buNone/>
                      </a:pPr>
                      <a:r>
                        <a:rPr lang="en-US" altLang="en-US" sz="1200"/>
                        <a:t>Using Flow-entries as </a:t>
                      </a:r>
                      <a:r>
                        <a:rPr lang="en-US" altLang="en-US" sz="1200">
                          <a:sym typeface="+mn-ea"/>
                        </a:rPr>
                        <a:t>vulnerability for</a:t>
                      </a:r>
                      <a:r>
                        <a:rPr lang="en-US" altLang="en-US" sz="1200"/>
                        <a:t> DDoS attack.</a:t>
                      </a:r>
                      <a:endParaRPr lang="en-US" altLang="en-US" sz="1200"/>
                    </a:p>
                  </a:txBody>
                  <a:tcPr/>
                </a:tc>
              </a:tr>
              <a:tr h="1237615">
                <a:tc>
                  <a:txBody>
                    <a:bodyPr/>
                    <a:p>
                      <a:pPr>
                        <a:buNone/>
                      </a:pPr>
                      <a:r>
                        <a:rPr lang="en-US" altLang="en-US" sz="1200"/>
                        <a:t>11</a:t>
                      </a:r>
                      <a:endParaRPr lang="en-US" altLang="en-US" sz="1200"/>
                    </a:p>
                  </a:txBody>
                  <a:tcPr/>
                </a:tc>
                <a:tc>
                  <a:txBody>
                    <a:bodyPr/>
                    <a:p>
                      <a:pPr>
                        <a:buNone/>
                      </a:pPr>
                      <a:r>
                        <a:rPr lang="en-US" sz="1200"/>
                        <a:t>A New Multi Classifier System using Entropy-based Features in DDoS Attack Detection</a:t>
                      </a:r>
                      <a:endParaRPr lang="en-US" sz="1200"/>
                    </a:p>
                    <a:p>
                      <a:pPr>
                        <a:buNone/>
                      </a:pPr>
                      <a:r>
                        <a:rPr lang="en-US" altLang="en-US" sz="1200"/>
                        <a:t>(IEEE,2018)</a:t>
                      </a:r>
                      <a:endParaRPr lang="en-US" altLang="en-US" sz="1200"/>
                    </a:p>
                  </a:txBody>
                  <a:tcPr/>
                </a:tc>
                <a:tc>
                  <a:txBody>
                    <a:bodyPr/>
                    <a:p>
                      <a:pPr>
                        <a:buNone/>
                      </a:pPr>
                      <a:r>
                        <a:rPr lang="en-US" sz="1200"/>
                        <a:t>Abigail Koay, Aaron Chen, Ian Welch, Winston K.G. Seah</a:t>
                      </a:r>
                      <a:endParaRPr lang="en-US" sz="1200"/>
                    </a:p>
                  </a:txBody>
                  <a:tcPr/>
                </a:tc>
                <a:tc>
                  <a:txBody>
                    <a:bodyPr/>
                    <a:p>
                      <a:pPr>
                        <a:buNone/>
                      </a:pPr>
                      <a:r>
                        <a:rPr lang="en-US" altLang="en-US" sz="1200"/>
                        <a:t>To propose a multi-classifier system to detect DDoS based on the proposed set of multiple entropy based feature and machine learning classifier to increase accuracy.</a:t>
                      </a:r>
                      <a:endParaRPr lang="en-US" altLang="en-US" sz="1200"/>
                    </a:p>
                  </a:txBody>
                  <a:tcPr/>
                </a:tc>
                <a:tc>
                  <a:txBody>
                    <a:bodyPr/>
                    <a:p>
                      <a:pPr>
                        <a:buNone/>
                      </a:pPr>
                      <a:r>
                        <a:rPr lang="en-US" altLang="en-US" sz="1200"/>
                        <a:t>Entropy, multiple classfier system, machine learning to classify traffic.</a:t>
                      </a:r>
                      <a:endParaRPr lang="en-US" altLang="en-US" sz="1200"/>
                    </a:p>
                  </a:txBody>
                  <a:tcPr/>
                </a:tc>
              </a:tr>
              <a:tr h="1237615">
                <a:tc>
                  <a:txBody>
                    <a:bodyPr/>
                    <a:p>
                      <a:pPr>
                        <a:buNone/>
                      </a:pPr>
                      <a:r>
                        <a:rPr lang="en-US" altLang="en-US" sz="1200"/>
                        <a:t>12</a:t>
                      </a:r>
                      <a:endParaRPr lang="en-US" altLang="en-US" sz="1200"/>
                    </a:p>
                  </a:txBody>
                  <a:tcPr/>
                </a:tc>
                <a:tc>
                  <a:txBody>
                    <a:bodyPr/>
                    <a:p>
                      <a:pPr>
                        <a:buNone/>
                      </a:pPr>
                      <a:r>
                        <a:rPr lang="en-US" sz="1200"/>
                        <a:t>Cloud based IOT : Architecture, Application, Challenges and Future</a:t>
                      </a:r>
                      <a:endParaRPr lang="en-US" sz="1200"/>
                    </a:p>
                    <a:p>
                      <a:pPr>
                        <a:buNone/>
                      </a:pPr>
                      <a:r>
                        <a:rPr lang="en-US" sz="1200"/>
                        <a:t>(IJSRCSEIT</a:t>
                      </a:r>
                      <a:r>
                        <a:rPr lang="en-US" altLang="en-US" sz="1200"/>
                        <a:t>,</a:t>
                      </a:r>
                      <a:r>
                        <a:rPr lang="en-US" sz="1200"/>
                        <a:t>2018)</a:t>
                      </a:r>
                      <a:endParaRPr lang="en-US" sz="1200"/>
                    </a:p>
                  </a:txBody>
                  <a:tcPr/>
                </a:tc>
                <a:tc>
                  <a:txBody>
                    <a:bodyPr/>
                    <a:p>
                      <a:pPr>
                        <a:buNone/>
                      </a:pPr>
                      <a:r>
                        <a:rPr lang="en-US" sz="1200"/>
                        <a:t>Zeba Qureshi, Nupur Agrawal, Deepika Chouhan</a:t>
                      </a:r>
                      <a:endParaRPr lang="en-US" sz="1200"/>
                    </a:p>
                  </a:txBody>
                  <a:tcPr/>
                </a:tc>
                <a:tc>
                  <a:txBody>
                    <a:bodyPr/>
                    <a:p>
                      <a:pPr>
                        <a:buNone/>
                      </a:pPr>
                      <a:r>
                        <a:rPr lang="en-US" sz="1200"/>
                        <a:t>To provide an overview of an cloud based architecture for integration of IoT with Cloud Computing. </a:t>
                      </a:r>
                      <a:endParaRPr lang="en-US" sz="1200"/>
                    </a:p>
                  </a:txBody>
                  <a:tcPr/>
                </a:tc>
                <a:tc>
                  <a:txBody>
                    <a:bodyPr/>
                    <a:p>
                      <a:pPr>
                        <a:buNone/>
                      </a:pPr>
                      <a:r>
                        <a:rPr lang="en-US" sz="1200"/>
                        <a:t>The basic architecture of cloud and IoT, Benefits, Challenges and various application of Cloud based IoT.</a:t>
                      </a:r>
                      <a:endParaRPr lang="en-US" sz="1200"/>
                    </a:p>
                  </a:txBody>
                  <a:tcPr/>
                </a:tc>
              </a:tr>
            </a:tbl>
          </a:graphicData>
        </a:graphic>
      </p:graphicFrame>
      <p:sp>
        <p:nvSpPr>
          <p:cNvPr id="6" name="Text Box 5"/>
          <p:cNvSpPr txBox="1"/>
          <p:nvPr/>
        </p:nvSpPr>
        <p:spPr>
          <a:xfrm>
            <a:off x="11395075" y="6410960"/>
            <a:ext cx="492125" cy="306705"/>
          </a:xfrm>
          <a:prstGeom prst="rect">
            <a:avLst/>
          </a:prstGeom>
          <a:noFill/>
        </p:spPr>
        <p:txBody>
          <a:bodyPr wrap="square" rtlCol="0">
            <a:spAutoFit/>
          </a:bodyPr>
          <a:p>
            <a:r>
              <a:rPr lang="en-US" altLang="en-US">
                <a:solidFill>
                  <a:schemeClr val="bg1"/>
                </a:solidFill>
              </a:rPr>
              <a:t>6</a:t>
            </a:r>
            <a:endParaRPr lang="en-US" alt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Research Gap (Base paper)</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marL="342900" indent="-342900" algn="just">
              <a:buFont typeface="Arial" panose="02080604020202020204" pitchFamily="34" charset="0"/>
              <a:buChar char="•"/>
            </a:pPr>
            <a:r>
              <a:rPr lang="en-US" sz="2000">
                <a:sym typeface="+mn-ea"/>
              </a:rPr>
              <a:t>Controller in  </a:t>
            </a:r>
            <a:r>
              <a:rPr lang="en-US" altLang="en-US" sz="2000">
                <a:sym typeface="+mn-ea"/>
              </a:rPr>
              <a:t>proposed</a:t>
            </a:r>
            <a:r>
              <a:rPr lang="en-US" sz="2000">
                <a:sym typeface="+mn-ea"/>
              </a:rPr>
              <a:t> architecture is vulnerable to DDoS attack.</a:t>
            </a:r>
            <a:endParaRPr lang="en-US" sz="2000"/>
          </a:p>
          <a:p>
            <a:pPr marL="342900" indent="-342900" algn="just">
              <a:buFont typeface="Arial" panose="02080604020202020204" pitchFamily="34" charset="0"/>
              <a:buChar char="•"/>
            </a:pPr>
            <a:endParaRPr lang="en-US" sz="2000"/>
          </a:p>
          <a:p>
            <a:pPr marL="342900" indent="-342900" algn="just">
              <a:buFont typeface="Arial" panose="02080604020202020204" pitchFamily="34" charset="0"/>
              <a:buChar char="•"/>
            </a:pPr>
            <a:r>
              <a:rPr lang="en-US" sz="2000">
                <a:sym typeface="+mn-ea"/>
              </a:rPr>
              <a:t>An attacker can forge </a:t>
            </a:r>
            <a:r>
              <a:rPr lang="en-US" sz="2000">
                <a:solidFill>
                  <a:srgbClr val="FF0000"/>
                </a:solidFill>
                <a:sym typeface="+mn-ea"/>
              </a:rPr>
              <a:t>SRC_IP</a:t>
            </a:r>
            <a:r>
              <a:rPr lang="en-US" sz="2000">
                <a:sym typeface="+mn-ea"/>
              </a:rPr>
              <a:t> or </a:t>
            </a:r>
            <a:r>
              <a:rPr lang="en-US" sz="2000">
                <a:solidFill>
                  <a:srgbClr val="FF0000"/>
                </a:solidFill>
                <a:sym typeface="+mn-ea"/>
              </a:rPr>
              <a:t>DST_IP</a:t>
            </a:r>
            <a:r>
              <a:rPr lang="en-US" sz="2000">
                <a:sym typeface="+mn-ea"/>
              </a:rPr>
              <a:t> to generate the attack.</a:t>
            </a:r>
            <a:endParaRPr lang="en-US" sz="2000"/>
          </a:p>
          <a:p>
            <a:pPr marL="0" indent="0" algn="just">
              <a:buFont typeface="Arial" panose="02080604020202020204" pitchFamily="34" charset="0"/>
            </a:pPr>
            <a:endParaRPr lang="en-US" sz="2000"/>
          </a:p>
          <a:p>
            <a:pPr marL="342900" indent="-342900" algn="just">
              <a:buFont typeface="Arial" panose="02080604020202020204" pitchFamily="34" charset="0"/>
              <a:buChar char="•"/>
            </a:pPr>
            <a:r>
              <a:rPr lang="en-US" sz="2000">
                <a:sym typeface="+mn-ea"/>
              </a:rPr>
              <a:t>Generating huge no. of packet with forged IP address will flood the controller and lead to Denial-of-Service.</a:t>
            </a:r>
            <a:endParaRPr lang="en-US" sz="2000"/>
          </a:p>
          <a:p>
            <a:pPr marL="342900" indent="-342900" algn="just">
              <a:buFont typeface="Arial" panose="02080604020202020204" pitchFamily="34" charset="0"/>
              <a:buChar char="•"/>
            </a:pPr>
            <a:endParaRPr lang="en-US" sz="2000"/>
          </a:p>
          <a:p>
            <a:pPr marL="342900" indent="-342900" algn="just">
              <a:buFont typeface="Arial" panose="02080604020202020204" pitchFamily="34" charset="0"/>
              <a:buChar char="•"/>
            </a:pPr>
            <a:r>
              <a:rPr lang="en-US" altLang="en-US" sz="2000"/>
              <a:t>The proposed architecture has only detection module with no method to mitigate the attack.</a:t>
            </a:r>
            <a:endParaRPr lang="en-US" sz="2000"/>
          </a:p>
          <a:p>
            <a:pPr marL="342900" indent="-342900" algn="just">
              <a:buFont typeface="Arial" panose="02080604020202020204" pitchFamily="34" charset="0"/>
              <a:buChar char="•"/>
            </a:pPr>
            <a:endParaRPr lang="en-US" sz="2000"/>
          </a:p>
          <a:p>
            <a:endParaRPr lang="en-US" sz="2000"/>
          </a:p>
        </p:txBody>
      </p:sp>
      <p:sp>
        <p:nvSpPr>
          <p:cNvPr id="6" name="Text Box 5"/>
          <p:cNvSpPr txBox="1"/>
          <p:nvPr/>
        </p:nvSpPr>
        <p:spPr>
          <a:xfrm>
            <a:off x="11395075" y="6410960"/>
            <a:ext cx="492125" cy="306705"/>
          </a:xfrm>
          <a:prstGeom prst="rect">
            <a:avLst/>
          </a:prstGeom>
          <a:noFill/>
        </p:spPr>
        <p:txBody>
          <a:bodyPr wrap="square" rtlCol="0">
            <a:spAutoFit/>
          </a:bodyPr>
          <a:p>
            <a:r>
              <a:rPr lang="en-US" altLang="en-US">
                <a:solidFill>
                  <a:schemeClr val="bg1"/>
                </a:solidFill>
              </a:rPr>
              <a:t>7</a:t>
            </a:r>
            <a:endParaRPr lang="en-US"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tx1"/>
                </a:solidFill>
                <a:effectLst>
                  <a:outerShdw blurRad="38100" dist="19050" dir="2700000" algn="tl" rotWithShape="0">
                    <a:schemeClr val="dk1">
                      <a:alpha val="40000"/>
                    </a:schemeClr>
                  </a:outerShdw>
                </a:effectLst>
              </a:rPr>
              <a:t>Problem Statement</a:t>
            </a:r>
            <a:endParaRPr lang="en-US" altLang="en-US" sz="3200">
              <a:solidFill>
                <a:schemeClr val="tx1"/>
              </a:solidFill>
              <a:effectLst>
                <a:outerShdw blurRad="38100" dist="19050" dir="2700000" algn="tl" rotWithShape="0">
                  <a:schemeClr val="dk1">
                    <a:alpha val="40000"/>
                  </a:schemeClr>
                </a:outerShdw>
              </a:effectLst>
            </a:endParaRPr>
          </a:p>
        </p:txBody>
      </p:sp>
      <p:sp>
        <p:nvSpPr>
          <p:cNvPr id="3" name="Text Placeholder 2"/>
          <p:cNvSpPr>
            <a:spLocks noGrp="1"/>
          </p:cNvSpPr>
          <p:nvPr>
            <p:ph type="body" idx="1"/>
          </p:nvPr>
        </p:nvSpPr>
        <p:spPr/>
        <p:txBody>
          <a:bodyPr/>
          <a:p>
            <a:pPr marL="0" indent="0" algn="just">
              <a:buFont typeface="Arial" panose="02080604020202020204" pitchFamily="34" charset="0"/>
            </a:pPr>
            <a:r>
              <a:rPr lang="en-US" altLang="en-US" sz="2000"/>
              <a:t>Using Software-Defined Network (SDN) framework to implement a secure gateway for IoT networks. </a:t>
            </a:r>
            <a:r>
              <a:rPr lang="en-US" altLang="en-US" sz="2000">
                <a:sym typeface="+mn-ea"/>
              </a:rPr>
              <a:t>To implement an efficient algorithm</a:t>
            </a:r>
            <a:r>
              <a:rPr lang="en-US" altLang="en-US" sz="2000"/>
              <a:t> to identify the forged IP addresses and detect the source of illegitimate traffic. To mitigate the attack using OpenFlow flow entries.</a:t>
            </a:r>
            <a:endParaRPr lang="en-US" altLang="en-US" sz="2000"/>
          </a:p>
        </p:txBody>
      </p:sp>
      <p:sp>
        <p:nvSpPr>
          <p:cNvPr id="4" name="Text Box 3"/>
          <p:cNvSpPr txBox="1"/>
          <p:nvPr/>
        </p:nvSpPr>
        <p:spPr>
          <a:xfrm>
            <a:off x="11395075" y="6410960"/>
            <a:ext cx="492125" cy="306705"/>
          </a:xfrm>
          <a:prstGeom prst="rect">
            <a:avLst/>
          </a:prstGeom>
          <a:noFill/>
        </p:spPr>
        <p:txBody>
          <a:bodyPr wrap="square" rtlCol="0">
            <a:spAutoFit/>
          </a:bodyPr>
          <a:p>
            <a:r>
              <a:rPr lang="en-US" altLang="en-US">
                <a:solidFill>
                  <a:schemeClr val="bg1"/>
                </a:solidFill>
              </a:rPr>
              <a:t>9</a:t>
            </a:r>
            <a:endParaRPr lang="en-US" altLang="en-US">
              <a:solidFill>
                <a:schemeClr val="bg1"/>
              </a:solidFill>
            </a:endParaRPr>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12771</Words>
  <Application>WPS Presentation</Application>
  <PresentationFormat>On-screen Show (4:3)</PresentationFormat>
  <Paragraphs>503</Paragraphs>
  <Slides>31</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SimSun</vt:lpstr>
      <vt:lpstr>Wingdings</vt:lpstr>
      <vt:lpstr>Arial</vt:lpstr>
      <vt:lpstr>DejaVu Sans</vt:lpstr>
      <vt:lpstr>Times New Roman</vt:lpstr>
      <vt:lpstr>Georgia</vt:lpstr>
      <vt:lpstr>FreeSerif</vt:lpstr>
      <vt:lpstr>Times New Roman</vt:lpstr>
      <vt:lpstr>微软雅黑</vt:lpstr>
      <vt:lpstr>Droid Sans Fallback</vt:lpstr>
      <vt:lpstr>Arial Unicode MS</vt:lpstr>
      <vt:lpstr>Abyssinica SIL</vt:lpstr>
      <vt:lpstr>simple-light</vt:lpstr>
      <vt:lpstr>DDoS Detection and Mitigation in  Software-Defined IoT Gateway</vt:lpstr>
      <vt:lpstr>Contents</vt:lpstr>
      <vt:lpstr>Abstract</vt:lpstr>
      <vt:lpstr>Literature Review	</vt:lpstr>
      <vt:lpstr>Literature Review	</vt:lpstr>
      <vt:lpstr>Literature Review	</vt:lpstr>
      <vt:lpstr>Literature Review	</vt:lpstr>
      <vt:lpstr>Research Gap (Base paper)</vt:lpstr>
      <vt:lpstr>Problem Statement</vt:lpstr>
      <vt:lpstr>Architecture (Traditional Architecture)</vt:lpstr>
      <vt:lpstr>Architecture (Proposed SDN Architecture)</vt:lpstr>
      <vt:lpstr>Methodology</vt:lpstr>
      <vt:lpstr>Methodology</vt:lpstr>
      <vt:lpstr>Methodology</vt:lpstr>
      <vt:lpstr>Experimental Setup</vt:lpstr>
      <vt:lpstr>Experimental Setup(Topology)</vt:lpstr>
      <vt:lpstr>Result</vt:lpstr>
      <vt:lpstr>Result (Graph - Normal Traffic)	</vt:lpstr>
      <vt:lpstr>Result (Graph - Attack Traffic)	</vt:lpstr>
      <vt:lpstr>Result (Graph - Attack Traffic with Prevention, Entropy algorithm)	</vt:lpstr>
      <vt:lpstr>Result (Graph - Attack Traffic with Prevention, Association algorithm)	</vt:lpstr>
      <vt:lpstr>Result (Comparison Table)</vt:lpstr>
      <vt:lpstr>Result (Packet comparison)	</vt:lpstr>
      <vt:lpstr>Result (Time comparison)	</vt:lpstr>
      <vt:lpstr>Conclusion</vt:lpstr>
      <vt:lpstr>Future Work	</vt:lpstr>
      <vt:lpstr>References</vt:lpstr>
      <vt:lpstr>References</vt:lpstr>
      <vt:lpstr>References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Secret Sharing Mechanism</dc:title>
  <dc:creator>AKU</dc:creator>
  <cp:lastModifiedBy>minty</cp:lastModifiedBy>
  <cp:revision>207</cp:revision>
  <dcterms:created xsi:type="dcterms:W3CDTF">2020-05-18T01:52:28Z</dcterms:created>
  <dcterms:modified xsi:type="dcterms:W3CDTF">2020-05-18T01:52:28Z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