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404110"/>
            <a:ext cx="10554414" cy="1666399"/>
          </a:xfrm>
          <a:prstGeom prst="rect">
            <a:avLst/>
          </a:prstGeom>
          <a:noFill/>
          <a:ln/>
        </p:spPr>
        <p:txBody>
          <a:bodyPr wrap="square" rtlCol="0" anchor="t"/>
          <a:lstStyle/>
          <a:p>
            <a:pPr indent="0" marL="0">
              <a:lnSpc>
                <a:spcPts val="6561"/>
              </a:lnSpc>
              <a:buNone/>
            </a:pPr>
            <a:r>
              <a:rPr lang="en-US" sz="5249" b="1" spc="-157" kern="0" dirty="0">
                <a:solidFill>
                  <a:srgbClr val="000000"/>
                </a:solidFill>
                <a:latin typeface="Inter" pitchFamily="34" charset="0"/>
                <a:ea typeface="Inter" pitchFamily="34" charset="-122"/>
                <a:cs typeface="Inter" pitchFamily="34" charset="-120"/>
              </a:rPr>
              <a:t>High-Level Overview of JPMorgan CCB LOB</a:t>
            </a:r>
            <a:endParaRPr lang="en-US" sz="5249" dirty="0"/>
          </a:p>
        </p:txBody>
      </p:sp>
      <p:sp>
        <p:nvSpPr>
          <p:cNvPr id="7" name="Text 4"/>
          <p:cNvSpPr/>
          <p:nvPr/>
        </p:nvSpPr>
        <p:spPr>
          <a:xfrm>
            <a:off x="2037993" y="4403765"/>
            <a:ext cx="10554414"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JPMorgan Chase Consumer &amp; Community Banking (CCB) is a business segment focused on serving consumers and small businesses. It encompasses various products and services such as retail banking, credit cards, mortgages, and auto loans. CCB plays a crucial role in driving revenue for the bank and requires a diverse range of roles and technical skills.</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487454"/>
            <a:ext cx="10554414" cy="1388745"/>
          </a:xfrm>
          <a:prstGeom prst="rect">
            <a:avLst/>
          </a:prstGeom>
          <a:noFill/>
          <a:ln/>
        </p:spPr>
        <p:txBody>
          <a:bodyPr wrap="squar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Impact of CCB Business on Bank Revenue</a:t>
            </a:r>
            <a:endParaRPr lang="en-US" sz="4374" dirty="0"/>
          </a:p>
        </p:txBody>
      </p:sp>
      <p:sp>
        <p:nvSpPr>
          <p:cNvPr id="5" name="Text 3"/>
          <p:cNvSpPr/>
          <p:nvPr/>
        </p:nvSpPr>
        <p:spPr>
          <a:xfrm>
            <a:off x="2037993" y="4320540"/>
            <a:ext cx="10554414"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The Consumer &amp; Community Banking (CCB) division has a significant impact on JPMorgan Chase's revenue. Through its various offerings, including retail banking, credit cards, and loans, CCB generates a substantial portion of the bank's income. CCB's focus on customer satisfaction and innovative solutions ensures a steady revenue stream for JPMorgan Chase.</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871067"/>
            <a:ext cx="8165425"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Roles Needed for CCB Business</a:t>
            </a:r>
            <a:endParaRPr lang="en-US" sz="4374" dirty="0"/>
          </a:p>
        </p:txBody>
      </p:sp>
      <p:sp>
        <p:nvSpPr>
          <p:cNvPr id="6" name="Shape 3"/>
          <p:cNvSpPr/>
          <p:nvPr/>
        </p:nvSpPr>
        <p:spPr>
          <a:xfrm>
            <a:off x="4490799" y="3072289"/>
            <a:ext cx="499943" cy="499943"/>
          </a:xfrm>
          <a:prstGeom prst="roundRect">
            <a:avLst>
              <a:gd name="adj" fmla="val 20000"/>
            </a:avLst>
          </a:prstGeom>
          <a:solidFill>
            <a:srgbClr val="DADBF1"/>
          </a:solidFill>
          <a:ln w="13811">
            <a:solidFill>
              <a:srgbClr val="B5B7E3"/>
            </a:solidFill>
            <a:prstDash val="solid"/>
          </a:ln>
        </p:spPr>
      </p:sp>
      <p:sp>
        <p:nvSpPr>
          <p:cNvPr id="7" name="Text 4"/>
          <p:cNvSpPr/>
          <p:nvPr/>
        </p:nvSpPr>
        <p:spPr>
          <a:xfrm>
            <a:off x="4659154" y="3113961"/>
            <a:ext cx="1632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5212913" y="3148608"/>
            <a:ext cx="2782372"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Relationship Manager</a:t>
            </a:r>
            <a:endParaRPr lang="en-US" sz="2187" dirty="0"/>
          </a:p>
        </p:txBody>
      </p:sp>
      <p:sp>
        <p:nvSpPr>
          <p:cNvPr id="9" name="Text 6"/>
          <p:cNvSpPr/>
          <p:nvPr/>
        </p:nvSpPr>
        <p:spPr>
          <a:xfrm>
            <a:off x="5212913" y="3629025"/>
            <a:ext cx="3820001"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Builds and maintains relationships with clients, providing personalized financial guidance.</a:t>
            </a:r>
            <a:endParaRPr lang="en-US" sz="1750" dirty="0"/>
          </a:p>
        </p:txBody>
      </p:sp>
      <p:sp>
        <p:nvSpPr>
          <p:cNvPr id="10" name="Shape 7"/>
          <p:cNvSpPr/>
          <p:nvPr/>
        </p:nvSpPr>
        <p:spPr>
          <a:xfrm>
            <a:off x="9255085" y="3072289"/>
            <a:ext cx="499943" cy="499943"/>
          </a:xfrm>
          <a:prstGeom prst="roundRect">
            <a:avLst>
              <a:gd name="adj" fmla="val 20000"/>
            </a:avLst>
          </a:prstGeom>
          <a:solidFill>
            <a:srgbClr val="DADBF1"/>
          </a:solidFill>
          <a:ln w="13811">
            <a:solidFill>
              <a:srgbClr val="B5B7E3"/>
            </a:solidFill>
            <a:prstDash val="solid"/>
          </a:ln>
        </p:spPr>
      </p:sp>
      <p:sp>
        <p:nvSpPr>
          <p:cNvPr id="11" name="Text 8"/>
          <p:cNvSpPr/>
          <p:nvPr/>
        </p:nvSpPr>
        <p:spPr>
          <a:xfrm>
            <a:off x="9404390" y="3113961"/>
            <a:ext cx="2013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2</a:t>
            </a:r>
            <a:endParaRPr lang="en-US" sz="2624" dirty="0"/>
          </a:p>
        </p:txBody>
      </p:sp>
      <p:sp>
        <p:nvSpPr>
          <p:cNvPr id="12" name="Text 9"/>
          <p:cNvSpPr/>
          <p:nvPr/>
        </p:nvSpPr>
        <p:spPr>
          <a:xfrm>
            <a:off x="9977199" y="3148608"/>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Data Analyst</a:t>
            </a:r>
            <a:endParaRPr lang="en-US" sz="2187" dirty="0"/>
          </a:p>
        </p:txBody>
      </p:sp>
      <p:sp>
        <p:nvSpPr>
          <p:cNvPr id="13" name="Text 10"/>
          <p:cNvSpPr/>
          <p:nvPr/>
        </p:nvSpPr>
        <p:spPr>
          <a:xfrm>
            <a:off x="9977199" y="3629025"/>
            <a:ext cx="3820001"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Analyzes customer and market data to identify trends and inform business strategies.</a:t>
            </a:r>
            <a:endParaRPr lang="en-US" sz="1750" dirty="0"/>
          </a:p>
        </p:txBody>
      </p:sp>
      <p:sp>
        <p:nvSpPr>
          <p:cNvPr id="14" name="Shape 11"/>
          <p:cNvSpPr/>
          <p:nvPr/>
        </p:nvSpPr>
        <p:spPr>
          <a:xfrm>
            <a:off x="4490799" y="5090993"/>
            <a:ext cx="499943" cy="499943"/>
          </a:xfrm>
          <a:prstGeom prst="roundRect">
            <a:avLst>
              <a:gd name="adj" fmla="val 20000"/>
            </a:avLst>
          </a:prstGeom>
          <a:solidFill>
            <a:srgbClr val="DADBF1"/>
          </a:solidFill>
          <a:ln w="13811">
            <a:solidFill>
              <a:srgbClr val="B5B7E3"/>
            </a:solidFill>
            <a:prstDash val="solid"/>
          </a:ln>
        </p:spPr>
      </p:sp>
      <p:sp>
        <p:nvSpPr>
          <p:cNvPr id="15" name="Text 12"/>
          <p:cNvSpPr/>
          <p:nvPr/>
        </p:nvSpPr>
        <p:spPr>
          <a:xfrm>
            <a:off x="4636294" y="5132665"/>
            <a:ext cx="20895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3</a:t>
            </a:r>
            <a:endParaRPr lang="en-US" sz="2624" dirty="0"/>
          </a:p>
        </p:txBody>
      </p:sp>
      <p:sp>
        <p:nvSpPr>
          <p:cNvPr id="16" name="Text 13"/>
          <p:cNvSpPr/>
          <p:nvPr/>
        </p:nvSpPr>
        <p:spPr>
          <a:xfrm>
            <a:off x="5212913" y="5167313"/>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Product Manager</a:t>
            </a:r>
            <a:endParaRPr lang="en-US" sz="2187" dirty="0"/>
          </a:p>
        </p:txBody>
      </p:sp>
      <p:sp>
        <p:nvSpPr>
          <p:cNvPr id="17" name="Text 14"/>
          <p:cNvSpPr/>
          <p:nvPr/>
        </p:nvSpPr>
        <p:spPr>
          <a:xfrm>
            <a:off x="5212913" y="5647730"/>
            <a:ext cx="8584287" cy="710803"/>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Develops and manages products and services to meet customer needs and drive revenue.</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523881"/>
            <a:ext cx="9306401" cy="1388745"/>
          </a:xfrm>
          <a:prstGeom prst="rect">
            <a:avLst/>
          </a:prstGeom>
          <a:noFill/>
          <a:ln/>
        </p:spPr>
        <p:txBody>
          <a:bodyPr wrap="squar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Required Technical Skills in CCB Business</a:t>
            </a:r>
            <a:endParaRPr lang="en-US" sz="4374" dirty="0"/>
          </a:p>
        </p:txBody>
      </p:sp>
      <p:sp>
        <p:nvSpPr>
          <p:cNvPr id="6" name="Shape 3"/>
          <p:cNvSpPr/>
          <p:nvPr/>
        </p:nvSpPr>
        <p:spPr>
          <a:xfrm>
            <a:off x="833199" y="3419475"/>
            <a:ext cx="499943" cy="499943"/>
          </a:xfrm>
          <a:prstGeom prst="roundRect">
            <a:avLst>
              <a:gd name="adj" fmla="val 20000"/>
            </a:avLst>
          </a:prstGeom>
          <a:solidFill>
            <a:srgbClr val="DADBF1"/>
          </a:solidFill>
          <a:ln w="13811">
            <a:solidFill>
              <a:srgbClr val="B5B7E3"/>
            </a:solidFill>
            <a:prstDash val="solid"/>
          </a:ln>
        </p:spPr>
      </p:sp>
      <p:sp>
        <p:nvSpPr>
          <p:cNvPr id="7" name="Text 4"/>
          <p:cNvSpPr/>
          <p:nvPr/>
        </p:nvSpPr>
        <p:spPr>
          <a:xfrm>
            <a:off x="1001554" y="3461147"/>
            <a:ext cx="1632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1555313" y="3495794"/>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Data Analytics</a:t>
            </a:r>
            <a:endParaRPr lang="en-US" sz="2187" dirty="0"/>
          </a:p>
        </p:txBody>
      </p:sp>
      <p:sp>
        <p:nvSpPr>
          <p:cNvPr id="9" name="Text 6"/>
          <p:cNvSpPr/>
          <p:nvPr/>
        </p:nvSpPr>
        <p:spPr>
          <a:xfrm>
            <a:off x="1555313" y="3976211"/>
            <a:ext cx="3820001"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Proficiency in data analysis tools and techniques to extract insights from customer and market data.</a:t>
            </a:r>
            <a:endParaRPr lang="en-US" sz="1750" dirty="0"/>
          </a:p>
        </p:txBody>
      </p:sp>
      <p:sp>
        <p:nvSpPr>
          <p:cNvPr id="10" name="Shape 7"/>
          <p:cNvSpPr/>
          <p:nvPr/>
        </p:nvSpPr>
        <p:spPr>
          <a:xfrm>
            <a:off x="5597485" y="3419475"/>
            <a:ext cx="499943" cy="499943"/>
          </a:xfrm>
          <a:prstGeom prst="roundRect">
            <a:avLst>
              <a:gd name="adj" fmla="val 20000"/>
            </a:avLst>
          </a:prstGeom>
          <a:solidFill>
            <a:srgbClr val="DADBF1"/>
          </a:solidFill>
          <a:ln w="13811">
            <a:solidFill>
              <a:srgbClr val="B5B7E3"/>
            </a:solidFill>
            <a:prstDash val="solid"/>
          </a:ln>
        </p:spPr>
      </p:sp>
      <p:sp>
        <p:nvSpPr>
          <p:cNvPr id="11" name="Text 8"/>
          <p:cNvSpPr/>
          <p:nvPr/>
        </p:nvSpPr>
        <p:spPr>
          <a:xfrm>
            <a:off x="5746790" y="3461147"/>
            <a:ext cx="2013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2</a:t>
            </a:r>
            <a:endParaRPr lang="en-US" sz="2624" dirty="0"/>
          </a:p>
        </p:txBody>
      </p:sp>
      <p:sp>
        <p:nvSpPr>
          <p:cNvPr id="12" name="Text 9"/>
          <p:cNvSpPr/>
          <p:nvPr/>
        </p:nvSpPr>
        <p:spPr>
          <a:xfrm>
            <a:off x="6319599" y="3495794"/>
            <a:ext cx="2455426"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Financial Modelling</a:t>
            </a:r>
            <a:endParaRPr lang="en-US" sz="2187" dirty="0"/>
          </a:p>
        </p:txBody>
      </p:sp>
      <p:sp>
        <p:nvSpPr>
          <p:cNvPr id="13" name="Text 10"/>
          <p:cNvSpPr/>
          <p:nvPr/>
        </p:nvSpPr>
        <p:spPr>
          <a:xfrm>
            <a:off x="6319599" y="3976211"/>
            <a:ext cx="3820001"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Ability to build and maintain financial models to evaluate business opportunities and risks.</a:t>
            </a:r>
            <a:endParaRPr lang="en-US" sz="1750" dirty="0"/>
          </a:p>
        </p:txBody>
      </p:sp>
      <p:sp>
        <p:nvSpPr>
          <p:cNvPr id="14" name="Shape 11"/>
          <p:cNvSpPr/>
          <p:nvPr/>
        </p:nvSpPr>
        <p:spPr>
          <a:xfrm>
            <a:off x="833199" y="5438180"/>
            <a:ext cx="499943" cy="499943"/>
          </a:xfrm>
          <a:prstGeom prst="roundRect">
            <a:avLst>
              <a:gd name="adj" fmla="val 20000"/>
            </a:avLst>
          </a:prstGeom>
          <a:solidFill>
            <a:srgbClr val="DADBF1"/>
          </a:solidFill>
          <a:ln w="13811">
            <a:solidFill>
              <a:srgbClr val="B5B7E3"/>
            </a:solidFill>
            <a:prstDash val="solid"/>
          </a:ln>
        </p:spPr>
      </p:sp>
      <p:sp>
        <p:nvSpPr>
          <p:cNvPr id="15" name="Text 12"/>
          <p:cNvSpPr/>
          <p:nvPr/>
        </p:nvSpPr>
        <p:spPr>
          <a:xfrm>
            <a:off x="978694" y="5479852"/>
            <a:ext cx="20895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3</a:t>
            </a:r>
            <a:endParaRPr lang="en-US" sz="2624" dirty="0"/>
          </a:p>
        </p:txBody>
      </p:sp>
      <p:sp>
        <p:nvSpPr>
          <p:cNvPr id="16" name="Text 13"/>
          <p:cNvSpPr/>
          <p:nvPr/>
        </p:nvSpPr>
        <p:spPr>
          <a:xfrm>
            <a:off x="1555313" y="5514499"/>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Digital Banking</a:t>
            </a:r>
            <a:endParaRPr lang="en-US" sz="2187" dirty="0"/>
          </a:p>
        </p:txBody>
      </p:sp>
      <p:sp>
        <p:nvSpPr>
          <p:cNvPr id="17" name="Text 14"/>
          <p:cNvSpPr/>
          <p:nvPr/>
        </p:nvSpPr>
        <p:spPr>
          <a:xfrm>
            <a:off x="1555313" y="5994916"/>
            <a:ext cx="8584287" cy="710803"/>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Knowledge of digital banking platforms and technologies to enhance customer experience.</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762369"/>
            <a:ext cx="8717518"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People Hierarchy in CCB Business</a:t>
            </a:r>
            <a:endParaRPr lang="en-US" sz="4374" dirty="0"/>
          </a:p>
        </p:txBody>
      </p:sp>
      <p:sp>
        <p:nvSpPr>
          <p:cNvPr id="5" name="Text 3"/>
          <p:cNvSpPr/>
          <p:nvPr/>
        </p:nvSpPr>
        <p:spPr>
          <a:xfrm>
            <a:off x="2371249" y="4150995"/>
            <a:ext cx="10221158"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JPMorgan CCB has a well-defined hierarchy, with clear lines of reporting and responsibility. The hierarchy consists of senior leaders, managers, and individual contributors. Each level plays a crucial role in driving the success of the CCB business and ensuring efficient operations.</a:t>
            </a:r>
            <a:endParaRPr lang="en-US" sz="1750" dirty="0"/>
          </a:p>
        </p:txBody>
      </p:sp>
      <p:sp>
        <p:nvSpPr>
          <p:cNvPr id="6" name="Shape 4"/>
          <p:cNvSpPr/>
          <p:nvPr/>
        </p:nvSpPr>
        <p:spPr>
          <a:xfrm>
            <a:off x="2037993" y="3901083"/>
            <a:ext cx="44410" cy="1566029"/>
          </a:xfrm>
          <a:prstGeom prst="rect">
            <a:avLst/>
          </a:prstGeom>
          <a:solidFill>
            <a:srgbClr val="4950BC"/>
          </a:solidFill>
          <a:ln/>
        </p:spPr>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796177"/>
            <a:ext cx="7921585"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Working Style in CCB Business</a:t>
            </a:r>
            <a:endParaRPr lang="en-US" sz="4374" dirty="0"/>
          </a:p>
        </p:txBody>
      </p:sp>
      <p:sp>
        <p:nvSpPr>
          <p:cNvPr id="5" name="Text 3"/>
          <p:cNvSpPr/>
          <p:nvPr/>
        </p:nvSpPr>
        <p:spPr>
          <a:xfrm>
            <a:off x="2037993" y="3045976"/>
            <a:ext cx="3156347" cy="832961"/>
          </a:xfrm>
          <a:prstGeom prst="rect">
            <a:avLst/>
          </a:prstGeom>
          <a:noFill/>
          <a:ln/>
        </p:spPr>
        <p:txBody>
          <a:bodyPr wrap="squar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Collaborative Environment</a:t>
            </a:r>
            <a:endParaRPr lang="en-US" sz="2624" dirty="0"/>
          </a:p>
        </p:txBody>
      </p:sp>
      <p:sp>
        <p:nvSpPr>
          <p:cNvPr id="6" name="Text 4"/>
          <p:cNvSpPr/>
          <p:nvPr/>
        </p:nvSpPr>
        <p:spPr>
          <a:xfrm>
            <a:off x="2037993" y="4101108"/>
            <a:ext cx="3156347"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CCB fosters a culture of collaboration, encouraging cross-functional teamwork to provide the best solutions for customers.</a:t>
            </a:r>
            <a:endParaRPr lang="en-US" sz="1750" dirty="0"/>
          </a:p>
        </p:txBody>
      </p:sp>
      <p:sp>
        <p:nvSpPr>
          <p:cNvPr id="7" name="Text 5"/>
          <p:cNvSpPr/>
          <p:nvPr/>
        </p:nvSpPr>
        <p:spPr>
          <a:xfrm>
            <a:off x="5743932" y="3045976"/>
            <a:ext cx="3156347" cy="832961"/>
          </a:xfrm>
          <a:prstGeom prst="rect">
            <a:avLst/>
          </a:prstGeom>
          <a:noFill/>
          <a:ln/>
        </p:spPr>
        <p:txBody>
          <a:bodyPr wrap="squar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Innovation and Agility</a:t>
            </a:r>
            <a:endParaRPr lang="en-US" sz="2624" dirty="0"/>
          </a:p>
        </p:txBody>
      </p:sp>
      <p:sp>
        <p:nvSpPr>
          <p:cNvPr id="8" name="Text 6"/>
          <p:cNvSpPr/>
          <p:nvPr/>
        </p:nvSpPr>
        <p:spPr>
          <a:xfrm>
            <a:off x="5743932" y="4101108"/>
            <a:ext cx="3156347"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CCB embraces innovation and agility, adapting to market changes and leveraging technology to deliver innovative products and services.</a:t>
            </a:r>
            <a:endParaRPr lang="en-US" sz="1750" dirty="0"/>
          </a:p>
        </p:txBody>
      </p:sp>
      <p:sp>
        <p:nvSpPr>
          <p:cNvPr id="9" name="Text 7"/>
          <p:cNvSpPr/>
          <p:nvPr/>
        </p:nvSpPr>
        <p:spPr>
          <a:xfrm>
            <a:off x="9449872" y="3045976"/>
            <a:ext cx="3156347" cy="832961"/>
          </a:xfrm>
          <a:prstGeom prst="rect">
            <a:avLst/>
          </a:prstGeom>
          <a:noFill/>
          <a:ln/>
        </p:spPr>
        <p:txBody>
          <a:bodyPr wrap="squar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Customer-Focused Approach</a:t>
            </a:r>
            <a:endParaRPr lang="en-US" sz="2624" dirty="0"/>
          </a:p>
        </p:txBody>
      </p:sp>
      <p:sp>
        <p:nvSpPr>
          <p:cNvPr id="10" name="Text 8"/>
          <p:cNvSpPr/>
          <p:nvPr/>
        </p:nvSpPr>
        <p:spPr>
          <a:xfrm>
            <a:off x="9449872" y="4101108"/>
            <a:ext cx="3156347" cy="2132409"/>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Putting the customer at the center, CCB focuses on delivering exceptional customer experiences through personalized solutions and seamless interactions.</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546622"/>
            <a:ext cx="509027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JPMorgan CCB LOB</a:t>
            </a:r>
            <a:endParaRPr lang="en-US" sz="4374" dirty="0"/>
          </a:p>
        </p:txBody>
      </p:sp>
      <p:sp>
        <p:nvSpPr>
          <p:cNvPr id="5" name="Shape 3"/>
          <p:cNvSpPr/>
          <p:nvPr/>
        </p:nvSpPr>
        <p:spPr>
          <a:xfrm>
            <a:off x="2037993" y="2685336"/>
            <a:ext cx="10554414" cy="3997643"/>
          </a:xfrm>
          <a:prstGeom prst="roundRect">
            <a:avLst>
              <a:gd name="adj" fmla="val 2501"/>
            </a:avLst>
          </a:prstGeom>
          <a:noFill/>
          <a:ln w="13811">
            <a:solidFill>
              <a:srgbClr val="000000">
                <a:alpha val="8000"/>
              </a:srgbClr>
            </a:solidFill>
            <a:prstDash val="solid"/>
          </a:ln>
        </p:spPr>
      </p:sp>
      <p:sp>
        <p:nvSpPr>
          <p:cNvPr id="6" name="Shape 4"/>
          <p:cNvSpPr/>
          <p:nvPr/>
        </p:nvSpPr>
        <p:spPr>
          <a:xfrm>
            <a:off x="2051804" y="2699147"/>
            <a:ext cx="10526792" cy="992505"/>
          </a:xfrm>
          <a:prstGeom prst="rect">
            <a:avLst/>
          </a:prstGeom>
          <a:solidFill>
            <a:srgbClr val="FFFFFF">
              <a:alpha val="4000"/>
            </a:srgbClr>
          </a:solidFill>
          <a:ln/>
        </p:spPr>
      </p:sp>
      <p:sp>
        <p:nvSpPr>
          <p:cNvPr id="7" name="Text 5"/>
          <p:cNvSpPr/>
          <p:nvPr/>
        </p:nvSpPr>
        <p:spPr>
          <a:xfrm>
            <a:off x="2273975" y="2839998"/>
            <a:ext cx="4815245" cy="355402"/>
          </a:xfrm>
          <a:prstGeom prst="rect">
            <a:avLst/>
          </a:prstGeom>
          <a:noFill/>
          <a:ln/>
        </p:spPr>
        <p:txBody>
          <a:bodyPr wrap="non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Branch Network</a:t>
            </a:r>
            <a:endParaRPr lang="en-US" sz="1750" dirty="0"/>
          </a:p>
        </p:txBody>
      </p:sp>
      <p:sp>
        <p:nvSpPr>
          <p:cNvPr id="8" name="Text 6"/>
          <p:cNvSpPr/>
          <p:nvPr/>
        </p:nvSpPr>
        <p:spPr>
          <a:xfrm>
            <a:off x="7541181" y="2839998"/>
            <a:ext cx="4815245" cy="710803"/>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Expansive network of branches providing convenient services to customers</a:t>
            </a:r>
            <a:endParaRPr lang="en-US" sz="1750" dirty="0"/>
          </a:p>
        </p:txBody>
      </p:sp>
      <p:sp>
        <p:nvSpPr>
          <p:cNvPr id="9" name="Shape 7"/>
          <p:cNvSpPr/>
          <p:nvPr/>
        </p:nvSpPr>
        <p:spPr>
          <a:xfrm>
            <a:off x="2051804" y="3691652"/>
            <a:ext cx="10526792" cy="992505"/>
          </a:xfrm>
          <a:prstGeom prst="rect">
            <a:avLst/>
          </a:prstGeom>
          <a:solidFill>
            <a:srgbClr val="000000">
              <a:alpha val="4000"/>
            </a:srgbClr>
          </a:solidFill>
          <a:ln/>
        </p:spPr>
      </p:sp>
      <p:sp>
        <p:nvSpPr>
          <p:cNvPr id="10" name="Text 8"/>
          <p:cNvSpPr/>
          <p:nvPr/>
        </p:nvSpPr>
        <p:spPr>
          <a:xfrm>
            <a:off x="2273975" y="3832503"/>
            <a:ext cx="4815245" cy="355402"/>
          </a:xfrm>
          <a:prstGeom prst="rect">
            <a:avLst/>
          </a:prstGeom>
          <a:noFill/>
          <a:ln/>
        </p:spPr>
        <p:txBody>
          <a:bodyPr wrap="non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Credit Card Division</a:t>
            </a:r>
            <a:endParaRPr lang="en-US" sz="1750" dirty="0"/>
          </a:p>
        </p:txBody>
      </p:sp>
      <p:sp>
        <p:nvSpPr>
          <p:cNvPr id="11" name="Text 9"/>
          <p:cNvSpPr/>
          <p:nvPr/>
        </p:nvSpPr>
        <p:spPr>
          <a:xfrm>
            <a:off x="7541181" y="3832503"/>
            <a:ext cx="4815245" cy="710803"/>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Offers a wide range of credit cards tailored to diverse customer needs</a:t>
            </a:r>
            <a:endParaRPr lang="en-US" sz="1750" dirty="0"/>
          </a:p>
        </p:txBody>
      </p:sp>
      <p:sp>
        <p:nvSpPr>
          <p:cNvPr id="12" name="Shape 10"/>
          <p:cNvSpPr/>
          <p:nvPr/>
        </p:nvSpPr>
        <p:spPr>
          <a:xfrm>
            <a:off x="2051804" y="4684157"/>
            <a:ext cx="10526792" cy="992505"/>
          </a:xfrm>
          <a:prstGeom prst="rect">
            <a:avLst/>
          </a:prstGeom>
          <a:solidFill>
            <a:srgbClr val="FFFFFF">
              <a:alpha val="4000"/>
            </a:srgbClr>
          </a:solidFill>
          <a:ln/>
        </p:spPr>
      </p:sp>
      <p:sp>
        <p:nvSpPr>
          <p:cNvPr id="13" name="Text 11"/>
          <p:cNvSpPr/>
          <p:nvPr/>
        </p:nvSpPr>
        <p:spPr>
          <a:xfrm>
            <a:off x="2273975" y="4825008"/>
            <a:ext cx="4815245" cy="355402"/>
          </a:xfrm>
          <a:prstGeom prst="rect">
            <a:avLst/>
          </a:prstGeom>
          <a:noFill/>
          <a:ln/>
        </p:spPr>
        <p:txBody>
          <a:bodyPr wrap="non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Mortgage Services</a:t>
            </a:r>
            <a:endParaRPr lang="en-US" sz="1750" dirty="0"/>
          </a:p>
        </p:txBody>
      </p:sp>
      <p:sp>
        <p:nvSpPr>
          <p:cNvPr id="14" name="Text 12"/>
          <p:cNvSpPr/>
          <p:nvPr/>
        </p:nvSpPr>
        <p:spPr>
          <a:xfrm>
            <a:off x="7541181" y="4825008"/>
            <a:ext cx="4815245" cy="710803"/>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Provides mortgage solutions to help customers achieve their homeownership goals</a:t>
            </a:r>
            <a:endParaRPr lang="en-US" sz="1750" dirty="0"/>
          </a:p>
        </p:txBody>
      </p:sp>
      <p:sp>
        <p:nvSpPr>
          <p:cNvPr id="15" name="Shape 13"/>
          <p:cNvSpPr/>
          <p:nvPr/>
        </p:nvSpPr>
        <p:spPr>
          <a:xfrm>
            <a:off x="2051804" y="5676662"/>
            <a:ext cx="10526792" cy="992505"/>
          </a:xfrm>
          <a:prstGeom prst="rect">
            <a:avLst/>
          </a:prstGeom>
          <a:solidFill>
            <a:srgbClr val="000000">
              <a:alpha val="4000"/>
            </a:srgbClr>
          </a:solidFill>
          <a:ln/>
        </p:spPr>
      </p:sp>
      <p:sp>
        <p:nvSpPr>
          <p:cNvPr id="16" name="Text 14"/>
          <p:cNvSpPr/>
          <p:nvPr/>
        </p:nvSpPr>
        <p:spPr>
          <a:xfrm>
            <a:off x="2273975" y="5817513"/>
            <a:ext cx="4815245" cy="355402"/>
          </a:xfrm>
          <a:prstGeom prst="rect">
            <a:avLst/>
          </a:prstGeom>
          <a:noFill/>
          <a:ln/>
        </p:spPr>
        <p:txBody>
          <a:bodyPr wrap="non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Small Business Banking</a:t>
            </a:r>
            <a:endParaRPr lang="en-US" sz="1750" dirty="0"/>
          </a:p>
        </p:txBody>
      </p:sp>
      <p:sp>
        <p:nvSpPr>
          <p:cNvPr id="17" name="Text 15"/>
          <p:cNvSpPr/>
          <p:nvPr/>
        </p:nvSpPr>
        <p:spPr>
          <a:xfrm>
            <a:off x="7541181" y="5817513"/>
            <a:ext cx="4815245" cy="710803"/>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Supports small businesses with financial services and expert guidance</a:t>
            </a:r>
            <a:endParaRPr lang="en-US" sz="1750" dirty="0"/>
          </a:p>
        </p:txBody>
      </p:sp>
      <p:pic>
        <p:nvPicPr>
          <p:cNvPr id="1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437084"/>
            <a:ext cx="9132332"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Promoting Financial Literacy in CCB</a:t>
            </a:r>
            <a:endParaRPr lang="en-US" sz="4374" dirty="0"/>
          </a:p>
        </p:txBody>
      </p:sp>
      <p:pic>
        <p:nvPicPr>
          <p:cNvPr id="5" name="Image 0" descr="preencoded.png">    </p:cNvPr>
          <p:cNvPicPr>
            <a:picLocks noChangeAspect="1"/>
          </p:cNvPicPr>
          <p:nvPr/>
        </p:nvPicPr>
        <p:blipFill>
          <a:blip r:embed="rId1"/>
          <a:stretch>
            <a:fillRect/>
          </a:stretch>
        </p:blipFill>
        <p:spPr>
          <a:xfrm>
            <a:off x="2037993" y="2575798"/>
            <a:ext cx="3295888" cy="2036921"/>
          </a:xfrm>
          <a:prstGeom prst="rect">
            <a:avLst/>
          </a:prstGeom>
        </p:spPr>
      </p:pic>
      <p:sp>
        <p:nvSpPr>
          <p:cNvPr id="6" name="Text 3"/>
          <p:cNvSpPr/>
          <p:nvPr/>
        </p:nvSpPr>
        <p:spPr>
          <a:xfrm>
            <a:off x="2037993" y="4890373"/>
            <a:ext cx="2570440" cy="347186"/>
          </a:xfrm>
          <a:prstGeom prst="rect">
            <a:avLst/>
          </a:prstGeom>
          <a:noFill/>
          <a:ln/>
        </p:spPr>
        <p:txBody>
          <a:bodyPr wrap="none" rtlCol="0" anchor="t"/>
          <a:lstStyle/>
          <a:p>
            <a:pPr algn="l"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Education Programs</a:t>
            </a:r>
            <a:endParaRPr lang="en-US" sz="2187" dirty="0"/>
          </a:p>
        </p:txBody>
      </p:sp>
      <p:sp>
        <p:nvSpPr>
          <p:cNvPr id="7" name="Text 4"/>
          <p:cNvSpPr/>
          <p:nvPr/>
        </p:nvSpPr>
        <p:spPr>
          <a:xfrm>
            <a:off x="2037993" y="5370790"/>
            <a:ext cx="3295888" cy="1421606"/>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CCB offers financial literacy programs to empower customers with the knowledge to make informed decisions.</a:t>
            </a:r>
            <a:endParaRPr lang="en-US" sz="1750" dirty="0"/>
          </a:p>
        </p:txBody>
      </p:sp>
      <p:pic>
        <p:nvPicPr>
          <p:cNvPr id="8" name="Image 1" descr="preencoded.png">    </p:cNvPr>
          <p:cNvPicPr>
            <a:picLocks noChangeAspect="1"/>
          </p:cNvPicPr>
          <p:nvPr/>
        </p:nvPicPr>
        <p:blipFill>
          <a:blip r:embed="rId2"/>
          <a:stretch>
            <a:fillRect/>
          </a:stretch>
        </p:blipFill>
        <p:spPr>
          <a:xfrm>
            <a:off x="5667137" y="2575798"/>
            <a:ext cx="3296007" cy="2037040"/>
          </a:xfrm>
          <a:prstGeom prst="rect">
            <a:avLst/>
          </a:prstGeom>
        </p:spPr>
      </p:pic>
      <p:sp>
        <p:nvSpPr>
          <p:cNvPr id="9" name="Text 5"/>
          <p:cNvSpPr/>
          <p:nvPr/>
        </p:nvSpPr>
        <p:spPr>
          <a:xfrm>
            <a:off x="5667137" y="4890492"/>
            <a:ext cx="2765703" cy="347186"/>
          </a:xfrm>
          <a:prstGeom prst="rect">
            <a:avLst/>
          </a:prstGeom>
          <a:noFill/>
          <a:ln/>
        </p:spPr>
        <p:txBody>
          <a:bodyPr wrap="none" rtlCol="0" anchor="t"/>
          <a:lstStyle/>
          <a:p>
            <a:pPr algn="l"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Mentorship Initiatives</a:t>
            </a:r>
            <a:endParaRPr lang="en-US" sz="2187" dirty="0"/>
          </a:p>
        </p:txBody>
      </p:sp>
      <p:sp>
        <p:nvSpPr>
          <p:cNvPr id="10" name="Text 6"/>
          <p:cNvSpPr/>
          <p:nvPr/>
        </p:nvSpPr>
        <p:spPr>
          <a:xfrm>
            <a:off x="5667137" y="5370909"/>
            <a:ext cx="3296007" cy="1421606"/>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CCB provides mentorship opportunities to employees, fostering professional growth and development.</a:t>
            </a:r>
            <a:endParaRPr lang="en-US" sz="1750" dirty="0"/>
          </a:p>
        </p:txBody>
      </p:sp>
      <p:pic>
        <p:nvPicPr>
          <p:cNvPr id="11" name="Image 2" descr="preencoded.png">    </p:cNvPr>
          <p:cNvPicPr>
            <a:picLocks noChangeAspect="1"/>
          </p:cNvPicPr>
          <p:nvPr/>
        </p:nvPicPr>
        <p:blipFill>
          <a:blip r:embed="rId3"/>
          <a:stretch>
            <a:fillRect/>
          </a:stretch>
        </p:blipFill>
        <p:spPr>
          <a:xfrm>
            <a:off x="9296400" y="2575798"/>
            <a:ext cx="3296007" cy="2037040"/>
          </a:xfrm>
          <a:prstGeom prst="rect">
            <a:avLst/>
          </a:prstGeom>
        </p:spPr>
      </p:pic>
      <p:sp>
        <p:nvSpPr>
          <p:cNvPr id="12" name="Text 7"/>
          <p:cNvSpPr/>
          <p:nvPr/>
        </p:nvSpPr>
        <p:spPr>
          <a:xfrm>
            <a:off x="9296400" y="4890492"/>
            <a:ext cx="2730460" cy="347186"/>
          </a:xfrm>
          <a:prstGeom prst="rect">
            <a:avLst/>
          </a:prstGeom>
          <a:noFill/>
          <a:ln/>
        </p:spPr>
        <p:txBody>
          <a:bodyPr wrap="none" rtlCol="0" anchor="t"/>
          <a:lstStyle/>
          <a:p>
            <a:pPr algn="l"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Community Outreach</a:t>
            </a:r>
            <a:endParaRPr lang="en-US" sz="2187" dirty="0"/>
          </a:p>
        </p:txBody>
      </p:sp>
      <p:sp>
        <p:nvSpPr>
          <p:cNvPr id="13" name="Text 8"/>
          <p:cNvSpPr/>
          <p:nvPr/>
        </p:nvSpPr>
        <p:spPr>
          <a:xfrm>
            <a:off x="9296400" y="5370909"/>
            <a:ext cx="3296007" cy="1066205"/>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CCB actively engages with local communities by supporting financial education initiatives.</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2462570"/>
            <a:ext cx="4563070"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Innovation in CCB</a:t>
            </a:r>
            <a:endParaRPr lang="en-US" sz="4374" dirty="0"/>
          </a:p>
        </p:txBody>
      </p:sp>
      <p:sp>
        <p:nvSpPr>
          <p:cNvPr id="6" name="Text 3"/>
          <p:cNvSpPr/>
          <p:nvPr/>
        </p:nvSpPr>
        <p:spPr>
          <a:xfrm>
            <a:off x="6652855" y="3740110"/>
            <a:ext cx="7144345"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CCB is dedicated to driving innovation in the banking industry. Through continuous technological advancements, CCB strives to enhance customer experiences, improve operational efficiency, and develop new and innovative products and services that meet the evolving needs of customers.</a:t>
            </a:r>
            <a:endParaRPr lang="en-US" sz="1750" dirty="0"/>
          </a:p>
        </p:txBody>
      </p:sp>
      <p:sp>
        <p:nvSpPr>
          <p:cNvPr id="7" name="Shape 4"/>
          <p:cNvSpPr/>
          <p:nvPr/>
        </p:nvSpPr>
        <p:spPr>
          <a:xfrm>
            <a:off x="6319599" y="3490198"/>
            <a:ext cx="44410" cy="2276832"/>
          </a:xfrm>
          <a:prstGeom prst="rect">
            <a:avLst/>
          </a:prstGeom>
          <a:solidFill>
            <a:srgbClr val="4950BC"/>
          </a:solidFill>
          <a:ln/>
        </p:spPr>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2023-12-10T15:23:34Z</dcterms:created>
  <dcterms:modified xsi:type="dcterms:W3CDTF">2023-12-10T15:23:34Z</dcterms:modified>
</cp:coreProperties>
</file>