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2" r:id="rId5"/>
    <p:sldId id="263" r:id="rId6"/>
    <p:sldId id="264" r:id="rId7"/>
    <p:sldId id="265" r:id="rId8"/>
    <p:sldId id="266" r:id="rId9"/>
    <p:sldId id="267" r:id="rId10"/>
    <p:sldId id="261" r:id="rId11"/>
    <p:sldId id="258"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B6FECB-CD65-40D2-B02F-473F2191A6B4}" v="1" dt="2019-03-08T15:27:05.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3/8/2019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7000" y="32280"/>
            <a:ext cx="9144000" cy="2387600"/>
          </a:xfrm>
        </p:spPr>
        <p:txBody>
          <a:bodyPr>
            <a:normAutofit/>
          </a:bodyPr>
          <a:lstStyle/>
          <a:p>
            <a:r>
              <a:rPr lang="en-US" sz="4000" b="1" dirty="0">
                <a:cs typeface="Calibri Light"/>
              </a:rPr>
              <a:t>NETWORK ANAMOLY DETECTION</a:t>
            </a:r>
            <a:endParaRPr lang="en-US" dirty="0"/>
          </a:p>
          <a:p>
            <a:br>
              <a:rPr lang="en-US" sz="4000" b="1" dirty="0">
                <a:cs typeface="Calibri Light"/>
              </a:rPr>
            </a:br>
            <a:endParaRPr lang="en-US" sz="4000" b="1" dirty="0">
              <a:cs typeface="Calibri Light"/>
            </a:endParaRPr>
          </a:p>
        </p:txBody>
      </p:sp>
      <p:sp>
        <p:nvSpPr>
          <p:cNvPr id="3" name="Subtitle 2"/>
          <p:cNvSpPr>
            <a:spLocks noGrp="1"/>
          </p:cNvSpPr>
          <p:nvPr>
            <p:ph type="subTitle" idx="1"/>
          </p:nvPr>
        </p:nvSpPr>
        <p:spPr>
          <a:xfrm>
            <a:off x="1555750" y="2078039"/>
            <a:ext cx="9144000" cy="4724927"/>
          </a:xfrm>
        </p:spPr>
        <p:txBody>
          <a:bodyPr vert="horz" lIns="91440" tIns="45720" rIns="91440" bIns="45720" rtlCol="0" anchor="t">
            <a:normAutofit fontScale="62500" lnSpcReduction="20000"/>
          </a:bodyPr>
          <a:lstStyle/>
          <a:p>
            <a:r>
              <a:rPr lang="en-US" dirty="0">
                <a:cs typeface="Calibri"/>
              </a:rPr>
              <a:t>BUSINESS CONTEXT:</a:t>
            </a:r>
            <a:endParaRPr lang="en-US"/>
          </a:p>
          <a:p>
            <a:endParaRPr lang="en-US"/>
          </a:p>
          <a:p>
            <a:pPr algn="l"/>
            <a:r>
              <a:rPr lang="en-US" dirty="0">
                <a:cs typeface="Calibri"/>
              </a:rPr>
              <a:t>With the enormous growth of computer networks usage and the huge increase in the number of Applications running on top of it, network security is becoming increasingly more important. All The computer systems suffer from security vulnerabilities which are both technically difficult and economically costly to be solved by the manufacturers. Therefore, the role of Intrusion Detection Systems (IDSs), as special-purpose devices to detect anomalies and attacks in the network, is Becoming more important. The research in the intrusion detection field has been mostly focused on anomaly-based and misuse based detection techniques for a long time. While misuse-based detection is generally favored in commercial products due to its predictability and high accuracy, in academic research anomaly detection is typically conceived as a more powerful method due to its theoretical potential for addressing novel attacks. Conducting a thorough analysis of the recent research trend in anomaly detection, one will encounter several machine learning methods reported to have a very high detection rate of 98% ,While keeping the false alarm rate at 1%. However, when we look at the state of the art IDS Solutions and commercial tools, there is no evidence of using anomaly detection approaches, and Practitioners still think that it is an immature technology. To find the reason of this contrast, lots of research was done </a:t>
            </a:r>
            <a:r>
              <a:rPr lang="en-US" dirty="0" err="1">
                <a:cs typeface="Calibri"/>
              </a:rPr>
              <a:t>done</a:t>
            </a:r>
            <a:r>
              <a:rPr lang="en-US" dirty="0">
                <a:cs typeface="Calibri"/>
              </a:rPr>
              <a:t> in anomaly detection and considered various aspects such as learning and detection approaches, training data sets, testing data sets, and evaluation methods.</a:t>
            </a:r>
          </a:p>
          <a:p>
            <a:pPr algn="l"/>
            <a:endParaRPr lang="en-US" dirty="0">
              <a:cs typeface="Calibri"/>
            </a:endParaRPr>
          </a:p>
          <a:p>
            <a:pPr algn="r"/>
            <a:r>
              <a:rPr lang="en-US" dirty="0">
                <a:cs typeface="Calibri"/>
              </a:rPr>
              <a:t>                                                                                                                                                                   - </a:t>
            </a:r>
            <a:r>
              <a:rPr lang="en-US" dirty="0" err="1">
                <a:cs typeface="Calibri"/>
              </a:rPr>
              <a:t>Arunn</a:t>
            </a:r>
            <a:r>
              <a:rPr lang="en-US" dirty="0">
                <a:cs typeface="Calibri"/>
              </a:rPr>
              <a:t> </a:t>
            </a:r>
            <a:r>
              <a:rPr lang="en-US" dirty="0" err="1">
                <a:cs typeface="Calibri"/>
              </a:rPr>
              <a:t>Thangavel</a:t>
            </a:r>
            <a:r>
              <a:rPr lang="en-US" dirty="0">
                <a:cs typeface="Calibri"/>
              </a:rPr>
              <a:t> (475162)</a:t>
            </a:r>
          </a:p>
          <a:p>
            <a:pPr algn="l"/>
            <a:r>
              <a:rPr lang="en-US" dirty="0">
                <a:cs typeface="Calibri"/>
              </a:rPr>
              <a:t>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8BCB3-39F1-4A0A-9823-7BA0AE028DA1}"/>
              </a:ext>
            </a:extLst>
          </p:cNvPr>
          <p:cNvSpPr>
            <a:spLocks noGrp="1"/>
          </p:cNvSpPr>
          <p:nvPr>
            <p:ph type="title"/>
          </p:nvPr>
        </p:nvSpPr>
        <p:spPr/>
        <p:txBody>
          <a:bodyPr/>
          <a:lstStyle/>
          <a:p>
            <a:r>
              <a:rPr lang="en-US" b="1" dirty="0">
                <a:cs typeface="Calibri Light"/>
              </a:rPr>
              <a:t>Actions</a:t>
            </a:r>
            <a:endParaRPr lang="en-US" dirty="0">
              <a:cs typeface="Calibri Light"/>
            </a:endParaRPr>
          </a:p>
        </p:txBody>
      </p:sp>
      <p:sp>
        <p:nvSpPr>
          <p:cNvPr id="3" name="Content Placeholder 2">
            <a:extLst>
              <a:ext uri="{FF2B5EF4-FFF2-40B4-BE49-F238E27FC236}">
                <a16:creationId xmlns:a16="http://schemas.microsoft.com/office/drawing/2014/main" id="{35F6B1CC-F364-4773-8261-BF783A2227A7}"/>
              </a:ext>
            </a:extLst>
          </p:cNvPr>
          <p:cNvSpPr>
            <a:spLocks noGrp="1"/>
          </p:cNvSpPr>
          <p:nvPr>
            <p:ph idx="1"/>
          </p:nvPr>
        </p:nvSpPr>
        <p:spPr>
          <a:xfrm>
            <a:off x="838200" y="1571625"/>
            <a:ext cx="10568516" cy="4848754"/>
          </a:xfrm>
        </p:spPr>
        <p:txBody>
          <a:bodyPr vert="horz" lIns="91440" tIns="45720" rIns="91440" bIns="45720" rtlCol="0" anchor="t">
            <a:normAutofit lnSpcReduction="10000"/>
          </a:bodyPr>
          <a:lstStyle/>
          <a:p>
            <a:r>
              <a:rPr lang="en-US" dirty="0">
                <a:cs typeface="Calibri"/>
              </a:rPr>
              <a:t>Data is cleaned by </a:t>
            </a:r>
            <a:r>
              <a:rPr lang="en-US" dirty="0">
                <a:highlight>
                  <a:srgbClr val="FFFF00"/>
                </a:highlight>
                <a:cs typeface="Calibri"/>
              </a:rPr>
              <a:t>removing</a:t>
            </a:r>
            <a:r>
              <a:rPr lang="en-US" dirty="0">
                <a:cs typeface="Calibri"/>
              </a:rPr>
              <a:t> the </a:t>
            </a:r>
            <a:r>
              <a:rPr lang="en-US" dirty="0" err="1">
                <a:cs typeface="Calibri"/>
              </a:rPr>
              <a:t>non contributing</a:t>
            </a:r>
            <a:r>
              <a:rPr lang="en-US" dirty="0">
                <a:cs typeface="Calibri"/>
              </a:rPr>
              <a:t> fields.</a:t>
            </a:r>
          </a:p>
          <a:p>
            <a:r>
              <a:rPr lang="en-US" dirty="0">
                <a:cs typeface="Calibri"/>
              </a:rPr>
              <a:t>Data is </a:t>
            </a:r>
            <a:r>
              <a:rPr lang="en-US" dirty="0">
                <a:highlight>
                  <a:srgbClr val="FFFF00"/>
                </a:highlight>
                <a:cs typeface="Calibri"/>
              </a:rPr>
              <a:t>scaled</a:t>
            </a:r>
            <a:r>
              <a:rPr lang="en-US" dirty="0">
                <a:cs typeface="Calibri"/>
              </a:rPr>
              <a:t>  to rectify the skewness.</a:t>
            </a:r>
          </a:p>
          <a:p>
            <a:r>
              <a:rPr lang="en-US" dirty="0">
                <a:cs typeface="Calibri"/>
              </a:rPr>
              <a:t>Attack data is </a:t>
            </a:r>
            <a:r>
              <a:rPr lang="en-US" dirty="0">
                <a:highlight>
                  <a:srgbClr val="FFFF00"/>
                </a:highlight>
                <a:cs typeface="Calibri"/>
              </a:rPr>
              <a:t>clustered</a:t>
            </a:r>
            <a:r>
              <a:rPr lang="en-US" dirty="0">
                <a:cs typeface="Calibri"/>
              </a:rPr>
              <a:t> for binomial and multinomial classifications respectively.</a:t>
            </a:r>
          </a:p>
          <a:p>
            <a:r>
              <a:rPr lang="en-US" dirty="0">
                <a:cs typeface="Calibri"/>
              </a:rPr>
              <a:t>Attack field is Target (y) and remaining </a:t>
            </a:r>
            <a:r>
              <a:rPr lang="en-US" dirty="0">
                <a:highlight>
                  <a:srgbClr val="FFFF00"/>
                </a:highlight>
                <a:cs typeface="Calibri"/>
              </a:rPr>
              <a:t>34 fields</a:t>
            </a:r>
            <a:r>
              <a:rPr lang="en-US" dirty="0">
                <a:cs typeface="Calibri"/>
              </a:rPr>
              <a:t> are Predictor fields(X).</a:t>
            </a:r>
          </a:p>
          <a:p>
            <a:r>
              <a:rPr lang="en-US" dirty="0">
                <a:cs typeface="Calibri"/>
              </a:rPr>
              <a:t>Non numeric data is </a:t>
            </a:r>
            <a:r>
              <a:rPr lang="en-US" dirty="0">
                <a:highlight>
                  <a:srgbClr val="FFFF00"/>
                </a:highlight>
                <a:cs typeface="Calibri"/>
              </a:rPr>
              <a:t>Encoded</a:t>
            </a:r>
            <a:r>
              <a:rPr lang="en-US" dirty="0">
                <a:cs typeface="Calibri"/>
              </a:rPr>
              <a:t>.</a:t>
            </a:r>
          </a:p>
          <a:p>
            <a:r>
              <a:rPr lang="en-US" dirty="0">
                <a:cs typeface="Calibri"/>
              </a:rPr>
              <a:t>LSTM and FF Neural Networks are built.</a:t>
            </a:r>
          </a:p>
          <a:p>
            <a:r>
              <a:rPr lang="en-US" dirty="0">
                <a:cs typeface="Calibri"/>
              </a:rPr>
              <a:t>The Hyperparameters are </a:t>
            </a:r>
            <a:r>
              <a:rPr lang="en-US" dirty="0">
                <a:highlight>
                  <a:srgbClr val="FFFF00"/>
                </a:highlight>
                <a:cs typeface="Calibri"/>
              </a:rPr>
              <a:t>tuned</a:t>
            </a:r>
            <a:r>
              <a:rPr lang="en-US" dirty="0">
                <a:cs typeface="Calibri"/>
              </a:rPr>
              <a:t> for high performance using </a:t>
            </a:r>
            <a:r>
              <a:rPr lang="en-US" dirty="0" err="1">
                <a:highlight>
                  <a:srgbClr val="FFFF00"/>
                </a:highlight>
                <a:cs typeface="Calibri"/>
              </a:rPr>
              <a:t>earlystopping</a:t>
            </a:r>
            <a:r>
              <a:rPr lang="en-US" dirty="0">
                <a:highlight>
                  <a:srgbClr val="FFFF00"/>
                </a:highlight>
                <a:cs typeface="Calibri"/>
              </a:rPr>
              <a:t> and grid search techniques</a:t>
            </a:r>
            <a:r>
              <a:rPr lang="en-US" dirty="0">
                <a:cs typeface="Calibri"/>
              </a:rPr>
              <a:t>.</a:t>
            </a:r>
          </a:p>
          <a:p>
            <a:r>
              <a:rPr lang="en-US" dirty="0">
                <a:highlight>
                  <a:srgbClr val="FFFF00"/>
                </a:highlight>
                <a:cs typeface="Calibri"/>
              </a:rPr>
              <a:t>ROC – AUC</a:t>
            </a:r>
            <a:r>
              <a:rPr lang="en-US" dirty="0">
                <a:cs typeface="Calibri"/>
              </a:rPr>
              <a:t> is used as performance metric to the model and is </a:t>
            </a:r>
            <a:r>
              <a:rPr lang="en-US" dirty="0">
                <a:highlight>
                  <a:srgbClr val="FFFF00"/>
                </a:highlight>
                <a:cs typeface="Calibri"/>
              </a:rPr>
              <a:t>exported</a:t>
            </a:r>
            <a:r>
              <a:rPr lang="en-US" dirty="0">
                <a:cs typeface="Calibri"/>
              </a:rPr>
              <a:t>.</a:t>
            </a:r>
          </a:p>
          <a:p>
            <a:endParaRPr lang="en-US" dirty="0">
              <a:cs typeface="Calibri"/>
            </a:endParaRPr>
          </a:p>
        </p:txBody>
      </p:sp>
    </p:spTree>
    <p:extLst>
      <p:ext uri="{BB962C8B-B14F-4D97-AF65-F5344CB8AC3E}">
        <p14:creationId xmlns:p14="http://schemas.microsoft.com/office/powerpoint/2010/main" val="329481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5634-7087-44BB-835C-C555BEFDE2E1}"/>
              </a:ext>
            </a:extLst>
          </p:cNvPr>
          <p:cNvSpPr>
            <a:spLocks noGrp="1"/>
          </p:cNvSpPr>
          <p:nvPr>
            <p:ph type="title"/>
          </p:nvPr>
        </p:nvSpPr>
        <p:spPr/>
        <p:txBody>
          <a:bodyPr/>
          <a:lstStyle/>
          <a:p>
            <a:r>
              <a:rPr lang="en-US" b="1" dirty="0">
                <a:cs typeface="Calibri Light"/>
              </a:rPr>
              <a:t>Binomial Classification</a:t>
            </a:r>
          </a:p>
        </p:txBody>
      </p:sp>
      <p:sp>
        <p:nvSpPr>
          <p:cNvPr id="3" name="Content Placeholder 2">
            <a:extLst>
              <a:ext uri="{FF2B5EF4-FFF2-40B4-BE49-F238E27FC236}">
                <a16:creationId xmlns:a16="http://schemas.microsoft.com/office/drawing/2014/main" id="{237BBE1D-110B-41DE-891E-D9CE372DDF91}"/>
              </a:ext>
            </a:extLst>
          </p:cNvPr>
          <p:cNvSpPr>
            <a:spLocks noGrp="1"/>
          </p:cNvSpPr>
          <p:nvPr>
            <p:ph idx="1"/>
          </p:nvPr>
        </p:nvSpPr>
        <p:spPr/>
        <p:txBody>
          <a:bodyPr vert="horz" lIns="91440" tIns="45720" rIns="91440" bIns="45720" rtlCol="0" anchor="t">
            <a:normAutofit/>
          </a:bodyPr>
          <a:lstStyle/>
          <a:p>
            <a:r>
              <a:rPr lang="en-US" b="1" dirty="0">
                <a:cs typeface="Calibri"/>
              </a:rPr>
              <a:t>1. Feed Forward Neural Network:</a:t>
            </a:r>
          </a:p>
          <a:p>
            <a:r>
              <a:rPr lang="en-US" dirty="0">
                <a:cs typeface="Calibri"/>
              </a:rPr>
              <a:t>Accuracy : </a:t>
            </a:r>
            <a:r>
              <a:rPr lang="en-US" dirty="0">
                <a:highlight>
                  <a:srgbClr val="FFFF00"/>
                </a:highlight>
                <a:cs typeface="Calibri"/>
              </a:rPr>
              <a:t>99.01%</a:t>
            </a:r>
          </a:p>
          <a:p>
            <a:r>
              <a:rPr lang="en-US" dirty="0">
                <a:cs typeface="Calibri"/>
              </a:rPr>
              <a:t>AUC - ROC: </a:t>
            </a:r>
            <a:r>
              <a:rPr lang="en-US" dirty="0">
                <a:highlight>
                  <a:srgbClr val="FFFF00"/>
                </a:highlight>
                <a:cs typeface="Calibri"/>
              </a:rPr>
              <a:t>0.999</a:t>
            </a:r>
          </a:p>
          <a:p>
            <a:endParaRPr lang="en-US" dirty="0">
              <a:cs typeface="Calibri"/>
            </a:endParaRPr>
          </a:p>
          <a:p>
            <a:r>
              <a:rPr lang="en-US" b="1" dirty="0">
                <a:cs typeface="Calibri"/>
              </a:rPr>
              <a:t>2. LSTM:</a:t>
            </a:r>
          </a:p>
          <a:p>
            <a:r>
              <a:rPr lang="en-US" dirty="0">
                <a:cs typeface="Calibri"/>
              </a:rPr>
              <a:t>Accuracy: </a:t>
            </a:r>
            <a:r>
              <a:rPr lang="en-US" dirty="0">
                <a:highlight>
                  <a:srgbClr val="FFFF00"/>
                </a:highlight>
                <a:cs typeface="Calibri"/>
              </a:rPr>
              <a:t>99.12%</a:t>
            </a:r>
            <a:endParaRPr lang="en-US">
              <a:highlight>
                <a:srgbClr val="FFFF00"/>
              </a:highlight>
            </a:endParaRPr>
          </a:p>
          <a:p>
            <a:r>
              <a:rPr lang="en-US" dirty="0">
                <a:cs typeface="Calibri"/>
              </a:rPr>
              <a:t>AUC – ROC : </a:t>
            </a:r>
            <a:r>
              <a:rPr lang="en-US" dirty="0">
                <a:highlight>
                  <a:srgbClr val="FFFF00"/>
                </a:highlight>
                <a:cs typeface="Calibri"/>
              </a:rPr>
              <a:t>0.999</a:t>
            </a:r>
          </a:p>
          <a:p>
            <a:endParaRPr lang="en-US" dirty="0">
              <a:cs typeface="Calibri"/>
            </a:endParaRPr>
          </a:p>
        </p:txBody>
      </p:sp>
    </p:spTree>
    <p:extLst>
      <p:ext uri="{BB962C8B-B14F-4D97-AF65-F5344CB8AC3E}">
        <p14:creationId xmlns:p14="http://schemas.microsoft.com/office/powerpoint/2010/main" val="228160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CF62D-6CAB-4FF8-A653-9ACF11639408}"/>
              </a:ext>
            </a:extLst>
          </p:cNvPr>
          <p:cNvSpPr>
            <a:spLocks noGrp="1"/>
          </p:cNvSpPr>
          <p:nvPr>
            <p:ph type="title"/>
          </p:nvPr>
        </p:nvSpPr>
        <p:spPr/>
        <p:txBody>
          <a:bodyPr/>
          <a:lstStyle/>
          <a:p>
            <a:r>
              <a:rPr lang="en-US" b="1" dirty="0">
                <a:cs typeface="Calibri Light"/>
              </a:rPr>
              <a:t>Multinomial Classification</a:t>
            </a:r>
          </a:p>
        </p:txBody>
      </p:sp>
      <p:sp>
        <p:nvSpPr>
          <p:cNvPr id="3" name="Content Placeholder 2">
            <a:extLst>
              <a:ext uri="{FF2B5EF4-FFF2-40B4-BE49-F238E27FC236}">
                <a16:creationId xmlns:a16="http://schemas.microsoft.com/office/drawing/2014/main" id="{D628CAD1-4566-45A3-BD25-67CAA4C043B0}"/>
              </a:ext>
            </a:extLst>
          </p:cNvPr>
          <p:cNvSpPr>
            <a:spLocks noGrp="1"/>
          </p:cNvSpPr>
          <p:nvPr>
            <p:ph idx="1"/>
          </p:nvPr>
        </p:nvSpPr>
        <p:spPr/>
        <p:txBody>
          <a:bodyPr vert="horz" lIns="91440" tIns="45720" rIns="91440" bIns="45720" rtlCol="0" anchor="t">
            <a:normAutofit/>
          </a:bodyPr>
          <a:lstStyle/>
          <a:p>
            <a:r>
              <a:rPr lang="en-US" b="1" dirty="0">
                <a:cs typeface="Calibri"/>
              </a:rPr>
              <a:t>1. Feed Forward Neural Network:</a:t>
            </a:r>
            <a:endParaRPr lang="en-US" dirty="0">
              <a:cs typeface="Calibri"/>
            </a:endParaRPr>
          </a:p>
          <a:p>
            <a:r>
              <a:rPr lang="en-US" dirty="0">
                <a:cs typeface="Calibri"/>
              </a:rPr>
              <a:t>Accuracy : </a:t>
            </a:r>
            <a:r>
              <a:rPr lang="en-US" dirty="0">
                <a:highlight>
                  <a:srgbClr val="FFFF00"/>
                </a:highlight>
                <a:cs typeface="Calibri"/>
              </a:rPr>
              <a:t>99.49%</a:t>
            </a:r>
          </a:p>
          <a:p>
            <a:r>
              <a:rPr lang="en-US" dirty="0">
                <a:cs typeface="Calibri"/>
              </a:rPr>
              <a:t>AUC - ROC: </a:t>
            </a:r>
            <a:r>
              <a:rPr lang="en-US" dirty="0">
                <a:highlight>
                  <a:srgbClr val="FFFF00"/>
                </a:highlight>
                <a:cs typeface="Calibri"/>
              </a:rPr>
              <a:t>1.00</a:t>
            </a:r>
          </a:p>
          <a:p>
            <a:endParaRPr lang="en-US" dirty="0">
              <a:cs typeface="Calibri"/>
            </a:endParaRPr>
          </a:p>
          <a:p>
            <a:r>
              <a:rPr lang="en-US" b="1" dirty="0">
                <a:cs typeface="Calibri"/>
              </a:rPr>
              <a:t>2. LSTM:</a:t>
            </a:r>
            <a:endParaRPr lang="en-US" dirty="0">
              <a:cs typeface="Calibri"/>
            </a:endParaRPr>
          </a:p>
          <a:p>
            <a:r>
              <a:rPr lang="en-US" dirty="0">
                <a:cs typeface="Calibri"/>
              </a:rPr>
              <a:t>Accuracy: </a:t>
            </a:r>
            <a:r>
              <a:rPr lang="en-US" dirty="0">
                <a:highlight>
                  <a:srgbClr val="FFFF00"/>
                </a:highlight>
                <a:cs typeface="Calibri"/>
              </a:rPr>
              <a:t>99.53%</a:t>
            </a:r>
          </a:p>
          <a:p>
            <a:r>
              <a:rPr lang="en-US" dirty="0">
                <a:cs typeface="Calibri"/>
              </a:rPr>
              <a:t>AUC – ROC : </a:t>
            </a:r>
            <a:r>
              <a:rPr lang="en-US" dirty="0">
                <a:highlight>
                  <a:srgbClr val="FFFF00"/>
                </a:highlight>
                <a:cs typeface="Calibri"/>
              </a:rPr>
              <a:t>1.00</a:t>
            </a:r>
            <a:endParaRPr lang="en-US" dirty="0">
              <a:highlight>
                <a:srgbClr val="FFFF00"/>
              </a:highlight>
            </a:endParaRPr>
          </a:p>
        </p:txBody>
      </p:sp>
    </p:spTree>
    <p:extLst>
      <p:ext uri="{BB962C8B-B14F-4D97-AF65-F5344CB8AC3E}">
        <p14:creationId xmlns:p14="http://schemas.microsoft.com/office/powerpoint/2010/main" val="378767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EB24B-154C-4FA7-956B-4F0C5DD390E3}"/>
              </a:ext>
            </a:extLst>
          </p:cNvPr>
          <p:cNvSpPr>
            <a:spLocks noGrp="1"/>
          </p:cNvSpPr>
          <p:nvPr>
            <p:ph type="title"/>
          </p:nvPr>
        </p:nvSpPr>
        <p:spPr/>
        <p:txBody>
          <a:bodyPr/>
          <a:lstStyle/>
          <a:p>
            <a:r>
              <a:rPr lang="en-US" b="1" dirty="0">
                <a:cs typeface="Calibri Light"/>
              </a:rPr>
              <a:t>Business problem and Approach :</a:t>
            </a:r>
            <a:endParaRPr lang="en-US" dirty="0"/>
          </a:p>
        </p:txBody>
      </p:sp>
      <p:sp>
        <p:nvSpPr>
          <p:cNvPr id="3" name="Content Placeholder 2">
            <a:extLst>
              <a:ext uri="{FF2B5EF4-FFF2-40B4-BE49-F238E27FC236}">
                <a16:creationId xmlns:a16="http://schemas.microsoft.com/office/drawing/2014/main" id="{095B3A55-0857-4BB5-BE46-B1993AE5352F}"/>
              </a:ext>
            </a:extLst>
          </p:cNvPr>
          <p:cNvSpPr>
            <a:spLocks noGrp="1"/>
          </p:cNvSpPr>
          <p:nvPr>
            <p:ph idx="1"/>
          </p:nvPr>
        </p:nvSpPr>
        <p:spPr/>
        <p:txBody>
          <a:bodyPr vert="horz" lIns="91440" tIns="45720" rIns="91440" bIns="45720" rtlCol="0" anchor="t">
            <a:normAutofit/>
          </a:bodyPr>
          <a:lstStyle/>
          <a:p>
            <a:r>
              <a:rPr lang="en-US" sz="1800" b="1" dirty="0">
                <a:cs typeface="Calibri"/>
              </a:rPr>
              <a:t>PROBLEM STATEMENT:   </a:t>
            </a:r>
            <a:endParaRPr lang="en-US" sz="1800" dirty="0">
              <a:cs typeface="Calibri" panose="020F0502020204030204"/>
            </a:endParaRPr>
          </a:p>
          <a:p>
            <a:r>
              <a:rPr lang="en-US" sz="1800" dirty="0">
                <a:cs typeface="Calibri" panose="020F0502020204030204"/>
              </a:rPr>
              <a:t>Task is  to build network intrusion detection system to detect anomalies and attacks in the</a:t>
            </a:r>
            <a:endParaRPr lang="en-US" sz="1800">
              <a:cs typeface="Calibri"/>
            </a:endParaRPr>
          </a:p>
          <a:p>
            <a:r>
              <a:rPr lang="en-US" sz="1800" dirty="0">
                <a:cs typeface="Calibri"/>
              </a:rPr>
              <a:t>Network. There are two problems.</a:t>
            </a:r>
            <a:endParaRPr lang="en-US" sz="1800">
              <a:cs typeface="Calibri"/>
            </a:endParaRPr>
          </a:p>
          <a:p>
            <a:r>
              <a:rPr lang="en-US" sz="1800" dirty="0">
                <a:cs typeface="Calibri"/>
              </a:rPr>
              <a:t>1. Binomial Classification: Activity is normal or attack</a:t>
            </a:r>
            <a:endParaRPr lang="en-US" sz="1800">
              <a:cs typeface="Calibri"/>
            </a:endParaRPr>
          </a:p>
          <a:p>
            <a:r>
              <a:rPr lang="en-US" sz="1800" dirty="0">
                <a:cs typeface="Calibri"/>
              </a:rPr>
              <a:t>2. Multinomial classification: Activity is normal or DOS or PROBE or R2L or U2R</a:t>
            </a:r>
            <a:endParaRPr lang="en-US" sz="1800">
              <a:cs typeface="Calibri"/>
            </a:endParaRPr>
          </a:p>
          <a:p>
            <a:r>
              <a:rPr lang="en-US" sz="1800" b="1" dirty="0">
                <a:cs typeface="Calibri"/>
              </a:rPr>
              <a:t>Approach ( Presenting two models for Binomial and Multinomial each ):</a:t>
            </a:r>
          </a:p>
          <a:p>
            <a:r>
              <a:rPr lang="en-US" sz="1800" dirty="0">
                <a:cs typeface="Calibri"/>
              </a:rPr>
              <a:t>The problem can be handled with classification model, Binary and multinomial classification for Binomial and  Multinomial classification respectively.</a:t>
            </a:r>
            <a:endParaRPr lang="en-US" sz="1800" b="1" dirty="0">
              <a:cs typeface="Calibri"/>
            </a:endParaRPr>
          </a:p>
          <a:p>
            <a:r>
              <a:rPr lang="en-US" sz="1800" dirty="0">
                <a:cs typeface="Calibri"/>
              </a:rPr>
              <a:t>1. Binary and multiple classifier in Feed Forward Neural Network.</a:t>
            </a:r>
          </a:p>
          <a:p>
            <a:r>
              <a:rPr lang="en-US" sz="1800" dirty="0">
                <a:cs typeface="Calibri"/>
              </a:rPr>
              <a:t>2. Binary and multinomial classifier in Long Short Term Memory Recursive Neural Network.</a:t>
            </a:r>
          </a:p>
          <a:p>
            <a:endParaRPr lang="en-US" dirty="0">
              <a:cs typeface="Calibri"/>
            </a:endParaRPr>
          </a:p>
        </p:txBody>
      </p:sp>
    </p:spTree>
    <p:extLst>
      <p:ext uri="{BB962C8B-B14F-4D97-AF65-F5344CB8AC3E}">
        <p14:creationId xmlns:p14="http://schemas.microsoft.com/office/powerpoint/2010/main" val="1823981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C2AC8-7908-4E6F-B9DE-EBF1B6CB29B6}"/>
              </a:ext>
            </a:extLst>
          </p:cNvPr>
          <p:cNvSpPr>
            <a:spLocks noGrp="1"/>
          </p:cNvSpPr>
          <p:nvPr>
            <p:ph type="title"/>
          </p:nvPr>
        </p:nvSpPr>
        <p:spPr>
          <a:xfrm>
            <a:off x="838200" y="365125"/>
            <a:ext cx="10515600" cy="1113897"/>
          </a:xfrm>
        </p:spPr>
        <p:txBody>
          <a:bodyPr/>
          <a:lstStyle/>
          <a:p>
            <a:r>
              <a:rPr lang="en-US" b="1" dirty="0">
                <a:cs typeface="Calibri Light"/>
              </a:rPr>
              <a:t>Analysis</a:t>
            </a:r>
          </a:p>
        </p:txBody>
      </p:sp>
      <p:sp>
        <p:nvSpPr>
          <p:cNvPr id="3" name="Content Placeholder 2">
            <a:extLst>
              <a:ext uri="{FF2B5EF4-FFF2-40B4-BE49-F238E27FC236}">
                <a16:creationId xmlns:a16="http://schemas.microsoft.com/office/drawing/2014/main" id="{74139DBC-2A01-44F2-9BEF-45F837A393E2}"/>
              </a:ext>
            </a:extLst>
          </p:cNvPr>
          <p:cNvSpPr>
            <a:spLocks noGrp="1"/>
          </p:cNvSpPr>
          <p:nvPr>
            <p:ph idx="1"/>
          </p:nvPr>
        </p:nvSpPr>
        <p:spPr>
          <a:xfrm>
            <a:off x="785283" y="1677459"/>
            <a:ext cx="10515600" cy="4774671"/>
          </a:xfrm>
        </p:spPr>
        <p:txBody>
          <a:bodyPr vert="horz" lIns="91440" tIns="45720" rIns="91440" bIns="45720" rtlCol="0" anchor="t">
            <a:noAutofit/>
          </a:bodyPr>
          <a:lstStyle/>
          <a:p>
            <a:r>
              <a:rPr lang="en-US" sz="2400" dirty="0">
                <a:cs typeface="Calibri"/>
              </a:rPr>
              <a:t>It's a </a:t>
            </a:r>
            <a:r>
              <a:rPr lang="en-US" sz="2400" u="sng" dirty="0">
                <a:highlight>
                  <a:srgbClr val="FFFF00"/>
                </a:highlight>
                <a:cs typeface="Calibri"/>
              </a:rPr>
              <a:t>Balanced dataset.</a:t>
            </a:r>
          </a:p>
          <a:p>
            <a:r>
              <a:rPr lang="en-US" sz="2400" dirty="0">
                <a:cs typeface="Calibri"/>
              </a:rPr>
              <a:t>The Data is </a:t>
            </a:r>
            <a:r>
              <a:rPr lang="en-US" sz="2400" u="sng" dirty="0">
                <a:highlight>
                  <a:srgbClr val="FFFF00"/>
                </a:highlight>
                <a:cs typeface="Calibri"/>
              </a:rPr>
              <a:t>skewed</a:t>
            </a:r>
            <a:r>
              <a:rPr lang="en-US" sz="2400" dirty="0">
                <a:highlight>
                  <a:srgbClr val="FFFF00"/>
                </a:highlight>
                <a:cs typeface="Calibri"/>
              </a:rPr>
              <a:t> </a:t>
            </a:r>
            <a:r>
              <a:rPr lang="en-US" sz="2400" dirty="0">
                <a:cs typeface="Calibri"/>
              </a:rPr>
              <a:t>and is with </a:t>
            </a:r>
            <a:r>
              <a:rPr lang="en-US" sz="2400" u="sng" dirty="0">
                <a:highlight>
                  <a:srgbClr val="FFFF00"/>
                </a:highlight>
                <a:cs typeface="Calibri"/>
              </a:rPr>
              <a:t>no null</a:t>
            </a:r>
            <a:r>
              <a:rPr lang="en-US" sz="2400" dirty="0">
                <a:cs typeface="Calibri"/>
              </a:rPr>
              <a:t> values.</a:t>
            </a:r>
          </a:p>
          <a:p>
            <a:r>
              <a:rPr lang="en-US" sz="2400" u="sng" dirty="0">
                <a:highlight>
                  <a:srgbClr val="FFFF00"/>
                </a:highlight>
                <a:cs typeface="Calibri"/>
              </a:rPr>
              <a:t>Multicollinearity</a:t>
            </a:r>
            <a:r>
              <a:rPr lang="en-US" sz="2400" dirty="0">
                <a:cs typeface="Calibri"/>
              </a:rPr>
              <a:t> present between the following variables and others-  </a:t>
            </a:r>
            <a:r>
              <a:rPr lang="en-US" sz="2400" err="1">
                <a:cs typeface="Calibri"/>
              </a:rPr>
              <a:t>srv_rerror_rate</a:t>
            </a:r>
            <a:r>
              <a:rPr lang="en-US" sz="2400" dirty="0">
                <a:cs typeface="Calibri"/>
              </a:rPr>
              <a:t>, </a:t>
            </a:r>
            <a:r>
              <a:rPr lang="en-US" sz="2400" err="1">
                <a:cs typeface="Calibri"/>
              </a:rPr>
              <a:t>srv_serror_rate</a:t>
            </a:r>
            <a:r>
              <a:rPr lang="en-US" sz="2400" dirty="0">
                <a:cs typeface="Calibri"/>
              </a:rPr>
              <a:t>, </a:t>
            </a:r>
            <a:r>
              <a:rPr lang="en-US" sz="2400" err="1">
                <a:cs typeface="Calibri"/>
              </a:rPr>
              <a:t>dst_host_rerror_rate</a:t>
            </a:r>
            <a:r>
              <a:rPr lang="en-US" sz="2400" dirty="0">
                <a:cs typeface="Calibri"/>
              </a:rPr>
              <a:t>, </a:t>
            </a:r>
            <a:r>
              <a:rPr lang="en-US" sz="2400" err="1">
                <a:cs typeface="Calibri"/>
              </a:rPr>
              <a:t>dst_host_serror_rate</a:t>
            </a:r>
            <a:r>
              <a:rPr lang="en-US" sz="2400" dirty="0">
                <a:cs typeface="Calibri"/>
              </a:rPr>
              <a:t> , </a:t>
            </a:r>
            <a:r>
              <a:rPr lang="en-US" sz="2400" err="1">
                <a:cs typeface="Calibri"/>
              </a:rPr>
              <a:t>num_compromised</a:t>
            </a:r>
            <a:r>
              <a:rPr lang="en-US" sz="2400" dirty="0">
                <a:cs typeface="Calibri"/>
              </a:rPr>
              <a:t>, </a:t>
            </a:r>
            <a:r>
              <a:rPr lang="en-US" sz="2400" err="1">
                <a:cs typeface="Calibri"/>
              </a:rPr>
              <a:t>rerror_rate</a:t>
            </a:r>
            <a:r>
              <a:rPr lang="en-US" sz="2400" dirty="0">
                <a:cs typeface="Calibri"/>
              </a:rPr>
              <a:t>, </a:t>
            </a:r>
            <a:r>
              <a:rPr lang="en-US" sz="2400" err="1">
                <a:cs typeface="Calibri"/>
              </a:rPr>
              <a:t>serror_rate</a:t>
            </a:r>
            <a:r>
              <a:rPr lang="en-US" sz="2400" dirty="0">
                <a:cs typeface="Calibri"/>
              </a:rPr>
              <a:t>.</a:t>
            </a:r>
          </a:p>
          <a:p>
            <a:r>
              <a:rPr lang="en-US" sz="2400" u="sng" dirty="0">
                <a:highlight>
                  <a:srgbClr val="FFFF00"/>
                </a:highlight>
                <a:cs typeface="Calibri"/>
              </a:rPr>
              <a:t>Constant value</a:t>
            </a:r>
            <a:r>
              <a:rPr lang="en-US" sz="2400" dirty="0">
                <a:cs typeface="Calibri"/>
              </a:rPr>
              <a:t> present in following variables: </a:t>
            </a:r>
            <a:r>
              <a:rPr lang="en-US" sz="2400" dirty="0" err="1">
                <a:cs typeface="Calibri"/>
              </a:rPr>
              <a:t>num_outbound_cmds</a:t>
            </a:r>
            <a:r>
              <a:rPr lang="en-US" sz="2400" dirty="0">
                <a:cs typeface="Calibri"/>
              </a:rPr>
              <a:t>.</a:t>
            </a:r>
          </a:p>
          <a:p>
            <a:r>
              <a:rPr lang="en-US" sz="2400" dirty="0">
                <a:cs typeface="Calibri"/>
              </a:rPr>
              <a:t>Varieties of Anomaly is </a:t>
            </a:r>
            <a:r>
              <a:rPr lang="en-US" sz="2400" u="sng" dirty="0">
                <a:highlight>
                  <a:srgbClr val="FFFF00"/>
                </a:highlight>
                <a:cs typeface="Calibri"/>
              </a:rPr>
              <a:t>not consistent</a:t>
            </a:r>
            <a:r>
              <a:rPr lang="en-US" sz="2400" dirty="0">
                <a:cs typeface="Calibri"/>
              </a:rPr>
              <a:t> across the datasets ( hence merged then </a:t>
            </a:r>
            <a:r>
              <a:rPr lang="en-US" sz="2400" dirty="0" err="1">
                <a:cs typeface="Calibri"/>
              </a:rPr>
              <a:t>splitted</a:t>
            </a:r>
            <a:r>
              <a:rPr lang="en-US" sz="2400" dirty="0">
                <a:cs typeface="Calibri"/>
              </a:rPr>
              <a:t>).</a:t>
            </a:r>
          </a:p>
          <a:p>
            <a:r>
              <a:rPr lang="en-US" sz="2400" dirty="0">
                <a:cs typeface="Calibri"/>
              </a:rPr>
              <a:t>Attack field with </a:t>
            </a:r>
            <a:r>
              <a:rPr lang="en-US" sz="2400" u="sng" dirty="0">
                <a:cs typeface="Calibri"/>
              </a:rPr>
              <a:t>"</a:t>
            </a:r>
            <a:r>
              <a:rPr lang="en-US" sz="2400" u="sng" dirty="0">
                <a:highlight>
                  <a:srgbClr val="FFFF00"/>
                </a:highlight>
                <a:cs typeface="Calibri"/>
              </a:rPr>
              <a:t>mailbomb</a:t>
            </a:r>
            <a:r>
              <a:rPr lang="en-US" sz="2400" u="sng" dirty="0">
                <a:cs typeface="Calibri"/>
              </a:rPr>
              <a:t>"</a:t>
            </a:r>
            <a:r>
              <a:rPr lang="en-US" sz="2400" dirty="0">
                <a:cs typeface="Calibri"/>
              </a:rPr>
              <a:t> value in the data is not categorized in the document ( hence dropped 256 records from the dataset).</a:t>
            </a:r>
          </a:p>
          <a:p>
            <a:r>
              <a:rPr lang="en-US" sz="2400" dirty="0">
                <a:cs typeface="Calibri"/>
              </a:rPr>
              <a:t>"Count" ,"</a:t>
            </a:r>
            <a:r>
              <a:rPr lang="en-US" sz="2400" dirty="0" err="1">
                <a:cs typeface="Calibri"/>
              </a:rPr>
              <a:t>dst_host_srv_serror_rate</a:t>
            </a:r>
            <a:r>
              <a:rPr lang="en-US" sz="2400" dirty="0">
                <a:cs typeface="Calibri"/>
              </a:rPr>
              <a:t>" , "</a:t>
            </a:r>
            <a:r>
              <a:rPr lang="en-US" sz="2400" dirty="0" err="1">
                <a:cs typeface="Calibri"/>
              </a:rPr>
              <a:t>diff_srv_rate</a:t>
            </a:r>
            <a:r>
              <a:rPr lang="en-US" sz="2400" dirty="0">
                <a:cs typeface="Calibri"/>
              </a:rPr>
              <a:t>", "</a:t>
            </a:r>
            <a:r>
              <a:rPr lang="en-US" sz="2400" dirty="0" err="1">
                <a:cs typeface="Calibri"/>
              </a:rPr>
              <a:t>dst_host_diff_srv_rate</a:t>
            </a:r>
            <a:r>
              <a:rPr lang="en-US" sz="2400" dirty="0">
                <a:cs typeface="Calibri"/>
              </a:rPr>
              <a:t>" are </a:t>
            </a:r>
            <a:r>
              <a:rPr lang="en-US" sz="2400" u="sng" dirty="0">
                <a:highlight>
                  <a:srgbClr val="FFFF00"/>
                </a:highlight>
                <a:cs typeface="Calibri"/>
              </a:rPr>
              <a:t>highly correlated</a:t>
            </a:r>
            <a:r>
              <a:rPr lang="en-US" sz="2400" u="sng" dirty="0">
                <a:cs typeface="Calibri"/>
              </a:rPr>
              <a:t> </a:t>
            </a:r>
            <a:r>
              <a:rPr lang="en-US" sz="2400" dirty="0">
                <a:cs typeface="Calibri"/>
              </a:rPr>
              <a:t>with the Target field.</a:t>
            </a:r>
          </a:p>
        </p:txBody>
      </p:sp>
    </p:spTree>
    <p:extLst>
      <p:ext uri="{BB962C8B-B14F-4D97-AF65-F5344CB8AC3E}">
        <p14:creationId xmlns:p14="http://schemas.microsoft.com/office/powerpoint/2010/main" val="2127924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3C42-4D1F-4C5F-A1B3-7D4F53313FEF}"/>
              </a:ext>
            </a:extLst>
          </p:cNvPr>
          <p:cNvSpPr>
            <a:spLocks noGrp="1"/>
          </p:cNvSpPr>
          <p:nvPr>
            <p:ph type="title"/>
          </p:nvPr>
        </p:nvSpPr>
        <p:spPr/>
        <p:txBody>
          <a:bodyPr/>
          <a:lstStyle/>
          <a:p>
            <a:r>
              <a:rPr lang="en-US" b="1" dirty="0">
                <a:cs typeface="Calibri Light"/>
              </a:rPr>
              <a:t>EDA : Pearson – r correlation</a:t>
            </a:r>
          </a:p>
        </p:txBody>
      </p:sp>
      <p:pic>
        <p:nvPicPr>
          <p:cNvPr id="4" name="Picture 4">
            <a:extLst>
              <a:ext uri="{FF2B5EF4-FFF2-40B4-BE49-F238E27FC236}">
                <a16:creationId xmlns:a16="http://schemas.microsoft.com/office/drawing/2014/main" id="{77B1A677-9B9B-4496-A1C2-F4FCFB9363C0}"/>
              </a:ext>
            </a:extLst>
          </p:cNvPr>
          <p:cNvPicPr>
            <a:picLocks noGrp="1" noChangeAspect="1"/>
          </p:cNvPicPr>
          <p:nvPr>
            <p:ph idx="1"/>
          </p:nvPr>
        </p:nvPicPr>
        <p:blipFill>
          <a:blip r:embed="rId2"/>
          <a:stretch>
            <a:fillRect/>
          </a:stretch>
        </p:blipFill>
        <p:spPr>
          <a:xfrm>
            <a:off x="490839" y="1603375"/>
            <a:ext cx="10437739" cy="5250921"/>
          </a:xfrm>
          <a:prstGeom prst="rect">
            <a:avLst/>
          </a:prstGeom>
        </p:spPr>
      </p:pic>
    </p:spTree>
    <p:extLst>
      <p:ext uri="{BB962C8B-B14F-4D97-AF65-F5344CB8AC3E}">
        <p14:creationId xmlns:p14="http://schemas.microsoft.com/office/powerpoint/2010/main" val="1831744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950CD-D589-4353-8B91-ACFED5FC7792}"/>
              </a:ext>
            </a:extLst>
          </p:cNvPr>
          <p:cNvSpPr>
            <a:spLocks noGrp="1"/>
          </p:cNvSpPr>
          <p:nvPr>
            <p:ph type="title"/>
          </p:nvPr>
        </p:nvSpPr>
        <p:spPr/>
        <p:txBody>
          <a:bodyPr/>
          <a:lstStyle/>
          <a:p>
            <a:r>
              <a:rPr lang="en-US" b="1" dirty="0">
                <a:cs typeface="Calibri Light"/>
              </a:rPr>
              <a:t>EDA: Spearman correlation</a:t>
            </a:r>
          </a:p>
        </p:txBody>
      </p:sp>
      <p:pic>
        <p:nvPicPr>
          <p:cNvPr id="4" name="Picture 4">
            <a:extLst>
              <a:ext uri="{FF2B5EF4-FFF2-40B4-BE49-F238E27FC236}">
                <a16:creationId xmlns:a16="http://schemas.microsoft.com/office/drawing/2014/main" id="{A1CB6604-52B0-407F-BA14-F08640A676DC}"/>
              </a:ext>
            </a:extLst>
          </p:cNvPr>
          <p:cNvPicPr>
            <a:picLocks noGrp="1" noChangeAspect="1"/>
          </p:cNvPicPr>
          <p:nvPr>
            <p:ph idx="1"/>
          </p:nvPr>
        </p:nvPicPr>
        <p:blipFill>
          <a:blip r:embed="rId2"/>
          <a:stretch>
            <a:fillRect/>
          </a:stretch>
        </p:blipFill>
        <p:spPr>
          <a:xfrm>
            <a:off x="808339" y="1423459"/>
            <a:ext cx="9633405" cy="5166254"/>
          </a:xfrm>
          <a:prstGeom prst="rect">
            <a:avLst/>
          </a:prstGeom>
        </p:spPr>
      </p:pic>
    </p:spTree>
    <p:extLst>
      <p:ext uri="{BB962C8B-B14F-4D97-AF65-F5344CB8AC3E}">
        <p14:creationId xmlns:p14="http://schemas.microsoft.com/office/powerpoint/2010/main" val="1970629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606B-E3AA-4036-8D42-9926BE18B4CB}"/>
              </a:ext>
            </a:extLst>
          </p:cNvPr>
          <p:cNvSpPr>
            <a:spLocks noGrp="1"/>
          </p:cNvSpPr>
          <p:nvPr>
            <p:ph type="title"/>
          </p:nvPr>
        </p:nvSpPr>
        <p:spPr/>
        <p:txBody>
          <a:bodyPr/>
          <a:lstStyle/>
          <a:p>
            <a:r>
              <a:rPr lang="en-US" b="1" dirty="0">
                <a:cs typeface="Calibri Light"/>
              </a:rPr>
              <a:t>EDA : Skewed data (</a:t>
            </a:r>
            <a:r>
              <a:rPr lang="en-US" b="1" dirty="0" err="1">
                <a:cs typeface="Calibri Light"/>
              </a:rPr>
              <a:t>num_access_files</a:t>
            </a:r>
            <a:r>
              <a:rPr lang="en-US" b="1" dirty="0">
                <a:cs typeface="Calibri Light"/>
              </a:rPr>
              <a:t>)</a:t>
            </a:r>
            <a:endParaRPr lang="en-US" dirty="0"/>
          </a:p>
        </p:txBody>
      </p:sp>
      <p:pic>
        <p:nvPicPr>
          <p:cNvPr id="4" name="Picture 4">
            <a:extLst>
              <a:ext uri="{FF2B5EF4-FFF2-40B4-BE49-F238E27FC236}">
                <a16:creationId xmlns:a16="http://schemas.microsoft.com/office/drawing/2014/main" id="{8BE15E0D-BA35-4D56-92B4-E065BA32FFD5}"/>
              </a:ext>
            </a:extLst>
          </p:cNvPr>
          <p:cNvPicPr>
            <a:picLocks noGrp="1" noChangeAspect="1"/>
          </p:cNvPicPr>
          <p:nvPr>
            <p:ph idx="1"/>
          </p:nvPr>
        </p:nvPicPr>
        <p:blipFill>
          <a:blip r:embed="rId2"/>
          <a:stretch>
            <a:fillRect/>
          </a:stretch>
        </p:blipFill>
        <p:spPr>
          <a:xfrm>
            <a:off x="836084" y="1694128"/>
            <a:ext cx="10329332" cy="4825999"/>
          </a:xfrm>
          <a:prstGeom prst="rect">
            <a:avLst/>
          </a:prstGeom>
        </p:spPr>
      </p:pic>
    </p:spTree>
    <p:extLst>
      <p:ext uri="{BB962C8B-B14F-4D97-AF65-F5344CB8AC3E}">
        <p14:creationId xmlns:p14="http://schemas.microsoft.com/office/powerpoint/2010/main" val="3876061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A4BF7-838E-407D-9D3B-E2C7B6D16884}"/>
              </a:ext>
            </a:extLst>
          </p:cNvPr>
          <p:cNvSpPr>
            <a:spLocks noGrp="1"/>
          </p:cNvSpPr>
          <p:nvPr>
            <p:ph type="title"/>
          </p:nvPr>
        </p:nvSpPr>
        <p:spPr/>
        <p:txBody>
          <a:bodyPr/>
          <a:lstStyle/>
          <a:p>
            <a:r>
              <a:rPr lang="en-US" b="1" dirty="0">
                <a:cs typeface="Calibri Light"/>
              </a:rPr>
              <a:t>EDA: Distribution Analysis on Attack (Target).</a:t>
            </a:r>
            <a:endParaRPr lang="en-US" dirty="0"/>
          </a:p>
        </p:txBody>
      </p:sp>
      <p:pic>
        <p:nvPicPr>
          <p:cNvPr id="4" name="Picture 4">
            <a:extLst>
              <a:ext uri="{FF2B5EF4-FFF2-40B4-BE49-F238E27FC236}">
                <a16:creationId xmlns:a16="http://schemas.microsoft.com/office/drawing/2014/main" id="{595ABABB-CD85-466D-8CFA-5310B443C854}"/>
              </a:ext>
            </a:extLst>
          </p:cNvPr>
          <p:cNvPicPr>
            <a:picLocks noGrp="1" noChangeAspect="1"/>
          </p:cNvPicPr>
          <p:nvPr>
            <p:ph idx="1"/>
          </p:nvPr>
        </p:nvPicPr>
        <p:blipFill>
          <a:blip r:embed="rId2"/>
          <a:stretch>
            <a:fillRect/>
          </a:stretch>
        </p:blipFill>
        <p:spPr>
          <a:xfrm>
            <a:off x="910167" y="1694128"/>
            <a:ext cx="9768416" cy="4857749"/>
          </a:xfrm>
          <a:prstGeom prst="rect">
            <a:avLst/>
          </a:prstGeom>
        </p:spPr>
      </p:pic>
    </p:spTree>
    <p:extLst>
      <p:ext uri="{BB962C8B-B14F-4D97-AF65-F5344CB8AC3E}">
        <p14:creationId xmlns:p14="http://schemas.microsoft.com/office/powerpoint/2010/main" val="142983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4D3E3-5499-43B6-AB69-6247B74519E8}"/>
              </a:ext>
            </a:extLst>
          </p:cNvPr>
          <p:cNvSpPr>
            <a:spLocks noGrp="1"/>
          </p:cNvSpPr>
          <p:nvPr>
            <p:ph type="title"/>
          </p:nvPr>
        </p:nvSpPr>
        <p:spPr/>
        <p:txBody>
          <a:bodyPr/>
          <a:lstStyle/>
          <a:p>
            <a:r>
              <a:rPr lang="en-US" b="1" dirty="0">
                <a:cs typeface="Calibri Light"/>
              </a:rPr>
              <a:t>EDA: Boxplot("</a:t>
            </a:r>
            <a:r>
              <a:rPr lang="en-US" b="1" dirty="0" err="1">
                <a:cs typeface="Calibri Light"/>
              </a:rPr>
              <a:t>dst_bytes</a:t>
            </a:r>
            <a:r>
              <a:rPr lang="en-US" b="1" dirty="0">
                <a:cs typeface="Calibri Light"/>
              </a:rPr>
              <a:t>")</a:t>
            </a:r>
          </a:p>
        </p:txBody>
      </p:sp>
      <p:pic>
        <p:nvPicPr>
          <p:cNvPr id="4" name="Picture 4">
            <a:extLst>
              <a:ext uri="{FF2B5EF4-FFF2-40B4-BE49-F238E27FC236}">
                <a16:creationId xmlns:a16="http://schemas.microsoft.com/office/drawing/2014/main" id="{1AD6447D-BBA4-4F8E-999E-85C8DBD67F2D}"/>
              </a:ext>
            </a:extLst>
          </p:cNvPr>
          <p:cNvPicPr>
            <a:picLocks noGrp="1" noChangeAspect="1"/>
          </p:cNvPicPr>
          <p:nvPr>
            <p:ph idx="1"/>
          </p:nvPr>
        </p:nvPicPr>
        <p:blipFill>
          <a:blip r:embed="rId2"/>
          <a:stretch>
            <a:fillRect/>
          </a:stretch>
        </p:blipFill>
        <p:spPr>
          <a:xfrm>
            <a:off x="732591" y="1825625"/>
            <a:ext cx="9488567" cy="4351338"/>
          </a:xfrm>
          <a:prstGeom prst="rect">
            <a:avLst/>
          </a:prstGeom>
        </p:spPr>
      </p:pic>
    </p:spTree>
    <p:extLst>
      <p:ext uri="{BB962C8B-B14F-4D97-AF65-F5344CB8AC3E}">
        <p14:creationId xmlns:p14="http://schemas.microsoft.com/office/powerpoint/2010/main" val="3430715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098C-C5AF-420D-AE2A-EB1B50B1656F}"/>
              </a:ext>
            </a:extLst>
          </p:cNvPr>
          <p:cNvSpPr>
            <a:spLocks noGrp="1"/>
          </p:cNvSpPr>
          <p:nvPr>
            <p:ph type="title"/>
          </p:nvPr>
        </p:nvSpPr>
        <p:spPr/>
        <p:txBody>
          <a:bodyPr/>
          <a:lstStyle/>
          <a:p>
            <a:r>
              <a:rPr lang="en-US" b="1" dirty="0">
                <a:cs typeface="Calibri Light"/>
              </a:rPr>
              <a:t>EDA: Scatter plot ("attack")</a:t>
            </a:r>
          </a:p>
        </p:txBody>
      </p:sp>
      <p:pic>
        <p:nvPicPr>
          <p:cNvPr id="4" name="Picture 4">
            <a:extLst>
              <a:ext uri="{FF2B5EF4-FFF2-40B4-BE49-F238E27FC236}">
                <a16:creationId xmlns:a16="http://schemas.microsoft.com/office/drawing/2014/main" id="{0BE2953D-EDB8-431F-88F2-701BE34A41B3}"/>
              </a:ext>
            </a:extLst>
          </p:cNvPr>
          <p:cNvPicPr>
            <a:picLocks noGrp="1" noChangeAspect="1"/>
          </p:cNvPicPr>
          <p:nvPr>
            <p:ph idx="1"/>
          </p:nvPr>
        </p:nvPicPr>
        <p:blipFill>
          <a:blip r:embed="rId2"/>
          <a:stretch>
            <a:fillRect/>
          </a:stretch>
        </p:blipFill>
        <p:spPr>
          <a:xfrm>
            <a:off x="2976778" y="1825625"/>
            <a:ext cx="6238445" cy="4351338"/>
          </a:xfrm>
          <a:prstGeom prst="rect">
            <a:avLst/>
          </a:prstGeom>
        </p:spPr>
      </p:pic>
    </p:spTree>
    <p:extLst>
      <p:ext uri="{BB962C8B-B14F-4D97-AF65-F5344CB8AC3E}">
        <p14:creationId xmlns:p14="http://schemas.microsoft.com/office/powerpoint/2010/main" val="8876202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NETWORK ANAMOLY DETECTION  </vt:lpstr>
      <vt:lpstr>Business problem and Approach :</vt:lpstr>
      <vt:lpstr>Analysis</vt:lpstr>
      <vt:lpstr>EDA : Pearson – r correlation</vt:lpstr>
      <vt:lpstr>EDA: Spearman correlation</vt:lpstr>
      <vt:lpstr>EDA : Skewed data (num_access_files)</vt:lpstr>
      <vt:lpstr>EDA: Distribution Analysis on Attack (Target).</vt:lpstr>
      <vt:lpstr>EDA: Boxplot("dst_bytes")</vt:lpstr>
      <vt:lpstr>EDA: Scatter plot ("attack")</vt:lpstr>
      <vt:lpstr>Actions</vt:lpstr>
      <vt:lpstr>Binomial Classification</vt:lpstr>
      <vt:lpstr>Multinomial Classification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378</cp:revision>
  <dcterms:created xsi:type="dcterms:W3CDTF">2013-07-15T20:26:40Z</dcterms:created>
  <dcterms:modified xsi:type="dcterms:W3CDTF">2019-03-08T17:11:42Z</dcterms:modified>
</cp:coreProperties>
</file>