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258" r:id="rId3"/>
    <p:sldId id="272" r:id="rId4"/>
    <p:sldId id="260" r:id="rId5"/>
    <p:sldId id="380" r:id="rId6"/>
    <p:sldId id="381" r:id="rId7"/>
    <p:sldId id="273" r:id="rId8"/>
    <p:sldId id="382" r:id="rId9"/>
    <p:sldId id="383" r:id="rId10"/>
    <p:sldId id="384" r:id="rId11"/>
    <p:sldId id="385" r:id="rId12"/>
    <p:sldId id="274" r:id="rId13"/>
    <p:sldId id="386" r:id="rId14"/>
    <p:sldId id="277" r:id="rId15"/>
    <p:sldId id="359" r:id="rId16"/>
    <p:sldId id="282" r:id="rId17"/>
    <p:sldId id="283" r:id="rId18"/>
    <p:sldId id="284" r:id="rId19"/>
    <p:sldId id="285" r:id="rId20"/>
    <p:sldId id="286" r:id="rId21"/>
    <p:sldId id="360" r:id="rId22"/>
    <p:sldId id="287" r:id="rId23"/>
    <p:sldId id="288" r:id="rId24"/>
    <p:sldId id="268" r:id="rId25"/>
    <p:sldId id="289" r:id="rId26"/>
    <p:sldId id="269" r:id="rId27"/>
    <p:sldId id="270" r:id="rId28"/>
    <p:sldId id="342" r:id="rId29"/>
    <p:sldId id="343" r:id="rId30"/>
    <p:sldId id="346" r:id="rId31"/>
    <p:sldId id="290" r:id="rId32"/>
    <p:sldId id="267" r:id="rId33"/>
    <p:sldId id="291" r:id="rId34"/>
    <p:sldId id="292" r:id="rId35"/>
    <p:sldId id="297" r:id="rId36"/>
    <p:sldId id="298" r:id="rId37"/>
    <p:sldId id="293" r:id="rId38"/>
    <p:sldId id="316" r:id="rId39"/>
    <p:sldId id="318" r:id="rId40"/>
    <p:sldId id="294" r:id="rId41"/>
    <p:sldId id="320" r:id="rId42"/>
    <p:sldId id="344" r:id="rId43"/>
    <p:sldId id="363" r:id="rId44"/>
    <p:sldId id="365" r:id="rId45"/>
    <p:sldId id="295" r:id="rId46"/>
    <p:sldId id="296" r:id="rId47"/>
    <p:sldId id="299" r:id="rId48"/>
    <p:sldId id="322" r:id="rId49"/>
    <p:sldId id="324" r:id="rId50"/>
    <p:sldId id="300" r:id="rId51"/>
    <p:sldId id="326" r:id="rId52"/>
    <p:sldId id="349" r:id="rId53"/>
    <p:sldId id="351" r:id="rId54"/>
    <p:sldId id="350" r:id="rId55"/>
    <p:sldId id="301" r:id="rId56"/>
    <p:sldId id="302" r:id="rId57"/>
    <p:sldId id="303" r:id="rId58"/>
    <p:sldId id="361" r:id="rId59"/>
    <p:sldId id="328" r:id="rId60"/>
    <p:sldId id="305" r:id="rId61"/>
    <p:sldId id="330" r:id="rId62"/>
    <p:sldId id="332" r:id="rId63"/>
    <p:sldId id="306" r:id="rId64"/>
    <p:sldId id="353" r:id="rId65"/>
    <p:sldId id="354" r:id="rId66"/>
    <p:sldId id="355" r:id="rId67"/>
    <p:sldId id="356" r:id="rId68"/>
    <p:sldId id="334" r:id="rId69"/>
    <p:sldId id="304" r:id="rId70"/>
    <p:sldId id="307" r:id="rId71"/>
    <p:sldId id="309" r:id="rId72"/>
    <p:sldId id="310" r:id="rId73"/>
    <p:sldId id="311" r:id="rId74"/>
    <p:sldId id="336" r:id="rId75"/>
    <p:sldId id="338" r:id="rId76"/>
    <p:sldId id="312" r:id="rId77"/>
    <p:sldId id="357" r:id="rId78"/>
    <p:sldId id="358" r:id="rId79"/>
    <p:sldId id="313" r:id="rId80"/>
    <p:sldId id="314" r:id="rId81"/>
    <p:sldId id="34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8" autoAdjust="0"/>
    <p:restoredTop sz="89431" autoAdjust="0"/>
  </p:normalViewPr>
  <p:slideViewPr>
    <p:cSldViewPr snapToGrid="0">
      <p:cViewPr varScale="1">
        <p:scale>
          <a:sx n="65" d="100"/>
          <a:sy n="65" d="100"/>
        </p:scale>
        <p:origin x="81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0E3F0-FC3B-424E-8B2A-6ABB6171BE44}"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22225-079C-468A-8369-9206CB6599BA}" type="slidenum">
              <a:rPr lang="en-US" smtClean="0"/>
              <a:t>‹#›</a:t>
            </a:fld>
            <a:endParaRPr lang="en-US"/>
          </a:p>
        </p:txBody>
      </p:sp>
    </p:spTree>
    <p:extLst>
      <p:ext uri="{BB962C8B-B14F-4D97-AF65-F5344CB8AC3E}">
        <p14:creationId xmlns:p14="http://schemas.microsoft.com/office/powerpoint/2010/main" val="140930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7</a:t>
            </a:fld>
            <a:endParaRPr lang="en-US"/>
          </a:p>
        </p:txBody>
      </p:sp>
    </p:spTree>
    <p:extLst>
      <p:ext uri="{BB962C8B-B14F-4D97-AF65-F5344CB8AC3E}">
        <p14:creationId xmlns:p14="http://schemas.microsoft.com/office/powerpoint/2010/main" val="2755820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59</a:t>
            </a:fld>
            <a:endParaRPr lang="en-US"/>
          </a:p>
        </p:txBody>
      </p:sp>
    </p:spTree>
    <p:extLst>
      <p:ext uri="{BB962C8B-B14F-4D97-AF65-F5344CB8AC3E}">
        <p14:creationId xmlns:p14="http://schemas.microsoft.com/office/powerpoint/2010/main" val="1538297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79</a:t>
            </a:fld>
            <a:endParaRPr lang="en-US"/>
          </a:p>
        </p:txBody>
      </p:sp>
    </p:spTree>
    <p:extLst>
      <p:ext uri="{BB962C8B-B14F-4D97-AF65-F5344CB8AC3E}">
        <p14:creationId xmlns:p14="http://schemas.microsoft.com/office/powerpoint/2010/main" val="210603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16</a:t>
            </a:fld>
            <a:endParaRPr lang="en-US"/>
          </a:p>
        </p:txBody>
      </p:sp>
    </p:spTree>
    <p:extLst>
      <p:ext uri="{BB962C8B-B14F-4D97-AF65-F5344CB8AC3E}">
        <p14:creationId xmlns:p14="http://schemas.microsoft.com/office/powerpoint/2010/main" val="383251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17</a:t>
            </a:fld>
            <a:endParaRPr lang="en-US"/>
          </a:p>
        </p:txBody>
      </p:sp>
    </p:spTree>
    <p:extLst>
      <p:ext uri="{BB962C8B-B14F-4D97-AF65-F5344CB8AC3E}">
        <p14:creationId xmlns:p14="http://schemas.microsoft.com/office/powerpoint/2010/main" val="299939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26</a:t>
            </a:fld>
            <a:endParaRPr lang="en-US"/>
          </a:p>
        </p:txBody>
      </p:sp>
    </p:spTree>
    <p:extLst>
      <p:ext uri="{BB962C8B-B14F-4D97-AF65-F5344CB8AC3E}">
        <p14:creationId xmlns:p14="http://schemas.microsoft.com/office/powerpoint/2010/main" val="3837567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28</a:t>
            </a:fld>
            <a:endParaRPr lang="en-US"/>
          </a:p>
        </p:txBody>
      </p:sp>
    </p:spTree>
    <p:extLst>
      <p:ext uri="{BB962C8B-B14F-4D97-AF65-F5344CB8AC3E}">
        <p14:creationId xmlns:p14="http://schemas.microsoft.com/office/powerpoint/2010/main" val="38574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29</a:t>
            </a:fld>
            <a:endParaRPr lang="en-US"/>
          </a:p>
        </p:txBody>
      </p:sp>
    </p:spTree>
    <p:extLst>
      <p:ext uri="{BB962C8B-B14F-4D97-AF65-F5344CB8AC3E}">
        <p14:creationId xmlns:p14="http://schemas.microsoft.com/office/powerpoint/2010/main" val="21416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43</a:t>
            </a:fld>
            <a:endParaRPr lang="en-US"/>
          </a:p>
        </p:txBody>
      </p:sp>
    </p:spTree>
    <p:extLst>
      <p:ext uri="{BB962C8B-B14F-4D97-AF65-F5344CB8AC3E}">
        <p14:creationId xmlns:p14="http://schemas.microsoft.com/office/powerpoint/2010/main" val="4131305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56</a:t>
            </a:fld>
            <a:endParaRPr lang="en-US"/>
          </a:p>
        </p:txBody>
      </p:sp>
    </p:spTree>
    <p:extLst>
      <p:ext uri="{BB962C8B-B14F-4D97-AF65-F5344CB8AC3E}">
        <p14:creationId xmlns:p14="http://schemas.microsoft.com/office/powerpoint/2010/main" val="2546653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22225-079C-468A-8369-9206CB6599BA}" type="slidenum">
              <a:rPr lang="en-US" smtClean="0"/>
              <a:t>58</a:t>
            </a:fld>
            <a:endParaRPr lang="en-US"/>
          </a:p>
        </p:txBody>
      </p:sp>
    </p:spTree>
    <p:extLst>
      <p:ext uri="{BB962C8B-B14F-4D97-AF65-F5344CB8AC3E}">
        <p14:creationId xmlns:p14="http://schemas.microsoft.com/office/powerpoint/2010/main" val="45445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836801-C4A5-4F9D-8E0B-D926B3E40E0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73171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36801-C4A5-4F9D-8E0B-D926B3E40E0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157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36801-C4A5-4F9D-8E0B-D926B3E40E0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172235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36801-C4A5-4F9D-8E0B-D926B3E40E0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6568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836801-C4A5-4F9D-8E0B-D926B3E40E0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20917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836801-C4A5-4F9D-8E0B-D926B3E40E0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65355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836801-C4A5-4F9D-8E0B-D926B3E40E03}"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03393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836801-C4A5-4F9D-8E0B-D926B3E40E03}"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47675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36801-C4A5-4F9D-8E0B-D926B3E40E03}"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3427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836801-C4A5-4F9D-8E0B-D926B3E40E0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245044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836801-C4A5-4F9D-8E0B-D926B3E40E0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CF6C7-2E65-4135-A173-F58A9AF1253E}" type="slidenum">
              <a:rPr lang="en-US" smtClean="0"/>
              <a:t>‹#›</a:t>
            </a:fld>
            <a:endParaRPr lang="en-US"/>
          </a:p>
        </p:txBody>
      </p:sp>
    </p:spTree>
    <p:extLst>
      <p:ext uri="{BB962C8B-B14F-4D97-AF65-F5344CB8AC3E}">
        <p14:creationId xmlns:p14="http://schemas.microsoft.com/office/powerpoint/2010/main" val="22034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36801-C4A5-4F9D-8E0B-D926B3E40E03}"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CF6C7-2E65-4135-A173-F58A9AF1253E}" type="slidenum">
              <a:rPr lang="en-US" smtClean="0"/>
              <a:t>‹#›</a:t>
            </a:fld>
            <a:endParaRPr lang="en-US"/>
          </a:p>
        </p:txBody>
      </p:sp>
    </p:spTree>
    <p:extLst>
      <p:ext uri="{BB962C8B-B14F-4D97-AF65-F5344CB8AC3E}">
        <p14:creationId xmlns:p14="http://schemas.microsoft.com/office/powerpoint/2010/main" val="243531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446" y="2433485"/>
            <a:ext cx="8819668" cy="1512532"/>
          </a:xfrm>
        </p:spPr>
        <p:txBody>
          <a:bodyPr anchor="ctr">
            <a:noAutofit/>
          </a:bodyPr>
          <a:lstStyle/>
          <a:p>
            <a:r>
              <a:rPr lang="en-US" dirty="0">
                <a:solidFill>
                  <a:srgbClr val="FF0000"/>
                </a:solidFill>
                <a:latin typeface="Arial Rounded MT Bold" panose="020F0704030504030204" pitchFamily="34" charset="0"/>
              </a:rPr>
              <a:t>P T E</a:t>
            </a:r>
            <a:br>
              <a:rPr lang="en-US" dirty="0">
                <a:solidFill>
                  <a:srgbClr val="FF0000"/>
                </a:solidFill>
                <a:latin typeface="Arial Rounded MT Bold" panose="020F0704030504030204" pitchFamily="34" charset="0"/>
              </a:rPr>
            </a:br>
            <a:r>
              <a:rPr lang="en-US" dirty="0">
                <a:solidFill>
                  <a:srgbClr val="FF0000"/>
                </a:solidFill>
                <a:latin typeface="Arial Rounded MT Bold" panose="020F0704030504030204" pitchFamily="34" charset="0"/>
              </a:rPr>
              <a:t>Session 1 </a:t>
            </a:r>
          </a:p>
        </p:txBody>
      </p:sp>
      <p:sp>
        <p:nvSpPr>
          <p:cNvPr id="3" name="Rectangle 2"/>
          <p:cNvSpPr/>
          <p:nvPr/>
        </p:nvSpPr>
        <p:spPr>
          <a:xfrm>
            <a:off x="6657157" y="4713668"/>
            <a:ext cx="4495901" cy="477054"/>
          </a:xfrm>
          <a:prstGeom prst="rect">
            <a:avLst/>
          </a:prstGeom>
        </p:spPr>
        <p:txBody>
          <a:bodyPr wrap="square">
            <a:spAutoFit/>
          </a:bodyPr>
          <a:lstStyle/>
          <a:p>
            <a:pPr algn="ctr"/>
            <a:r>
              <a:rPr lang="en-US" sz="2500" dirty="0">
                <a:solidFill>
                  <a:srgbClr val="FF0000"/>
                </a:solidFill>
                <a:latin typeface="Arial Rounded MT Bold" panose="020F0704030504030204" pitchFamily="34" charset="0"/>
              </a:rPr>
              <a:t>Pearson Test of English</a:t>
            </a:r>
            <a:endParaRPr lang="en-US" sz="2500" dirty="0"/>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p:cNvSpPr>
            <a:spLocks noGrp="1"/>
          </p:cNvSpPr>
          <p:nvPr>
            <p:ph type="subTitle" idx="1"/>
          </p:nvPr>
        </p:nvSpPr>
        <p:spPr>
          <a:xfrm>
            <a:off x="9903854" y="38637"/>
            <a:ext cx="2288146" cy="489396"/>
          </a:xfrm>
        </p:spPr>
        <p:txBody>
          <a:bodyPr anchor="ctr">
            <a:normAutofit/>
          </a:bodyPr>
          <a:lstStyle/>
          <a:p>
            <a:r>
              <a:rPr lang="en-US" sz="2200" dirty="0">
                <a:solidFill>
                  <a:srgbClr val="002060"/>
                </a:solidFill>
                <a:latin typeface="Arial Rounded MT Bold" panose="020F0704030504030204" pitchFamily="34" charset="0"/>
              </a:rPr>
              <a:t>Orientation</a:t>
            </a:r>
          </a:p>
        </p:txBody>
      </p:sp>
      <p:sp>
        <p:nvSpPr>
          <p:cNvPr id="6"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1 of 4</a:t>
            </a:r>
            <a:endParaRPr lang="en-US" sz="15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7477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1B25-3315-4D2E-92EF-EF40AB9F3671}"/>
              </a:ext>
            </a:extLst>
          </p:cNvPr>
          <p:cNvSpPr>
            <a:spLocks noGrp="1"/>
          </p:cNvSpPr>
          <p:nvPr>
            <p:ph type="title"/>
          </p:nvPr>
        </p:nvSpPr>
        <p:spPr>
          <a:xfrm>
            <a:off x="838200" y="765718"/>
            <a:ext cx="10515600" cy="905377"/>
          </a:xfrm>
        </p:spPr>
        <p:txBody>
          <a:bodyPr>
            <a:normAutofit/>
          </a:bodyPr>
          <a:lstStyle/>
          <a:p>
            <a:pPr algn="ctr"/>
            <a:r>
              <a:rPr lang="en-IN" sz="4000" dirty="0">
                <a:solidFill>
                  <a:srgbClr val="FF0000"/>
                </a:solidFill>
                <a:latin typeface="Arial Rounded MT Bold" panose="020F0704030504030204" pitchFamily="34" charset="0"/>
              </a:rPr>
              <a:t>READING (New Format)</a:t>
            </a:r>
            <a:endParaRPr lang="en-US" sz="4000"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EA65D3EE-3A6E-E248-8D29-1219AC3BDC50}"/>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30F8A0DB-4961-064E-B7F4-0D56ABCAAF62}"/>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7" name="Subtitle 2">
            <a:extLst>
              <a:ext uri="{FF2B5EF4-FFF2-40B4-BE49-F238E27FC236}">
                <a16:creationId xmlns:a16="http://schemas.microsoft.com/office/drawing/2014/main" id="{89B5165C-772B-104C-806D-C16054203BCB}"/>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graphicFrame>
        <p:nvGraphicFramePr>
          <p:cNvPr id="8" name="Table 7">
            <a:extLst>
              <a:ext uri="{FF2B5EF4-FFF2-40B4-BE49-F238E27FC236}">
                <a16:creationId xmlns:a16="http://schemas.microsoft.com/office/drawing/2014/main" id="{DDC4AEE4-D8F0-0243-8B69-4E95DE0A997B}"/>
              </a:ext>
            </a:extLst>
          </p:cNvPr>
          <p:cNvGraphicFramePr>
            <a:graphicFrameLocks noGrp="1"/>
          </p:cNvGraphicFramePr>
          <p:nvPr/>
        </p:nvGraphicFramePr>
        <p:xfrm>
          <a:off x="666749" y="2017421"/>
          <a:ext cx="10858501" cy="3447002"/>
        </p:xfrm>
        <a:graphic>
          <a:graphicData uri="http://schemas.openxmlformats.org/drawingml/2006/table">
            <a:tbl>
              <a:tblPr firstRow="1" bandRow="1">
                <a:tableStyleId>{775DCB02-9BB8-47FD-8907-85C794F793BA}</a:tableStyleId>
              </a:tblPr>
              <a:tblGrid>
                <a:gridCol w="3486151">
                  <a:extLst>
                    <a:ext uri="{9D8B030D-6E8A-4147-A177-3AD203B41FA5}">
                      <a16:colId xmlns:a16="http://schemas.microsoft.com/office/drawing/2014/main" val="955920975"/>
                    </a:ext>
                  </a:extLst>
                </a:gridCol>
                <a:gridCol w="2457450">
                  <a:extLst>
                    <a:ext uri="{9D8B030D-6E8A-4147-A177-3AD203B41FA5}">
                      <a16:colId xmlns:a16="http://schemas.microsoft.com/office/drawing/2014/main" val="3909350558"/>
                    </a:ext>
                  </a:extLst>
                </a:gridCol>
                <a:gridCol w="2457450">
                  <a:extLst>
                    <a:ext uri="{9D8B030D-6E8A-4147-A177-3AD203B41FA5}">
                      <a16:colId xmlns:a16="http://schemas.microsoft.com/office/drawing/2014/main" val="1922678764"/>
                    </a:ext>
                  </a:extLst>
                </a:gridCol>
                <a:gridCol w="2457450">
                  <a:extLst>
                    <a:ext uri="{9D8B030D-6E8A-4147-A177-3AD203B41FA5}">
                      <a16:colId xmlns:a16="http://schemas.microsoft.com/office/drawing/2014/main" val="2450870412"/>
                    </a:ext>
                  </a:extLst>
                </a:gridCol>
              </a:tblGrid>
              <a:tr h="592942">
                <a:tc>
                  <a:txBody>
                    <a:bodyPr/>
                    <a:lstStyle/>
                    <a:p>
                      <a:pPr algn="ctr"/>
                      <a:r>
                        <a:rPr lang="en-US" sz="1800" dirty="0">
                          <a:latin typeface="Arial Rounded MT Bold" panose="020F0704030504030204" pitchFamily="34" charset="77"/>
                        </a:rPr>
                        <a:t>Reading Section</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Current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Time Allowed</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extLst>
                  <a:ext uri="{0D108BD9-81ED-4DB2-BD59-A6C34878D82A}">
                    <a16:rowId xmlns:a16="http://schemas.microsoft.com/office/drawing/2014/main" val="4236793754"/>
                  </a:ext>
                </a:extLst>
              </a:tr>
              <a:tr h="417753">
                <a:tc>
                  <a:txBody>
                    <a:bodyPr/>
                    <a:lstStyle/>
                    <a:p>
                      <a:pPr algn="ctr"/>
                      <a:r>
                        <a:rPr lang="en-US" sz="1600" dirty="0">
                          <a:solidFill>
                            <a:srgbClr val="002060"/>
                          </a:solidFill>
                          <a:latin typeface="Arial Rounded MT Bold" panose="020F0704030504030204" pitchFamily="34" charset="77"/>
                        </a:rPr>
                        <a:t>Multiple Choice – Single Answer</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rowSpan="6">
                  <a:txBody>
                    <a:bodyPr/>
                    <a:lstStyle/>
                    <a:p>
                      <a:pPr algn="ctr"/>
                      <a:r>
                        <a:rPr lang="en-US" sz="1600" dirty="0">
                          <a:solidFill>
                            <a:srgbClr val="002060"/>
                          </a:solidFill>
                          <a:latin typeface="Arial Rounded MT Bold" panose="020F0704030504030204" pitchFamily="34" charset="77"/>
                        </a:rPr>
                        <a:t>29 to 30 minutes</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7875694"/>
                  </a:ext>
                </a:extLst>
              </a:tr>
              <a:tr h="485296">
                <a:tc>
                  <a:txBody>
                    <a:bodyPr/>
                    <a:lstStyle/>
                    <a:p>
                      <a:pPr algn="ctr"/>
                      <a:r>
                        <a:rPr lang="en-US" sz="1600" dirty="0">
                          <a:solidFill>
                            <a:srgbClr val="002060"/>
                          </a:solidFill>
                          <a:latin typeface="Arial Rounded MT Bold" panose="020F0704030504030204" pitchFamily="34" charset="77"/>
                        </a:rPr>
                        <a:t>Multiple Choice – Multiple Answer</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sz="1600"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4434004"/>
                  </a:ext>
                </a:extLst>
              </a:tr>
              <a:tr h="481719">
                <a:tc>
                  <a:txBody>
                    <a:bodyPr/>
                    <a:lstStyle/>
                    <a:p>
                      <a:pPr algn="ctr"/>
                      <a:r>
                        <a:rPr lang="en-US" sz="1600" dirty="0">
                          <a:solidFill>
                            <a:srgbClr val="002060"/>
                          </a:solidFill>
                          <a:latin typeface="Arial Rounded MT Bold" panose="020F0704030504030204" pitchFamily="34" charset="77"/>
                        </a:rPr>
                        <a:t>Reorder Paragraph</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3907458"/>
                  </a:ext>
                </a:extLst>
              </a:tr>
              <a:tr h="478142">
                <a:tc>
                  <a:txBody>
                    <a:bodyPr/>
                    <a:lstStyle/>
                    <a:p>
                      <a:pPr algn="ctr"/>
                      <a:r>
                        <a:rPr lang="en-US" sz="1600" dirty="0">
                          <a:solidFill>
                            <a:srgbClr val="002060"/>
                          </a:solidFill>
                          <a:latin typeface="Arial Rounded MT Bold" panose="020F0704030504030204" pitchFamily="34" charset="77"/>
                        </a:rPr>
                        <a:t>Reading – Fill in the Blanks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4 to 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4 to 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2878214"/>
                  </a:ext>
                </a:extLst>
              </a:tr>
              <a:tr h="474566">
                <a:tc>
                  <a:txBody>
                    <a:bodyPr/>
                    <a:lstStyle/>
                    <a:p>
                      <a:pPr algn="ctr"/>
                      <a:r>
                        <a:rPr lang="en-US" sz="1600" dirty="0">
                          <a:solidFill>
                            <a:srgbClr val="002060"/>
                          </a:solidFill>
                          <a:latin typeface="Arial Rounded MT Bold" panose="020F0704030504030204" pitchFamily="34" charset="77"/>
                        </a:rPr>
                        <a:t>Reading &amp; Writing – Fill in the Blanks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5 to 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5 to 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7483907"/>
                  </a:ext>
                </a:extLst>
              </a:tr>
              <a:tr h="412030">
                <a:tc>
                  <a:txBody>
                    <a:bodyPr/>
                    <a:lstStyle/>
                    <a:p>
                      <a:pPr algn="ctr"/>
                      <a:r>
                        <a:rPr lang="en-US" sz="1800" b="0" dirty="0">
                          <a:solidFill>
                            <a:srgbClr val="002060"/>
                          </a:solidFill>
                          <a:latin typeface="Arial Rounded MT Bold" panose="020F0704030504030204" pitchFamily="34" charset="77"/>
                        </a:rPr>
                        <a:t>Total Questions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15 to 20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13 to 18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040263"/>
                  </a:ext>
                </a:extLst>
              </a:tr>
            </a:tbl>
          </a:graphicData>
        </a:graphic>
      </p:graphicFrame>
    </p:spTree>
    <p:extLst>
      <p:ext uri="{BB962C8B-B14F-4D97-AF65-F5344CB8AC3E}">
        <p14:creationId xmlns:p14="http://schemas.microsoft.com/office/powerpoint/2010/main" val="21108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9FEF-B93F-48BD-8EEA-AC94DDFE1536}"/>
              </a:ext>
            </a:extLst>
          </p:cNvPr>
          <p:cNvSpPr>
            <a:spLocks noGrp="1"/>
          </p:cNvSpPr>
          <p:nvPr>
            <p:ph type="title"/>
          </p:nvPr>
        </p:nvSpPr>
        <p:spPr>
          <a:xfrm>
            <a:off x="838200" y="600618"/>
            <a:ext cx="10515600" cy="905377"/>
          </a:xfrm>
        </p:spPr>
        <p:txBody>
          <a:bodyPr>
            <a:normAutofit/>
          </a:bodyPr>
          <a:lstStyle/>
          <a:p>
            <a:pPr algn="ctr"/>
            <a:r>
              <a:rPr lang="en-IN" sz="4000" dirty="0">
                <a:solidFill>
                  <a:srgbClr val="FF0000"/>
                </a:solidFill>
                <a:latin typeface="Arial Rounded MT Bold" panose="020F0704030504030204" pitchFamily="34" charset="0"/>
              </a:rPr>
              <a:t>LISTENING (New Format)</a:t>
            </a:r>
            <a:endParaRPr lang="en-US" sz="4000"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9CE0507A-8E76-3141-A8EA-FFFC36B7024E}"/>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61D1E5C7-6394-F94D-8A07-FB1162AC7817}"/>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7" name="Subtitle 2">
            <a:extLst>
              <a:ext uri="{FF2B5EF4-FFF2-40B4-BE49-F238E27FC236}">
                <a16:creationId xmlns:a16="http://schemas.microsoft.com/office/drawing/2014/main" id="{465A212E-F568-974F-9D81-96DF7B067FC0}"/>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graphicFrame>
        <p:nvGraphicFramePr>
          <p:cNvPr id="8" name="Table 7">
            <a:extLst>
              <a:ext uri="{FF2B5EF4-FFF2-40B4-BE49-F238E27FC236}">
                <a16:creationId xmlns:a16="http://schemas.microsoft.com/office/drawing/2014/main" id="{6010A208-7E80-384B-9EDB-C334AC53F5A6}"/>
              </a:ext>
            </a:extLst>
          </p:cNvPr>
          <p:cNvGraphicFramePr>
            <a:graphicFrameLocks noGrp="1"/>
          </p:cNvGraphicFramePr>
          <p:nvPr/>
        </p:nvGraphicFramePr>
        <p:xfrm>
          <a:off x="679449" y="1647825"/>
          <a:ext cx="10858501" cy="4766146"/>
        </p:xfrm>
        <a:graphic>
          <a:graphicData uri="http://schemas.openxmlformats.org/drawingml/2006/table">
            <a:tbl>
              <a:tblPr firstRow="1" bandRow="1">
                <a:tableStyleId>{775DCB02-9BB8-47FD-8907-85C794F793BA}</a:tableStyleId>
              </a:tblPr>
              <a:tblGrid>
                <a:gridCol w="3486151">
                  <a:extLst>
                    <a:ext uri="{9D8B030D-6E8A-4147-A177-3AD203B41FA5}">
                      <a16:colId xmlns:a16="http://schemas.microsoft.com/office/drawing/2014/main" val="955920975"/>
                    </a:ext>
                  </a:extLst>
                </a:gridCol>
                <a:gridCol w="2457450">
                  <a:extLst>
                    <a:ext uri="{9D8B030D-6E8A-4147-A177-3AD203B41FA5}">
                      <a16:colId xmlns:a16="http://schemas.microsoft.com/office/drawing/2014/main" val="3909350558"/>
                    </a:ext>
                  </a:extLst>
                </a:gridCol>
                <a:gridCol w="2457450">
                  <a:extLst>
                    <a:ext uri="{9D8B030D-6E8A-4147-A177-3AD203B41FA5}">
                      <a16:colId xmlns:a16="http://schemas.microsoft.com/office/drawing/2014/main" val="1922678764"/>
                    </a:ext>
                  </a:extLst>
                </a:gridCol>
                <a:gridCol w="2457450">
                  <a:extLst>
                    <a:ext uri="{9D8B030D-6E8A-4147-A177-3AD203B41FA5}">
                      <a16:colId xmlns:a16="http://schemas.microsoft.com/office/drawing/2014/main" val="2450870412"/>
                    </a:ext>
                  </a:extLst>
                </a:gridCol>
              </a:tblGrid>
              <a:tr h="592942">
                <a:tc>
                  <a:txBody>
                    <a:bodyPr/>
                    <a:lstStyle/>
                    <a:p>
                      <a:pPr algn="ctr"/>
                      <a:r>
                        <a:rPr lang="en-US" sz="1800" dirty="0">
                          <a:latin typeface="Arial Rounded MT Bold" panose="020F0704030504030204" pitchFamily="34" charset="77"/>
                        </a:rPr>
                        <a:t>Listening Section</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Current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Time Allowed</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extLst>
                  <a:ext uri="{0D108BD9-81ED-4DB2-BD59-A6C34878D82A}">
                    <a16:rowId xmlns:a16="http://schemas.microsoft.com/office/drawing/2014/main" val="4236793754"/>
                  </a:ext>
                </a:extLst>
              </a:tr>
              <a:tr h="417753">
                <a:tc>
                  <a:txBody>
                    <a:bodyPr/>
                    <a:lstStyle/>
                    <a:p>
                      <a:pPr algn="ctr"/>
                      <a:r>
                        <a:rPr lang="en-US" sz="1600" dirty="0">
                          <a:solidFill>
                            <a:srgbClr val="002060"/>
                          </a:solidFill>
                          <a:latin typeface="Arial Rounded MT Bold" panose="020F0704030504030204" pitchFamily="34" charset="77"/>
                        </a:rPr>
                        <a:t>Summarize Spoken Text</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rowSpan="9">
                  <a:txBody>
                    <a:bodyPr/>
                    <a:lstStyle/>
                    <a:p>
                      <a:pPr algn="ctr"/>
                      <a:r>
                        <a:rPr lang="en-US" sz="1600" dirty="0">
                          <a:solidFill>
                            <a:srgbClr val="002060"/>
                          </a:solidFill>
                          <a:latin typeface="Arial Rounded MT Bold" panose="020F0704030504030204" pitchFamily="34" charset="77"/>
                        </a:rPr>
                        <a:t>30 to 43 minutes</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7875694"/>
                  </a:ext>
                </a:extLst>
              </a:tr>
              <a:tr h="485296">
                <a:tc>
                  <a:txBody>
                    <a:bodyPr/>
                    <a:lstStyle/>
                    <a:p>
                      <a:pPr algn="ctr"/>
                      <a:r>
                        <a:rPr lang="en-US" sz="1600" dirty="0">
                          <a:solidFill>
                            <a:srgbClr val="002060"/>
                          </a:solidFill>
                          <a:latin typeface="Arial Rounded MT Bold" panose="020F0704030504030204" pitchFamily="34" charset="77"/>
                        </a:rPr>
                        <a:t>Multiple Choice – Multiple Answer</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sz="1600"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4434004"/>
                  </a:ext>
                </a:extLst>
              </a:tr>
              <a:tr h="481719">
                <a:tc>
                  <a:txBody>
                    <a:bodyPr/>
                    <a:lstStyle/>
                    <a:p>
                      <a:pPr algn="ctr"/>
                      <a:r>
                        <a:rPr lang="en-US" sz="1600" dirty="0">
                          <a:solidFill>
                            <a:srgbClr val="002060"/>
                          </a:solidFill>
                          <a:latin typeface="Arial Rounded MT Bold" panose="020F0704030504030204" pitchFamily="34" charset="77"/>
                        </a:rPr>
                        <a:t>Listening – Fill in the Blanks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3907458"/>
                  </a:ext>
                </a:extLst>
              </a:tr>
              <a:tr h="478142">
                <a:tc>
                  <a:txBody>
                    <a:bodyPr/>
                    <a:lstStyle/>
                    <a:p>
                      <a:pPr algn="ctr"/>
                      <a:r>
                        <a:rPr lang="en-US" sz="1600" dirty="0">
                          <a:solidFill>
                            <a:srgbClr val="002060"/>
                          </a:solidFill>
                          <a:latin typeface="Arial Rounded MT Bold" panose="020F0704030504030204" pitchFamily="34" charset="77"/>
                        </a:rPr>
                        <a:t>Highlight Correct Summary</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2878214"/>
                  </a:ext>
                </a:extLst>
              </a:tr>
              <a:tr h="474566">
                <a:tc>
                  <a:txBody>
                    <a:bodyPr/>
                    <a:lstStyle/>
                    <a:p>
                      <a:pPr algn="ctr"/>
                      <a:r>
                        <a:rPr lang="en-US" sz="1600" dirty="0">
                          <a:solidFill>
                            <a:srgbClr val="002060"/>
                          </a:solidFill>
                          <a:latin typeface="Arial Rounded MT Bold" panose="020F0704030504030204" pitchFamily="34" charset="77"/>
                        </a:rPr>
                        <a:t>Multiple Choice – Single Answer</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7483907"/>
                  </a:ext>
                </a:extLst>
              </a:tr>
              <a:tr h="474566">
                <a:tc>
                  <a:txBody>
                    <a:bodyPr/>
                    <a:lstStyle/>
                    <a:p>
                      <a:pPr algn="ctr"/>
                      <a:r>
                        <a:rPr lang="en-US" sz="1600" dirty="0">
                          <a:solidFill>
                            <a:srgbClr val="002060"/>
                          </a:solidFill>
                          <a:latin typeface="Arial Rounded MT Bold" panose="020F0704030504030204" pitchFamily="34" charset="77"/>
                        </a:rPr>
                        <a:t>Select Missing Words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endParaRPr lang="en-US"/>
                    </a:p>
                  </a:txBody>
                  <a:tcPr/>
                </a:tc>
                <a:extLst>
                  <a:ext uri="{0D108BD9-81ED-4DB2-BD59-A6C34878D82A}">
                    <a16:rowId xmlns:a16="http://schemas.microsoft.com/office/drawing/2014/main" val="3264791476"/>
                  </a:ext>
                </a:extLst>
              </a:tr>
              <a:tr h="474566">
                <a:tc>
                  <a:txBody>
                    <a:bodyPr/>
                    <a:lstStyle/>
                    <a:p>
                      <a:pPr algn="ctr"/>
                      <a:r>
                        <a:rPr lang="en-US" sz="1600" dirty="0">
                          <a:solidFill>
                            <a:srgbClr val="002060"/>
                          </a:solidFill>
                          <a:latin typeface="Arial Rounded MT Bold" panose="020F0704030504030204" pitchFamily="34" charset="77"/>
                        </a:rPr>
                        <a:t>Highlight Incorrect Words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extLst>
                  <a:ext uri="{0D108BD9-81ED-4DB2-BD59-A6C34878D82A}">
                    <a16:rowId xmlns:a16="http://schemas.microsoft.com/office/drawing/2014/main" val="1687270339"/>
                  </a:ext>
                </a:extLst>
              </a:tr>
              <a:tr h="474566">
                <a:tc>
                  <a:txBody>
                    <a:bodyPr/>
                    <a:lstStyle/>
                    <a:p>
                      <a:pPr algn="ctr"/>
                      <a:r>
                        <a:rPr lang="en-US" sz="1600" dirty="0">
                          <a:solidFill>
                            <a:srgbClr val="002060"/>
                          </a:solidFill>
                          <a:latin typeface="Arial Rounded MT Bold" panose="020F0704030504030204" pitchFamily="34" charset="77"/>
                        </a:rPr>
                        <a:t>Write From Dictation</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3 to 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3 to 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extLst>
                  <a:ext uri="{0D108BD9-81ED-4DB2-BD59-A6C34878D82A}">
                    <a16:rowId xmlns:a16="http://schemas.microsoft.com/office/drawing/2014/main" val="2573131279"/>
                  </a:ext>
                </a:extLst>
              </a:tr>
              <a:tr h="412030">
                <a:tc>
                  <a:txBody>
                    <a:bodyPr/>
                    <a:lstStyle/>
                    <a:p>
                      <a:pPr algn="ctr"/>
                      <a:r>
                        <a:rPr lang="en-US" sz="1800" b="0" dirty="0">
                          <a:solidFill>
                            <a:srgbClr val="002060"/>
                          </a:solidFill>
                          <a:latin typeface="Arial Rounded MT Bold" panose="020F0704030504030204" pitchFamily="34" charset="77"/>
                        </a:rPr>
                        <a:t>Total Questions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15 to 22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12 to 20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040263"/>
                  </a:ext>
                </a:extLst>
              </a:tr>
            </a:tbl>
          </a:graphicData>
        </a:graphic>
      </p:graphicFrame>
    </p:spTree>
    <p:extLst>
      <p:ext uri="{BB962C8B-B14F-4D97-AF65-F5344CB8AC3E}">
        <p14:creationId xmlns:p14="http://schemas.microsoft.com/office/powerpoint/2010/main" val="307690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8" y="2511380"/>
            <a:ext cx="9144000" cy="1223493"/>
          </a:xfrm>
        </p:spPr>
        <p:txBody>
          <a:bodyPr anchor="ctr">
            <a:normAutofit/>
          </a:bodyPr>
          <a:lstStyle/>
          <a:p>
            <a:r>
              <a:rPr lang="en-US" dirty="0">
                <a:solidFill>
                  <a:srgbClr val="FF0000"/>
                </a:solidFill>
                <a:latin typeface="Arial Rounded MT Bold" panose="020F0704030504030204" pitchFamily="34" charset="0"/>
              </a:rPr>
              <a:t>PTE </a:t>
            </a:r>
            <a:r>
              <a:rPr lang="en-US" dirty="0">
                <a:solidFill>
                  <a:srgbClr val="002060"/>
                </a:solidFill>
                <a:latin typeface="Arial Rounded MT Bold" panose="020F0704030504030204" pitchFamily="34" charset="0"/>
              </a:rPr>
              <a:t>Exam Scoring</a:t>
            </a:r>
          </a:p>
        </p:txBody>
      </p:sp>
      <p:cxnSp>
        <p:nvCxnSpPr>
          <p:cNvPr id="3" name="Straight Connector 2"/>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4" name="Subtitle 2"/>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rgbClr val="002060"/>
                </a:solidFill>
                <a:latin typeface="Arial Rounded MT Bold" panose="020F0704030504030204" pitchFamily="34" charset="0"/>
              </a:rPr>
              <a:t>Orientation</a:t>
            </a:r>
          </a:p>
        </p:txBody>
      </p:sp>
      <p:sp>
        <p:nvSpPr>
          <p:cNvPr id="5"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93711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2F18-CCC4-4C48-9441-45ED8EA07E7A}"/>
              </a:ext>
            </a:extLst>
          </p:cNvPr>
          <p:cNvSpPr>
            <a:spLocks noGrp="1"/>
          </p:cNvSpPr>
          <p:nvPr>
            <p:ph type="title"/>
          </p:nvPr>
        </p:nvSpPr>
        <p:spPr>
          <a:xfrm>
            <a:off x="838200" y="753018"/>
            <a:ext cx="10515600" cy="905377"/>
          </a:xfrm>
        </p:spPr>
        <p:txBody>
          <a:bodyPr>
            <a:normAutofit/>
          </a:bodyPr>
          <a:lstStyle/>
          <a:p>
            <a:pPr algn="ctr"/>
            <a:r>
              <a:rPr lang="en-IN" sz="3200" dirty="0">
                <a:solidFill>
                  <a:srgbClr val="FF0000"/>
                </a:solidFill>
                <a:latin typeface="Arial Rounded MT Bold" panose="020F0704030504030204" pitchFamily="34" charset="0"/>
              </a:rPr>
              <a:t>Updated Score Report (Without the Enabling Skills)</a:t>
            </a:r>
            <a:endParaRPr lang="en-US" sz="3200"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13C4D2D-2782-43F6-9BAD-2B6DED058D2F}"/>
              </a:ext>
            </a:extLst>
          </p:cNvPr>
          <p:cNvSpPr>
            <a:spLocks noGrp="1"/>
          </p:cNvSpPr>
          <p:nvPr>
            <p:ph idx="1"/>
          </p:nvPr>
        </p:nvSpPr>
        <p:spPr>
          <a:xfrm>
            <a:off x="2145738" y="2353235"/>
            <a:ext cx="7900525" cy="3823728"/>
          </a:xfrm>
        </p:spPr>
        <p:txBody>
          <a:bodyPr>
            <a:normAutofit/>
          </a:bodyPr>
          <a:lstStyle/>
          <a:p>
            <a:pPr marL="0" indent="0">
              <a:buNone/>
            </a:pPr>
            <a:r>
              <a:rPr lang="en-US" dirty="0">
                <a:solidFill>
                  <a:srgbClr val="002060"/>
                </a:solidFill>
                <a:latin typeface="Arial Rounded MT Bold" panose="020F0704030504030204" pitchFamily="34" charset="0"/>
              </a:rPr>
              <a:t>The score report now has 2 parts:</a:t>
            </a:r>
          </a:p>
          <a:p>
            <a:pPr marL="854075" indent="-587375"/>
            <a:r>
              <a:rPr lang="en-US" dirty="0">
                <a:solidFill>
                  <a:srgbClr val="002060"/>
                </a:solidFill>
                <a:latin typeface="Arial Rounded MT Bold" panose="020F0704030504030204" pitchFamily="34" charset="0"/>
              </a:rPr>
              <a:t>Overall Score</a:t>
            </a:r>
          </a:p>
          <a:p>
            <a:pPr marL="854075" indent="-587375"/>
            <a:r>
              <a:rPr lang="en-US" dirty="0">
                <a:solidFill>
                  <a:srgbClr val="002060"/>
                </a:solidFill>
                <a:latin typeface="Arial Rounded MT Bold" panose="020F0704030504030204" pitchFamily="34" charset="0"/>
              </a:rPr>
              <a:t>Communicative skills</a:t>
            </a:r>
          </a:p>
        </p:txBody>
      </p:sp>
      <p:cxnSp>
        <p:nvCxnSpPr>
          <p:cNvPr id="4" name="Straight Connector 3">
            <a:extLst>
              <a:ext uri="{FF2B5EF4-FFF2-40B4-BE49-F238E27FC236}">
                <a16:creationId xmlns:a16="http://schemas.microsoft.com/office/drawing/2014/main" id="{9F70B6B5-5D41-CE48-B2C2-F827E770DB59}"/>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a:extLst>
              <a:ext uri="{FF2B5EF4-FFF2-40B4-BE49-F238E27FC236}">
                <a16:creationId xmlns:a16="http://schemas.microsoft.com/office/drawing/2014/main" id="{9988E19D-1C27-CC42-97BD-DD70F683A72D}"/>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rgbClr val="002060"/>
                </a:solidFill>
                <a:latin typeface="Arial Rounded MT Bold" panose="020F0704030504030204" pitchFamily="34" charset="0"/>
              </a:rPr>
              <a:t>Orientation</a:t>
            </a:r>
          </a:p>
        </p:txBody>
      </p:sp>
      <p:sp>
        <p:nvSpPr>
          <p:cNvPr id="6" name="Subtitle 2">
            <a:extLst>
              <a:ext uri="{FF2B5EF4-FFF2-40B4-BE49-F238E27FC236}">
                <a16:creationId xmlns:a16="http://schemas.microsoft.com/office/drawing/2014/main" id="{E829D076-922C-604A-AA2B-9874785984FD}"/>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339574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32587" y="1679395"/>
            <a:ext cx="9144000" cy="4940992"/>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Communicative Skills</a:t>
            </a:r>
            <a:endParaRPr lang="en-US" sz="2667" b="1" dirty="0">
              <a:solidFill>
                <a:srgbClr val="002060"/>
              </a:solidFill>
              <a:latin typeface="Arial Rounded MT Bold" panose="020F0704030504030204" pitchFamily="34" charset="0"/>
            </a:endParaRPr>
          </a:p>
          <a:p>
            <a:pPr marL="457189" indent="-457189"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The communicative skills include scores of the</a:t>
            </a:r>
            <a:r>
              <a:rPr lang="en-US" sz="2400" b="1" dirty="0">
                <a:latin typeface="Arial Rounded MT Bold" panose="020F0704030504030204" pitchFamily="34" charset="0"/>
              </a:rPr>
              <a:t> </a:t>
            </a:r>
            <a:r>
              <a:rPr lang="en-US" sz="2400" b="1" dirty="0">
                <a:solidFill>
                  <a:srgbClr val="FF0000"/>
                </a:solidFill>
                <a:latin typeface="Arial Rounded MT Bold" panose="020F0704030504030204" pitchFamily="34" charset="0"/>
              </a:rPr>
              <a:t>Listening, Reading, Speaking and Writing modules.</a:t>
            </a:r>
          </a:p>
          <a:p>
            <a:pPr marL="457189" indent="-457189"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The scores are calculated based on 20 question types of the PTE test.</a:t>
            </a:r>
          </a:p>
          <a:p>
            <a:pPr marL="457189" indent="-457189"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For each module the </a:t>
            </a:r>
            <a:r>
              <a:rPr lang="en-US" sz="2400" b="1" dirty="0">
                <a:solidFill>
                  <a:srgbClr val="FF0000"/>
                </a:solidFill>
                <a:latin typeface="Arial Rounded MT Bold" panose="020F0704030504030204" pitchFamily="34" charset="0"/>
              </a:rPr>
              <a:t>scores range between 10 - 90.</a:t>
            </a:r>
          </a:p>
          <a:p>
            <a:pPr marL="457189" indent="-457189"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For integrated skills, </a:t>
            </a:r>
            <a:r>
              <a:rPr lang="en-US" sz="2400" b="1" dirty="0">
                <a:solidFill>
                  <a:srgbClr val="FF0000"/>
                </a:solidFill>
                <a:latin typeface="Arial Rounded MT Bold" panose="020F0704030504030204" pitchFamily="34" charset="0"/>
              </a:rPr>
              <a:t>(those assessing reading and speaking, listening and speaking, reading and writing, listening and writing, or listening and reading)</a:t>
            </a:r>
            <a:r>
              <a:rPr lang="en-US" sz="2400" b="1" dirty="0">
                <a:latin typeface="Arial Rounded MT Bold" panose="020F0704030504030204" pitchFamily="34" charset="0"/>
              </a:rPr>
              <a:t> </a:t>
            </a:r>
            <a:r>
              <a:rPr lang="en-US" sz="2400" b="1" dirty="0">
                <a:solidFill>
                  <a:srgbClr val="002060"/>
                </a:solidFill>
                <a:latin typeface="Arial Rounded MT Bold" panose="020F0704030504030204" pitchFamily="34" charset="0"/>
              </a:rPr>
              <a:t>the item score contributes to the score for the </a:t>
            </a:r>
            <a:r>
              <a:rPr lang="en-US" sz="2400" b="1" dirty="0">
                <a:solidFill>
                  <a:srgbClr val="FF0000"/>
                </a:solidFill>
                <a:latin typeface="Arial Rounded MT Bold" panose="020F0704030504030204" pitchFamily="34" charset="0"/>
              </a:rPr>
              <a:t>communicative skills that the item assesses.</a:t>
            </a:r>
          </a:p>
          <a:p>
            <a:pPr algn="just">
              <a:lnSpc>
                <a:spcPct val="100000"/>
              </a:lnSpc>
            </a:pPr>
            <a:endParaRPr lang="en-US" sz="2667" b="1" dirty="0">
              <a:solidFill>
                <a:srgbClr val="002060"/>
              </a:solidFill>
              <a:latin typeface="Arial Rounded MT Bold" panose="020F0704030504030204" pitchFamily="34" charset="0"/>
            </a:endParaRPr>
          </a:p>
        </p:txBody>
      </p:sp>
      <p:sp>
        <p:nvSpPr>
          <p:cNvPr id="5" name="Title 1"/>
          <p:cNvSpPr>
            <a:spLocks noGrp="1"/>
          </p:cNvSpPr>
          <p:nvPr>
            <p:ph type="ctrTitle"/>
          </p:nvPr>
        </p:nvSpPr>
        <p:spPr>
          <a:xfrm>
            <a:off x="1532587" y="635630"/>
            <a:ext cx="9144000" cy="989967"/>
          </a:xfrm>
        </p:spPr>
        <p:txBody>
          <a:bodyPr anchor="b">
            <a:normAutofit/>
          </a:bodyPr>
          <a:lstStyle/>
          <a:p>
            <a:r>
              <a:rPr lang="en-US" sz="5000" dirty="0">
                <a:solidFill>
                  <a:srgbClr val="FF0000"/>
                </a:solidFill>
                <a:latin typeface="Arial Rounded MT Bold" panose="020F0704030504030204" pitchFamily="34" charset="0"/>
              </a:rPr>
              <a:t>PTE </a:t>
            </a:r>
            <a:r>
              <a:rPr lang="en-US" sz="5000" dirty="0">
                <a:solidFill>
                  <a:srgbClr val="002060"/>
                </a:solidFill>
                <a:latin typeface="Arial Rounded MT Bold" panose="020F0704030504030204" pitchFamily="34" charset="0"/>
              </a:rPr>
              <a:t>Exam Scoring</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8"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150984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6"/>
            <a:ext cx="9144000" cy="2369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dirty="0">
                <a:solidFill>
                  <a:srgbClr val="FF0000"/>
                </a:solidFill>
                <a:latin typeface="Arial Rounded MT Bold" panose="020F0704030504030204" pitchFamily="34" charset="0"/>
              </a:rPr>
              <a:t>PTE Speaking</a:t>
            </a:r>
          </a:p>
        </p:txBody>
      </p:sp>
      <p:sp>
        <p:nvSpPr>
          <p:cNvPr id="6" name="Subtitle 2"/>
          <p:cNvSpPr txBox="1">
            <a:spLocks/>
          </p:cNvSpPr>
          <p:nvPr/>
        </p:nvSpPr>
        <p:spPr>
          <a:xfrm>
            <a:off x="9504608" y="6104586"/>
            <a:ext cx="233107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419885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524003" y="2215536"/>
            <a:ext cx="9139705" cy="4404851"/>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The objective of the Speaking Module</a:t>
            </a:r>
            <a:r>
              <a:rPr lang="en-US" sz="2667" b="1" dirty="0">
                <a:solidFill>
                  <a:srgbClr val="002060"/>
                </a:solidFill>
                <a:latin typeface="Arial Rounded MT Bold" panose="020F0704030504030204" pitchFamily="34" charset="0"/>
              </a:rPr>
              <a:t> </a:t>
            </a:r>
          </a:p>
          <a:p>
            <a:pPr marL="457189" indent="-457189"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To check whether you can speak in such a way that most English speakers can easily understand you.</a:t>
            </a:r>
          </a:p>
          <a:p>
            <a:pPr marL="457189" indent="-457189"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This does not refer to accent development, but clarity &amp; flow of speech. </a:t>
            </a:r>
          </a:p>
          <a:p>
            <a:pPr marL="457189" indent="-457189"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It also checks your </a:t>
            </a:r>
            <a:r>
              <a:rPr lang="en-US" sz="2667" b="1" dirty="0">
                <a:solidFill>
                  <a:srgbClr val="FF0000"/>
                </a:solidFill>
                <a:latin typeface="Arial Rounded MT Bold" panose="020F0704030504030204" pitchFamily="34" charset="0"/>
              </a:rPr>
              <a:t>Reading &amp; Listening</a:t>
            </a:r>
            <a:r>
              <a:rPr lang="en-US" sz="2667" b="1" dirty="0">
                <a:solidFill>
                  <a:srgbClr val="002060"/>
                </a:solidFill>
                <a:latin typeface="Arial Rounded MT Bold" panose="020F0704030504030204" pitchFamily="34" charset="0"/>
              </a:rPr>
              <a:t> skills.</a:t>
            </a:r>
          </a:p>
          <a:p>
            <a:pPr algn="just">
              <a:lnSpc>
                <a:spcPct val="100000"/>
              </a:lnSpc>
            </a:pPr>
            <a:endParaRPr lang="en-US" sz="2667" b="1" dirty="0">
              <a:solidFill>
                <a:srgbClr val="002060"/>
              </a:solidFill>
              <a:latin typeface="Arial Rounded MT Bold" panose="020F0704030504030204" pitchFamily="34" charset="0"/>
            </a:endParaRPr>
          </a:p>
        </p:txBody>
      </p:sp>
      <p:sp>
        <p:nvSpPr>
          <p:cNvPr id="6" name="Title 1"/>
          <p:cNvSpPr>
            <a:spLocks noGrp="1"/>
          </p:cNvSpPr>
          <p:nvPr>
            <p:ph type="ctrTitle"/>
          </p:nvPr>
        </p:nvSpPr>
        <p:spPr>
          <a:xfrm>
            <a:off x="1524002" y="680705"/>
            <a:ext cx="9139706" cy="1163707"/>
          </a:xfrm>
        </p:spPr>
        <p:txBody>
          <a:bodyPr anchor="ctr">
            <a:noAutofit/>
          </a:bodyPr>
          <a:lstStyle/>
          <a:p>
            <a:r>
              <a:rPr lang="en-US" sz="3333" b="1" dirty="0">
                <a:solidFill>
                  <a:srgbClr val="FF0000"/>
                </a:solidFill>
                <a:latin typeface="Arial Rounded MT Bold" panose="020F0704030504030204" pitchFamily="34" charset="0"/>
              </a:rPr>
              <a:t>Speaking Module </a:t>
            </a:r>
            <a:r>
              <a:rPr lang="en-US" sz="3333" b="1" dirty="0">
                <a:solidFill>
                  <a:srgbClr val="002060"/>
                </a:solidFill>
                <a:latin typeface="Arial Rounded MT Bold" panose="020F0704030504030204" pitchFamily="34" charset="0"/>
              </a:rPr>
              <a:t>Overview</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18676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446986" y="2241755"/>
            <a:ext cx="9189049" cy="3935533"/>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The question types in the speaking module</a:t>
            </a:r>
            <a:r>
              <a:rPr lang="en-US" sz="2667" b="1" dirty="0">
                <a:solidFill>
                  <a:srgbClr val="002060"/>
                </a:solidFill>
                <a:latin typeface="Arial Rounded MT Bold" panose="020F0704030504030204" pitchFamily="34" charset="0"/>
              </a:rPr>
              <a:t> </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Personal Introduction (Unscored)</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Read Aloud</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Repeat Sentence</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Describe Image</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Retell Lecture</a:t>
            </a:r>
          </a:p>
          <a:p>
            <a:pPr marL="1384300" indent="-484188" algn="just">
              <a:lnSpc>
                <a:spcPct val="100000"/>
              </a:lnSpc>
              <a:buFont typeface="Arial" panose="020B0604020202020204" pitchFamily="34" charset="0"/>
              <a:buChar char="•"/>
            </a:pPr>
            <a:r>
              <a:rPr lang="en-US" sz="2667" b="1" dirty="0">
                <a:solidFill>
                  <a:srgbClr val="002060"/>
                </a:solidFill>
                <a:latin typeface="Arial Rounded MT Bold" panose="020F0704030504030204" pitchFamily="34" charset="0"/>
              </a:rPr>
              <a:t>Answer Short Questions</a:t>
            </a:r>
            <a:endParaRPr lang="en-US" sz="2267" b="1" dirty="0">
              <a:solidFill>
                <a:srgbClr val="002060"/>
              </a:solidFill>
              <a:latin typeface="Arial Rounded MT Bold" panose="020F0704030504030204" pitchFamily="34" charset="0"/>
            </a:endParaRPr>
          </a:p>
          <a:p>
            <a:pPr algn="just">
              <a:lnSpc>
                <a:spcPct val="100000"/>
              </a:lnSpc>
            </a:pPr>
            <a:endParaRPr lang="en-US" sz="2667" b="1" dirty="0">
              <a:solidFill>
                <a:srgbClr val="002060"/>
              </a:solidFill>
              <a:latin typeface="Arial Rounded MT Bold" panose="020F0704030504030204" pitchFamily="34" charset="0"/>
            </a:endParaRP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
        <p:nvSpPr>
          <p:cNvPr id="9" name="Title 1"/>
          <p:cNvSpPr>
            <a:spLocks noGrp="1"/>
          </p:cNvSpPr>
          <p:nvPr>
            <p:ph type="ctrTitle"/>
          </p:nvPr>
        </p:nvSpPr>
        <p:spPr>
          <a:xfrm>
            <a:off x="1524002" y="680705"/>
            <a:ext cx="9139706" cy="1163707"/>
          </a:xfrm>
        </p:spPr>
        <p:txBody>
          <a:bodyPr anchor="ctr">
            <a:noAutofit/>
          </a:bodyPr>
          <a:lstStyle/>
          <a:p>
            <a:r>
              <a:rPr lang="en-US" sz="3333" b="1" dirty="0">
                <a:solidFill>
                  <a:srgbClr val="FF0000"/>
                </a:solidFill>
                <a:latin typeface="Arial Rounded MT Bold" panose="020F0704030504030204" pitchFamily="34" charset="0"/>
              </a:rPr>
              <a:t>Speaking Module </a:t>
            </a:r>
            <a:r>
              <a:rPr lang="en-US" sz="3333" b="1" dirty="0">
                <a:solidFill>
                  <a:srgbClr val="002060"/>
                </a:solidFill>
                <a:latin typeface="Arial Rounded MT Bold" panose="020F0704030504030204" pitchFamily="34" charset="0"/>
              </a:rPr>
              <a:t>Overview</a:t>
            </a:r>
          </a:p>
        </p:txBody>
      </p:sp>
      <p:sp>
        <p:nvSpPr>
          <p:cNvPr id="3" name="TextBox 2">
            <a:extLst>
              <a:ext uri="{FF2B5EF4-FFF2-40B4-BE49-F238E27FC236}">
                <a16:creationId xmlns:a16="http://schemas.microsoft.com/office/drawing/2014/main" id="{8F74081A-BAC4-46F0-B2A6-80079BFA5E57}"/>
              </a:ext>
            </a:extLst>
          </p:cNvPr>
          <p:cNvSpPr txBox="1"/>
          <p:nvPr/>
        </p:nvSpPr>
        <p:spPr>
          <a:xfrm>
            <a:off x="1524002" y="6177288"/>
            <a:ext cx="23756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49839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587" y="2872389"/>
            <a:ext cx="9118242" cy="1139175"/>
          </a:xfrm>
        </p:spPr>
        <p:txBody>
          <a:bodyPr anchor="ctr">
            <a:noAutofit/>
          </a:bodyPr>
          <a:lstStyle/>
          <a:p>
            <a:r>
              <a:rPr lang="en-US" sz="3733" b="1" dirty="0">
                <a:solidFill>
                  <a:srgbClr val="FF0000"/>
                </a:solidFill>
                <a:latin typeface="Arial Rounded MT Bold" panose="020F0704030504030204" pitchFamily="34" charset="0"/>
              </a:rPr>
              <a:t>Task Type: </a:t>
            </a:r>
            <a:r>
              <a:rPr lang="en-US" sz="3733" b="1" dirty="0">
                <a:solidFill>
                  <a:srgbClr val="002060"/>
                </a:solidFill>
                <a:latin typeface="Arial Rounded MT Bold" panose="020F0704030504030204" pitchFamily="34" charset="0"/>
              </a:rPr>
              <a:t>Personal Introduction</a:t>
            </a:r>
          </a:p>
        </p:txBody>
      </p:sp>
      <p:cxnSp>
        <p:nvCxnSpPr>
          <p:cNvPr id="3" name="Straight Connector 2"/>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4"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322195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706" t="8405" r="1484" b="20912"/>
          <a:stretch/>
        </p:blipFill>
        <p:spPr bwMode="auto">
          <a:xfrm>
            <a:off x="2086007" y="1834207"/>
            <a:ext cx="8114429" cy="4765426"/>
          </a:xfrm>
          <a:prstGeom prst="rect">
            <a:avLst/>
          </a:prstGeom>
          <a:ln>
            <a:solidFill>
              <a:schemeClr val="tx1"/>
            </a:solidFill>
          </a:ln>
          <a:extLst>
            <a:ext uri="{53640926-AAD7-44D8-BBD7-CCE9431645EC}">
              <a14:shadowObscured xmlns:a14="http://schemas.microsoft.com/office/drawing/2010/main"/>
            </a:ext>
          </a:extLst>
        </p:spPr>
      </p:pic>
      <p:sp>
        <p:nvSpPr>
          <p:cNvPr id="6" name="Title 1"/>
          <p:cNvSpPr txBox="1">
            <a:spLocks/>
          </p:cNvSpPr>
          <p:nvPr/>
        </p:nvSpPr>
        <p:spPr>
          <a:xfrm>
            <a:off x="1532585" y="788510"/>
            <a:ext cx="9131121" cy="839019"/>
          </a:xfrm>
          <a:prstGeom prst="rect">
            <a:avLst/>
          </a:prstGeom>
        </p:spPr>
        <p:txBody>
          <a:bodyPr vert="horz" lIns="121920" tIns="60960" rIns="121920" bIns="6096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Personal Introduction</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231943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109"/>
          </a:xfrm>
        </p:spPr>
        <p:txBody>
          <a:bodyPr anchor="ctr">
            <a:normAutofit/>
          </a:bodyPr>
          <a:lstStyle/>
          <a:p>
            <a:r>
              <a:rPr lang="en-US" sz="5400" dirty="0">
                <a:solidFill>
                  <a:srgbClr val="FF0000"/>
                </a:solidFill>
                <a:latin typeface="Arial Rounded MT Bold" panose="020F0704030504030204" pitchFamily="34" charset="0"/>
              </a:rPr>
              <a:t>About PTE</a:t>
            </a:r>
          </a:p>
        </p:txBody>
      </p:sp>
      <p:sp>
        <p:nvSpPr>
          <p:cNvPr id="3" name="Subtitle 2"/>
          <p:cNvSpPr>
            <a:spLocks noGrp="1"/>
          </p:cNvSpPr>
          <p:nvPr>
            <p:ph type="subTitle" idx="1"/>
          </p:nvPr>
        </p:nvSpPr>
        <p:spPr>
          <a:xfrm>
            <a:off x="1524000" y="2306472"/>
            <a:ext cx="9144000" cy="2951328"/>
          </a:xfrm>
        </p:spPr>
        <p:txBody>
          <a:bodyPr anchor="ctr">
            <a:normAutofit/>
          </a:bodyPr>
          <a:lstStyle/>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Pearson Test of English.</a:t>
            </a:r>
          </a:p>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It is the world’s most popular English Language Proficiency test.</a:t>
            </a:r>
          </a:p>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Tests you on your Communication Skills in English language.</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6"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1 of 4</a:t>
            </a:r>
            <a:endParaRPr lang="en-US" sz="15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725358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15920" y="2169444"/>
            <a:ext cx="8654604" cy="4688556"/>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Personal introduction is not a question because it is unscored. </a:t>
            </a:r>
          </a:p>
          <a:p>
            <a:pPr marL="342900" indent="-342900"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It is important because it is sent to the universities and  employers along with the score card. </a:t>
            </a:r>
          </a:p>
          <a:p>
            <a:pPr marL="342900" indent="-342900"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Good way of introducing yourself . </a:t>
            </a:r>
          </a:p>
          <a:p>
            <a:pPr marL="342900" indent="-342900"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You get 25 seconds to read the instructions.</a:t>
            </a:r>
          </a:p>
          <a:p>
            <a:pPr marL="342900" indent="-342900" algn="just">
              <a:lnSpc>
                <a:spcPct val="100000"/>
              </a:lnSpc>
              <a:buFont typeface="Arial" panose="020B0604020202020204" pitchFamily="34" charset="0"/>
              <a:buChar char="•"/>
            </a:pPr>
            <a:r>
              <a:rPr lang="en-US" sz="2400" b="1" dirty="0">
                <a:solidFill>
                  <a:srgbClr val="002060"/>
                </a:solidFill>
                <a:latin typeface="Arial Rounded MT Bold" panose="020F0704030504030204" pitchFamily="34" charset="0"/>
              </a:rPr>
              <a:t>Speak for 30 seconds. </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
        <p:nvSpPr>
          <p:cNvPr id="8" name="Title 1"/>
          <p:cNvSpPr txBox="1">
            <a:spLocks/>
          </p:cNvSpPr>
          <p:nvPr/>
        </p:nvSpPr>
        <p:spPr>
          <a:xfrm>
            <a:off x="1532585" y="788510"/>
            <a:ext cx="9131121" cy="839019"/>
          </a:xfrm>
          <a:prstGeom prst="rect">
            <a:avLst/>
          </a:prstGeom>
        </p:spPr>
        <p:txBody>
          <a:bodyPr vert="horz" lIns="121920" tIns="60960" rIns="121920" bIns="6096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733" dirty="0">
                <a:solidFill>
                  <a:srgbClr val="FF0000"/>
                </a:solidFill>
                <a:latin typeface="Arial Rounded MT Bold" panose="020F0704030504030204" pitchFamily="34" charset="0"/>
              </a:rPr>
              <a:t>Features: </a:t>
            </a:r>
            <a:r>
              <a:rPr lang="en-US" sz="3733" dirty="0">
                <a:solidFill>
                  <a:srgbClr val="002060"/>
                </a:solidFill>
                <a:latin typeface="Arial Rounded MT Bold" panose="020F0704030504030204" pitchFamily="34" charset="0"/>
              </a:rPr>
              <a:t>Personal Introduction</a:t>
            </a:r>
          </a:p>
        </p:txBody>
      </p:sp>
    </p:spTree>
    <p:extLst>
      <p:ext uri="{BB962C8B-B14F-4D97-AF65-F5344CB8AC3E}">
        <p14:creationId xmlns:p14="http://schemas.microsoft.com/office/powerpoint/2010/main" val="2897021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15920" y="2169444"/>
            <a:ext cx="8654604" cy="4688556"/>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The Template:</a:t>
            </a:r>
          </a:p>
          <a:p>
            <a:pPr algn="just">
              <a:lnSpc>
                <a:spcPct val="100000"/>
              </a:lnSpc>
            </a:pPr>
            <a:r>
              <a:rPr lang="en-US" sz="2400" b="1" dirty="0">
                <a:solidFill>
                  <a:srgbClr val="002060"/>
                </a:solidFill>
                <a:latin typeface="Arial Rounded MT Bold" panose="020F0704030504030204" pitchFamily="34" charset="0"/>
              </a:rPr>
              <a:t>Hi! My name is __________ and I am from __________ which is located __________. I am __________ years old. I have done __________ from __________. Presently I am working as __________ in __________. My hobbies are __________ and __________. My purpose of taking the PTE test                       is __________.</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
        <p:nvSpPr>
          <p:cNvPr id="8" name="Title 1"/>
          <p:cNvSpPr txBox="1">
            <a:spLocks/>
          </p:cNvSpPr>
          <p:nvPr/>
        </p:nvSpPr>
        <p:spPr>
          <a:xfrm>
            <a:off x="1532585" y="788510"/>
            <a:ext cx="9131121" cy="839019"/>
          </a:xfrm>
          <a:prstGeom prst="rect">
            <a:avLst/>
          </a:prstGeom>
        </p:spPr>
        <p:txBody>
          <a:bodyPr vert="horz" lIns="121920" tIns="60960" rIns="121920" bIns="6096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Personal Introduction</a:t>
            </a:r>
          </a:p>
        </p:txBody>
      </p:sp>
    </p:spTree>
    <p:extLst>
      <p:ext uri="{BB962C8B-B14F-4D97-AF65-F5344CB8AC3E}">
        <p14:creationId xmlns:p14="http://schemas.microsoft.com/office/powerpoint/2010/main" val="227054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32585" y="1834207"/>
            <a:ext cx="9131121" cy="4786180"/>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Sample Response:</a:t>
            </a:r>
          </a:p>
          <a:p>
            <a:pPr algn="just">
              <a:lnSpc>
                <a:spcPct val="100000"/>
              </a:lnSpc>
            </a:pPr>
            <a:endParaRPr lang="en-US" sz="1500" b="1" dirty="0">
              <a:solidFill>
                <a:srgbClr val="FF0000"/>
              </a:solidFill>
              <a:latin typeface="Arial Rounded MT Bold" panose="020F0704030504030204" pitchFamily="34" charset="0"/>
            </a:endParaRPr>
          </a:p>
          <a:p>
            <a:pPr algn="just">
              <a:lnSpc>
                <a:spcPct val="100000"/>
              </a:lnSpc>
            </a:pPr>
            <a:r>
              <a:rPr lang="en-US" sz="2400" b="1" dirty="0">
                <a:solidFill>
                  <a:srgbClr val="002060"/>
                </a:solidFill>
                <a:latin typeface="Arial Rounded MT Bold" panose="020F0704030504030204" pitchFamily="34" charset="0"/>
              </a:rPr>
              <a:t>Hi! My name is </a:t>
            </a:r>
            <a:r>
              <a:rPr lang="en-US" sz="2400" b="1" i="1" u="sng" dirty="0">
                <a:solidFill>
                  <a:srgbClr val="002060"/>
                </a:solidFill>
                <a:latin typeface="Arial Rounded MT Bold" panose="020F0704030504030204" pitchFamily="34" charset="0"/>
              </a:rPr>
              <a:t>Nitin </a:t>
            </a:r>
            <a:r>
              <a:rPr lang="en-US" sz="2400" b="1" i="1" u="sng" dirty="0" err="1">
                <a:solidFill>
                  <a:srgbClr val="002060"/>
                </a:solidFill>
                <a:latin typeface="Arial Rounded MT Bold" panose="020F0704030504030204" pitchFamily="34" charset="0"/>
              </a:rPr>
              <a:t>Verma</a:t>
            </a:r>
            <a:r>
              <a:rPr lang="en-US" sz="2400" b="1" dirty="0">
                <a:solidFill>
                  <a:srgbClr val="002060"/>
                </a:solidFill>
                <a:latin typeface="Arial Rounded MT Bold" panose="020F0704030504030204" pitchFamily="34" charset="0"/>
              </a:rPr>
              <a:t> and I am from </a:t>
            </a:r>
            <a:r>
              <a:rPr lang="en-US" sz="2400" b="1" i="1" u="sng" dirty="0">
                <a:solidFill>
                  <a:srgbClr val="002060"/>
                </a:solidFill>
                <a:latin typeface="Arial Rounded MT Bold" panose="020F0704030504030204" pitchFamily="34" charset="0"/>
              </a:rPr>
              <a:t>Mumbai</a:t>
            </a:r>
            <a:r>
              <a:rPr lang="en-US" sz="2400" b="1" dirty="0">
                <a:solidFill>
                  <a:srgbClr val="002060"/>
                </a:solidFill>
                <a:latin typeface="Arial Rounded MT Bold" panose="020F0704030504030204" pitchFamily="34" charset="0"/>
              </a:rPr>
              <a:t> which is located </a:t>
            </a:r>
            <a:r>
              <a:rPr lang="en-US" sz="2400" b="1" i="1" u="sng" dirty="0">
                <a:solidFill>
                  <a:srgbClr val="002060"/>
                </a:solidFill>
                <a:latin typeface="Arial Rounded MT Bold" panose="020F0704030504030204" pitchFamily="34" charset="0"/>
              </a:rPr>
              <a:t>in Maharashtra, India.</a:t>
            </a:r>
            <a:r>
              <a:rPr lang="en-US" sz="2400" b="1" dirty="0">
                <a:solidFill>
                  <a:srgbClr val="002060"/>
                </a:solidFill>
                <a:latin typeface="Arial Rounded MT Bold" panose="020F0704030504030204" pitchFamily="34" charset="0"/>
              </a:rPr>
              <a:t> I am </a:t>
            </a:r>
            <a:r>
              <a:rPr lang="en-US" sz="2400" b="1" i="1" u="sng" dirty="0">
                <a:solidFill>
                  <a:srgbClr val="002060"/>
                </a:solidFill>
                <a:latin typeface="Arial Rounded MT Bold" panose="020F0704030504030204" pitchFamily="34" charset="0"/>
              </a:rPr>
              <a:t>25</a:t>
            </a:r>
            <a:r>
              <a:rPr lang="en-US" sz="2400" b="1" dirty="0">
                <a:solidFill>
                  <a:srgbClr val="002060"/>
                </a:solidFill>
                <a:latin typeface="Arial Rounded MT Bold" panose="020F0704030504030204" pitchFamily="34" charset="0"/>
              </a:rPr>
              <a:t> years old. I have done </a:t>
            </a:r>
            <a:r>
              <a:rPr lang="en-US" sz="2400" b="1" i="1" u="sng" dirty="0" err="1">
                <a:solidFill>
                  <a:srgbClr val="002060"/>
                </a:solidFill>
                <a:latin typeface="Arial Rounded MT Bold" panose="020F0704030504030204" pitchFamily="34" charset="0"/>
              </a:rPr>
              <a:t>B.Tech</a:t>
            </a:r>
            <a:r>
              <a:rPr lang="en-US" sz="2400" b="1" i="1" u="sng" dirty="0">
                <a:solidFill>
                  <a:srgbClr val="002060"/>
                </a:solidFill>
                <a:latin typeface="Arial Rounded MT Bold" panose="020F0704030504030204" pitchFamily="34" charset="0"/>
              </a:rPr>
              <a:t> in Computer Science</a:t>
            </a:r>
            <a:r>
              <a:rPr lang="en-US" sz="2400" b="1" dirty="0">
                <a:solidFill>
                  <a:srgbClr val="002060"/>
                </a:solidFill>
                <a:latin typeface="Arial Rounded MT Bold" panose="020F0704030504030204" pitchFamily="34" charset="0"/>
              </a:rPr>
              <a:t> from </a:t>
            </a:r>
            <a:r>
              <a:rPr lang="en-US" sz="2400" b="1" i="1" u="sng" dirty="0" err="1">
                <a:solidFill>
                  <a:srgbClr val="002060"/>
                </a:solidFill>
                <a:latin typeface="Arial Rounded MT Bold" panose="020F0704030504030204" pitchFamily="34" charset="0"/>
              </a:rPr>
              <a:t>Sardar</a:t>
            </a:r>
            <a:r>
              <a:rPr lang="en-US" sz="2400" b="1" i="1" u="sng" dirty="0">
                <a:solidFill>
                  <a:srgbClr val="002060"/>
                </a:solidFill>
                <a:latin typeface="Arial Rounded MT Bold" panose="020F0704030504030204" pitchFamily="34" charset="0"/>
              </a:rPr>
              <a:t> Patel College of Engineering.</a:t>
            </a:r>
            <a:r>
              <a:rPr lang="en-US" sz="2400" b="1" dirty="0">
                <a:solidFill>
                  <a:srgbClr val="002060"/>
                </a:solidFill>
                <a:latin typeface="Arial Rounded MT Bold" panose="020F0704030504030204" pitchFamily="34" charset="0"/>
              </a:rPr>
              <a:t> Presently I am working as </a:t>
            </a:r>
            <a:r>
              <a:rPr lang="en-US" sz="2400" b="1" i="1" u="sng" dirty="0">
                <a:solidFill>
                  <a:srgbClr val="002060"/>
                </a:solidFill>
                <a:latin typeface="Arial Rounded MT Bold" panose="020F0704030504030204" pitchFamily="34" charset="0"/>
              </a:rPr>
              <a:t>a Technical Program Manager in Dimension </a:t>
            </a:r>
            <a:r>
              <a:rPr lang="en-US" sz="2400" b="1" i="1" u="sng" dirty="0" err="1">
                <a:solidFill>
                  <a:srgbClr val="002060"/>
                </a:solidFill>
                <a:latin typeface="Arial Rounded MT Bold" panose="020F0704030504030204" pitchFamily="34" charset="0"/>
              </a:rPr>
              <a:t>Datatech</a:t>
            </a:r>
            <a:r>
              <a:rPr lang="en-US" sz="2400" b="1" i="1" u="sng" dirty="0">
                <a:solidFill>
                  <a:srgbClr val="002060"/>
                </a:solidFill>
                <a:latin typeface="Arial Rounded MT Bold" panose="020F0704030504030204" pitchFamily="34" charset="0"/>
              </a:rPr>
              <a:t> Pvt. Ltd.</a:t>
            </a:r>
            <a:r>
              <a:rPr lang="en-US" sz="2400" b="1" dirty="0">
                <a:solidFill>
                  <a:srgbClr val="002060"/>
                </a:solidFill>
                <a:latin typeface="Arial Rounded MT Bold" panose="020F0704030504030204" pitchFamily="34" charset="0"/>
              </a:rPr>
              <a:t> My hobbies are </a:t>
            </a:r>
            <a:r>
              <a:rPr lang="en-US" sz="2400" b="1" i="1" u="sng" dirty="0">
                <a:solidFill>
                  <a:srgbClr val="002060"/>
                </a:solidFill>
                <a:latin typeface="Arial Rounded MT Bold" panose="020F0704030504030204" pitchFamily="34" charset="0"/>
              </a:rPr>
              <a:t>playing tennis and cooking</a:t>
            </a:r>
            <a:r>
              <a:rPr lang="en-US" sz="2400" b="1" dirty="0">
                <a:solidFill>
                  <a:srgbClr val="002060"/>
                </a:solidFill>
                <a:latin typeface="Arial Rounded MT Bold" panose="020F0704030504030204" pitchFamily="34" charset="0"/>
              </a:rPr>
              <a:t>. My purpose of taking the PTE test </a:t>
            </a:r>
            <a:r>
              <a:rPr lang="en-US" sz="2400" b="1" i="1" u="sng" dirty="0">
                <a:solidFill>
                  <a:srgbClr val="002060"/>
                </a:solidFill>
                <a:latin typeface="Arial Rounded MT Bold" panose="020F0704030504030204" pitchFamily="34" charset="0"/>
              </a:rPr>
              <a:t>is to get a Master’s Degree in Computer Science from a reputed university in Australia.</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
        <p:nvSpPr>
          <p:cNvPr id="8" name="Title 1"/>
          <p:cNvSpPr txBox="1">
            <a:spLocks/>
          </p:cNvSpPr>
          <p:nvPr/>
        </p:nvSpPr>
        <p:spPr>
          <a:xfrm>
            <a:off x="1532585" y="788510"/>
            <a:ext cx="9131121" cy="839019"/>
          </a:xfrm>
          <a:prstGeom prst="rect">
            <a:avLst/>
          </a:prstGeom>
        </p:spPr>
        <p:txBody>
          <a:bodyPr vert="horz" lIns="121920" tIns="60960" rIns="121920" bIns="6096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Personal Introduction</a:t>
            </a:r>
          </a:p>
        </p:txBody>
      </p:sp>
    </p:spTree>
    <p:extLst>
      <p:ext uri="{BB962C8B-B14F-4D97-AF65-F5344CB8AC3E}">
        <p14:creationId xmlns:p14="http://schemas.microsoft.com/office/powerpoint/2010/main" val="650275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8" y="2872389"/>
            <a:ext cx="9131120" cy="1139175"/>
          </a:xfrm>
        </p:spPr>
        <p:txBody>
          <a:bodyPr anchor="ctr">
            <a:normAutofit/>
          </a:bodyPr>
          <a:lstStyle/>
          <a:p>
            <a:r>
              <a:rPr lang="en-US" sz="4000" b="1" dirty="0">
                <a:solidFill>
                  <a:srgbClr val="FF0000"/>
                </a:solidFill>
                <a:latin typeface="Arial Rounded MT Bold" panose="020F0704030504030204" pitchFamily="34" charset="0"/>
              </a:rPr>
              <a:t>Task Type: </a:t>
            </a:r>
            <a:r>
              <a:rPr lang="en-US" sz="4000" b="1" dirty="0">
                <a:solidFill>
                  <a:srgbClr val="002060"/>
                </a:solidFill>
                <a:latin typeface="Arial Rounded MT Bold" panose="020F0704030504030204" pitchFamily="34" charset="0"/>
              </a:rPr>
              <a:t>Read Aloud</a:t>
            </a:r>
          </a:p>
        </p:txBody>
      </p:sp>
      <p:cxnSp>
        <p:nvCxnSpPr>
          <p:cNvPr id="3" name="Straight Connector 2"/>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4"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194041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4CFC3-8302-4B3E-A01E-CCC07D45311B}"/>
              </a:ext>
            </a:extLst>
          </p:cNvPr>
          <p:cNvSpPr>
            <a:spLocks noGrp="1"/>
          </p:cNvSpPr>
          <p:nvPr>
            <p:ph idx="1"/>
          </p:nvPr>
        </p:nvSpPr>
        <p:spPr>
          <a:xfrm>
            <a:off x="1766552" y="2459865"/>
            <a:ext cx="8897156" cy="3717098"/>
          </a:xfrm>
        </p:spPr>
        <p:txBody>
          <a:bodyPr>
            <a:normAutofit/>
          </a:bodyPr>
          <a:lstStyle/>
          <a:p>
            <a:pPr algn="just"/>
            <a:r>
              <a:rPr lang="en-IN" sz="2600" b="1" dirty="0">
                <a:solidFill>
                  <a:srgbClr val="002060"/>
                </a:solidFill>
                <a:latin typeface="Arial Rounded MT Bold" panose="020F0704030504030204" pitchFamily="34" charset="0"/>
              </a:rPr>
              <a:t>As the heading suggests, you to need read aloud  a short text displayed on the screen.</a:t>
            </a:r>
          </a:p>
          <a:p>
            <a:pPr algn="just"/>
            <a:endParaRPr lang="en-IN" sz="2600" b="1" dirty="0">
              <a:solidFill>
                <a:srgbClr val="002060"/>
              </a:solidFill>
              <a:latin typeface="Arial Rounded MT Bold" panose="020F0704030504030204" pitchFamily="34" charset="0"/>
            </a:endParaRPr>
          </a:p>
          <a:p>
            <a:pPr algn="just"/>
            <a:r>
              <a:rPr lang="en-IN" sz="2600" b="1" dirty="0">
                <a:solidFill>
                  <a:srgbClr val="002060"/>
                </a:solidFill>
                <a:latin typeface="Arial Rounded MT Bold" panose="020F0704030504030204" pitchFamily="34" charset="0"/>
              </a:rPr>
              <a:t>Read Aloud aims to test one’s understanding of the content.</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spTree>
    <p:extLst>
      <p:ext uri="{BB962C8B-B14F-4D97-AF65-F5344CB8AC3E}">
        <p14:creationId xmlns:p14="http://schemas.microsoft.com/office/powerpoint/2010/main" val="4137941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19708" y="722346"/>
            <a:ext cx="9144000" cy="839019"/>
          </a:xfrm>
        </p:spPr>
        <p:txBody>
          <a:bodyPr anchor="ctr">
            <a:normAutofit/>
          </a:body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pic>
        <p:nvPicPr>
          <p:cNvPr id="5" name="Picture 4"/>
          <p:cNvPicPr>
            <a:picLocks noChangeAspect="1"/>
          </p:cNvPicPr>
          <p:nvPr/>
        </p:nvPicPr>
        <p:blipFill rotWithShape="1">
          <a:blip r:embed="rId2"/>
          <a:srcRect l="12547" t="7774" r="12457" b="8841"/>
          <a:stretch/>
        </p:blipFill>
        <p:spPr>
          <a:xfrm>
            <a:off x="2177365" y="1701879"/>
            <a:ext cx="7828686" cy="4894136"/>
          </a:xfrm>
          <a:prstGeom prst="rect">
            <a:avLst/>
          </a:prstGeom>
        </p:spPr>
      </p:pic>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262453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678A5-3496-4A43-BF93-347A863D4408}"/>
              </a:ext>
            </a:extLst>
          </p:cNvPr>
          <p:cNvSpPr>
            <a:spLocks noGrp="1"/>
          </p:cNvSpPr>
          <p:nvPr>
            <p:ph idx="1"/>
          </p:nvPr>
        </p:nvSpPr>
        <p:spPr>
          <a:xfrm>
            <a:off x="1519708" y="2099255"/>
            <a:ext cx="9144000" cy="4077707"/>
          </a:xfrm>
        </p:spPr>
        <p:txBody>
          <a:bodyPr>
            <a:normAutofit/>
          </a:bodyPr>
          <a:lstStyle/>
          <a:p>
            <a:pPr algn="just"/>
            <a:r>
              <a:rPr lang="en-IN" sz="2300" b="1" dirty="0">
                <a:solidFill>
                  <a:srgbClr val="002060"/>
                </a:solidFill>
                <a:latin typeface="Arial Rounded MT Bold" panose="020F0704030504030204" pitchFamily="34" charset="0"/>
              </a:rPr>
              <a:t>A short text with a maximum of 70 words is shown on the screen.</a:t>
            </a:r>
          </a:p>
          <a:p>
            <a:pPr algn="just"/>
            <a:r>
              <a:rPr lang="en-IN" sz="2300" b="1" dirty="0">
                <a:solidFill>
                  <a:srgbClr val="002060"/>
                </a:solidFill>
                <a:latin typeface="Arial Rounded MT Bold" panose="020F0704030504030204" pitchFamily="34" charset="0"/>
              </a:rPr>
              <a:t>There are 6 -7 Read Aloud tasks.</a:t>
            </a:r>
          </a:p>
          <a:p>
            <a:pPr algn="just"/>
            <a:r>
              <a:rPr lang="en-IN" sz="2300" b="1" dirty="0">
                <a:solidFill>
                  <a:srgbClr val="002060"/>
                </a:solidFill>
                <a:latin typeface="Arial Rounded MT Bold" panose="020F0704030504030204" pitchFamily="34" charset="0"/>
              </a:rPr>
              <a:t>If the text is less than 60 words, then you will be given 30-35 secs to read it before the recording starts.</a:t>
            </a:r>
          </a:p>
          <a:p>
            <a:pPr algn="just"/>
            <a:r>
              <a:rPr lang="en-IN" sz="2300" b="1" dirty="0">
                <a:solidFill>
                  <a:srgbClr val="002060"/>
                </a:solidFill>
                <a:latin typeface="Arial Rounded MT Bold" panose="020F0704030504030204" pitchFamily="34" charset="0"/>
              </a:rPr>
              <a:t>If the text is more than 60 words, then 40 secs will be given to read it before the recording starts.</a:t>
            </a:r>
          </a:p>
          <a:p>
            <a:pPr algn="just"/>
            <a:r>
              <a:rPr lang="en-IN" sz="2300" b="1" dirty="0">
                <a:solidFill>
                  <a:srgbClr val="002060"/>
                </a:solidFill>
                <a:latin typeface="Arial Rounded MT Bold" panose="020F0704030504030204" pitchFamily="34" charset="0"/>
              </a:rPr>
              <a:t>After the countdown, you will hear a short beep after which you should start speaking.</a:t>
            </a:r>
          </a:p>
          <a:p>
            <a:pPr algn="just"/>
            <a:r>
              <a:rPr lang="en-IN" sz="2300" b="1" dirty="0">
                <a:solidFill>
                  <a:srgbClr val="002060"/>
                </a:solidFill>
                <a:latin typeface="Arial Rounded MT Bold" panose="020F0704030504030204" pitchFamily="34" charset="0"/>
              </a:rPr>
              <a:t>The countdown is displayed in the recording status box. </a:t>
            </a:r>
          </a:p>
          <a:p>
            <a:pPr algn="just"/>
            <a:endParaRPr lang="en-IN" sz="2300" b="1" dirty="0">
              <a:solidFill>
                <a:srgbClr val="002060"/>
              </a:solidFill>
              <a:latin typeface="Arial Rounded MT Bold" panose="020F0704030504030204" pitchFamily="34" charset="0"/>
            </a:endParaRPr>
          </a:p>
          <a:p>
            <a:pPr algn="just"/>
            <a:endParaRPr lang="en-IN" sz="2300" b="1" dirty="0">
              <a:solidFill>
                <a:srgbClr val="002060"/>
              </a:solidFill>
              <a:latin typeface="Arial Rounded MT Bold" panose="020F0704030504030204" pitchFamily="34" charset="0"/>
            </a:endParaRPr>
          </a:p>
          <a:p>
            <a:pPr marL="0" indent="0" algn="just">
              <a:buNone/>
            </a:pPr>
            <a:endParaRPr lang="en-IN" sz="2300" b="1" dirty="0">
              <a:solidFill>
                <a:srgbClr val="002060"/>
              </a:solidFill>
              <a:latin typeface="Arial Rounded MT Bold" panose="020F0704030504030204" pitchFamily="34" charset="0"/>
            </a:endParaRP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
        <p:nvSpPr>
          <p:cNvPr id="6"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Features: </a:t>
            </a:r>
            <a:r>
              <a:rPr lang="en-US" sz="4667" dirty="0">
                <a:solidFill>
                  <a:srgbClr val="002060"/>
                </a:solidFill>
                <a:latin typeface="Arial Rounded MT Bold" panose="020F0704030504030204" pitchFamily="34" charset="0"/>
              </a:rPr>
              <a:t>Read Aloud</a:t>
            </a:r>
          </a:p>
        </p:txBody>
      </p:sp>
    </p:spTree>
    <p:extLst>
      <p:ext uri="{BB962C8B-B14F-4D97-AF65-F5344CB8AC3E}">
        <p14:creationId xmlns:p14="http://schemas.microsoft.com/office/powerpoint/2010/main" val="3267781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1519708" y="2228045"/>
            <a:ext cx="9144000" cy="3240579"/>
          </a:xfrm>
        </p:spPr>
        <p:txBody>
          <a:bodyPr>
            <a:normAutofit/>
          </a:bodyPr>
          <a:lstStyle/>
          <a:p>
            <a:pPr marL="0" indent="0" algn="just">
              <a:buNone/>
            </a:pPr>
            <a:r>
              <a:rPr lang="en-IN" sz="2400" b="1" dirty="0">
                <a:solidFill>
                  <a:srgbClr val="002060"/>
                </a:solidFill>
                <a:latin typeface="Arial Rounded MT Bold" panose="020F0704030504030204" pitchFamily="34" charset="0"/>
              </a:rPr>
              <a:t>This is an Integrated Task in which:</a:t>
            </a:r>
            <a:endParaRPr lang="en-IN" sz="1000" b="1" dirty="0">
              <a:solidFill>
                <a:srgbClr val="002060"/>
              </a:solidFill>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Reading and Speaking </a:t>
            </a:r>
            <a:r>
              <a:rPr lang="en-IN" sz="2400" b="1" dirty="0">
                <a:solidFill>
                  <a:srgbClr val="002060"/>
                </a:solidFill>
                <a:latin typeface="Arial Rounded MT Bold" panose="020F0704030504030204" pitchFamily="34" charset="0"/>
              </a:rPr>
              <a:t>skills are tested.</a:t>
            </a:r>
          </a:p>
          <a:p>
            <a:pPr algn="just"/>
            <a:r>
              <a:rPr lang="en-IN" sz="2400" b="1" dirty="0">
                <a:solidFill>
                  <a:srgbClr val="002060"/>
                </a:solidFill>
                <a:latin typeface="Arial Rounded MT Bold" panose="020F0704030504030204" pitchFamily="34" charset="0"/>
              </a:rPr>
              <a:t>You are evaluated based on </a:t>
            </a:r>
            <a:r>
              <a:rPr lang="en-IN" sz="2400" b="1" dirty="0">
                <a:solidFill>
                  <a:srgbClr val="FF0000"/>
                </a:solidFill>
                <a:latin typeface="Arial Rounded MT Bold" panose="020F0704030504030204" pitchFamily="34" charset="0"/>
              </a:rPr>
              <a:t>Content, Oral Fluency and Pronunciation.</a:t>
            </a:r>
          </a:p>
          <a:p>
            <a:pPr algn="just"/>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
        <p:nvSpPr>
          <p:cNvPr id="5"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Read Aloud</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392270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1519708" y="1701879"/>
            <a:ext cx="9144000" cy="4827710"/>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Content:</a:t>
            </a:r>
            <a:r>
              <a:rPr lang="en-US" sz="2400" b="1" dirty="0">
                <a:solidFill>
                  <a:srgbClr val="002060"/>
                </a:solidFill>
                <a:latin typeface="Arial Rounded MT Bold" panose="020F0704030504030204" pitchFamily="34" charset="0"/>
              </a:rPr>
              <a:t> Each replacement, omission, repetition or insertion of a word counts as one error.</a:t>
            </a:r>
          </a:p>
          <a:p>
            <a:pPr marL="0" indent="0" algn="just">
              <a:lnSpc>
                <a:spcPct val="100000"/>
              </a:lnSpc>
              <a:buNone/>
            </a:pPr>
            <a:r>
              <a:rPr lang="en-US" sz="2400" b="1" dirty="0">
                <a:solidFill>
                  <a:srgbClr val="FF0000"/>
                </a:solidFill>
                <a:latin typeface="Arial Rounded MT Bold" panose="020F0704030504030204" pitchFamily="34" charset="0"/>
              </a:rPr>
              <a:t>Maximum score:</a:t>
            </a:r>
            <a:r>
              <a:rPr lang="en-US" sz="2400" b="1" dirty="0">
                <a:solidFill>
                  <a:srgbClr val="002060"/>
                </a:solidFill>
                <a:latin typeface="Arial Rounded MT Bold" panose="020F0704030504030204" pitchFamily="34" charset="0"/>
              </a:rPr>
              <a:t> Depends on the length of the item prompt.</a:t>
            </a:r>
          </a:p>
        </p:txBody>
      </p:sp>
      <p:sp>
        <p:nvSpPr>
          <p:cNvPr id="5"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Read Aloud</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
        <p:nvSpPr>
          <p:cNvPr id="8" name="Content Placeholder 2">
            <a:extLst>
              <a:ext uri="{FF2B5EF4-FFF2-40B4-BE49-F238E27FC236}">
                <a16:creationId xmlns:a16="http://schemas.microsoft.com/office/drawing/2014/main" id="{813628FB-B272-479F-A82C-D9D5561A53C1}"/>
              </a:ext>
            </a:extLst>
          </p:cNvPr>
          <p:cNvSpPr txBox="1">
            <a:spLocks/>
          </p:cNvSpPr>
          <p:nvPr/>
        </p:nvSpPr>
        <p:spPr>
          <a:xfrm>
            <a:off x="1519708" y="3142445"/>
            <a:ext cx="5615188" cy="3527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Pronunciation: </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5 	Native-like </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4 	Advanced</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3 	Good</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2 	Intermediate</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1 	Intrusive</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0 	Non English</a:t>
            </a:r>
          </a:p>
          <a:p>
            <a:pPr marL="0" indent="0" algn="just">
              <a:lnSpc>
                <a:spcPct val="100000"/>
              </a:lnSpc>
              <a:buFont typeface="Arial" panose="020B0604020202020204" pitchFamily="34" charset="0"/>
              <a:buNone/>
            </a:pPr>
            <a:endParaRPr lang="en-IN" sz="2400" b="1" dirty="0">
              <a:solidFill>
                <a:srgbClr val="002060"/>
              </a:solidFill>
              <a:latin typeface="Arial Rounded MT Bold" panose="020F0704030504030204" pitchFamily="34" charset="0"/>
            </a:endParaRPr>
          </a:p>
        </p:txBody>
      </p:sp>
      <p:sp>
        <p:nvSpPr>
          <p:cNvPr id="9" name="Content Placeholder 2">
            <a:extLst>
              <a:ext uri="{FF2B5EF4-FFF2-40B4-BE49-F238E27FC236}">
                <a16:creationId xmlns:a16="http://schemas.microsoft.com/office/drawing/2014/main" id="{813628FB-B272-479F-A82C-D9D5561A53C1}"/>
              </a:ext>
            </a:extLst>
          </p:cNvPr>
          <p:cNvSpPr txBox="1">
            <a:spLocks/>
          </p:cNvSpPr>
          <p:nvPr/>
        </p:nvSpPr>
        <p:spPr>
          <a:xfrm>
            <a:off x="6168980" y="3142445"/>
            <a:ext cx="4494728" cy="3527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Oral Fluency: </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5 	Native-like </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4 	Advanced</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3 	Good</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2 	Intermediate</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1 	Intrusive</a:t>
            </a:r>
          </a:p>
          <a:p>
            <a:pPr marL="0" indent="0" algn="just">
              <a:lnSpc>
                <a:spcPct val="100000"/>
              </a:lnSpc>
              <a:buFont typeface="Arial" panose="020B0604020202020204" pitchFamily="34" charset="0"/>
              <a:buNone/>
            </a:pPr>
            <a:r>
              <a:rPr lang="en-US" sz="2400" b="1" dirty="0">
                <a:solidFill>
                  <a:srgbClr val="002060"/>
                </a:solidFill>
                <a:latin typeface="Arial Rounded MT Bold" panose="020F0704030504030204" pitchFamily="34" charset="0"/>
              </a:rPr>
              <a:t>0 	Non English</a:t>
            </a:r>
          </a:p>
          <a:p>
            <a:pPr marL="0" indent="0" algn="just">
              <a:lnSpc>
                <a:spcPct val="100000"/>
              </a:lnSpc>
              <a:buFont typeface="Arial" panose="020B0604020202020204" pitchFamily="34" charset="0"/>
              <a:buNone/>
            </a:pPr>
            <a:endParaRPr lang="en-IN" sz="24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922209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81059"/>
            <a:ext cx="10972800" cy="5412546"/>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Pronunciation: </a:t>
            </a:r>
            <a:r>
              <a:rPr lang="en-US" sz="2400" b="1" dirty="0">
                <a:solidFill>
                  <a:srgbClr val="002060"/>
                </a:solidFill>
                <a:latin typeface="Arial Rounded MT Bold" panose="020F0704030504030204" pitchFamily="34" charset="0"/>
              </a:rPr>
              <a:t>Sound of speech or language.</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All vowels and consonants are produced in a manner that is easily understood by regular speakers of the language. Stress is placed correctly in all words and sentence-level stress is fully appropriate.</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Vowels and consonants are pronounced clearly and unambiguously. A few minor consonant, vowel or stress distortions do not affect intelligibility. All words are easily understandable.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Most vowels and consonants are pronounced correctly. Some consistent errors might make a few words unclear. A few consonants in certain contexts may be regularly distorted, omitted or mispronounced.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Some consonants and vowels are consistently mispronounced in a nonnative like manner. At least 2/3 of speech is intelligible, but listeners might need to adjust to the accent. </a:t>
            </a:r>
          </a:p>
          <a:p>
            <a:pPr marL="0" indent="0" algn="just">
              <a:lnSpc>
                <a:spcPct val="100000"/>
              </a:lnSpc>
              <a:buNone/>
            </a:pPr>
            <a:r>
              <a:rPr lang="en-US" sz="1700" b="1" dirty="0">
                <a:solidFill>
                  <a:srgbClr val="FF0000"/>
                </a:solidFill>
                <a:latin typeface="Arial Rounded MT Bold" panose="020F0704030504030204" pitchFamily="34" charset="0"/>
              </a:rPr>
              <a:t>1 – Intrusive:</a:t>
            </a:r>
            <a:r>
              <a:rPr lang="en-US" sz="1700" b="1" dirty="0">
                <a:solidFill>
                  <a:srgbClr val="002060"/>
                </a:solidFill>
                <a:latin typeface="Arial Rounded MT Bold" panose="020F0704030504030204" pitchFamily="34" charset="0"/>
              </a:rPr>
              <a:t> Many consonants and vowels are mispronounced, resulting in a strong intrusive foreign accent. Listeners may have difficulty understanding about 1/3 of the words. Many consonants may be distorted or omitted. </a:t>
            </a:r>
          </a:p>
          <a:p>
            <a:pPr marL="0" indent="0" algn="just">
              <a:lnSpc>
                <a:spcPct val="100000"/>
              </a:lnSpc>
              <a:buNone/>
            </a:pPr>
            <a:r>
              <a:rPr lang="en-US" sz="1700" b="1" dirty="0">
                <a:solidFill>
                  <a:srgbClr val="FF0000"/>
                </a:solidFill>
                <a:latin typeface="Arial Rounded MT Bold" panose="020F0704030504030204" pitchFamily="34" charset="0"/>
              </a:rPr>
              <a:t>0 – Non English: </a:t>
            </a:r>
            <a:r>
              <a:rPr lang="en-US" sz="1700" b="1" dirty="0">
                <a:solidFill>
                  <a:srgbClr val="002060"/>
                </a:solidFill>
                <a:latin typeface="Arial Rounded MT Bold" panose="020F0704030504030204" pitchFamily="34" charset="0"/>
              </a:rPr>
              <a:t>Pronunciation seems completely characteristic of another language. </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Read Aloud</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188891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109"/>
          </a:xfrm>
        </p:spPr>
        <p:txBody>
          <a:bodyPr anchor="ctr">
            <a:normAutofit/>
          </a:bodyPr>
          <a:lstStyle/>
          <a:p>
            <a:r>
              <a:rPr lang="en-US" sz="5400" dirty="0">
                <a:solidFill>
                  <a:srgbClr val="FF0000"/>
                </a:solidFill>
                <a:latin typeface="Arial Rounded MT Bold" panose="020F0704030504030204" pitchFamily="34" charset="0"/>
              </a:rPr>
              <a:t>Why PTE</a:t>
            </a:r>
          </a:p>
        </p:txBody>
      </p:sp>
      <p:sp>
        <p:nvSpPr>
          <p:cNvPr id="3" name="Subtitle 2"/>
          <p:cNvSpPr>
            <a:spLocks noGrp="1"/>
          </p:cNvSpPr>
          <p:nvPr>
            <p:ph type="subTitle" idx="1"/>
          </p:nvPr>
        </p:nvSpPr>
        <p:spPr>
          <a:xfrm>
            <a:off x="1524000" y="2306472"/>
            <a:ext cx="9144000" cy="2951328"/>
          </a:xfrm>
        </p:spPr>
        <p:txBody>
          <a:bodyPr anchor="ctr">
            <a:normAutofit/>
          </a:bodyPr>
          <a:lstStyle/>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It can help you study, live or work abroad.</a:t>
            </a:r>
          </a:p>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Universities and government of Australia and many other countries accept this as a valid test for English language proficiency.</a:t>
            </a:r>
          </a:p>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A computer based test whose results are declared within 3 – 5 days.</a:t>
            </a:r>
          </a:p>
          <a:p>
            <a:pPr marL="342900" indent="-342900" algn="just">
              <a:buFont typeface="Arial" panose="020B0604020202020204" pitchFamily="34" charset="0"/>
              <a:buChar char="•"/>
            </a:pPr>
            <a:r>
              <a:rPr lang="en-US" sz="2500" dirty="0">
                <a:solidFill>
                  <a:srgbClr val="002060"/>
                </a:solidFill>
                <a:latin typeface="Arial Rounded MT Bold" panose="020F0704030504030204" pitchFamily="34" charset="0"/>
              </a:rPr>
              <a:t>Scores valid for 2 years.</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6"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1 of 4</a:t>
            </a:r>
            <a:endParaRPr lang="en-US" sz="15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30745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68179"/>
            <a:ext cx="10972800" cy="5560653"/>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Oral Fluency: </a:t>
            </a:r>
            <a:r>
              <a:rPr lang="en-US" sz="2400" b="1" dirty="0">
                <a:solidFill>
                  <a:srgbClr val="002060"/>
                </a:solidFill>
                <a:latin typeface="Arial Rounded MT Bold" panose="020F0704030504030204" pitchFamily="34" charset="0"/>
              </a:rPr>
              <a:t>The ability to read with speed, accuracy, and proper expression.</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Speech shows smooth rhythm and phrasing. There are no hesitations, repetitions, false starts or non-native phonological simplifications.</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Speech has an acceptable rhythm with appropriate phrasing and word emphasis. There is no more than one hesitation, one repetition or a false start.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Speech is at an acceptable speed but may be uneven. There may be more than one hesitation, but most words are spoken in continuous phrases. There are few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Speech may be uneven or staccato. Speech (if &gt;= 6 words) has at least one smooth three-word run, and no more than two or three hesitations,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1 – Limited:</a:t>
            </a:r>
            <a:r>
              <a:rPr lang="en-US" sz="1700" b="1" dirty="0">
                <a:solidFill>
                  <a:srgbClr val="002060"/>
                </a:solidFill>
                <a:latin typeface="Arial Rounded MT Bold" panose="020F0704030504030204" pitchFamily="34" charset="0"/>
              </a:rPr>
              <a:t> Speech has irregular phrasing or sentence rhythm. Poor phrasing, staccato or syllabic timing, and/or multiple hesitations, repetitions, and/or false starts make spoken performance notably uneven or discontinuous. </a:t>
            </a:r>
          </a:p>
          <a:p>
            <a:pPr marL="0" indent="0" algn="just">
              <a:lnSpc>
                <a:spcPct val="100000"/>
              </a:lnSpc>
              <a:buNone/>
            </a:pPr>
            <a:r>
              <a:rPr lang="en-US" sz="1700" b="1" dirty="0">
                <a:solidFill>
                  <a:srgbClr val="FF0000"/>
                </a:solidFill>
                <a:latin typeface="Arial Rounded MT Bold" panose="020F0704030504030204" pitchFamily="34" charset="0"/>
              </a:rPr>
              <a:t>0 – Disfluent: </a:t>
            </a:r>
            <a:r>
              <a:rPr lang="en-US" sz="1700" b="1" dirty="0">
                <a:solidFill>
                  <a:srgbClr val="002060"/>
                </a:solidFill>
                <a:latin typeface="Arial Rounded MT Bold" panose="020F0704030504030204" pitchFamily="34" charset="0"/>
              </a:rPr>
              <a:t>Speech is slow, multiple hesitations, pauses, false starts. Most words are isolated, and there may be more than one long pause.</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Read Aloud</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81712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19709" y="1612670"/>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Before the microphone opens, whisper the text to identify the chunks of the text. Break down the text into group of words.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Identify the unfamiliar words and try to pronounce it. </a:t>
            </a:r>
            <a:r>
              <a:rPr lang="en-US" sz="2000" b="1" dirty="0">
                <a:solidFill>
                  <a:srgbClr val="FF0000"/>
                </a:solidFill>
                <a:latin typeface="Arial Rounded MT Bold" panose="020F0704030504030204" pitchFamily="34" charset="0"/>
              </a:rPr>
              <a:t>DO NOT SKIP SUCH WORDS.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add new words or try to rectify any mistake done.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Start speaking once you hear the beep tone. </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Remember the 3 seconds rule. This is applicable for the whole text of a question.</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try to fake your accent. You may mispronounce many words.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Avoid unnecessary sounds such as ‘umm’, ‘</a:t>
            </a:r>
            <a:r>
              <a:rPr lang="en-US" sz="2000" b="1" dirty="0" err="1">
                <a:solidFill>
                  <a:srgbClr val="002060"/>
                </a:solidFill>
                <a:latin typeface="Arial Rounded MT Bold" panose="020F0704030504030204" pitchFamily="34" charset="0"/>
              </a:rPr>
              <a:t>aah</a:t>
            </a:r>
            <a:r>
              <a:rPr lang="en-US" sz="2000" b="1" dirty="0">
                <a:solidFill>
                  <a:srgbClr val="002060"/>
                </a:solidFill>
                <a:latin typeface="Arial Rounded MT Bold" panose="020F0704030504030204" pitchFamily="34" charset="0"/>
              </a:rPr>
              <a:t>’, coughing, sneezing, or clearing your throat.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Pay attention to the contraction words.</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1 of 4</a:t>
            </a:r>
            <a:endParaRPr lang="en-US" sz="1500" dirty="0">
              <a:solidFill>
                <a:srgbClr val="002060"/>
              </a:solidFill>
              <a:latin typeface="Arial Rounded MT Bold" panose="020F0704030504030204" pitchFamily="34" charset="0"/>
            </a:endParaRPr>
          </a:p>
        </p:txBody>
      </p: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spTree>
    <p:extLst>
      <p:ext uri="{BB962C8B-B14F-4D97-AF65-F5344CB8AC3E}">
        <p14:creationId xmlns:p14="http://schemas.microsoft.com/office/powerpoint/2010/main" val="2381424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sp>
        <p:nvSpPr>
          <p:cNvPr id="9"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sp>
        <p:nvSpPr>
          <p:cNvPr id="10" name="Subtitle 2"/>
          <p:cNvSpPr>
            <a:spLocks noGrp="1"/>
          </p:cNvSpPr>
          <p:nvPr>
            <p:ph type="subTitle" idx="1"/>
          </p:nvPr>
        </p:nvSpPr>
        <p:spPr>
          <a:xfrm>
            <a:off x="1519709" y="1701878"/>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Use appropriate intonation and word stress to sound fluent and rhythmic.</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Use punctuation to help you identify places for brief natural pauses for smooth transition between words.</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place the microphone too close to your mouth. The recorder may catch the inappropriate sound.</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You should be done with your speaking before the progress bar reaches the end. The word “Recording” will then turn into “Completed”.</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7985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19709" y="1701878"/>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place the microphone too close to your mouth. The recorder may catch the inappropriate sound.</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a:p>
            <a:pPr marL="304792" lvl="2" algn="just">
              <a:lnSpc>
                <a:spcPct val="100000"/>
              </a:lnSpc>
              <a:spcBef>
                <a:spcPts val="0"/>
              </a:spcBef>
              <a:buClr>
                <a:srgbClr val="002060"/>
              </a:buClr>
            </a:pPr>
            <a:endParaRPr lang="en-US" sz="2000" b="1" dirty="0">
              <a:solidFill>
                <a:srgbClr val="002060"/>
              </a:solidFill>
              <a:latin typeface="Arial Rounded MT Bold" panose="020F0704030504030204" pitchFamily="34" charset="0"/>
            </a:endParaRPr>
          </a:p>
          <a:p>
            <a:pPr marL="304792" lvl="2" algn="just">
              <a:lnSpc>
                <a:spcPct val="100000"/>
              </a:lnSpc>
              <a:spcBef>
                <a:spcPts val="0"/>
              </a:spcBef>
              <a:buClr>
                <a:srgbClr val="002060"/>
              </a:buClr>
            </a:pPr>
            <a:r>
              <a:rPr lang="en-US" sz="2000" b="1" dirty="0">
                <a:solidFill>
                  <a:srgbClr val="002060"/>
                </a:solidFill>
                <a:latin typeface="Arial Rounded MT Bold" panose="020F0704030504030204" pitchFamily="34" charset="0"/>
              </a:rPr>
              <a:t>Advice: Imagine that you are reading an article or a story  to a person, and not reading a text to yourself,  so read in a natural tone.</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spTree>
    <p:extLst>
      <p:ext uri="{BB962C8B-B14F-4D97-AF65-F5344CB8AC3E}">
        <p14:creationId xmlns:p14="http://schemas.microsoft.com/office/powerpoint/2010/main" val="2756248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19709" y="1701878"/>
            <a:ext cx="9144000" cy="5480583"/>
          </a:xfrm>
          <a:prstGeom prst="rect">
            <a:avLst/>
          </a:prstGeom>
        </p:spPr>
        <p:txBody>
          <a:bodyPr vert="horz" lIns="121920" tIns="60960" rIns="121920" bIns="60960" rtlCol="0" anchor="t">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pPr>
            <a:r>
              <a:rPr lang="en-US" sz="2667" b="1" dirty="0">
                <a:solidFill>
                  <a:srgbClr val="FF0000"/>
                </a:solidFill>
                <a:latin typeface="Arial Rounded MT Bold" panose="020F0704030504030204" pitchFamily="34" charset="0"/>
              </a:rPr>
              <a:t>Sample Question:</a:t>
            </a:r>
          </a:p>
          <a:p>
            <a:pPr algn="just">
              <a:lnSpc>
                <a:spcPct val="100000"/>
              </a:lnSpc>
            </a:pPr>
            <a:r>
              <a:rPr lang="en-US" sz="2600" b="1" dirty="0">
                <a:solidFill>
                  <a:srgbClr val="002060"/>
                </a:solidFill>
                <a:latin typeface="Arial Rounded MT Bold" panose="020F0704030504030204" pitchFamily="34" charset="0"/>
              </a:rPr>
              <a:t>Once you’ve picked a general topic for your paper, you need to come up with a thesis. Your thesis is the main and focal point of your paper and it’s the position you will take on your particular topic. Formulating a strong thesis is one of the most important thing you need to do to ace your paper.</a:t>
            </a:r>
          </a:p>
          <a:p>
            <a:pPr algn="just">
              <a:lnSpc>
                <a:spcPct val="100000"/>
              </a:lnSpc>
            </a:pPr>
            <a:endParaRPr lang="en-US" sz="2600" b="1" dirty="0">
              <a:solidFill>
                <a:srgbClr val="002060"/>
              </a:solidFill>
              <a:latin typeface="Arial Rounded MT Bold" panose="020F0704030504030204" pitchFamily="34" charset="0"/>
            </a:endParaRPr>
          </a:p>
          <a:p>
            <a:pPr algn="just">
              <a:lnSpc>
                <a:spcPct val="100000"/>
              </a:lnSpc>
            </a:pPr>
            <a:r>
              <a:rPr lang="en-US" sz="2600" b="1" dirty="0">
                <a:solidFill>
                  <a:srgbClr val="FF0000"/>
                </a:solidFill>
                <a:latin typeface="Arial Rounded MT Bold" panose="020F0704030504030204" pitchFamily="34" charset="0"/>
              </a:rPr>
              <a:t>Advice</a:t>
            </a:r>
            <a:r>
              <a:rPr lang="en-US" sz="2600" b="1" dirty="0">
                <a:solidFill>
                  <a:srgbClr val="002060"/>
                </a:solidFill>
                <a:latin typeface="Arial Rounded MT Bold" panose="020F0704030504030204" pitchFamily="34" charset="0"/>
              </a:rPr>
              <a:t>: When you read the text, use contracted sound for the contracted words; have falling tone after punctuations and stress on the meaningful words. </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Read Aloud</a:t>
            </a:r>
          </a:p>
        </p:txBody>
      </p:sp>
    </p:spTree>
    <p:extLst>
      <p:ext uri="{BB962C8B-B14F-4D97-AF65-F5344CB8AC3E}">
        <p14:creationId xmlns:p14="http://schemas.microsoft.com/office/powerpoint/2010/main" val="902238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1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7"/>
            <a:ext cx="9144000" cy="20863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4000" dirty="0">
                <a:solidFill>
                  <a:srgbClr val="FF0000"/>
                </a:solidFill>
                <a:latin typeface="Arial Rounded MT Bold" panose="020F0704030504030204" pitchFamily="34" charset="0"/>
              </a:rPr>
              <a:t>End of Session 1 of 4</a:t>
            </a:r>
          </a:p>
        </p:txBody>
      </p:sp>
    </p:spTree>
    <p:extLst>
      <p:ext uri="{BB962C8B-B14F-4D97-AF65-F5344CB8AC3E}">
        <p14:creationId xmlns:p14="http://schemas.microsoft.com/office/powerpoint/2010/main" val="1588922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2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6"/>
            <a:ext cx="9144000" cy="2369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dirty="0">
                <a:solidFill>
                  <a:srgbClr val="FF0000"/>
                </a:solidFill>
                <a:latin typeface="Arial Rounded MT Bold" panose="020F0704030504030204" pitchFamily="34" charset="0"/>
              </a:rPr>
              <a:t>PTE Speaking</a:t>
            </a:r>
          </a:p>
          <a:p>
            <a:pPr>
              <a:lnSpc>
                <a:spcPct val="100000"/>
              </a:lnSpc>
            </a:pPr>
            <a:r>
              <a:rPr lang="en-US" dirty="0">
                <a:solidFill>
                  <a:srgbClr val="FF0000"/>
                </a:solidFill>
                <a:latin typeface="Arial Rounded MT Bold" panose="020F0704030504030204" pitchFamily="34" charset="0"/>
              </a:rPr>
              <a:t>Session - 2</a:t>
            </a:r>
          </a:p>
        </p:txBody>
      </p:sp>
      <p:sp>
        <p:nvSpPr>
          <p:cNvPr id="6" name="Subtitle 2"/>
          <p:cNvSpPr txBox="1">
            <a:spLocks/>
          </p:cNvSpPr>
          <p:nvPr/>
        </p:nvSpPr>
        <p:spPr>
          <a:xfrm>
            <a:off x="9504608" y="6104586"/>
            <a:ext cx="233107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213862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586" y="2872389"/>
            <a:ext cx="9131121" cy="1139175"/>
          </a:xfrm>
        </p:spPr>
        <p:txBody>
          <a:bodyPr anchor="ctr">
            <a:normAutofit/>
          </a:bodyPr>
          <a:lstStyle/>
          <a:p>
            <a:r>
              <a:rPr lang="en-US" sz="4000" b="1" dirty="0">
                <a:solidFill>
                  <a:srgbClr val="FF0000"/>
                </a:solidFill>
                <a:latin typeface="Arial Rounded MT Bold" panose="020F0704030504030204" pitchFamily="34" charset="0"/>
              </a:rPr>
              <a:t>Task Type: </a:t>
            </a:r>
            <a:r>
              <a:rPr lang="en-US" sz="4000" b="1" dirty="0">
                <a:solidFill>
                  <a:srgbClr val="002060"/>
                </a:solidFill>
                <a:latin typeface="Arial Rounded MT Bold" panose="020F0704030504030204" pitchFamily="34" charset="0"/>
              </a:rPr>
              <a:t>Repeat Sentence</a:t>
            </a:r>
          </a:p>
        </p:txBody>
      </p:sp>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2 of 4</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722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52440-EE2B-4EF4-B635-B687596E1B8E}"/>
              </a:ext>
            </a:extLst>
          </p:cNvPr>
          <p:cNvSpPr>
            <a:spLocks noGrp="1"/>
          </p:cNvSpPr>
          <p:nvPr>
            <p:ph idx="1"/>
          </p:nvPr>
        </p:nvSpPr>
        <p:spPr>
          <a:xfrm>
            <a:off x="1519708" y="2524259"/>
            <a:ext cx="9144000" cy="3652703"/>
          </a:xfrm>
        </p:spPr>
        <p:txBody>
          <a:bodyPr>
            <a:normAutofit/>
          </a:bodyPr>
          <a:lstStyle/>
          <a:p>
            <a:pPr algn="just"/>
            <a:r>
              <a:rPr lang="en-IN" sz="2600" b="1" dirty="0">
                <a:solidFill>
                  <a:srgbClr val="002060"/>
                </a:solidFill>
                <a:latin typeface="Arial Rounded MT Bold" panose="020F0704030504030204" pitchFamily="34" charset="0"/>
              </a:rPr>
              <a:t>This task require you to speak the sentence exactly what you hear in the audio clip. </a:t>
            </a:r>
          </a:p>
          <a:p>
            <a:pPr marL="0" indent="0" algn="just">
              <a:buNone/>
            </a:pPr>
            <a:endParaRPr lang="en-IN" sz="2600" b="1" dirty="0">
              <a:solidFill>
                <a:srgbClr val="002060"/>
              </a:solidFill>
              <a:latin typeface="Arial Rounded MT Bold" panose="020F0704030504030204" pitchFamily="34" charset="0"/>
            </a:endParaRPr>
          </a:p>
          <a:p>
            <a:pPr algn="just"/>
            <a:r>
              <a:rPr lang="en-IN" sz="2600" b="1" dirty="0">
                <a:solidFill>
                  <a:srgbClr val="002060"/>
                </a:solidFill>
                <a:latin typeface="Arial Rounded MT Bold" panose="020F0704030504030204" pitchFamily="34" charset="0"/>
              </a:rPr>
              <a:t>You need to repeat the sentence verbatim.</a:t>
            </a: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Repeat Sentence</a:t>
            </a:r>
          </a:p>
        </p:txBody>
      </p:sp>
    </p:spTree>
    <p:extLst>
      <p:ext uri="{BB962C8B-B14F-4D97-AF65-F5344CB8AC3E}">
        <p14:creationId xmlns:p14="http://schemas.microsoft.com/office/powerpoint/2010/main" val="3404718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46895-8E4A-4EDF-A85A-72F0AFBC37DA}"/>
              </a:ext>
            </a:extLst>
          </p:cNvPr>
          <p:cNvSpPr>
            <a:spLocks noGrp="1"/>
          </p:cNvSpPr>
          <p:nvPr>
            <p:ph idx="1"/>
          </p:nvPr>
        </p:nvSpPr>
        <p:spPr>
          <a:xfrm>
            <a:off x="1519708" y="1701879"/>
            <a:ext cx="9144000" cy="4475084"/>
          </a:xfrm>
        </p:spPr>
        <p:txBody>
          <a:bodyPr>
            <a:normAutofit/>
          </a:bodyPr>
          <a:lstStyle/>
          <a:p>
            <a:pPr algn="just"/>
            <a:r>
              <a:rPr lang="en-IN" sz="2400" b="1" dirty="0">
                <a:solidFill>
                  <a:srgbClr val="002060"/>
                </a:solidFill>
                <a:latin typeface="Arial Rounded MT Bold" panose="020F0704030504030204" pitchFamily="34" charset="0"/>
              </a:rPr>
              <a:t>You will hear a sentence of between 3 and 9 secs in length.</a:t>
            </a:r>
          </a:p>
          <a:p>
            <a:pPr algn="just"/>
            <a:endParaRPr lang="en-IN" sz="700" b="1" dirty="0">
              <a:solidFill>
                <a:srgbClr val="002060"/>
              </a:solidFill>
              <a:latin typeface="Arial Rounded MT Bold" panose="020F0704030504030204" pitchFamily="34" charset="0"/>
            </a:endParaRPr>
          </a:p>
          <a:p>
            <a:pPr algn="just"/>
            <a:r>
              <a:rPr lang="en-IN" sz="2400" b="1" dirty="0">
                <a:solidFill>
                  <a:srgbClr val="002060"/>
                </a:solidFill>
                <a:latin typeface="Arial Rounded MT Bold" panose="020F0704030504030204" pitchFamily="34" charset="0"/>
              </a:rPr>
              <a:t>There are 10 - 12 questions in this task.</a:t>
            </a:r>
          </a:p>
          <a:p>
            <a:pPr algn="just"/>
            <a:endParaRPr lang="en-IN" sz="700" b="1" dirty="0">
              <a:solidFill>
                <a:srgbClr val="002060"/>
              </a:solidFill>
              <a:latin typeface="Arial Rounded MT Bold" panose="020F0704030504030204" pitchFamily="34" charset="0"/>
            </a:endParaRPr>
          </a:p>
          <a:p>
            <a:pPr algn="just"/>
            <a:r>
              <a:rPr lang="en-IN" sz="2400" b="1" dirty="0">
                <a:solidFill>
                  <a:srgbClr val="002060"/>
                </a:solidFill>
                <a:latin typeface="Arial Rounded MT Bold" panose="020F0704030504030204" pitchFamily="34" charset="0"/>
              </a:rPr>
              <a:t>After you hear the sentence, you get just one second before your recording. So speak immediately  as you will not hear any beep or tone.</a:t>
            </a:r>
          </a:p>
          <a:p>
            <a:pPr algn="just"/>
            <a:endParaRPr lang="en-IN" sz="700" b="1" dirty="0">
              <a:solidFill>
                <a:srgbClr val="002060"/>
              </a:solidFill>
              <a:latin typeface="Arial Rounded MT Bold" panose="020F0704030504030204" pitchFamily="34" charset="0"/>
            </a:endParaRPr>
          </a:p>
          <a:p>
            <a:pPr algn="just"/>
            <a:r>
              <a:rPr lang="en-IN" sz="2400" b="1" dirty="0">
                <a:solidFill>
                  <a:srgbClr val="002060"/>
                </a:solidFill>
                <a:latin typeface="Arial Rounded MT Bold" panose="020F0704030504030204" pitchFamily="34" charset="0"/>
              </a:rPr>
              <a:t>Repeat into the microphone within 15 secs.</a:t>
            </a:r>
          </a:p>
          <a:p>
            <a:pPr algn="just"/>
            <a:endParaRPr lang="en-US" sz="700" b="1" dirty="0">
              <a:solidFill>
                <a:srgbClr val="002060"/>
              </a:solidFill>
              <a:latin typeface="Arial Rounded MT Bold" panose="020F0704030504030204" pitchFamily="34" charset="0"/>
            </a:endParaRPr>
          </a:p>
          <a:p>
            <a:pPr algn="just"/>
            <a:r>
              <a:rPr lang="en-US" sz="2400" b="1" dirty="0">
                <a:solidFill>
                  <a:srgbClr val="002060"/>
                </a:solidFill>
                <a:latin typeface="Arial Rounded MT Bold" panose="020F0704030504030204" pitchFamily="34" charset="0"/>
              </a:rPr>
              <a:t>You should be done with your speaking before the progress bar reaches the end.</a:t>
            </a:r>
            <a:r>
              <a:rPr lang="en-IN" sz="2400" b="1" dirty="0">
                <a:solidFill>
                  <a:srgbClr val="002060"/>
                </a:solidFill>
                <a:latin typeface="Arial Rounded MT Bold" panose="020F0704030504030204" pitchFamily="34" charset="0"/>
              </a:rPr>
              <a:t> </a:t>
            </a:r>
          </a:p>
          <a:p>
            <a:pPr algn="just"/>
            <a:endParaRPr lang="en-IN" sz="24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Features: </a:t>
            </a:r>
            <a:r>
              <a:rPr lang="en-US" sz="4667" dirty="0">
                <a:solidFill>
                  <a:srgbClr val="002060"/>
                </a:solidFill>
                <a:latin typeface="Arial Rounded MT Bold" panose="020F0704030504030204" pitchFamily="34" charset="0"/>
              </a:rPr>
              <a:t>Repeat Sentence</a:t>
            </a:r>
          </a:p>
        </p:txBody>
      </p:sp>
    </p:spTree>
    <p:extLst>
      <p:ext uri="{BB962C8B-B14F-4D97-AF65-F5344CB8AC3E}">
        <p14:creationId xmlns:p14="http://schemas.microsoft.com/office/powerpoint/2010/main" val="317497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643952" y="2306472"/>
            <a:ext cx="7024048" cy="3359783"/>
          </a:xfrm>
          <a:prstGeom prst="rect">
            <a:avLst/>
          </a:prstGeom>
        </p:spPr>
        <p:txBody>
          <a:bodyPr vert="horz" lIns="121920" tIns="60960" rIns="121920" bIns="6096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2507" dirty="0">
                <a:solidFill>
                  <a:srgbClr val="002060"/>
                </a:solidFill>
                <a:latin typeface="Arial Rounded MT Bold" panose="020F0704030504030204" pitchFamily="34" charset="0"/>
              </a:rPr>
              <a:t>There are four modules in the test</a:t>
            </a:r>
          </a:p>
          <a:p>
            <a:pPr algn="l"/>
            <a:endParaRPr lang="en-US" sz="667" dirty="0">
              <a:solidFill>
                <a:srgbClr val="002060"/>
              </a:solidFill>
              <a:latin typeface="Arial Rounded MT Bold" panose="020F0704030504030204" pitchFamily="34" charset="0"/>
            </a:endParaRPr>
          </a:p>
          <a:p>
            <a:pPr marL="1301718" indent="-304792" algn="l">
              <a:buFont typeface="Arial" panose="020B0604020202020204" pitchFamily="34" charset="0"/>
              <a:buChar char="•"/>
            </a:pPr>
            <a:r>
              <a:rPr lang="en-US" sz="2500" dirty="0">
                <a:solidFill>
                  <a:srgbClr val="002060"/>
                </a:solidFill>
                <a:latin typeface="Arial Rounded MT Bold" panose="020F0704030504030204" pitchFamily="34" charset="0"/>
              </a:rPr>
              <a:t>Listening</a:t>
            </a:r>
            <a:endParaRPr lang="en-US" sz="1067" dirty="0">
              <a:solidFill>
                <a:srgbClr val="002060"/>
              </a:solidFill>
              <a:latin typeface="Arial Rounded MT Bold" panose="020F0704030504030204" pitchFamily="34" charset="0"/>
            </a:endParaRPr>
          </a:p>
          <a:p>
            <a:pPr marL="1301718" indent="-304792" algn="l">
              <a:buFont typeface="Arial" panose="020B0604020202020204" pitchFamily="34" charset="0"/>
              <a:buChar char="•"/>
            </a:pPr>
            <a:r>
              <a:rPr lang="en-US" sz="2500" dirty="0">
                <a:solidFill>
                  <a:srgbClr val="002060"/>
                </a:solidFill>
                <a:latin typeface="Arial Rounded MT Bold" panose="020F0704030504030204" pitchFamily="34" charset="0"/>
              </a:rPr>
              <a:t>Speaking</a:t>
            </a:r>
          </a:p>
          <a:p>
            <a:pPr marL="1301718" indent="-304792" algn="l">
              <a:buFont typeface="Arial" panose="020B0604020202020204" pitchFamily="34" charset="0"/>
              <a:buChar char="•"/>
            </a:pPr>
            <a:r>
              <a:rPr lang="en-US" sz="2500" dirty="0">
                <a:solidFill>
                  <a:srgbClr val="002060"/>
                </a:solidFill>
                <a:latin typeface="Arial Rounded MT Bold" panose="020F0704030504030204" pitchFamily="34" charset="0"/>
              </a:rPr>
              <a:t>Reading</a:t>
            </a:r>
          </a:p>
          <a:p>
            <a:pPr marL="1301718" indent="-304792" algn="l">
              <a:buFont typeface="Arial" panose="020B0604020202020204" pitchFamily="34" charset="0"/>
              <a:buChar char="•"/>
            </a:pPr>
            <a:r>
              <a:rPr lang="en-US" sz="2500" dirty="0">
                <a:solidFill>
                  <a:srgbClr val="002060"/>
                </a:solidFill>
                <a:latin typeface="Arial Rounded MT Bold" panose="020F0704030504030204" pitchFamily="34" charset="0"/>
              </a:rPr>
              <a:t>Writing</a:t>
            </a:r>
          </a:p>
        </p:txBody>
      </p:sp>
      <p:sp>
        <p:nvSpPr>
          <p:cNvPr id="4" name="Title 1"/>
          <p:cNvSpPr txBox="1">
            <a:spLocks/>
          </p:cNvSpPr>
          <p:nvPr/>
        </p:nvSpPr>
        <p:spPr>
          <a:xfrm>
            <a:off x="1524000" y="1122363"/>
            <a:ext cx="9144000" cy="11841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rgbClr val="FF0000"/>
                </a:solidFill>
                <a:latin typeface="Arial Rounded MT Bold" panose="020F0704030504030204" pitchFamily="34" charset="0"/>
              </a:rPr>
              <a:t>The Modules in PTE</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p:cNvSpPr>
            <a:spLocks noGrp="1"/>
          </p:cNvSpPr>
          <p:nvPr>
            <p:ph type="subTitle" idx="1"/>
          </p:nvPr>
        </p:nvSpPr>
        <p:spPr>
          <a:xfrm>
            <a:off x="9903854" y="38637"/>
            <a:ext cx="2288146" cy="489396"/>
          </a:xfrm>
        </p:spPr>
        <p:txBody>
          <a:bodyPr anchor="ctr">
            <a:normAutofit/>
          </a:bodyPr>
          <a:lstStyle/>
          <a:p>
            <a:r>
              <a:rPr lang="en-US" sz="2200" dirty="0">
                <a:solidFill>
                  <a:srgbClr val="002060"/>
                </a:solidFill>
                <a:latin typeface="Arial Rounded MT Bold" panose="020F0704030504030204" pitchFamily="34" charset="0"/>
              </a:rPr>
              <a:t>Orientation</a:t>
            </a:r>
          </a:p>
        </p:txBody>
      </p: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1 of 4</a:t>
            </a:r>
            <a:endParaRPr lang="en-US" sz="15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327575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2642" t="8265" r="12519" b="8841"/>
          <a:stretch/>
        </p:blipFill>
        <p:spPr>
          <a:xfrm>
            <a:off x="2131446" y="1740516"/>
            <a:ext cx="8532261" cy="4930741"/>
          </a:xfrm>
          <a:prstGeom prst="rect">
            <a:avLst/>
          </a:prstGeom>
        </p:spPr>
      </p:pic>
      <p:sp>
        <p:nvSpPr>
          <p:cNvPr id="4"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Repeat Sentence</a:t>
            </a:r>
          </a:p>
        </p:txBody>
      </p:sp>
    </p:spTree>
    <p:extLst>
      <p:ext uri="{BB962C8B-B14F-4D97-AF65-F5344CB8AC3E}">
        <p14:creationId xmlns:p14="http://schemas.microsoft.com/office/powerpoint/2010/main" val="215900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Repeat Sentence</a:t>
            </a:r>
          </a:p>
        </p:txBody>
      </p:sp>
      <p:sp>
        <p:nvSpPr>
          <p:cNvPr id="8" name="Content Placeholder 2">
            <a:extLst>
              <a:ext uri="{FF2B5EF4-FFF2-40B4-BE49-F238E27FC236}">
                <a16:creationId xmlns:a16="http://schemas.microsoft.com/office/drawing/2014/main" id="{813628FB-B272-479F-A82C-D9D5561A53C1}"/>
              </a:ext>
            </a:extLst>
          </p:cNvPr>
          <p:cNvSpPr>
            <a:spLocks noGrp="1"/>
          </p:cNvSpPr>
          <p:nvPr>
            <p:ph idx="1"/>
          </p:nvPr>
        </p:nvSpPr>
        <p:spPr>
          <a:xfrm>
            <a:off x="1519708" y="2228045"/>
            <a:ext cx="9144000" cy="3240579"/>
          </a:xfrm>
        </p:spPr>
        <p:txBody>
          <a:bodyPr>
            <a:normAutofit/>
          </a:bodyPr>
          <a:lstStyle/>
          <a:p>
            <a:pPr marL="0" indent="0" algn="just">
              <a:buNone/>
            </a:pPr>
            <a:r>
              <a:rPr lang="en-IN" sz="2400" b="1" dirty="0">
                <a:solidFill>
                  <a:srgbClr val="002060"/>
                </a:solidFill>
                <a:latin typeface="Arial Rounded MT Bold" panose="020F0704030504030204" pitchFamily="34" charset="0"/>
              </a:rPr>
              <a:t>This is an Integrated task in which:</a:t>
            </a:r>
            <a:endParaRPr lang="en-IN" sz="1000" b="1" dirty="0">
              <a:solidFill>
                <a:srgbClr val="002060"/>
              </a:solidFill>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Listening and Speaking </a:t>
            </a:r>
            <a:r>
              <a:rPr lang="en-IN" sz="2400" b="1" dirty="0">
                <a:solidFill>
                  <a:srgbClr val="002060"/>
                </a:solidFill>
                <a:latin typeface="Arial Rounded MT Bold" panose="020F0704030504030204" pitchFamily="34" charset="0"/>
              </a:rPr>
              <a:t>skills are tested.</a:t>
            </a:r>
          </a:p>
          <a:p>
            <a:pPr algn="just"/>
            <a:r>
              <a:rPr lang="en-IN" sz="2400" b="1" dirty="0">
                <a:solidFill>
                  <a:srgbClr val="002060"/>
                </a:solidFill>
                <a:latin typeface="Arial Rounded MT Bold" panose="020F0704030504030204" pitchFamily="34" charset="0"/>
              </a:rPr>
              <a:t>You are evaluated based on </a:t>
            </a:r>
            <a:r>
              <a:rPr lang="en-IN" sz="2400" b="1" dirty="0">
                <a:solidFill>
                  <a:srgbClr val="FF0000"/>
                </a:solidFill>
                <a:latin typeface="Arial Rounded MT Bold" panose="020F0704030504030204" pitchFamily="34" charset="0"/>
              </a:rPr>
              <a:t>Content, Oral Fluency and Pronunciation.</a:t>
            </a:r>
          </a:p>
          <a:p>
            <a:pPr algn="just"/>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529876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Repeat Sentence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
        <p:nvSpPr>
          <p:cNvPr id="8" name="Content Placeholder 2">
            <a:extLst>
              <a:ext uri="{FF2B5EF4-FFF2-40B4-BE49-F238E27FC236}">
                <a16:creationId xmlns:a16="http://schemas.microsoft.com/office/drawing/2014/main" id="{813628FB-B272-479F-A82C-D9D5561A53C1}"/>
              </a:ext>
            </a:extLst>
          </p:cNvPr>
          <p:cNvSpPr txBox="1">
            <a:spLocks/>
          </p:cNvSpPr>
          <p:nvPr/>
        </p:nvSpPr>
        <p:spPr>
          <a:xfrm>
            <a:off x="5177306" y="1701879"/>
            <a:ext cx="3400023" cy="4956499"/>
          </a:xfrm>
          <a:prstGeom prst="rect">
            <a:avLst/>
          </a:prstGeom>
          <a:ln w="19050">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Oral Fluency: </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5</a:t>
            </a:r>
            <a:r>
              <a:rPr lang="en-US" sz="2400" b="1" dirty="0">
                <a:solidFill>
                  <a:srgbClr val="002060"/>
                </a:solidFill>
                <a:latin typeface="Arial Rounded MT Bold" panose="020F0704030504030204" pitchFamily="34" charset="0"/>
              </a:rPr>
              <a:t> 	Native-like </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4</a:t>
            </a:r>
            <a:r>
              <a:rPr lang="en-US" sz="2400" b="1" dirty="0">
                <a:solidFill>
                  <a:srgbClr val="002060"/>
                </a:solidFill>
                <a:latin typeface="Arial Rounded MT Bold" panose="020F0704030504030204" pitchFamily="34" charset="0"/>
              </a:rPr>
              <a:t> 	Advanced</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3</a:t>
            </a:r>
            <a:r>
              <a:rPr lang="en-US" sz="2400" b="1" dirty="0">
                <a:solidFill>
                  <a:srgbClr val="002060"/>
                </a:solidFill>
                <a:latin typeface="Arial Rounded MT Bold" panose="020F0704030504030204" pitchFamily="34" charset="0"/>
              </a:rPr>
              <a:t> 	Good</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2</a:t>
            </a:r>
            <a:r>
              <a:rPr lang="en-US" sz="2400" b="1" dirty="0">
                <a:solidFill>
                  <a:srgbClr val="002060"/>
                </a:solidFill>
                <a:latin typeface="Arial Rounded MT Bold" panose="020F0704030504030204" pitchFamily="34" charset="0"/>
              </a:rPr>
              <a:t> 	Intermediate</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1</a:t>
            </a:r>
            <a:r>
              <a:rPr lang="en-US" sz="2400" b="1" dirty="0">
                <a:solidFill>
                  <a:srgbClr val="002060"/>
                </a:solidFill>
                <a:latin typeface="Arial Rounded MT Bold" panose="020F0704030504030204" pitchFamily="34" charset="0"/>
              </a:rPr>
              <a:t> 	Limited</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0</a:t>
            </a:r>
            <a:r>
              <a:rPr lang="en-US" sz="2400" b="1" dirty="0">
                <a:solidFill>
                  <a:srgbClr val="002060"/>
                </a:solidFill>
                <a:latin typeface="Arial Rounded MT Bold" panose="020F0704030504030204" pitchFamily="34" charset="0"/>
              </a:rPr>
              <a:t> 	Disfluent</a:t>
            </a:r>
          </a:p>
          <a:p>
            <a:pPr marL="0" indent="0" algn="just">
              <a:lnSpc>
                <a:spcPct val="100000"/>
              </a:lnSpc>
              <a:buFont typeface="Arial" panose="020B0604020202020204" pitchFamily="34" charset="0"/>
              <a:buNone/>
            </a:pPr>
            <a:endParaRPr lang="en-IN" sz="2400" b="1" dirty="0">
              <a:solidFill>
                <a:srgbClr val="002060"/>
              </a:solidFill>
              <a:latin typeface="Arial Rounded MT Bold" panose="020F0704030504030204" pitchFamily="34" charset="0"/>
            </a:endParaRPr>
          </a:p>
        </p:txBody>
      </p:sp>
      <p:sp>
        <p:nvSpPr>
          <p:cNvPr id="9" name="Content Placeholder 2">
            <a:extLst>
              <a:ext uri="{FF2B5EF4-FFF2-40B4-BE49-F238E27FC236}">
                <a16:creationId xmlns:a16="http://schemas.microsoft.com/office/drawing/2014/main" id="{813628FB-B272-479F-A82C-D9D5561A53C1}"/>
              </a:ext>
            </a:extLst>
          </p:cNvPr>
          <p:cNvSpPr txBox="1">
            <a:spLocks/>
          </p:cNvSpPr>
          <p:nvPr/>
        </p:nvSpPr>
        <p:spPr>
          <a:xfrm>
            <a:off x="8577330" y="1701879"/>
            <a:ext cx="3168202" cy="4956499"/>
          </a:xfrm>
          <a:prstGeom prst="rect">
            <a:avLst/>
          </a:prstGeom>
          <a:ln w="19050">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Pronunciation: </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5</a:t>
            </a:r>
            <a:r>
              <a:rPr lang="en-US" sz="2400" b="1" dirty="0">
                <a:solidFill>
                  <a:srgbClr val="002060"/>
                </a:solidFill>
                <a:latin typeface="Arial Rounded MT Bold" panose="020F0704030504030204" pitchFamily="34" charset="0"/>
              </a:rPr>
              <a:t> 	Native-like </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4</a:t>
            </a:r>
            <a:r>
              <a:rPr lang="en-US" sz="2400" b="1" dirty="0">
                <a:solidFill>
                  <a:srgbClr val="002060"/>
                </a:solidFill>
                <a:latin typeface="Arial Rounded MT Bold" panose="020F0704030504030204" pitchFamily="34" charset="0"/>
              </a:rPr>
              <a:t> 	Advanced</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3</a:t>
            </a:r>
            <a:r>
              <a:rPr lang="en-US" sz="2400" b="1" dirty="0">
                <a:solidFill>
                  <a:srgbClr val="002060"/>
                </a:solidFill>
                <a:latin typeface="Arial Rounded MT Bold" panose="020F0704030504030204" pitchFamily="34" charset="0"/>
              </a:rPr>
              <a:t> 	Good</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2</a:t>
            </a:r>
            <a:r>
              <a:rPr lang="en-US" sz="2400" b="1" dirty="0">
                <a:solidFill>
                  <a:srgbClr val="002060"/>
                </a:solidFill>
                <a:latin typeface="Arial Rounded MT Bold" panose="020F0704030504030204" pitchFamily="34" charset="0"/>
              </a:rPr>
              <a:t> 	Intermediate</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1</a:t>
            </a:r>
            <a:r>
              <a:rPr lang="en-US" sz="2400" b="1" dirty="0">
                <a:solidFill>
                  <a:srgbClr val="002060"/>
                </a:solidFill>
                <a:latin typeface="Arial Rounded MT Bold" panose="020F0704030504030204" pitchFamily="34" charset="0"/>
              </a:rPr>
              <a:t> 	Intrusive</a:t>
            </a:r>
          </a:p>
          <a:p>
            <a:pPr marL="0" indent="0" algn="just">
              <a:lnSpc>
                <a:spcPct val="100000"/>
              </a:lnSpc>
              <a:buFont typeface="Arial" panose="020B0604020202020204" pitchFamily="34" charset="0"/>
              <a:buNone/>
            </a:pPr>
            <a:r>
              <a:rPr lang="en-US" sz="2400" b="1" dirty="0">
                <a:solidFill>
                  <a:srgbClr val="FF0000"/>
                </a:solidFill>
                <a:latin typeface="Arial Rounded MT Bold" panose="020F0704030504030204" pitchFamily="34" charset="0"/>
              </a:rPr>
              <a:t>0</a:t>
            </a:r>
            <a:r>
              <a:rPr lang="en-US" sz="2400" b="1" dirty="0">
                <a:solidFill>
                  <a:srgbClr val="002060"/>
                </a:solidFill>
                <a:latin typeface="Arial Rounded MT Bold" panose="020F0704030504030204" pitchFamily="34" charset="0"/>
              </a:rPr>
              <a:t> 	Non English</a:t>
            </a:r>
          </a:p>
          <a:p>
            <a:pPr marL="0" indent="0" algn="just">
              <a:lnSpc>
                <a:spcPct val="100000"/>
              </a:lnSpc>
              <a:buFont typeface="Arial" panose="020B0604020202020204" pitchFamily="34" charset="0"/>
              <a:buNone/>
            </a:pPr>
            <a:endParaRPr lang="en-IN" sz="2400" b="1" dirty="0">
              <a:solidFill>
                <a:srgbClr val="002060"/>
              </a:solidFill>
              <a:latin typeface="Arial Rounded MT Bold" panose="020F0704030504030204" pitchFamily="34" charset="0"/>
            </a:endParaRPr>
          </a:p>
        </p:txBody>
      </p:sp>
      <p:sp>
        <p:nvSpPr>
          <p:cNvPr id="10" name="Content Placeholder 2">
            <a:extLst>
              <a:ext uri="{FF2B5EF4-FFF2-40B4-BE49-F238E27FC236}">
                <a16:creationId xmlns:a16="http://schemas.microsoft.com/office/drawing/2014/main" id="{813628FB-B272-479F-A82C-D9D5561A53C1}"/>
              </a:ext>
            </a:extLst>
          </p:cNvPr>
          <p:cNvSpPr txBox="1">
            <a:spLocks/>
          </p:cNvSpPr>
          <p:nvPr/>
        </p:nvSpPr>
        <p:spPr>
          <a:xfrm>
            <a:off x="448611" y="1701880"/>
            <a:ext cx="4728693" cy="4956498"/>
          </a:xfrm>
          <a:prstGeom prst="rect">
            <a:avLst/>
          </a:prstGeom>
          <a:ln w="19050">
            <a:solidFill>
              <a:srgbClr val="FF0000"/>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b="1" dirty="0">
                <a:solidFill>
                  <a:srgbClr val="FF0000"/>
                </a:solidFill>
                <a:latin typeface="Arial Rounded MT Bold" panose="020F0704030504030204" pitchFamily="34" charset="0"/>
              </a:rPr>
              <a:t>Content:</a:t>
            </a:r>
            <a:r>
              <a:rPr lang="en-US" sz="2400" b="1" dirty="0">
                <a:solidFill>
                  <a:srgbClr val="FF0000"/>
                </a:solidFill>
                <a:latin typeface="Arial Rounded MT Bold" panose="020F0704030504030204" pitchFamily="34" charset="0"/>
              </a:rPr>
              <a:t> </a:t>
            </a:r>
          </a:p>
          <a:p>
            <a:pPr marL="0" indent="0" algn="just">
              <a:lnSpc>
                <a:spcPct val="100000"/>
              </a:lnSpc>
              <a:buNone/>
            </a:pPr>
            <a:r>
              <a:rPr lang="en-US" sz="2200" b="1" dirty="0">
                <a:solidFill>
                  <a:srgbClr val="FF0000"/>
                </a:solidFill>
                <a:latin typeface="Arial Rounded MT Bold" panose="020F0704030504030204" pitchFamily="34" charset="0"/>
              </a:rPr>
              <a:t>Errors </a:t>
            </a:r>
            <a:r>
              <a:rPr lang="en-US" sz="2200" b="1" dirty="0">
                <a:solidFill>
                  <a:srgbClr val="002060"/>
                </a:solidFill>
                <a:latin typeface="Arial Rounded MT Bold" panose="020F0704030504030204" pitchFamily="34" charset="0"/>
              </a:rPr>
              <a:t>= replacements, omissions and insertions only</a:t>
            </a:r>
          </a:p>
          <a:p>
            <a:pPr marL="0" indent="0" algn="just">
              <a:lnSpc>
                <a:spcPct val="100000"/>
              </a:lnSpc>
              <a:buNone/>
            </a:pPr>
            <a:r>
              <a:rPr lang="en-US" sz="2200" b="1" dirty="0">
                <a:solidFill>
                  <a:srgbClr val="002060"/>
                </a:solidFill>
                <a:latin typeface="Arial Rounded MT Bold" panose="020F0704030504030204" pitchFamily="34" charset="0"/>
              </a:rPr>
              <a:t>Hesitations, filled or unfilled pauses, leading or trailing material are ignored in the scoring of content</a:t>
            </a:r>
          </a:p>
          <a:p>
            <a:pPr marL="0" indent="0" algn="just">
              <a:lnSpc>
                <a:spcPct val="100000"/>
              </a:lnSpc>
              <a:buNone/>
            </a:pPr>
            <a:r>
              <a:rPr lang="en-US" sz="2200" b="1" dirty="0">
                <a:solidFill>
                  <a:srgbClr val="FF0000"/>
                </a:solidFill>
                <a:latin typeface="Arial Rounded MT Bold" panose="020F0704030504030204" pitchFamily="34" charset="0"/>
              </a:rPr>
              <a:t>3 </a:t>
            </a:r>
            <a:r>
              <a:rPr lang="en-US" sz="2200" b="1" dirty="0">
                <a:solidFill>
                  <a:srgbClr val="002060"/>
                </a:solidFill>
                <a:latin typeface="Arial Rounded MT Bold" panose="020F0704030504030204" pitchFamily="34" charset="0"/>
              </a:rPr>
              <a:t>All words in the response from the prompt in the correct sequence</a:t>
            </a:r>
          </a:p>
          <a:p>
            <a:pPr marL="0" indent="0" algn="just">
              <a:lnSpc>
                <a:spcPct val="100000"/>
              </a:lnSpc>
              <a:buNone/>
            </a:pPr>
            <a:r>
              <a:rPr lang="en-US" sz="2200" b="1" dirty="0">
                <a:solidFill>
                  <a:srgbClr val="FF0000"/>
                </a:solidFill>
                <a:latin typeface="Arial Rounded MT Bold" panose="020F0704030504030204" pitchFamily="34" charset="0"/>
              </a:rPr>
              <a:t>2</a:t>
            </a:r>
            <a:r>
              <a:rPr lang="en-US" sz="2200" b="1" dirty="0">
                <a:solidFill>
                  <a:srgbClr val="002060"/>
                </a:solidFill>
                <a:latin typeface="Arial Rounded MT Bold" panose="020F0704030504030204" pitchFamily="34" charset="0"/>
              </a:rPr>
              <a:t> At least 50% of words in the response from the prompt in the correct sequence</a:t>
            </a:r>
          </a:p>
          <a:p>
            <a:pPr marL="0" indent="0" algn="just">
              <a:lnSpc>
                <a:spcPct val="100000"/>
              </a:lnSpc>
              <a:buNone/>
            </a:pPr>
            <a:r>
              <a:rPr lang="en-US" sz="2200" b="1" dirty="0">
                <a:solidFill>
                  <a:srgbClr val="FF0000"/>
                </a:solidFill>
                <a:latin typeface="Arial Rounded MT Bold" panose="020F0704030504030204" pitchFamily="34" charset="0"/>
              </a:rPr>
              <a:t>1</a:t>
            </a:r>
            <a:r>
              <a:rPr lang="en-US" sz="2200" b="1" dirty="0">
                <a:solidFill>
                  <a:srgbClr val="002060"/>
                </a:solidFill>
                <a:latin typeface="Arial Rounded MT Bold" panose="020F0704030504030204" pitchFamily="34" charset="0"/>
              </a:rPr>
              <a:t> Less than 50% of words in the response from the prompt in the correct sequence</a:t>
            </a:r>
          </a:p>
          <a:p>
            <a:pPr marL="0" indent="0" algn="just">
              <a:lnSpc>
                <a:spcPct val="100000"/>
              </a:lnSpc>
              <a:buNone/>
            </a:pPr>
            <a:r>
              <a:rPr lang="en-US" sz="2200" b="1" dirty="0">
                <a:solidFill>
                  <a:srgbClr val="FF0000"/>
                </a:solidFill>
                <a:latin typeface="Arial Rounded MT Bold" panose="020F0704030504030204" pitchFamily="34" charset="0"/>
              </a:rPr>
              <a:t>0</a:t>
            </a:r>
            <a:r>
              <a:rPr lang="en-US" sz="2200" b="1" dirty="0">
                <a:solidFill>
                  <a:srgbClr val="002060"/>
                </a:solidFill>
                <a:latin typeface="Arial Rounded MT Bold" panose="020F0704030504030204" pitchFamily="34" charset="0"/>
              </a:rPr>
              <a:t> Almost nothing from the prompt in the response</a:t>
            </a:r>
            <a:endParaRPr lang="en-IN" sz="22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12800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81059"/>
            <a:ext cx="10972800" cy="5412546"/>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Pronunciation: </a:t>
            </a:r>
            <a:r>
              <a:rPr lang="en-US" sz="2400" b="1" dirty="0">
                <a:solidFill>
                  <a:srgbClr val="002060"/>
                </a:solidFill>
                <a:latin typeface="Arial Rounded MT Bold" panose="020F0704030504030204" pitchFamily="34" charset="0"/>
              </a:rPr>
              <a:t>Sound of speech or language.</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All vowels and consonants are produced in a manner that is easily understood by regular speakers of the language. Stress is placed correctly in all words and sentence-level stress is fully appropriate.</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Vowels and consonants are pronounced clearly and unambiguously. A few minor consonant, vowel or stress distortions do not affect intelligibility. All words are easily understandable.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Most vowels and consonants are pronounced correctly. Some consistent errors might make a few words unclear. A few consonants in certain contexts may be regularly distorted, omitted or mispronounced.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Some consonants and vowels are consistently mispronounced in a nonnative like manner. At least 2/3 of speech is intelligible, but listeners might need to adjust to the accent. </a:t>
            </a:r>
          </a:p>
          <a:p>
            <a:pPr marL="0" indent="0" algn="just">
              <a:lnSpc>
                <a:spcPct val="100000"/>
              </a:lnSpc>
              <a:buNone/>
            </a:pPr>
            <a:r>
              <a:rPr lang="en-US" sz="1700" b="1" dirty="0">
                <a:solidFill>
                  <a:srgbClr val="FF0000"/>
                </a:solidFill>
                <a:latin typeface="Arial Rounded MT Bold" panose="020F0704030504030204" pitchFamily="34" charset="0"/>
              </a:rPr>
              <a:t>1 – Intrusive:</a:t>
            </a:r>
            <a:r>
              <a:rPr lang="en-US" sz="1700" b="1" dirty="0">
                <a:solidFill>
                  <a:srgbClr val="002060"/>
                </a:solidFill>
                <a:latin typeface="Arial Rounded MT Bold" panose="020F0704030504030204" pitchFamily="34" charset="0"/>
              </a:rPr>
              <a:t> Many consonants and vowels are mispronounced, resulting in a strong intrusive foreign accent. Listeners may have difficulty understanding about 1/3 of the words. Many consonants may be distorted or omitted. </a:t>
            </a:r>
          </a:p>
          <a:p>
            <a:pPr marL="0" indent="0" algn="just">
              <a:lnSpc>
                <a:spcPct val="100000"/>
              </a:lnSpc>
              <a:buNone/>
            </a:pPr>
            <a:r>
              <a:rPr lang="en-US" sz="1700" b="1" dirty="0">
                <a:solidFill>
                  <a:srgbClr val="FF0000"/>
                </a:solidFill>
                <a:latin typeface="Arial Rounded MT Bold" panose="020F0704030504030204" pitchFamily="34" charset="0"/>
              </a:rPr>
              <a:t>0 – Non English: </a:t>
            </a:r>
            <a:r>
              <a:rPr lang="en-US" sz="1700" b="1" dirty="0">
                <a:solidFill>
                  <a:srgbClr val="002060"/>
                </a:solidFill>
                <a:latin typeface="Arial Rounded MT Bold" panose="020F0704030504030204" pitchFamily="34" charset="0"/>
              </a:rPr>
              <a:t>Pronunciation seems completely characteristic of another language. </a:t>
            </a:r>
          </a:p>
        </p:txBody>
      </p:sp>
      <p:sp>
        <p:nvSpPr>
          <p:cNvPr id="5" name="Title 1"/>
          <p:cNvSpPr txBox="1">
            <a:spLocks/>
          </p:cNvSpPr>
          <p:nvPr/>
        </p:nvSpPr>
        <p:spPr>
          <a:xfrm>
            <a:off x="1519707" y="86267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Repeat Sentence</a:t>
            </a:r>
          </a:p>
          <a:p>
            <a:pPr algn="ctr"/>
            <a:endParaRPr lang="en-US" sz="4667" dirty="0">
              <a:solidFill>
                <a:srgbClr val="002060"/>
              </a:solidFill>
              <a:latin typeface="Arial Rounded MT Bold" panose="020F0704030504030204" pitchFamily="34" charset="0"/>
            </a:endParaRP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1736821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68179"/>
            <a:ext cx="10972800" cy="5560653"/>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Oral Fluency: </a:t>
            </a:r>
            <a:r>
              <a:rPr lang="en-US" sz="2400" b="1" dirty="0">
                <a:solidFill>
                  <a:srgbClr val="002060"/>
                </a:solidFill>
                <a:latin typeface="Arial Rounded MT Bold" panose="020F0704030504030204" pitchFamily="34" charset="0"/>
              </a:rPr>
              <a:t>The ability to read with speed, accuracy, and proper expression.</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Speech shows smooth rhythm and phrasing. There are no hesitations, repetitions, false starts or non-native phonological simplifications.</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Speech has an acceptable rhythm with appropriate phrasing and word emphasis. There is no more than one hesitation, one repetition or a false start.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Speech is at an acceptable speed but may be uneven. There may be more than one hesitation, but most words are spoken in continuous phrases. There are few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Speech may be uneven or staccato. Speech (if &gt;= 6 words) has at least one smooth three-word run, and no more than two or three hesitations,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1 – Limited:</a:t>
            </a:r>
            <a:r>
              <a:rPr lang="en-US" sz="1700" b="1" dirty="0">
                <a:solidFill>
                  <a:srgbClr val="002060"/>
                </a:solidFill>
                <a:latin typeface="Arial Rounded MT Bold" panose="020F0704030504030204" pitchFamily="34" charset="0"/>
              </a:rPr>
              <a:t> Speech has irregular phrasing or sentence rhythm. Poor phrasing, staccato or syllabic timing, and/or multiple hesitations, repetitions, and/or false starts make spoken performance notably uneven or discontinuous. </a:t>
            </a:r>
          </a:p>
          <a:p>
            <a:pPr marL="0" indent="0" algn="just">
              <a:lnSpc>
                <a:spcPct val="100000"/>
              </a:lnSpc>
              <a:buNone/>
            </a:pPr>
            <a:r>
              <a:rPr lang="en-US" sz="1700" b="1" dirty="0">
                <a:solidFill>
                  <a:srgbClr val="FF0000"/>
                </a:solidFill>
                <a:latin typeface="Arial Rounded MT Bold" panose="020F0704030504030204" pitchFamily="34" charset="0"/>
              </a:rPr>
              <a:t>0 – Disfluent: </a:t>
            </a:r>
            <a:r>
              <a:rPr lang="en-US" sz="1700" b="1" dirty="0">
                <a:solidFill>
                  <a:srgbClr val="002060"/>
                </a:solidFill>
                <a:latin typeface="Arial Rounded MT Bold" panose="020F0704030504030204" pitchFamily="34" charset="0"/>
              </a:rPr>
              <a:t>Speech is slow, multiple hesitations, pauses, false starts. Most words are isolated, and there may be more than one long pause.</a:t>
            </a:r>
          </a:p>
        </p:txBody>
      </p:sp>
      <p:sp>
        <p:nvSpPr>
          <p:cNvPr id="5" name="Title 1"/>
          <p:cNvSpPr txBox="1">
            <a:spLocks/>
          </p:cNvSpPr>
          <p:nvPr/>
        </p:nvSpPr>
        <p:spPr>
          <a:xfrm>
            <a:off x="1519707" y="84979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Repeat Sentence</a:t>
            </a:r>
          </a:p>
          <a:p>
            <a:pPr algn="ctr"/>
            <a:endParaRPr lang="en-US" sz="4667" dirty="0">
              <a:solidFill>
                <a:srgbClr val="002060"/>
              </a:solidFill>
              <a:latin typeface="Arial Rounded MT Bold" panose="020F0704030504030204" pitchFamily="34" charset="0"/>
            </a:endParaRP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1455813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19709" y="1701878"/>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When the recording plays, focus on grabbing the meaning of the sentence. This will help to produce correct stress and intonation.</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You will be able to repeat the sentence correctly only if you listen carefully and understand the sentence and the accent.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If you make a mistake, do not go back to correct yourself rather continue speaking. This will impact the scores based on content.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There will be no beep tone for this question type. </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Remember the 3 seconds rule. </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 try to copy the speaker’s accent. Try to speak naturally and at a normal speed. If you speak too softly or too quickly, your scores will be affected.</a:t>
            </a:r>
          </a:p>
          <a:p>
            <a:pPr marL="692133" lvl="2" indent="-387341" algn="just">
              <a:lnSpc>
                <a:spcPct val="100000"/>
              </a:lnSpc>
              <a:spcBef>
                <a:spcPts val="0"/>
              </a:spcBef>
              <a:buClr>
                <a:srgbClr val="002060"/>
              </a:buClr>
              <a:buFont typeface="Arial" panose="020B0604020202020204" pitchFamily="34" charset="0"/>
              <a:buChar char="•"/>
            </a:pPr>
            <a:endParaRPr lang="en-US" sz="667" b="1" dirty="0">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2 of 4</a:t>
            </a:r>
            <a:endParaRPr lang="en-US" sz="1500" dirty="0">
              <a:solidFill>
                <a:srgbClr val="002060"/>
              </a:solidFill>
              <a:latin typeface="Arial Rounded MT Bold" panose="020F0704030504030204" pitchFamily="34" charset="0"/>
            </a:endParaRP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Repeat Sentence</a:t>
            </a:r>
          </a:p>
        </p:txBody>
      </p:sp>
    </p:spTree>
    <p:extLst>
      <p:ext uri="{BB962C8B-B14F-4D97-AF65-F5344CB8AC3E}">
        <p14:creationId xmlns:p14="http://schemas.microsoft.com/office/powerpoint/2010/main" val="242812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19709" y="1701878"/>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Avoid unnecessary sounds such as ‘umm’, ‘</a:t>
            </a:r>
            <a:r>
              <a:rPr lang="en-US" sz="2000" b="1" dirty="0" err="1">
                <a:solidFill>
                  <a:srgbClr val="002060"/>
                </a:solidFill>
                <a:latin typeface="Arial Rounded MT Bold" panose="020F0704030504030204" pitchFamily="34" charset="0"/>
              </a:rPr>
              <a:t>aah</a:t>
            </a:r>
            <a:r>
              <a:rPr lang="en-US" sz="2000" b="1" dirty="0">
                <a:solidFill>
                  <a:srgbClr val="002060"/>
                </a:solidFill>
                <a:latin typeface="Arial Rounded MT Bold" panose="020F0704030504030204" pitchFamily="34" charset="0"/>
              </a:rPr>
              <a:t>’, coughing, sneezing, or clearing your throat.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try to make notes. You will not get that much time.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speak before the microphone opens. The first part of your response will not be recorded.</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place the microphone too close to your mouth. The recorder may catch the inappropriate sound.</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Attempt any unknown words- they might be right.</a:t>
            </a:r>
          </a:p>
          <a:p>
            <a:pPr marL="692133" lvl="2" indent="-387341" algn="just">
              <a:lnSpc>
                <a:spcPct val="100000"/>
              </a:lnSpc>
              <a:spcBef>
                <a:spcPts val="0"/>
              </a:spcBef>
              <a:buClr>
                <a:srgbClr val="002060"/>
              </a:buClr>
              <a:buFont typeface="Arial" panose="020B0604020202020204" pitchFamily="34" charset="0"/>
              <a:buChar char="•"/>
            </a:pPr>
            <a:endParaRPr lang="en-US" sz="67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Imagine you are speaking to another person in the room – it will help you speak naturally, and at normal speed.</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2 of 4</a:t>
            </a:r>
            <a:endParaRPr lang="en-US" sz="1500" dirty="0">
              <a:solidFill>
                <a:srgbClr val="002060"/>
              </a:solidFill>
              <a:latin typeface="Arial Rounded MT Bold" panose="020F0704030504030204" pitchFamily="34" charset="0"/>
            </a:endParaRP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Repeat Sentence</a:t>
            </a:r>
          </a:p>
        </p:txBody>
      </p:sp>
    </p:spTree>
    <p:extLst>
      <p:ext uri="{BB962C8B-B14F-4D97-AF65-F5344CB8AC3E}">
        <p14:creationId xmlns:p14="http://schemas.microsoft.com/office/powerpoint/2010/main" val="879442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8" y="2524259"/>
            <a:ext cx="9169757" cy="1197735"/>
          </a:xfrm>
        </p:spPr>
        <p:txBody>
          <a:bodyPr anchor="ctr">
            <a:normAutofit/>
          </a:bodyPr>
          <a:lstStyle/>
          <a:p>
            <a:r>
              <a:rPr lang="en-US" sz="4000" b="1" dirty="0">
                <a:solidFill>
                  <a:srgbClr val="FF0000"/>
                </a:solidFill>
                <a:latin typeface="Arial Rounded MT Bold" panose="020F0704030504030204" pitchFamily="34" charset="0"/>
              </a:rPr>
              <a:t>Task Type: </a:t>
            </a:r>
            <a:r>
              <a:rPr lang="en-US" sz="4000" b="1" dirty="0">
                <a:solidFill>
                  <a:srgbClr val="002060"/>
                </a:solidFill>
                <a:latin typeface="Arial Rounded MT Bold" panose="020F0704030504030204" pitchFamily="34" charset="0"/>
              </a:rPr>
              <a:t>Describe Image</a:t>
            </a:r>
          </a:p>
        </p:txBody>
      </p:sp>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2 of 4</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365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DBB2A-AA00-4C2A-AA84-99D267369396}"/>
              </a:ext>
            </a:extLst>
          </p:cNvPr>
          <p:cNvSpPr>
            <a:spLocks noGrp="1"/>
          </p:cNvSpPr>
          <p:nvPr>
            <p:ph idx="1"/>
          </p:nvPr>
        </p:nvSpPr>
        <p:spPr>
          <a:xfrm>
            <a:off x="1519708" y="1825625"/>
            <a:ext cx="9144000" cy="4351338"/>
          </a:xfrm>
        </p:spPr>
        <p:txBody>
          <a:bodyPr>
            <a:normAutofit/>
          </a:bodyPr>
          <a:lstStyle/>
          <a:p>
            <a:pPr marL="0" lvl="2" indent="0" algn="just">
              <a:lnSpc>
                <a:spcPct val="100000"/>
              </a:lnSpc>
              <a:spcBef>
                <a:spcPts val="0"/>
              </a:spcBef>
              <a:buClr>
                <a:srgbClr val="002060"/>
              </a:buClr>
              <a:buNone/>
            </a:pPr>
            <a:r>
              <a:rPr lang="en-US" sz="2600" b="1" dirty="0">
                <a:solidFill>
                  <a:srgbClr val="002060"/>
                </a:solidFill>
                <a:latin typeface="Arial Rounded MT Bold" panose="020F0704030504030204" pitchFamily="34" charset="0"/>
              </a:rPr>
              <a:t>You will see an image on the screen. </a:t>
            </a:r>
          </a:p>
          <a:p>
            <a:pPr marL="304792" lvl="2" indent="0" algn="just">
              <a:lnSpc>
                <a:spcPct val="100000"/>
              </a:lnSpc>
              <a:spcBef>
                <a:spcPts val="0"/>
              </a:spcBef>
              <a:buClr>
                <a:srgbClr val="002060"/>
              </a:buClr>
              <a:buNone/>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b="1" dirty="0">
                <a:solidFill>
                  <a:srgbClr val="002060"/>
                </a:solidFill>
                <a:latin typeface="Arial Rounded MT Bold" panose="020F0704030504030204" pitchFamily="34" charset="0"/>
              </a:rPr>
              <a:t>There are three types of images that are asked for such question types:</a:t>
            </a:r>
          </a:p>
          <a:p>
            <a:pPr marL="1149322" lvl="3" indent="-387341" algn="just">
              <a:lnSpc>
                <a:spcPct val="100000"/>
              </a:lnSpc>
              <a:spcBef>
                <a:spcPts val="0"/>
              </a:spcBef>
              <a:buClr>
                <a:srgbClr val="002060"/>
              </a:buClr>
            </a:pPr>
            <a:r>
              <a:rPr lang="en-US" sz="2000" b="1" dirty="0">
                <a:solidFill>
                  <a:srgbClr val="FF0000"/>
                </a:solidFill>
                <a:latin typeface="Arial Rounded MT Bold" panose="020F0704030504030204" pitchFamily="34" charset="0"/>
              </a:rPr>
              <a:t>Statistical Image</a:t>
            </a:r>
            <a:r>
              <a:rPr lang="en-US" sz="2000" b="1" dirty="0">
                <a:solidFill>
                  <a:srgbClr val="002060"/>
                </a:solidFill>
                <a:latin typeface="Arial Rounded MT Bold" panose="020F0704030504030204" pitchFamily="34" charset="0"/>
              </a:rPr>
              <a:t> – Graph, Chart, Tables, Layouts, etc.</a:t>
            </a:r>
          </a:p>
          <a:p>
            <a:pPr marL="1149322" lvl="3" indent="-387341" algn="just">
              <a:lnSpc>
                <a:spcPct val="100000"/>
              </a:lnSpc>
              <a:spcBef>
                <a:spcPts val="0"/>
              </a:spcBef>
              <a:buClr>
                <a:srgbClr val="002060"/>
              </a:buClr>
            </a:pPr>
            <a:r>
              <a:rPr lang="en-US" sz="2000" b="1" dirty="0">
                <a:solidFill>
                  <a:srgbClr val="FF0000"/>
                </a:solidFill>
                <a:latin typeface="Arial Rounded MT Bold" panose="020F0704030504030204" pitchFamily="34" charset="0"/>
              </a:rPr>
              <a:t>Process Image</a:t>
            </a:r>
            <a:r>
              <a:rPr lang="en-US" sz="2000" b="1" dirty="0">
                <a:solidFill>
                  <a:srgbClr val="002060"/>
                </a:solidFill>
                <a:latin typeface="Arial Rounded MT Bold" panose="020F0704030504030204" pitchFamily="34" charset="0"/>
              </a:rPr>
              <a:t> – Manufacturing, Technical, Life cycles, etc.</a:t>
            </a:r>
          </a:p>
          <a:p>
            <a:pPr marL="1149322" lvl="3" indent="-387341" algn="just">
              <a:lnSpc>
                <a:spcPct val="100000"/>
              </a:lnSpc>
              <a:spcBef>
                <a:spcPts val="0"/>
              </a:spcBef>
              <a:buClr>
                <a:srgbClr val="002060"/>
              </a:buClr>
            </a:pPr>
            <a:r>
              <a:rPr lang="en-US" sz="2000" b="1" dirty="0">
                <a:solidFill>
                  <a:srgbClr val="FF0000"/>
                </a:solidFill>
                <a:latin typeface="Arial Rounded MT Bold" panose="020F0704030504030204" pitchFamily="34" charset="0"/>
              </a:rPr>
              <a:t>Abstract Image</a:t>
            </a:r>
            <a:r>
              <a:rPr lang="en-US" sz="2000" b="1" dirty="0">
                <a:solidFill>
                  <a:srgbClr val="002060"/>
                </a:solidFill>
                <a:latin typeface="Arial Rounded MT Bold" panose="020F0704030504030204" pitchFamily="34" charset="0"/>
              </a:rPr>
              <a:t> – Objects, Shapes, etc.</a:t>
            </a:r>
          </a:p>
          <a:p>
            <a:pPr marL="304792" lvl="2" indent="0" algn="just">
              <a:lnSpc>
                <a:spcPct val="100000"/>
              </a:lnSpc>
              <a:spcBef>
                <a:spcPts val="0"/>
              </a:spcBef>
              <a:buClr>
                <a:srgbClr val="002060"/>
              </a:buClr>
              <a:buNone/>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b="1" dirty="0">
                <a:solidFill>
                  <a:srgbClr val="002060"/>
                </a:solidFill>
                <a:latin typeface="Arial Rounded MT Bold" panose="020F0704030504030204" pitchFamily="34" charset="0"/>
              </a:rPr>
              <a:t>Understand the difference between describing, explaining and labelling. </a:t>
            </a:r>
          </a:p>
          <a:p>
            <a:endParaRPr lang="en-IN" sz="2000" dirty="0"/>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4147811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DF609-DB9B-4B14-B1C3-46AA933F52C7}"/>
              </a:ext>
            </a:extLst>
          </p:cNvPr>
          <p:cNvSpPr>
            <a:spLocks noGrp="1"/>
          </p:cNvSpPr>
          <p:nvPr>
            <p:ph idx="1"/>
          </p:nvPr>
        </p:nvSpPr>
        <p:spPr>
          <a:xfrm>
            <a:off x="1766552" y="1701879"/>
            <a:ext cx="8523860" cy="4475084"/>
          </a:xfrm>
        </p:spPr>
        <p:txBody>
          <a:bodyPr>
            <a:normAutofit/>
          </a:bodyPr>
          <a:lstStyle/>
          <a:p>
            <a:pPr algn="just"/>
            <a:endParaRPr lang="en-IN" sz="2400" b="1" dirty="0">
              <a:solidFill>
                <a:srgbClr val="002060"/>
              </a:solidFill>
              <a:latin typeface="Arial Rounded MT Bold" panose="020F0704030504030204" pitchFamily="34" charset="0"/>
            </a:endParaRPr>
          </a:p>
          <a:p>
            <a:pPr marL="395288" indent="-395288" algn="just"/>
            <a:r>
              <a:rPr lang="en-IN" sz="2400" b="1" dirty="0">
                <a:solidFill>
                  <a:srgbClr val="002060"/>
                </a:solidFill>
                <a:latin typeface="Arial Rounded MT Bold" panose="020F0704030504030204" pitchFamily="34" charset="0"/>
              </a:rPr>
              <a:t>There are 3 to 4 tasks.</a:t>
            </a:r>
          </a:p>
          <a:p>
            <a:pPr marL="395288" indent="-395288" algn="just"/>
            <a:endParaRPr lang="en-IN" sz="1000" b="1" dirty="0">
              <a:solidFill>
                <a:srgbClr val="002060"/>
              </a:solidFill>
              <a:latin typeface="Arial Rounded MT Bold" panose="020F0704030504030204" pitchFamily="34" charset="0"/>
            </a:endParaRPr>
          </a:p>
          <a:p>
            <a:pPr marL="395288" indent="-395288" algn="just"/>
            <a:r>
              <a:rPr lang="en-IN" sz="2400" b="1" dirty="0">
                <a:solidFill>
                  <a:srgbClr val="002060"/>
                </a:solidFill>
                <a:latin typeface="Arial Rounded MT Bold" panose="020F0704030504030204" pitchFamily="34" charset="0"/>
              </a:rPr>
              <a:t>You get 25 seconds to look at the image.</a:t>
            </a:r>
          </a:p>
          <a:p>
            <a:pPr marL="395288" indent="-395288" algn="just"/>
            <a:endParaRPr lang="en-IN" sz="1000" b="1" dirty="0">
              <a:solidFill>
                <a:srgbClr val="002060"/>
              </a:solidFill>
              <a:latin typeface="Arial Rounded MT Bold" panose="020F0704030504030204" pitchFamily="34" charset="0"/>
            </a:endParaRPr>
          </a:p>
          <a:p>
            <a:pPr marL="395288" indent="-395288" algn="just"/>
            <a:r>
              <a:rPr lang="en-IN" sz="2400" b="1" dirty="0">
                <a:solidFill>
                  <a:srgbClr val="002060"/>
                </a:solidFill>
                <a:latin typeface="Arial Rounded MT Bold" panose="020F0704030504030204" pitchFamily="34" charset="0"/>
              </a:rPr>
              <a:t>After the countdown, you will be given 40 seconds to record your answer.</a:t>
            </a: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Features: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270937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6468-6299-46AC-A4B3-B8F007C1608E}"/>
              </a:ext>
            </a:extLst>
          </p:cNvPr>
          <p:cNvSpPr>
            <a:spLocks noGrp="1"/>
          </p:cNvSpPr>
          <p:nvPr>
            <p:ph type="title"/>
          </p:nvPr>
        </p:nvSpPr>
        <p:spPr>
          <a:xfrm>
            <a:off x="838200" y="863599"/>
            <a:ext cx="10515600" cy="1092197"/>
          </a:xfrm>
        </p:spPr>
        <p:txBody>
          <a:bodyPr>
            <a:noAutofit/>
          </a:bodyPr>
          <a:lstStyle/>
          <a:p>
            <a:pPr algn="ctr"/>
            <a:r>
              <a:rPr lang="en-US" sz="3600" i="0" dirty="0">
                <a:solidFill>
                  <a:srgbClr val="FF0000"/>
                </a:solidFill>
                <a:effectLst/>
                <a:latin typeface="Arial Rounded MT Bold" panose="020F0704030504030204" pitchFamily="34" charset="77"/>
              </a:rPr>
              <a:t>What has changed? (F</a:t>
            </a:r>
            <a:r>
              <a:rPr lang="en-US" sz="3600" dirty="0">
                <a:solidFill>
                  <a:srgbClr val="FF0000"/>
                </a:solidFill>
                <a:latin typeface="Arial Rounded MT Bold" panose="020F0704030504030204" pitchFamily="34" charset="77"/>
              </a:rPr>
              <a:t>rom November 16th)</a:t>
            </a:r>
            <a:endParaRPr lang="en-US" sz="3600" dirty="0">
              <a:latin typeface="Arial Rounded MT Bold" panose="020F0704030504030204" pitchFamily="34" charset="77"/>
            </a:endParaRPr>
          </a:p>
        </p:txBody>
      </p:sp>
      <p:sp>
        <p:nvSpPr>
          <p:cNvPr id="3" name="Content Placeholder 2">
            <a:extLst>
              <a:ext uri="{FF2B5EF4-FFF2-40B4-BE49-F238E27FC236}">
                <a16:creationId xmlns:a16="http://schemas.microsoft.com/office/drawing/2014/main" id="{D33F5531-C827-43C1-8F90-EE28248453F9}"/>
              </a:ext>
            </a:extLst>
          </p:cNvPr>
          <p:cNvSpPr>
            <a:spLocks noGrp="1"/>
          </p:cNvSpPr>
          <p:nvPr>
            <p:ph idx="1"/>
          </p:nvPr>
        </p:nvSpPr>
        <p:spPr>
          <a:xfrm>
            <a:off x="838200" y="1955796"/>
            <a:ext cx="10515600" cy="4144967"/>
          </a:xfrm>
        </p:spPr>
        <p:txBody>
          <a:bodyPr>
            <a:noAutofit/>
          </a:bodyPr>
          <a:lstStyle/>
          <a:p>
            <a:pPr marL="400050" indent="-4000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test has become shorter; the PTE Academic is now a 2 hours test, not a 3 hours test.</a:t>
            </a:r>
          </a:p>
          <a:p>
            <a:pPr marL="400050" indent="-4000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There will be fewer questions.</a:t>
            </a:r>
          </a:p>
          <a:p>
            <a:pPr marL="400050" indent="-4000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optional break of 10 minutes between the Reading and Listening section has been removed.</a:t>
            </a:r>
          </a:p>
          <a:p>
            <a:pPr marL="400050" indent="-4000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appearance of the scorecard for PTE Academic will be changed.</a:t>
            </a:r>
          </a:p>
          <a:p>
            <a:pPr marL="400050" indent="-4000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No more Enabling Skills - From November 16th you will receive test feedback unique to your performance that you can access from your </a:t>
            </a:r>
            <a:r>
              <a:rPr lang="en-US" sz="2400" i="0" dirty="0" err="1">
                <a:solidFill>
                  <a:srgbClr val="002060"/>
                </a:solidFill>
                <a:effectLst/>
                <a:latin typeface="Arial Rounded MT Bold" panose="020F0704030504030204" pitchFamily="34" charset="77"/>
              </a:rPr>
              <a:t>MyPTE</a:t>
            </a:r>
            <a:r>
              <a:rPr lang="en-US" sz="2400" i="0" dirty="0">
                <a:solidFill>
                  <a:srgbClr val="002060"/>
                </a:solidFill>
                <a:effectLst/>
                <a:latin typeface="Arial Rounded MT Bold" panose="020F0704030504030204" pitchFamily="34" charset="77"/>
              </a:rPr>
              <a:t> account.</a:t>
            </a:r>
          </a:p>
        </p:txBody>
      </p:sp>
      <p:cxnSp>
        <p:nvCxnSpPr>
          <p:cNvPr id="4" name="Straight Connector 3">
            <a:extLst>
              <a:ext uri="{FF2B5EF4-FFF2-40B4-BE49-F238E27FC236}">
                <a16:creationId xmlns:a16="http://schemas.microsoft.com/office/drawing/2014/main" id="{75542EF1-8DAE-1D40-AC36-BBB3B9D0D458}"/>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a:extLst>
              <a:ext uri="{FF2B5EF4-FFF2-40B4-BE49-F238E27FC236}">
                <a16:creationId xmlns:a16="http://schemas.microsoft.com/office/drawing/2014/main" id="{3AEBEB72-D411-334D-9DE1-7C81CF7335D7}"/>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rgbClr val="002060"/>
                </a:solidFill>
                <a:latin typeface="Arial Rounded MT Bold" panose="020F0704030504030204" pitchFamily="34" charset="0"/>
              </a:rPr>
              <a:t>Orientation</a:t>
            </a:r>
          </a:p>
        </p:txBody>
      </p:sp>
      <p:sp>
        <p:nvSpPr>
          <p:cNvPr id="6" name="Subtitle 2">
            <a:extLst>
              <a:ext uri="{FF2B5EF4-FFF2-40B4-BE49-F238E27FC236}">
                <a16:creationId xmlns:a16="http://schemas.microsoft.com/office/drawing/2014/main" id="{07202683-5228-FE40-822B-606497D6F54B}"/>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3725971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448" t="3836" r="12448" b="8663"/>
          <a:stretch/>
        </p:blipFill>
        <p:spPr>
          <a:xfrm>
            <a:off x="2359543" y="1701879"/>
            <a:ext cx="7464329" cy="4889344"/>
          </a:xfrm>
          <a:prstGeom prst="rect">
            <a:avLst/>
          </a:prstGeom>
        </p:spPr>
      </p:pic>
      <p:sp>
        <p:nvSpPr>
          <p:cNvPr id="5"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2  of 4</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264285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Describe Image</a:t>
            </a:r>
          </a:p>
        </p:txBody>
      </p:sp>
      <p:sp>
        <p:nvSpPr>
          <p:cNvPr id="8" name="Content Placeholder 2">
            <a:extLst>
              <a:ext uri="{FF2B5EF4-FFF2-40B4-BE49-F238E27FC236}">
                <a16:creationId xmlns:a16="http://schemas.microsoft.com/office/drawing/2014/main" id="{813628FB-B272-479F-A82C-D9D5561A53C1}"/>
              </a:ext>
            </a:extLst>
          </p:cNvPr>
          <p:cNvSpPr>
            <a:spLocks noGrp="1"/>
          </p:cNvSpPr>
          <p:nvPr>
            <p:ph idx="1"/>
          </p:nvPr>
        </p:nvSpPr>
        <p:spPr>
          <a:xfrm>
            <a:off x="1519708" y="2228045"/>
            <a:ext cx="9144000" cy="3240579"/>
          </a:xfrm>
        </p:spPr>
        <p:txBody>
          <a:bodyPr>
            <a:normAutofit/>
          </a:bodyPr>
          <a:lstStyle/>
          <a:p>
            <a:pPr marL="0" indent="0" algn="just">
              <a:buNone/>
            </a:pPr>
            <a:r>
              <a:rPr lang="en-IN" sz="2400" b="1" dirty="0">
                <a:solidFill>
                  <a:srgbClr val="002060"/>
                </a:solidFill>
                <a:latin typeface="Arial Rounded MT Bold" panose="020F0704030504030204" pitchFamily="34" charset="0"/>
              </a:rPr>
              <a:t>This is a Communicative Skill task in which:</a:t>
            </a:r>
            <a:endParaRPr lang="en-IN" sz="1000" b="1" dirty="0">
              <a:solidFill>
                <a:srgbClr val="002060"/>
              </a:solidFill>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Speaking </a:t>
            </a:r>
            <a:r>
              <a:rPr lang="en-IN" sz="2400" b="1" dirty="0">
                <a:solidFill>
                  <a:srgbClr val="002060"/>
                </a:solidFill>
                <a:latin typeface="Arial Rounded MT Bold" panose="020F0704030504030204" pitchFamily="34" charset="0"/>
              </a:rPr>
              <a:t>skills are tested.</a:t>
            </a:r>
          </a:p>
          <a:p>
            <a:pPr algn="just"/>
            <a:r>
              <a:rPr lang="en-IN" sz="2400" b="1" dirty="0">
                <a:solidFill>
                  <a:srgbClr val="002060"/>
                </a:solidFill>
                <a:latin typeface="Arial Rounded MT Bold" panose="020F0704030504030204" pitchFamily="34" charset="0"/>
              </a:rPr>
              <a:t>You are evaluated based on </a:t>
            </a:r>
            <a:r>
              <a:rPr lang="en-IN" sz="2400" b="1" dirty="0">
                <a:solidFill>
                  <a:srgbClr val="FF0000"/>
                </a:solidFill>
                <a:latin typeface="Arial Rounded MT Bold" panose="020F0704030504030204" pitchFamily="34" charset="0"/>
              </a:rPr>
              <a:t>Content, Oral Fluency and Pronunciation.</a:t>
            </a:r>
          </a:p>
          <a:p>
            <a:pPr algn="just"/>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099819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445454"/>
            <a:ext cx="10972800" cy="5412546"/>
          </a:xfrm>
        </p:spPr>
        <p:txBody>
          <a:bodyPr>
            <a:normAutofit/>
          </a:bodyPr>
          <a:lstStyle/>
          <a:p>
            <a:pPr marL="0" indent="0" algn="just">
              <a:lnSpc>
                <a:spcPct val="100000"/>
              </a:lnSpc>
              <a:buNone/>
            </a:pPr>
            <a:r>
              <a:rPr lang="en-US" sz="2500" b="1" dirty="0">
                <a:solidFill>
                  <a:srgbClr val="FF0000"/>
                </a:solidFill>
                <a:latin typeface="Arial Rounded MT Bold" panose="020F0704030504030204" pitchFamily="34" charset="0"/>
              </a:rPr>
              <a:t>Content: </a:t>
            </a:r>
            <a:r>
              <a:rPr lang="en-US" sz="2500" b="1" dirty="0">
                <a:solidFill>
                  <a:srgbClr val="002060"/>
                </a:solidFill>
                <a:latin typeface="Arial Rounded MT Bold" panose="020F0704030504030204" pitchFamily="34" charset="0"/>
              </a:rPr>
              <a:t>Features of the image.</a:t>
            </a:r>
          </a:p>
          <a:p>
            <a:pPr marL="0" indent="0" algn="just">
              <a:lnSpc>
                <a:spcPct val="100000"/>
              </a:lnSpc>
              <a:buNone/>
            </a:pPr>
            <a:endParaRPr lang="en-US" sz="500" b="1" dirty="0">
              <a:solidFill>
                <a:srgbClr val="FF0000"/>
              </a:solidFill>
              <a:latin typeface="Arial Rounded MT Bold" panose="020F0704030504030204" pitchFamily="34" charset="0"/>
            </a:endParaRPr>
          </a:p>
          <a:p>
            <a:pPr marL="0" indent="0" algn="just">
              <a:lnSpc>
                <a:spcPct val="100000"/>
              </a:lnSpc>
              <a:buNone/>
            </a:pPr>
            <a:r>
              <a:rPr lang="en-US" sz="2000" b="1" dirty="0">
                <a:solidFill>
                  <a:srgbClr val="FF0000"/>
                </a:solidFill>
                <a:latin typeface="Arial Rounded MT Bold" panose="020F0704030504030204" pitchFamily="34" charset="0"/>
              </a:rPr>
              <a:t>5: 	</a:t>
            </a:r>
            <a:r>
              <a:rPr lang="en-US" sz="2000" b="1" dirty="0">
                <a:solidFill>
                  <a:srgbClr val="002060"/>
                </a:solidFill>
                <a:latin typeface="Arial Rounded MT Bold" panose="020F0704030504030204" pitchFamily="34" charset="0"/>
              </a:rPr>
              <a:t>Describes all elements of the image and their relationships, possible 	development and conclusion or implications.</a:t>
            </a:r>
          </a:p>
          <a:p>
            <a:pPr marL="0" indent="0" algn="just">
              <a:lnSpc>
                <a:spcPct val="100000"/>
              </a:lnSpc>
              <a:buNone/>
            </a:pPr>
            <a:r>
              <a:rPr lang="en-US" sz="2000" b="1" dirty="0">
                <a:solidFill>
                  <a:srgbClr val="FF0000"/>
                </a:solidFill>
                <a:latin typeface="Arial Rounded MT Bold" panose="020F0704030504030204" pitchFamily="34" charset="0"/>
              </a:rPr>
              <a:t>4:</a:t>
            </a:r>
            <a:r>
              <a:rPr lang="en-US" sz="2000" b="1" dirty="0">
                <a:solidFill>
                  <a:srgbClr val="002060"/>
                </a:solidFill>
                <a:latin typeface="Arial Rounded MT Bold" panose="020F0704030504030204" pitchFamily="34" charset="0"/>
              </a:rPr>
              <a:t> 	Describes all the key elements of the image and their relations, referring to their 	implications or conclusions.</a:t>
            </a:r>
          </a:p>
          <a:p>
            <a:pPr marL="0" indent="0" algn="just">
              <a:lnSpc>
                <a:spcPct val="100000"/>
              </a:lnSpc>
              <a:buNone/>
            </a:pPr>
            <a:r>
              <a:rPr lang="en-US" sz="2000" b="1" dirty="0">
                <a:solidFill>
                  <a:srgbClr val="FF0000"/>
                </a:solidFill>
                <a:latin typeface="Arial Rounded MT Bold" panose="020F0704030504030204" pitchFamily="34" charset="0"/>
              </a:rPr>
              <a:t>3: 	</a:t>
            </a:r>
            <a:r>
              <a:rPr lang="en-US" sz="2000" b="1" dirty="0">
                <a:solidFill>
                  <a:srgbClr val="002060"/>
                </a:solidFill>
                <a:latin typeface="Arial Rounded MT Bold" panose="020F0704030504030204" pitchFamily="34" charset="0"/>
              </a:rPr>
              <a:t>Deals with most key elements of the image and refers to their implications or 	conclusions.</a:t>
            </a:r>
          </a:p>
          <a:p>
            <a:pPr marL="0" indent="0" algn="just">
              <a:lnSpc>
                <a:spcPct val="100000"/>
              </a:lnSpc>
              <a:buNone/>
            </a:pPr>
            <a:r>
              <a:rPr lang="en-US" sz="2000" b="1" dirty="0">
                <a:solidFill>
                  <a:srgbClr val="FF0000"/>
                </a:solidFill>
                <a:latin typeface="Arial Rounded MT Bold" panose="020F0704030504030204" pitchFamily="34" charset="0"/>
              </a:rPr>
              <a:t>2: 	</a:t>
            </a:r>
            <a:r>
              <a:rPr lang="en-US" sz="2000" b="1" dirty="0">
                <a:solidFill>
                  <a:srgbClr val="002060"/>
                </a:solidFill>
                <a:latin typeface="Arial Rounded MT Bold" panose="020F0704030504030204" pitchFamily="34" charset="0"/>
              </a:rPr>
              <a:t>Deals with only one key element in the image and refers to an implication or 	conclusion. Shows basic understanding of several core elements of the image. </a:t>
            </a:r>
          </a:p>
          <a:p>
            <a:pPr marL="0" indent="0" algn="just">
              <a:lnSpc>
                <a:spcPct val="100000"/>
              </a:lnSpc>
              <a:buNone/>
            </a:pPr>
            <a:r>
              <a:rPr lang="en-US" sz="2000" b="1" dirty="0">
                <a:solidFill>
                  <a:srgbClr val="FF0000"/>
                </a:solidFill>
                <a:latin typeface="Arial Rounded MT Bold" panose="020F0704030504030204" pitchFamily="34" charset="0"/>
              </a:rPr>
              <a:t>1:</a:t>
            </a:r>
            <a:r>
              <a:rPr lang="en-US" sz="2000" b="1" dirty="0">
                <a:solidFill>
                  <a:srgbClr val="002060"/>
                </a:solidFill>
                <a:latin typeface="Arial Rounded MT Bold" panose="020F0704030504030204" pitchFamily="34" charset="0"/>
              </a:rPr>
              <a:t> 	Describes some basic elements of the image, but does not make clear their 	interrelations or implications.</a:t>
            </a:r>
          </a:p>
          <a:p>
            <a:pPr marL="0" indent="0" algn="just">
              <a:lnSpc>
                <a:spcPct val="100000"/>
              </a:lnSpc>
              <a:buNone/>
            </a:pPr>
            <a:r>
              <a:rPr lang="en-US" sz="2000" b="1" dirty="0">
                <a:solidFill>
                  <a:srgbClr val="FF0000"/>
                </a:solidFill>
                <a:latin typeface="Arial Rounded MT Bold" panose="020F0704030504030204" pitchFamily="34" charset="0"/>
              </a:rPr>
              <a:t>0: 	</a:t>
            </a:r>
            <a:r>
              <a:rPr lang="en-US" sz="2000" b="1" dirty="0">
                <a:solidFill>
                  <a:srgbClr val="002060"/>
                </a:solidFill>
                <a:latin typeface="Arial Rounded MT Bold" panose="020F0704030504030204" pitchFamily="34" charset="0"/>
              </a:rPr>
              <a:t>Mentions some disjointed elements of the presentation.</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Describe Image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325588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445454"/>
            <a:ext cx="10972800" cy="5412546"/>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Pronunciation: </a:t>
            </a:r>
            <a:r>
              <a:rPr lang="en-US" sz="2400" b="1" dirty="0">
                <a:solidFill>
                  <a:srgbClr val="002060"/>
                </a:solidFill>
                <a:latin typeface="Arial Rounded MT Bold" panose="020F0704030504030204" pitchFamily="34" charset="0"/>
              </a:rPr>
              <a:t>Sound of speech or language.</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All vowels and consonants are produced in a manner that is easily understood by regular speakers of the language. Stress is placed correctly in all words and sentence-level stress is fully appropriate.</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Vowels and consonants are pronounced clearly and unambiguously. A few minor consonant, vowel or stress distortions do not affect intelligibility. All words are easily understandable.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Most vowels and consonants are pronounced correctly. Some consistent errors might make a few words unclear. A few consonants in certain contexts may be regularly distorted, omitted or mispronounced.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Some consonants and vowels are consistently mispronounced in a nonnative like manner. At least 2/3 of speech is intelligible, but listeners might need to adjust to the accent. </a:t>
            </a:r>
          </a:p>
          <a:p>
            <a:pPr marL="0" indent="0" algn="just">
              <a:lnSpc>
                <a:spcPct val="100000"/>
              </a:lnSpc>
              <a:buNone/>
            </a:pPr>
            <a:r>
              <a:rPr lang="en-US" sz="1700" b="1" dirty="0">
                <a:solidFill>
                  <a:srgbClr val="FF0000"/>
                </a:solidFill>
                <a:latin typeface="Arial Rounded MT Bold" panose="020F0704030504030204" pitchFamily="34" charset="0"/>
              </a:rPr>
              <a:t>1 – Intrusive:</a:t>
            </a:r>
            <a:r>
              <a:rPr lang="en-US" sz="1700" b="1" dirty="0">
                <a:solidFill>
                  <a:srgbClr val="002060"/>
                </a:solidFill>
                <a:latin typeface="Arial Rounded MT Bold" panose="020F0704030504030204" pitchFamily="34" charset="0"/>
              </a:rPr>
              <a:t> Many consonants and vowels are mispronounced, resulting in a strong intrusive foreign accent. Listeners may have difficulty understanding about 1/3 of the words. Many consonants may be distorted or omitted. </a:t>
            </a:r>
          </a:p>
          <a:p>
            <a:pPr marL="0" indent="0" algn="just">
              <a:lnSpc>
                <a:spcPct val="100000"/>
              </a:lnSpc>
              <a:buNone/>
            </a:pPr>
            <a:r>
              <a:rPr lang="en-US" sz="1700" b="1" dirty="0">
                <a:solidFill>
                  <a:srgbClr val="FF0000"/>
                </a:solidFill>
                <a:latin typeface="Arial Rounded MT Bold" panose="020F0704030504030204" pitchFamily="34" charset="0"/>
              </a:rPr>
              <a:t>0 – Non English: </a:t>
            </a:r>
            <a:r>
              <a:rPr lang="en-US" sz="1700" b="1" dirty="0">
                <a:solidFill>
                  <a:srgbClr val="002060"/>
                </a:solidFill>
                <a:latin typeface="Arial Rounded MT Bold" panose="020F0704030504030204" pitchFamily="34" charset="0"/>
              </a:rPr>
              <a:t>Pronunciation seems completely characteristic of another language. </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Describe Image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3898971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68179"/>
            <a:ext cx="10972800" cy="5560653"/>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Oral Fluency: </a:t>
            </a:r>
            <a:r>
              <a:rPr lang="en-US" sz="2400" b="1" dirty="0">
                <a:solidFill>
                  <a:srgbClr val="002060"/>
                </a:solidFill>
                <a:latin typeface="Arial Rounded MT Bold" panose="020F0704030504030204" pitchFamily="34" charset="0"/>
              </a:rPr>
              <a:t>The ability to read with speed, accuracy, and proper expression.</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Speech shows smooth rhythm and phrasing. There are no hesitations, repetitions, false starts or non-native phonological simplifications.</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Speech has an acceptable rhythm with appropriate phrasing and word emphasis. There is no more than one hesitation, one repetition or a false start.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Speech is at an acceptable speed but may be uneven. There may be more than one hesitation, but most words are spoken in continuous phrases. There are few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Speech may be uneven or staccato. Speech (if &gt;= 6 words) has at least one smooth three-word run, and no more than two or three hesitations,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1 – Limited:</a:t>
            </a:r>
            <a:r>
              <a:rPr lang="en-US" sz="1700" b="1" dirty="0">
                <a:solidFill>
                  <a:srgbClr val="002060"/>
                </a:solidFill>
                <a:latin typeface="Arial Rounded MT Bold" panose="020F0704030504030204" pitchFamily="34" charset="0"/>
              </a:rPr>
              <a:t> Speech has irregular phrasing or sentence rhythm. Poor phrasing, staccato or syllabic timing, and/or multiple hesitations, repetitions, and/or false starts make spoken performance notably uneven or discontinuous. </a:t>
            </a:r>
          </a:p>
          <a:p>
            <a:pPr marL="0" indent="0" algn="just">
              <a:lnSpc>
                <a:spcPct val="100000"/>
              </a:lnSpc>
              <a:buNone/>
            </a:pPr>
            <a:r>
              <a:rPr lang="en-US" sz="1700" b="1" dirty="0">
                <a:solidFill>
                  <a:srgbClr val="FF0000"/>
                </a:solidFill>
                <a:latin typeface="Arial Rounded MT Bold" panose="020F0704030504030204" pitchFamily="34" charset="0"/>
              </a:rPr>
              <a:t>0 – Disfluent: </a:t>
            </a:r>
            <a:r>
              <a:rPr lang="en-US" sz="1700" b="1" dirty="0">
                <a:solidFill>
                  <a:srgbClr val="002060"/>
                </a:solidFill>
                <a:latin typeface="Arial Rounded MT Bold" panose="020F0704030504030204" pitchFamily="34" charset="0"/>
              </a:rPr>
              <a:t>Speech is slow, multiple hesitations, pauses, false starts. Most words are isolated, and there may be more than one long pause.</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Describe Image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2 of 4</a:t>
            </a:r>
          </a:p>
        </p:txBody>
      </p:sp>
    </p:spTree>
    <p:extLst>
      <p:ext uri="{BB962C8B-B14F-4D97-AF65-F5344CB8AC3E}">
        <p14:creationId xmlns:p14="http://schemas.microsoft.com/office/powerpoint/2010/main" val="1440757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19709" y="1701878"/>
            <a:ext cx="9143999"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Ask your self the following questions once the image appears on screen:</a:t>
            </a:r>
          </a:p>
          <a:p>
            <a:pPr marL="304792" lvl="2" algn="just">
              <a:lnSpc>
                <a:spcPct val="100000"/>
              </a:lnSpc>
              <a:spcBef>
                <a:spcPts val="0"/>
              </a:spcBef>
              <a:buClr>
                <a:srgbClr val="002060"/>
              </a:buClr>
            </a:pPr>
            <a:endParaRPr lang="en-US" sz="2000" b="1" dirty="0">
              <a:solidFill>
                <a:srgbClr val="002060"/>
              </a:solidFill>
              <a:latin typeface="Arial Rounded MT Bold" panose="020F0704030504030204" pitchFamily="34" charset="0"/>
            </a:endParaRPr>
          </a:p>
          <a:p>
            <a:pPr marL="1149322" lvl="3" indent="-387341" algn="just">
              <a:lnSpc>
                <a:spcPct val="100000"/>
              </a:lnSpc>
              <a:spcBef>
                <a:spcPts val="0"/>
              </a:spcBef>
              <a:buClr>
                <a:srgbClr val="002060"/>
              </a:buClr>
              <a:buFont typeface="Arial" panose="020B0604020202020204" pitchFamily="34" charset="0"/>
              <a:buChar char="•"/>
            </a:pPr>
            <a:r>
              <a:rPr lang="en-US" sz="1800" b="1" dirty="0">
                <a:solidFill>
                  <a:srgbClr val="FF0000"/>
                </a:solidFill>
                <a:latin typeface="Arial Rounded MT Bold" panose="020F0704030504030204" pitchFamily="34" charset="0"/>
              </a:rPr>
              <a:t>What is the image about?</a:t>
            </a:r>
          </a:p>
          <a:p>
            <a:pPr marL="1149322" lvl="3" indent="-387341" algn="just">
              <a:lnSpc>
                <a:spcPct val="100000"/>
              </a:lnSpc>
              <a:spcBef>
                <a:spcPts val="0"/>
              </a:spcBef>
              <a:buClr>
                <a:srgbClr val="002060"/>
              </a:buClr>
              <a:buFont typeface="Arial" panose="020B0604020202020204" pitchFamily="34" charset="0"/>
              <a:buChar char="•"/>
            </a:pPr>
            <a:r>
              <a:rPr lang="en-US" sz="1800" b="1" dirty="0">
                <a:solidFill>
                  <a:srgbClr val="FF0000"/>
                </a:solidFill>
                <a:latin typeface="Arial Rounded MT Bold" panose="020F0704030504030204" pitchFamily="34" charset="0"/>
              </a:rPr>
              <a:t>What is the highest number?</a:t>
            </a:r>
          </a:p>
          <a:p>
            <a:pPr marL="1149322" lvl="3" indent="-387341" algn="just">
              <a:lnSpc>
                <a:spcPct val="100000"/>
              </a:lnSpc>
              <a:spcBef>
                <a:spcPts val="0"/>
              </a:spcBef>
              <a:buClr>
                <a:srgbClr val="002060"/>
              </a:buClr>
              <a:buFont typeface="Arial" panose="020B0604020202020204" pitchFamily="34" charset="0"/>
              <a:buChar char="•"/>
            </a:pPr>
            <a:r>
              <a:rPr lang="en-US" sz="1800" b="1" dirty="0">
                <a:solidFill>
                  <a:srgbClr val="FF0000"/>
                </a:solidFill>
                <a:latin typeface="Arial Rounded MT Bold" panose="020F0704030504030204" pitchFamily="34" charset="0"/>
              </a:rPr>
              <a:t>What is the lowest number?</a:t>
            </a:r>
          </a:p>
          <a:p>
            <a:pPr marL="1149322" lvl="3" indent="-387341" algn="just">
              <a:lnSpc>
                <a:spcPct val="100000"/>
              </a:lnSpc>
              <a:spcBef>
                <a:spcPts val="0"/>
              </a:spcBef>
              <a:buClr>
                <a:srgbClr val="002060"/>
              </a:buClr>
              <a:buFont typeface="Arial" panose="020B0604020202020204" pitchFamily="34" charset="0"/>
              <a:buChar char="•"/>
            </a:pPr>
            <a:r>
              <a:rPr lang="en-US" sz="1800" b="1" dirty="0">
                <a:solidFill>
                  <a:srgbClr val="FF0000"/>
                </a:solidFill>
                <a:latin typeface="Arial Rounded MT Bold" panose="020F0704030504030204" pitchFamily="34" charset="0"/>
              </a:rPr>
              <a:t>What are the major trends?</a:t>
            </a:r>
          </a:p>
          <a:p>
            <a:pPr marL="1149322" lvl="3" indent="-387341" algn="just">
              <a:lnSpc>
                <a:spcPct val="100000"/>
              </a:lnSpc>
              <a:spcBef>
                <a:spcPts val="0"/>
              </a:spcBef>
              <a:buClr>
                <a:srgbClr val="002060"/>
              </a:buClr>
              <a:buFont typeface="Arial" panose="020B0604020202020204" pitchFamily="34" charset="0"/>
              <a:buChar char="•"/>
            </a:pPr>
            <a:r>
              <a:rPr lang="en-US" sz="1800" b="1" dirty="0">
                <a:solidFill>
                  <a:srgbClr val="FF0000"/>
                </a:solidFill>
                <a:latin typeface="Arial Rounded MT Bold" panose="020F0704030504030204" pitchFamily="34" charset="0"/>
              </a:rPr>
              <a:t>What can be concluded?</a:t>
            </a:r>
          </a:p>
          <a:p>
            <a:pPr marL="692133" lvl="2" indent="-387341" algn="just">
              <a:lnSpc>
                <a:spcPct val="100000"/>
              </a:lnSpc>
              <a:spcBef>
                <a:spcPts val="0"/>
              </a:spcBef>
              <a:buClr>
                <a:srgbClr val="002060"/>
              </a:buClr>
              <a:buFont typeface="Arial" panose="020B0604020202020204" pitchFamily="34" charset="0"/>
              <a:buChar char="•"/>
            </a:pPr>
            <a:endParaRPr lang="en-US" sz="667" b="1" dirty="0">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2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1605863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914401" y="1701878"/>
            <a:ext cx="10341734" cy="5017575"/>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Remember the 3 seconds rule. Start speaking once you hear the beep tone. </a:t>
            </a:r>
          </a:p>
          <a:p>
            <a:pPr marL="692133" lvl="2" indent="-387341" algn="just">
              <a:lnSpc>
                <a:spcPct val="100000"/>
              </a:lnSpc>
              <a:spcBef>
                <a:spcPts val="0"/>
              </a:spcBef>
              <a:buClr>
                <a:srgbClr val="002060"/>
              </a:buClr>
              <a:buFont typeface="Arial" panose="020B0604020202020204" pitchFamily="34" charset="0"/>
              <a:buChar char="•"/>
            </a:pPr>
            <a:endParaRPr lang="en-US" sz="30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try to include every detail mentioned in the image.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Avoid unnecessary sounds such as ‘umm’, ‘</a:t>
            </a:r>
            <a:r>
              <a:rPr lang="en-US" sz="2000" b="1" dirty="0" err="1">
                <a:solidFill>
                  <a:srgbClr val="002060"/>
                </a:solidFill>
                <a:latin typeface="Arial Rounded MT Bold" panose="020F0704030504030204" pitchFamily="34" charset="0"/>
              </a:rPr>
              <a:t>aah</a:t>
            </a:r>
            <a:r>
              <a:rPr lang="en-US" sz="2000" b="1" dirty="0">
                <a:solidFill>
                  <a:srgbClr val="002060"/>
                </a:solidFill>
                <a:latin typeface="Arial Rounded MT Bold" panose="020F0704030504030204" pitchFamily="34" charset="0"/>
              </a:rPr>
              <a:t>’, coughing, sneezing, or clearing your throat.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try to make notes. You will not get that much time.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place the microphone too close to your mouth. The recorder may catch the inappropriate sound.</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Your response will be evaluated on the content, oral fluency and pronunciation. So speak as naturally and fluently as possible. Do not speak very fast. This may lead to mispronunciation.</a:t>
            </a: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304792" lvl="2" algn="just">
              <a:lnSpc>
                <a:spcPct val="100000"/>
              </a:lnSpc>
              <a:spcBef>
                <a:spcPts val="0"/>
              </a:spcBef>
              <a:buClr>
                <a:srgbClr val="002060"/>
              </a:buClr>
            </a:pPr>
            <a:endParaRPr lang="en-US" sz="200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2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2851423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3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6"/>
            <a:ext cx="9144000" cy="2369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dirty="0">
                <a:solidFill>
                  <a:srgbClr val="FF0000"/>
                </a:solidFill>
                <a:latin typeface="Arial Rounded MT Bold" panose="020F0704030504030204" pitchFamily="34" charset="0"/>
              </a:rPr>
              <a:t>PTE Speaking</a:t>
            </a:r>
          </a:p>
          <a:p>
            <a:pPr>
              <a:lnSpc>
                <a:spcPct val="100000"/>
              </a:lnSpc>
            </a:pPr>
            <a:r>
              <a:rPr lang="en-US" dirty="0">
                <a:solidFill>
                  <a:srgbClr val="FF0000"/>
                </a:solidFill>
                <a:latin typeface="Arial Rounded MT Bold" panose="020F0704030504030204" pitchFamily="34" charset="0"/>
              </a:rPr>
              <a:t>Session - 3</a:t>
            </a:r>
          </a:p>
        </p:txBody>
      </p:sp>
      <p:sp>
        <p:nvSpPr>
          <p:cNvPr id="6" name="Subtitle 2"/>
          <p:cNvSpPr txBox="1">
            <a:spLocks/>
          </p:cNvSpPr>
          <p:nvPr/>
        </p:nvSpPr>
        <p:spPr>
          <a:xfrm>
            <a:off x="9504608" y="6104586"/>
            <a:ext cx="233107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002060"/>
                </a:solidFill>
                <a:latin typeface="Arial Rounded MT Bold" panose="020F0704030504030204" pitchFamily="34" charset="0"/>
              </a:rPr>
              <a:t>Session 3 of 4</a:t>
            </a:r>
          </a:p>
        </p:txBody>
      </p:sp>
    </p:spTree>
    <p:extLst>
      <p:ext uri="{BB962C8B-B14F-4D97-AF65-F5344CB8AC3E}">
        <p14:creationId xmlns:p14="http://schemas.microsoft.com/office/powerpoint/2010/main" val="855960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B8D0C-E70D-49B1-A49D-1AF4444B8D0C}"/>
              </a:ext>
            </a:extLst>
          </p:cNvPr>
          <p:cNvSpPr>
            <a:spLocks noGrp="1"/>
          </p:cNvSpPr>
          <p:nvPr>
            <p:ph idx="1"/>
          </p:nvPr>
        </p:nvSpPr>
        <p:spPr>
          <a:xfrm>
            <a:off x="1519708" y="1495815"/>
            <a:ext cx="9144000" cy="5362185"/>
          </a:xfrm>
        </p:spPr>
        <p:txBody>
          <a:bodyPr>
            <a:normAutofit/>
          </a:bodyPr>
          <a:lstStyle/>
          <a:p>
            <a:pPr marL="0" indent="0" algn="just">
              <a:buNone/>
            </a:pPr>
            <a:r>
              <a:rPr lang="en-IN" sz="2600" b="1" dirty="0">
                <a:solidFill>
                  <a:srgbClr val="002060"/>
                </a:solidFill>
                <a:latin typeface="Arial Rounded MT Bold" panose="020F0704030504030204" pitchFamily="34" charset="0"/>
              </a:rPr>
              <a:t>While you speak -</a:t>
            </a:r>
          </a:p>
          <a:p>
            <a:pPr marL="0" indent="0" algn="just">
              <a:buNone/>
            </a:pPr>
            <a:endParaRPr lang="en-IN" sz="7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Introduction: (10 Seconds)</a:t>
            </a:r>
            <a:endParaRPr lang="en-IN" sz="2400" b="1" dirty="0">
              <a:latin typeface="Arial Rounded MT Bold" panose="020F0704030504030204" pitchFamily="34" charset="0"/>
            </a:endParaRPr>
          </a:p>
          <a:p>
            <a:pPr marL="0" indent="0" algn="just">
              <a:buNone/>
            </a:pPr>
            <a:r>
              <a:rPr lang="en-IN" sz="2400" b="1" dirty="0">
                <a:solidFill>
                  <a:srgbClr val="002060"/>
                </a:solidFill>
                <a:latin typeface="Arial Rounded MT Bold" panose="020F0704030504030204" pitchFamily="34" charset="0"/>
              </a:rPr>
              <a:t>	“The chart/graph illustrates/shows/explains…………”</a:t>
            </a:r>
          </a:p>
          <a:p>
            <a:pPr marL="0" indent="0" algn="just">
              <a:buNone/>
            </a:pPr>
            <a:endParaRPr lang="en-IN" sz="10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Body: (20 seconds)</a:t>
            </a:r>
          </a:p>
          <a:p>
            <a:pPr marL="0" indent="0" algn="just">
              <a:buNone/>
            </a:pPr>
            <a:r>
              <a:rPr lang="en-US" sz="2400" b="1" dirty="0">
                <a:solidFill>
                  <a:srgbClr val="002060"/>
                </a:solidFill>
                <a:latin typeface="Arial Rounded MT Bold" panose="020F0704030504030204" pitchFamily="34" charset="0"/>
              </a:rPr>
              <a:t>	What are the main trends?</a:t>
            </a:r>
          </a:p>
          <a:p>
            <a:pPr marL="0" indent="0" algn="just">
              <a:buNone/>
            </a:pPr>
            <a:endParaRPr lang="en-IN" sz="10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Conclusion: (10 seconds)</a:t>
            </a:r>
          </a:p>
          <a:p>
            <a:pPr marL="0" indent="0" algn="just">
              <a:buNone/>
            </a:pPr>
            <a:r>
              <a:rPr lang="en-IN" sz="2400" b="1" dirty="0">
                <a:solidFill>
                  <a:srgbClr val="002060"/>
                </a:solidFill>
                <a:latin typeface="Arial Rounded MT Bold" panose="020F0704030504030204" pitchFamily="34" charset="0"/>
              </a:rPr>
              <a:t>	 “It can be concluded that…………” [ mention </a:t>
            </a:r>
            <a:r>
              <a:rPr lang="en-US" sz="2400" b="1" dirty="0">
                <a:solidFill>
                  <a:srgbClr val="002060"/>
                </a:solidFill>
                <a:latin typeface="Arial Rounded MT Bold" panose="020F0704030504030204" pitchFamily="34" charset="0"/>
              </a:rPr>
              <a:t>What is 	the highest number? What is the lowest number? ]</a:t>
            </a:r>
          </a:p>
          <a:p>
            <a:pPr marL="0" indent="0" algn="just">
              <a:buNone/>
            </a:pPr>
            <a:endParaRPr lang="en-US"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3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619314"/>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5092048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B8D0C-E70D-49B1-A49D-1AF4444B8D0C}"/>
              </a:ext>
            </a:extLst>
          </p:cNvPr>
          <p:cNvSpPr>
            <a:spLocks noGrp="1"/>
          </p:cNvSpPr>
          <p:nvPr>
            <p:ph idx="1"/>
          </p:nvPr>
        </p:nvSpPr>
        <p:spPr>
          <a:xfrm>
            <a:off x="1519708" y="1495815"/>
            <a:ext cx="9144000" cy="5362185"/>
          </a:xfrm>
        </p:spPr>
        <p:txBody>
          <a:bodyPr>
            <a:normAutofit lnSpcReduction="10000"/>
          </a:bodyPr>
          <a:lstStyle/>
          <a:p>
            <a:pPr marL="0" indent="0" algn="just">
              <a:buNone/>
            </a:pPr>
            <a:r>
              <a:rPr lang="en-IN" sz="2600" b="1" dirty="0">
                <a:solidFill>
                  <a:srgbClr val="002060"/>
                </a:solidFill>
                <a:latin typeface="Arial Rounded MT Bold" panose="020F0704030504030204" pitchFamily="34" charset="0"/>
              </a:rPr>
              <a:t>While you speak -</a:t>
            </a:r>
          </a:p>
          <a:p>
            <a:pPr marL="0" indent="0" algn="just">
              <a:buNone/>
            </a:pPr>
            <a:endParaRPr lang="en-IN" sz="7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Use an Introductory Expression: (10 Seconds)</a:t>
            </a:r>
            <a:endParaRPr lang="en-IN" sz="2400" b="1" dirty="0">
              <a:latin typeface="Arial Rounded MT Bold" panose="020F0704030504030204" pitchFamily="34" charset="0"/>
            </a:endParaRPr>
          </a:p>
          <a:p>
            <a:pPr marL="0" indent="0" algn="just">
              <a:buNone/>
            </a:pPr>
            <a:r>
              <a:rPr lang="en-IN" sz="2400" b="1" dirty="0">
                <a:solidFill>
                  <a:srgbClr val="002060"/>
                </a:solidFill>
                <a:latin typeface="Arial Rounded MT Bold" panose="020F0704030504030204" pitchFamily="34" charset="0"/>
              </a:rPr>
              <a:t>	“The chart/graph illustrates/shows/explains…………”</a:t>
            </a:r>
          </a:p>
          <a:p>
            <a:pPr marL="0" indent="0" algn="just">
              <a:buNone/>
            </a:pPr>
            <a:endParaRPr lang="en-IN" sz="5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Next: (20 seconds)</a:t>
            </a:r>
          </a:p>
          <a:p>
            <a:pPr marL="0" indent="0" algn="just">
              <a:buNone/>
            </a:pPr>
            <a:r>
              <a:rPr lang="en-IN" sz="2400" b="1" dirty="0">
                <a:solidFill>
                  <a:srgbClr val="002060"/>
                </a:solidFill>
                <a:latin typeface="Arial Rounded MT Bold" panose="020F0704030504030204" pitchFamily="34" charset="0"/>
              </a:rPr>
              <a:t>	Describe the main information with details and 	summarise 	your ideas.</a:t>
            </a:r>
          </a:p>
          <a:p>
            <a:pPr marL="0" indent="0" algn="just">
              <a:buNone/>
            </a:pPr>
            <a:r>
              <a:rPr lang="en-IN" sz="2400" b="1" dirty="0">
                <a:solidFill>
                  <a:srgbClr val="002060"/>
                </a:solidFill>
                <a:latin typeface="Arial Rounded MT Bold" panose="020F0704030504030204" pitchFamily="34" charset="0"/>
              </a:rPr>
              <a:t>	Describe the most significant information and if 	applicable, give figures or use approximations if the 	numbers are not exact.</a:t>
            </a:r>
          </a:p>
          <a:p>
            <a:pPr marL="0" indent="0" algn="just">
              <a:buNone/>
            </a:pPr>
            <a:endParaRPr lang="en-IN" sz="500" b="1" dirty="0">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Finally: (10 seconds)</a:t>
            </a:r>
          </a:p>
          <a:p>
            <a:pPr marL="0" indent="0" algn="just">
              <a:buNone/>
            </a:pPr>
            <a:r>
              <a:rPr lang="en-IN" sz="2400" b="1" dirty="0">
                <a:solidFill>
                  <a:srgbClr val="002060"/>
                </a:solidFill>
                <a:latin typeface="Arial Rounded MT Bold" panose="020F0704030504030204" pitchFamily="34" charset="0"/>
              </a:rPr>
              <a:t>	Give a conclusion. “It can be 	concluded 	that…………”</a:t>
            </a: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3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619314"/>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Describe Image</a:t>
            </a:r>
          </a:p>
        </p:txBody>
      </p:sp>
    </p:spTree>
    <p:extLst>
      <p:ext uri="{BB962C8B-B14F-4D97-AF65-F5344CB8AC3E}">
        <p14:creationId xmlns:p14="http://schemas.microsoft.com/office/powerpoint/2010/main" val="166569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7885-C693-4434-BD80-EB6F68F21B5C}"/>
              </a:ext>
            </a:extLst>
          </p:cNvPr>
          <p:cNvSpPr>
            <a:spLocks noGrp="1"/>
          </p:cNvSpPr>
          <p:nvPr>
            <p:ph type="title"/>
          </p:nvPr>
        </p:nvSpPr>
        <p:spPr>
          <a:xfrm>
            <a:off x="838200" y="1048871"/>
            <a:ext cx="10515600" cy="1075761"/>
          </a:xfrm>
        </p:spPr>
        <p:txBody>
          <a:bodyPr anchor="ctr">
            <a:normAutofit/>
          </a:bodyPr>
          <a:lstStyle/>
          <a:p>
            <a:pPr algn="ctr"/>
            <a:r>
              <a:rPr lang="en-US" i="0" dirty="0">
                <a:solidFill>
                  <a:srgbClr val="FF0000"/>
                </a:solidFill>
                <a:effectLst/>
                <a:latin typeface="Arial Rounded MT Bold" panose="020F0704030504030204" pitchFamily="34" charset="77"/>
              </a:rPr>
              <a:t>What has not changed?</a:t>
            </a:r>
            <a:endParaRPr lang="en-US" dirty="0">
              <a:solidFill>
                <a:srgbClr val="FF0000"/>
              </a:solidFill>
              <a:latin typeface="Arial Rounded MT Bold" panose="020F0704030504030204" pitchFamily="34" charset="77"/>
            </a:endParaRPr>
          </a:p>
        </p:txBody>
      </p:sp>
      <p:sp>
        <p:nvSpPr>
          <p:cNvPr id="3" name="Content Placeholder 2">
            <a:extLst>
              <a:ext uri="{FF2B5EF4-FFF2-40B4-BE49-F238E27FC236}">
                <a16:creationId xmlns:a16="http://schemas.microsoft.com/office/drawing/2014/main" id="{A28D48BE-C644-4165-A626-F98803DB59DF}"/>
              </a:ext>
            </a:extLst>
          </p:cNvPr>
          <p:cNvSpPr>
            <a:spLocks noGrp="1"/>
          </p:cNvSpPr>
          <p:nvPr>
            <p:ph idx="1"/>
          </p:nvPr>
        </p:nvSpPr>
        <p:spPr>
          <a:xfrm>
            <a:off x="1316182" y="2591671"/>
            <a:ext cx="9559636" cy="3585292"/>
          </a:xfrm>
        </p:spPr>
        <p:txBody>
          <a:bodyPr>
            <a:normAutofit/>
          </a:bodyPr>
          <a:lstStyle/>
          <a:p>
            <a:pPr marL="400050" indent="-3873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difficulty of the test will not change.</a:t>
            </a:r>
          </a:p>
          <a:p>
            <a:pPr marL="400050" indent="-3873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PTE exam pattern </a:t>
            </a:r>
            <a:r>
              <a:rPr lang="en-US" sz="2400" dirty="0">
                <a:solidFill>
                  <a:srgbClr val="002060"/>
                </a:solidFill>
                <a:latin typeface="Arial Rounded MT Bold" panose="020F0704030504030204" pitchFamily="34" charset="77"/>
              </a:rPr>
              <a:t>- T</a:t>
            </a:r>
            <a:r>
              <a:rPr lang="en-US" sz="2400" i="0" dirty="0">
                <a:solidFill>
                  <a:srgbClr val="002060"/>
                </a:solidFill>
                <a:effectLst/>
                <a:latin typeface="Arial Rounded MT Bold" panose="020F0704030504030204" pitchFamily="34" charset="77"/>
              </a:rPr>
              <a:t>asks and question types have not changed.</a:t>
            </a:r>
          </a:p>
          <a:p>
            <a:pPr marL="400050" indent="-3873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PTE academic score requirements for the universities or institutions will not change.</a:t>
            </a:r>
          </a:p>
          <a:p>
            <a:pPr marL="400050" indent="-387350" algn="just">
              <a:buFont typeface="Arial" panose="020B0604020202020204" pitchFamily="34" charset="0"/>
              <a:buChar char="•"/>
            </a:pPr>
            <a:r>
              <a:rPr lang="en-US" sz="2400" i="0" dirty="0">
                <a:solidFill>
                  <a:srgbClr val="002060"/>
                </a:solidFill>
                <a:effectLst/>
                <a:latin typeface="Arial Rounded MT Bold" panose="020F0704030504030204" pitchFamily="34" charset="77"/>
              </a:rPr>
              <a:t>The reliability and validity of scores</a:t>
            </a:r>
          </a:p>
        </p:txBody>
      </p:sp>
      <p:cxnSp>
        <p:nvCxnSpPr>
          <p:cNvPr id="4" name="Straight Connector 3">
            <a:extLst>
              <a:ext uri="{FF2B5EF4-FFF2-40B4-BE49-F238E27FC236}">
                <a16:creationId xmlns:a16="http://schemas.microsoft.com/office/drawing/2014/main" id="{B90511EA-0115-2443-8973-3EAC9DFE1FA2}"/>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5" name="Subtitle 2">
            <a:extLst>
              <a:ext uri="{FF2B5EF4-FFF2-40B4-BE49-F238E27FC236}">
                <a16:creationId xmlns:a16="http://schemas.microsoft.com/office/drawing/2014/main" id="{7BBC01A0-1F8B-0B41-AD1D-101C7941334E}"/>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rgbClr val="002060"/>
                </a:solidFill>
                <a:latin typeface="Arial Rounded MT Bold" panose="020F0704030504030204" pitchFamily="34" charset="0"/>
              </a:rPr>
              <a:t>Orientation</a:t>
            </a:r>
          </a:p>
        </p:txBody>
      </p:sp>
      <p:sp>
        <p:nvSpPr>
          <p:cNvPr id="6" name="Subtitle 2">
            <a:extLst>
              <a:ext uri="{FF2B5EF4-FFF2-40B4-BE49-F238E27FC236}">
                <a16:creationId xmlns:a16="http://schemas.microsoft.com/office/drawing/2014/main" id="{BC0157D7-DCB1-E04D-A3E7-65BE53C092E0}"/>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spTree>
    <p:extLst>
      <p:ext uri="{BB962C8B-B14F-4D97-AF65-F5344CB8AC3E}">
        <p14:creationId xmlns:p14="http://schemas.microsoft.com/office/powerpoint/2010/main" val="1221971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8" y="2872389"/>
            <a:ext cx="9156878" cy="1139175"/>
          </a:xfrm>
        </p:spPr>
        <p:txBody>
          <a:bodyPr anchor="ctr">
            <a:normAutofit/>
          </a:bodyPr>
          <a:lstStyle/>
          <a:p>
            <a:r>
              <a:rPr lang="en-US" sz="4000" dirty="0">
                <a:solidFill>
                  <a:srgbClr val="FF0000"/>
                </a:solidFill>
                <a:latin typeface="Arial Rounded MT Bold" panose="020F0704030504030204" pitchFamily="34" charset="0"/>
              </a:rPr>
              <a:t>Task Type: </a:t>
            </a:r>
            <a:r>
              <a:rPr lang="en-US" sz="4000" dirty="0">
                <a:solidFill>
                  <a:srgbClr val="002060"/>
                </a:solidFill>
                <a:latin typeface="Arial Rounded MT Bold" panose="020F0704030504030204" pitchFamily="34" charset="0"/>
              </a:rPr>
              <a:t>Retell Lecture</a:t>
            </a:r>
          </a:p>
        </p:txBody>
      </p:sp>
      <p:sp>
        <p:nvSpPr>
          <p:cNvPr id="5"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4 of 4</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303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EFDD5-54D3-4C1A-8578-B5E2348E7AFF}"/>
              </a:ext>
            </a:extLst>
          </p:cNvPr>
          <p:cNvSpPr>
            <a:spLocks noGrp="1"/>
          </p:cNvSpPr>
          <p:nvPr>
            <p:ph idx="1"/>
          </p:nvPr>
        </p:nvSpPr>
        <p:spPr>
          <a:xfrm>
            <a:off x="1499368" y="2524836"/>
            <a:ext cx="9164339" cy="3652126"/>
          </a:xfrm>
        </p:spPr>
        <p:txBody>
          <a:bodyPr>
            <a:normAutofit/>
          </a:bodyPr>
          <a:lstStyle/>
          <a:p>
            <a:pPr marL="341313" indent="-341313" algn="just"/>
            <a:r>
              <a:rPr lang="en-IN" sz="2600" b="1" dirty="0">
                <a:solidFill>
                  <a:srgbClr val="002060"/>
                </a:solidFill>
                <a:latin typeface="Arial Rounded MT Bold" panose="020F0704030504030204" pitchFamily="34" charset="0"/>
              </a:rPr>
              <a:t>You will hear a lecture or watch a video on an academic subject. </a:t>
            </a:r>
          </a:p>
          <a:p>
            <a:pPr marL="341313" indent="-341313" algn="just"/>
            <a:endParaRPr lang="en-IN" sz="2600" b="1" dirty="0">
              <a:solidFill>
                <a:srgbClr val="002060"/>
              </a:solidFill>
              <a:latin typeface="Arial Rounded MT Bold" panose="020F0704030504030204" pitchFamily="34" charset="0"/>
            </a:endParaRPr>
          </a:p>
          <a:p>
            <a:pPr marL="341313" indent="-341313" algn="just"/>
            <a:r>
              <a:rPr lang="en-IN" sz="2600" b="1" dirty="0">
                <a:solidFill>
                  <a:srgbClr val="002060"/>
                </a:solidFill>
                <a:latin typeface="Arial Rounded MT Bold" panose="020F0704030504030204" pitchFamily="34" charset="0"/>
              </a:rPr>
              <a:t>As the label says, you need to tell a lecture in your own words</a:t>
            </a: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499368" y="757979"/>
            <a:ext cx="9164339"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Retell Lecture</a:t>
            </a:r>
          </a:p>
        </p:txBody>
      </p:sp>
    </p:spTree>
    <p:extLst>
      <p:ext uri="{BB962C8B-B14F-4D97-AF65-F5344CB8AC3E}">
        <p14:creationId xmlns:p14="http://schemas.microsoft.com/office/powerpoint/2010/main" val="2194825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73D62-65E4-4233-80EB-C8DB451B49A7}"/>
              </a:ext>
            </a:extLst>
          </p:cNvPr>
          <p:cNvSpPr>
            <a:spLocks noGrp="1"/>
          </p:cNvSpPr>
          <p:nvPr>
            <p:ph idx="1"/>
          </p:nvPr>
        </p:nvSpPr>
        <p:spPr>
          <a:xfrm>
            <a:off x="1081825" y="2115403"/>
            <a:ext cx="10058399" cy="4061560"/>
          </a:xfrm>
        </p:spPr>
        <p:txBody>
          <a:bodyPr>
            <a:normAutofit/>
          </a:bodyPr>
          <a:lstStyle/>
          <a:p>
            <a:pPr marL="341313" indent="-341313" algn="just"/>
            <a:r>
              <a:rPr lang="en-US" sz="2600" b="1" dirty="0">
                <a:solidFill>
                  <a:srgbClr val="002060"/>
                </a:solidFill>
                <a:latin typeface="Arial Rounded MT Bold" panose="020F0704030504030204" pitchFamily="34" charset="0"/>
              </a:rPr>
              <a:t>The duration of the lecture will be around 40 – 120 seconds.</a:t>
            </a:r>
          </a:p>
          <a:p>
            <a:pPr marL="341313" indent="-341313" algn="just"/>
            <a:endParaRPr lang="en-US" sz="1000" b="1" dirty="0">
              <a:solidFill>
                <a:srgbClr val="002060"/>
              </a:solidFill>
              <a:latin typeface="Arial Rounded MT Bold" panose="020F0704030504030204" pitchFamily="34" charset="0"/>
            </a:endParaRPr>
          </a:p>
          <a:p>
            <a:pPr marL="341313" indent="-341313" algn="just"/>
            <a:r>
              <a:rPr lang="en-US" sz="2600" b="1" dirty="0">
                <a:solidFill>
                  <a:srgbClr val="002060"/>
                </a:solidFill>
                <a:latin typeface="Arial Rounded MT Bold" panose="020F0704030504030204" pitchFamily="34" charset="0"/>
              </a:rPr>
              <a:t>You will have 10 seconds to prepare your answer.</a:t>
            </a:r>
          </a:p>
          <a:p>
            <a:pPr marL="341313" indent="-341313" algn="just"/>
            <a:endParaRPr lang="en-US" sz="1000" b="1" dirty="0">
              <a:solidFill>
                <a:srgbClr val="002060"/>
              </a:solidFill>
              <a:latin typeface="Arial Rounded MT Bold" panose="020F0704030504030204" pitchFamily="34" charset="0"/>
            </a:endParaRPr>
          </a:p>
          <a:p>
            <a:pPr marL="341313" indent="-341313" algn="just"/>
            <a:r>
              <a:rPr lang="en-US" sz="2600" b="1" dirty="0">
                <a:solidFill>
                  <a:srgbClr val="002060"/>
                </a:solidFill>
                <a:latin typeface="Arial Rounded MT Bold" panose="020F0704030504030204" pitchFamily="34" charset="0"/>
              </a:rPr>
              <a:t>The computer will give 40 seconds to record an answer.</a:t>
            </a:r>
          </a:p>
          <a:p>
            <a:pPr marL="341313" indent="-341313" algn="just"/>
            <a:endParaRPr lang="en-US" sz="1000" b="1" dirty="0">
              <a:solidFill>
                <a:srgbClr val="002060"/>
              </a:solidFill>
              <a:latin typeface="Arial Rounded MT Bold" panose="020F0704030504030204" pitchFamily="34" charset="0"/>
            </a:endParaRPr>
          </a:p>
          <a:p>
            <a:pPr marL="341313" indent="-341313" algn="just"/>
            <a:r>
              <a:rPr lang="en-US" sz="2600" b="1" dirty="0">
                <a:solidFill>
                  <a:srgbClr val="002060"/>
                </a:solidFill>
                <a:latin typeface="Arial Rounded MT Bold" panose="020F0704030504030204" pitchFamily="34" charset="0"/>
              </a:rPr>
              <a:t>You will get 1 – 2 tasks.</a:t>
            </a:r>
          </a:p>
          <a:p>
            <a:pPr marL="0" indent="0" algn="just">
              <a:buNone/>
            </a:pPr>
            <a:endParaRPr lang="en-IN" sz="26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499368" y="757979"/>
            <a:ext cx="9164339"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Features: </a:t>
            </a:r>
            <a:r>
              <a:rPr lang="en-US" sz="4667" dirty="0">
                <a:solidFill>
                  <a:srgbClr val="002060"/>
                </a:solidFill>
                <a:latin typeface="Arial Rounded MT Bold" panose="020F0704030504030204" pitchFamily="34" charset="0"/>
              </a:rPr>
              <a:t>Retell Lecture</a:t>
            </a:r>
          </a:p>
        </p:txBody>
      </p:sp>
    </p:spTree>
    <p:extLst>
      <p:ext uri="{BB962C8B-B14F-4D97-AF65-F5344CB8AC3E}">
        <p14:creationId xmlns:p14="http://schemas.microsoft.com/office/powerpoint/2010/main" val="3226973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499368" y="757979"/>
            <a:ext cx="9164339" cy="839019"/>
          </a:xfrm>
        </p:spPr>
        <p:txBody>
          <a:bodyPr anchor="ctr">
            <a:normAutofit/>
          </a:body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Retell Lecture</a:t>
            </a:r>
          </a:p>
        </p:txBody>
      </p:sp>
      <p:pic>
        <p:nvPicPr>
          <p:cNvPr id="2" name="Picture 1"/>
          <p:cNvPicPr>
            <a:picLocks noChangeAspect="1"/>
          </p:cNvPicPr>
          <p:nvPr/>
        </p:nvPicPr>
        <p:blipFill rotWithShape="1">
          <a:blip r:embed="rId2"/>
          <a:srcRect l="12554" t="3650" r="12553" b="8851"/>
          <a:stretch/>
        </p:blipFill>
        <p:spPr>
          <a:xfrm>
            <a:off x="2290530" y="1661393"/>
            <a:ext cx="7705383" cy="5061379"/>
          </a:xfrm>
          <a:prstGeom prst="rect">
            <a:avLst/>
          </a:prstGeom>
        </p:spPr>
      </p:pic>
      <p:sp>
        <p:nvSpPr>
          <p:cNvPr id="4"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50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Retell Lecture</a:t>
            </a:r>
          </a:p>
        </p:txBody>
      </p:sp>
      <p:sp>
        <p:nvSpPr>
          <p:cNvPr id="8" name="Content Placeholder 2">
            <a:extLst>
              <a:ext uri="{FF2B5EF4-FFF2-40B4-BE49-F238E27FC236}">
                <a16:creationId xmlns:a16="http://schemas.microsoft.com/office/drawing/2014/main" id="{813628FB-B272-479F-A82C-D9D5561A53C1}"/>
              </a:ext>
            </a:extLst>
          </p:cNvPr>
          <p:cNvSpPr>
            <a:spLocks noGrp="1"/>
          </p:cNvSpPr>
          <p:nvPr>
            <p:ph idx="1"/>
          </p:nvPr>
        </p:nvSpPr>
        <p:spPr>
          <a:xfrm>
            <a:off x="1519708" y="2228045"/>
            <a:ext cx="9144000" cy="3240579"/>
          </a:xfrm>
        </p:spPr>
        <p:txBody>
          <a:bodyPr>
            <a:normAutofit/>
          </a:bodyPr>
          <a:lstStyle/>
          <a:p>
            <a:pPr marL="0" indent="0" algn="just">
              <a:buNone/>
            </a:pPr>
            <a:r>
              <a:rPr lang="en-IN" sz="2400" b="1" dirty="0">
                <a:solidFill>
                  <a:srgbClr val="002060"/>
                </a:solidFill>
                <a:latin typeface="Arial Rounded MT Bold" panose="020F0704030504030204" pitchFamily="34" charset="0"/>
              </a:rPr>
              <a:t>This is a Communicative Skill task in which:</a:t>
            </a:r>
            <a:endParaRPr lang="en-IN" sz="1000" b="1" dirty="0">
              <a:solidFill>
                <a:srgbClr val="002060"/>
              </a:solidFill>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Listening and Speaking </a:t>
            </a:r>
            <a:r>
              <a:rPr lang="en-IN" sz="2400" b="1" dirty="0">
                <a:solidFill>
                  <a:srgbClr val="002060"/>
                </a:solidFill>
                <a:latin typeface="Arial Rounded MT Bold" panose="020F0704030504030204" pitchFamily="34" charset="0"/>
              </a:rPr>
              <a:t>skills are tested.</a:t>
            </a:r>
          </a:p>
          <a:p>
            <a:pPr algn="just"/>
            <a:r>
              <a:rPr lang="en-IN" sz="2400" b="1" dirty="0">
                <a:solidFill>
                  <a:srgbClr val="002060"/>
                </a:solidFill>
                <a:latin typeface="Arial Rounded MT Bold" panose="020F0704030504030204" pitchFamily="34" charset="0"/>
              </a:rPr>
              <a:t>You are evaluated based on </a:t>
            </a:r>
            <a:r>
              <a:rPr lang="en-IN" sz="2400" b="1" dirty="0">
                <a:solidFill>
                  <a:srgbClr val="FF0000"/>
                </a:solidFill>
                <a:latin typeface="Arial Rounded MT Bold" panose="020F0704030504030204" pitchFamily="34" charset="0"/>
              </a:rPr>
              <a:t>Content, Oral Fluency and Pronunciation.</a:t>
            </a:r>
          </a:p>
          <a:p>
            <a:pPr algn="just"/>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908000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445454"/>
            <a:ext cx="10972800" cy="5412546"/>
          </a:xfrm>
        </p:spPr>
        <p:txBody>
          <a:bodyPr>
            <a:normAutofit/>
          </a:bodyPr>
          <a:lstStyle/>
          <a:p>
            <a:pPr marL="0" indent="0" algn="just">
              <a:lnSpc>
                <a:spcPct val="100000"/>
              </a:lnSpc>
              <a:buNone/>
            </a:pPr>
            <a:r>
              <a:rPr lang="en-US" sz="2500" b="1" dirty="0">
                <a:solidFill>
                  <a:srgbClr val="FF0000"/>
                </a:solidFill>
                <a:latin typeface="Arial Rounded MT Bold" panose="020F0704030504030204" pitchFamily="34" charset="0"/>
              </a:rPr>
              <a:t>Content: </a:t>
            </a:r>
            <a:r>
              <a:rPr lang="en-US" sz="2500" b="1" dirty="0">
                <a:solidFill>
                  <a:srgbClr val="002060"/>
                </a:solidFill>
                <a:latin typeface="Arial Rounded MT Bold" panose="020F0704030504030204" pitchFamily="34" charset="0"/>
              </a:rPr>
              <a:t>Main features of the lecture.</a:t>
            </a:r>
          </a:p>
          <a:p>
            <a:pPr marL="0" indent="0" algn="just">
              <a:lnSpc>
                <a:spcPct val="100000"/>
              </a:lnSpc>
              <a:buNone/>
            </a:pPr>
            <a:endParaRPr lang="en-US" sz="500" b="1" dirty="0">
              <a:solidFill>
                <a:srgbClr val="FF0000"/>
              </a:solidFill>
              <a:latin typeface="Arial Rounded MT Bold" panose="020F0704030504030204" pitchFamily="34" charset="0"/>
            </a:endParaRPr>
          </a:p>
          <a:p>
            <a:pPr marL="0" indent="0" algn="just">
              <a:lnSpc>
                <a:spcPct val="100000"/>
              </a:lnSpc>
              <a:buNone/>
            </a:pPr>
            <a:r>
              <a:rPr lang="en-US" sz="2000" b="1" dirty="0">
                <a:solidFill>
                  <a:srgbClr val="FF0000"/>
                </a:solidFill>
                <a:latin typeface="Arial Rounded MT Bold" panose="020F0704030504030204" pitchFamily="34" charset="0"/>
              </a:rPr>
              <a:t>5: 	</a:t>
            </a:r>
            <a:r>
              <a:rPr lang="en-US" sz="2000" b="1" dirty="0">
                <a:solidFill>
                  <a:srgbClr val="002060"/>
                </a:solidFill>
                <a:latin typeface="Arial Rounded MT Bold" panose="020F0704030504030204" pitchFamily="34" charset="0"/>
              </a:rPr>
              <a:t>Re-tells all points of the presentation and describes characters, aspects and 	actions, their relationships, the underlying development, implications and 	conclusions.</a:t>
            </a:r>
          </a:p>
          <a:p>
            <a:pPr marL="0" indent="0" algn="just">
              <a:lnSpc>
                <a:spcPct val="100000"/>
              </a:lnSpc>
              <a:buNone/>
            </a:pPr>
            <a:r>
              <a:rPr lang="en-US" sz="2000" b="1" dirty="0">
                <a:solidFill>
                  <a:srgbClr val="FF0000"/>
                </a:solidFill>
                <a:latin typeface="Arial Rounded MT Bold" panose="020F0704030504030204" pitchFamily="34" charset="0"/>
              </a:rPr>
              <a:t>4:</a:t>
            </a:r>
            <a:r>
              <a:rPr lang="en-US" sz="2000" b="1" dirty="0">
                <a:solidFill>
                  <a:srgbClr val="002060"/>
                </a:solidFill>
                <a:latin typeface="Arial Rounded MT Bold" panose="020F0704030504030204" pitchFamily="34" charset="0"/>
              </a:rPr>
              <a:t> 	Describes all key points of the lecture and their relations, referring to their 	implications and conclusions.</a:t>
            </a:r>
          </a:p>
          <a:p>
            <a:pPr marL="0" indent="0" algn="just">
              <a:lnSpc>
                <a:spcPct val="100000"/>
              </a:lnSpc>
              <a:buNone/>
            </a:pPr>
            <a:r>
              <a:rPr lang="en-US" sz="2000" b="1" dirty="0">
                <a:solidFill>
                  <a:srgbClr val="FF0000"/>
                </a:solidFill>
                <a:latin typeface="Arial Rounded MT Bold" panose="020F0704030504030204" pitchFamily="34" charset="0"/>
              </a:rPr>
              <a:t>3: 	</a:t>
            </a:r>
            <a:r>
              <a:rPr lang="en-US" sz="2000" b="1" dirty="0">
                <a:solidFill>
                  <a:srgbClr val="002060"/>
                </a:solidFill>
                <a:latin typeface="Arial Rounded MT Bold" panose="020F0704030504030204" pitchFamily="34" charset="0"/>
              </a:rPr>
              <a:t>Deals with most points in the lecture and refers to their implications and 	conclusions.</a:t>
            </a:r>
          </a:p>
          <a:p>
            <a:pPr marL="0" indent="0" algn="just">
              <a:lnSpc>
                <a:spcPct val="100000"/>
              </a:lnSpc>
              <a:buNone/>
            </a:pPr>
            <a:r>
              <a:rPr lang="en-US" sz="2000" b="1" dirty="0">
                <a:solidFill>
                  <a:srgbClr val="FF0000"/>
                </a:solidFill>
                <a:latin typeface="Arial Rounded MT Bold" panose="020F0704030504030204" pitchFamily="34" charset="0"/>
              </a:rPr>
              <a:t>2: 	</a:t>
            </a:r>
            <a:r>
              <a:rPr lang="en-US" sz="2000" b="1" dirty="0">
                <a:solidFill>
                  <a:srgbClr val="002060"/>
                </a:solidFill>
                <a:latin typeface="Arial Rounded MT Bold" panose="020F0704030504030204" pitchFamily="34" charset="0"/>
              </a:rPr>
              <a:t>Deals with only one key point and refers to an implication or conclusion. Shows 	basic understanding of several core elements of the lecture.</a:t>
            </a:r>
          </a:p>
          <a:p>
            <a:pPr marL="0" indent="0" algn="just">
              <a:lnSpc>
                <a:spcPct val="100000"/>
              </a:lnSpc>
              <a:buNone/>
            </a:pPr>
            <a:r>
              <a:rPr lang="en-US" sz="2000" b="1" dirty="0">
                <a:solidFill>
                  <a:srgbClr val="FF0000"/>
                </a:solidFill>
                <a:latin typeface="Arial Rounded MT Bold" panose="020F0704030504030204" pitchFamily="34" charset="0"/>
              </a:rPr>
              <a:t>1:</a:t>
            </a:r>
            <a:r>
              <a:rPr lang="en-US" sz="2000" b="1" dirty="0">
                <a:solidFill>
                  <a:srgbClr val="002060"/>
                </a:solidFill>
                <a:latin typeface="Arial Rounded MT Bold" panose="020F0704030504030204" pitchFamily="34" charset="0"/>
              </a:rPr>
              <a:t> 	Describes some basic elements of the lecture but does not make clear their 	interrelations or implications.</a:t>
            </a:r>
          </a:p>
          <a:p>
            <a:pPr marL="0" indent="0" algn="just">
              <a:lnSpc>
                <a:spcPct val="100000"/>
              </a:lnSpc>
              <a:buNone/>
            </a:pPr>
            <a:r>
              <a:rPr lang="en-US" sz="2000" b="1" dirty="0">
                <a:solidFill>
                  <a:srgbClr val="FF0000"/>
                </a:solidFill>
                <a:latin typeface="Arial Rounded MT Bold" panose="020F0704030504030204" pitchFamily="34" charset="0"/>
              </a:rPr>
              <a:t>0: 	</a:t>
            </a:r>
            <a:r>
              <a:rPr lang="en-US" sz="2000" b="1" dirty="0">
                <a:solidFill>
                  <a:srgbClr val="002060"/>
                </a:solidFill>
                <a:latin typeface="Arial Rounded MT Bold" panose="020F0704030504030204" pitchFamily="34" charset="0"/>
              </a:rPr>
              <a:t>Mentions some disjointed elements of the presentation</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Retell Lecture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79091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445454"/>
            <a:ext cx="10972800" cy="5412546"/>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Pronunciation: </a:t>
            </a:r>
            <a:r>
              <a:rPr lang="en-US" sz="2400" b="1" dirty="0">
                <a:solidFill>
                  <a:srgbClr val="002060"/>
                </a:solidFill>
                <a:latin typeface="Arial Rounded MT Bold" panose="020F0704030504030204" pitchFamily="34" charset="0"/>
              </a:rPr>
              <a:t>Sound of speech or language.</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All vowels and consonants are produced in a manner that is easily understood by regular speakers of the language. Stress is placed correctly in all words and sentence-level stress is fully appropriate.</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Vowels and consonants are pronounced clearly and unambiguously. A few minor consonant, vowel or stress distortions do not affect intelligibility. All words are easily understandable.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Most vowels and consonants are pronounced correctly. Some consistent errors might make a few words unclear. A few consonants in certain contexts may be regularly distorted, omitted or mispronounced.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Some consonants and vowels are consistently mispronounced in a nonnative like manner. At least 2/3 of speech is intelligible, but listeners might need to adjust to the accent. </a:t>
            </a:r>
          </a:p>
          <a:p>
            <a:pPr marL="0" indent="0" algn="just">
              <a:lnSpc>
                <a:spcPct val="100000"/>
              </a:lnSpc>
              <a:buNone/>
            </a:pPr>
            <a:r>
              <a:rPr lang="en-US" sz="1700" b="1" dirty="0">
                <a:solidFill>
                  <a:srgbClr val="FF0000"/>
                </a:solidFill>
                <a:latin typeface="Arial Rounded MT Bold" panose="020F0704030504030204" pitchFamily="34" charset="0"/>
              </a:rPr>
              <a:t>1 – Intrusive:</a:t>
            </a:r>
            <a:r>
              <a:rPr lang="en-US" sz="1700" b="1" dirty="0">
                <a:solidFill>
                  <a:srgbClr val="002060"/>
                </a:solidFill>
                <a:latin typeface="Arial Rounded MT Bold" panose="020F0704030504030204" pitchFamily="34" charset="0"/>
              </a:rPr>
              <a:t> Many consonants and vowels are mispronounced, resulting in a strong intrusive foreign accent. Listeners may have difficulty understanding about 1/3 of the words. Many consonants may be distorted or omitted. </a:t>
            </a:r>
          </a:p>
          <a:p>
            <a:pPr marL="0" indent="0" algn="just">
              <a:lnSpc>
                <a:spcPct val="100000"/>
              </a:lnSpc>
              <a:buNone/>
            </a:pPr>
            <a:r>
              <a:rPr lang="en-US" sz="1700" b="1" dirty="0">
                <a:solidFill>
                  <a:srgbClr val="FF0000"/>
                </a:solidFill>
                <a:latin typeface="Arial Rounded MT Bold" panose="020F0704030504030204" pitchFamily="34" charset="0"/>
              </a:rPr>
              <a:t>0 – Non English: </a:t>
            </a:r>
            <a:r>
              <a:rPr lang="en-US" sz="1700" b="1" dirty="0">
                <a:solidFill>
                  <a:srgbClr val="002060"/>
                </a:solidFill>
                <a:latin typeface="Arial Rounded MT Bold" panose="020F0704030504030204" pitchFamily="34" charset="0"/>
              </a:rPr>
              <a:t>Pronunciation seems completely characteristic of another language. </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Retell Lecture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1284062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605307" y="1368179"/>
            <a:ext cx="10972800" cy="5560653"/>
          </a:xfrm>
        </p:spPr>
        <p:txBody>
          <a:bodyPr>
            <a:normAutofit/>
          </a:bodyPr>
          <a:lstStyle/>
          <a:p>
            <a:pPr marL="0" indent="0" algn="just">
              <a:lnSpc>
                <a:spcPct val="100000"/>
              </a:lnSpc>
              <a:buNone/>
            </a:pPr>
            <a:r>
              <a:rPr lang="en-US" sz="2400" b="1" dirty="0">
                <a:solidFill>
                  <a:srgbClr val="FF0000"/>
                </a:solidFill>
                <a:latin typeface="Arial Rounded MT Bold" panose="020F0704030504030204" pitchFamily="34" charset="0"/>
              </a:rPr>
              <a:t>Oral Fluency: </a:t>
            </a:r>
            <a:r>
              <a:rPr lang="en-US" sz="2400" b="1" dirty="0">
                <a:solidFill>
                  <a:srgbClr val="002060"/>
                </a:solidFill>
                <a:latin typeface="Arial Rounded MT Bold" panose="020F0704030504030204" pitchFamily="34" charset="0"/>
              </a:rPr>
              <a:t>The ability to read with speed, accuracy, and proper expression.</a:t>
            </a:r>
          </a:p>
          <a:p>
            <a:pPr marL="0" indent="0" algn="just">
              <a:lnSpc>
                <a:spcPct val="100000"/>
              </a:lnSpc>
              <a:buNone/>
            </a:pPr>
            <a:r>
              <a:rPr lang="en-US" sz="1700" b="1" dirty="0">
                <a:solidFill>
                  <a:srgbClr val="FF0000"/>
                </a:solidFill>
                <a:latin typeface="Arial Rounded MT Bold" panose="020F0704030504030204" pitchFamily="34" charset="0"/>
              </a:rPr>
              <a:t>5 – Native Like: </a:t>
            </a:r>
            <a:r>
              <a:rPr lang="en-US" sz="1700" b="1" dirty="0">
                <a:solidFill>
                  <a:srgbClr val="002060"/>
                </a:solidFill>
                <a:latin typeface="Arial Rounded MT Bold" panose="020F0704030504030204" pitchFamily="34" charset="0"/>
              </a:rPr>
              <a:t>Speech shows smooth rhythm and phrasing. There are no hesitations, repetitions, false starts or non-native phonological simplifications.</a:t>
            </a:r>
          </a:p>
          <a:p>
            <a:pPr marL="0" indent="0" algn="just">
              <a:lnSpc>
                <a:spcPct val="100000"/>
              </a:lnSpc>
              <a:buNone/>
            </a:pPr>
            <a:r>
              <a:rPr lang="en-US" sz="1700" b="1" dirty="0">
                <a:solidFill>
                  <a:srgbClr val="FF0000"/>
                </a:solidFill>
                <a:latin typeface="Arial Rounded MT Bold" panose="020F0704030504030204" pitchFamily="34" charset="0"/>
              </a:rPr>
              <a:t>4 – Advance:</a:t>
            </a:r>
            <a:r>
              <a:rPr lang="en-US" sz="1700" b="1" dirty="0">
                <a:solidFill>
                  <a:srgbClr val="002060"/>
                </a:solidFill>
                <a:latin typeface="Arial Rounded MT Bold" panose="020F0704030504030204" pitchFamily="34" charset="0"/>
              </a:rPr>
              <a:t> Speech has an acceptable rhythm with appropriate phrasing and word emphasis. There is no more than one hesitation, one repetition or a false start. </a:t>
            </a:r>
          </a:p>
          <a:p>
            <a:pPr marL="0" indent="0" algn="just">
              <a:lnSpc>
                <a:spcPct val="100000"/>
              </a:lnSpc>
              <a:buNone/>
            </a:pPr>
            <a:r>
              <a:rPr lang="en-US" sz="1700" b="1" dirty="0">
                <a:solidFill>
                  <a:srgbClr val="FF0000"/>
                </a:solidFill>
                <a:latin typeface="Arial Rounded MT Bold" panose="020F0704030504030204" pitchFamily="34" charset="0"/>
              </a:rPr>
              <a:t>3 – Good: </a:t>
            </a:r>
            <a:r>
              <a:rPr lang="en-US" sz="1700" b="1" dirty="0">
                <a:solidFill>
                  <a:srgbClr val="002060"/>
                </a:solidFill>
                <a:latin typeface="Arial Rounded MT Bold" panose="020F0704030504030204" pitchFamily="34" charset="0"/>
              </a:rPr>
              <a:t>Speech is at an acceptable speed but may be uneven. There may be more than one hesitation, but most words are spoken in continuous phrases. There are few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2 – Intermediate: </a:t>
            </a:r>
            <a:r>
              <a:rPr lang="en-US" sz="1700" b="1" dirty="0">
                <a:solidFill>
                  <a:srgbClr val="002060"/>
                </a:solidFill>
                <a:latin typeface="Arial Rounded MT Bold" panose="020F0704030504030204" pitchFamily="34" charset="0"/>
              </a:rPr>
              <a:t>Speech may be uneven or staccato. Speech (if &gt;= 6 words) has at least one smooth three-word run, and no more than two or three hesitations, repetitions or false starts. </a:t>
            </a:r>
          </a:p>
          <a:p>
            <a:pPr marL="0" indent="0" algn="just">
              <a:lnSpc>
                <a:spcPct val="100000"/>
              </a:lnSpc>
              <a:buNone/>
            </a:pPr>
            <a:r>
              <a:rPr lang="en-US" sz="1700" b="1" dirty="0">
                <a:solidFill>
                  <a:srgbClr val="FF0000"/>
                </a:solidFill>
                <a:latin typeface="Arial Rounded MT Bold" panose="020F0704030504030204" pitchFamily="34" charset="0"/>
              </a:rPr>
              <a:t>1 – Limited:</a:t>
            </a:r>
            <a:r>
              <a:rPr lang="en-US" sz="1700" b="1" dirty="0">
                <a:solidFill>
                  <a:srgbClr val="002060"/>
                </a:solidFill>
                <a:latin typeface="Arial Rounded MT Bold" panose="020F0704030504030204" pitchFamily="34" charset="0"/>
              </a:rPr>
              <a:t> Speech has irregular phrasing or sentence rhythm. Poor phrasing, staccato or syllabic timing, and/or multiple hesitations, repetitions, and/or false starts make spoken performance notably uneven or discontinuous. </a:t>
            </a:r>
          </a:p>
          <a:p>
            <a:pPr marL="0" indent="0" algn="just">
              <a:lnSpc>
                <a:spcPct val="100000"/>
              </a:lnSpc>
              <a:buNone/>
            </a:pPr>
            <a:r>
              <a:rPr lang="en-US" sz="1700" b="1" dirty="0">
                <a:solidFill>
                  <a:srgbClr val="FF0000"/>
                </a:solidFill>
                <a:latin typeface="Arial Rounded MT Bold" panose="020F0704030504030204" pitchFamily="34" charset="0"/>
              </a:rPr>
              <a:t>0 – Disfluent: </a:t>
            </a:r>
            <a:r>
              <a:rPr lang="en-US" sz="1700" b="1" dirty="0">
                <a:solidFill>
                  <a:srgbClr val="002060"/>
                </a:solidFill>
                <a:latin typeface="Arial Rounded MT Bold" panose="020F0704030504030204" pitchFamily="34" charset="0"/>
              </a:rPr>
              <a:t>Speech is slow, multiple hesitations, pauses, false starts. Most words are isolated, and there may be more than one long pause.</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Retell Lecture</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539539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499368" y="757979"/>
            <a:ext cx="9164339"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a:solidFill>
                  <a:srgbClr val="FF0000"/>
                </a:solidFill>
                <a:latin typeface="Arial Rounded MT Bold" panose="020F0704030504030204" pitchFamily="34" charset="0"/>
              </a:rPr>
              <a:t>Task Type: </a:t>
            </a:r>
            <a:r>
              <a:rPr lang="en-US" sz="4667">
                <a:solidFill>
                  <a:srgbClr val="002060"/>
                </a:solidFill>
                <a:latin typeface="Arial Rounded MT Bold" panose="020F0704030504030204" pitchFamily="34" charset="0"/>
              </a:rPr>
              <a:t>Retell Lecture</a:t>
            </a:r>
            <a:endParaRPr lang="en-US" sz="4667" dirty="0">
              <a:solidFill>
                <a:srgbClr val="002060"/>
              </a:solidFill>
              <a:latin typeface="Arial Rounded MT Bold" panose="020F0704030504030204" pitchFamily="34" charset="0"/>
            </a:endParaRPr>
          </a:p>
        </p:txBody>
      </p:sp>
      <p:sp>
        <p:nvSpPr>
          <p:cNvPr id="9" name="Subtitle 2"/>
          <p:cNvSpPr txBox="1">
            <a:spLocks/>
          </p:cNvSpPr>
          <p:nvPr/>
        </p:nvSpPr>
        <p:spPr>
          <a:xfrm>
            <a:off x="1499369" y="1773144"/>
            <a:ext cx="9164338" cy="494630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00000"/>
              </a:lnSpc>
              <a:spcBef>
                <a:spcPts val="0"/>
              </a:spcBef>
              <a:buClr>
                <a:srgbClr val="FF0000"/>
              </a:buClr>
              <a:buNone/>
            </a:pPr>
            <a:r>
              <a:rPr lang="en-US" sz="2800" b="1" dirty="0">
                <a:solidFill>
                  <a:srgbClr val="FF0000"/>
                </a:solidFill>
                <a:latin typeface="Arial Rounded MT Bold" panose="020F0704030504030204" pitchFamily="34" charset="0"/>
              </a:rPr>
              <a:t>Structure of Response</a:t>
            </a:r>
          </a:p>
          <a:p>
            <a:pPr marL="0" lvl="1" indent="0" algn="just">
              <a:lnSpc>
                <a:spcPct val="100000"/>
              </a:lnSpc>
              <a:spcBef>
                <a:spcPts val="0"/>
              </a:spcBef>
              <a:buClr>
                <a:srgbClr val="FF0000"/>
              </a:buClr>
              <a:buNone/>
            </a:pPr>
            <a:endParaRPr lang="en-US" sz="2600"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pPr>
            <a:r>
              <a:rPr lang="en-US" sz="2600" b="1" dirty="0">
                <a:solidFill>
                  <a:srgbClr val="002060"/>
                </a:solidFill>
                <a:latin typeface="Arial Rounded MT Bold" panose="020F0704030504030204" pitchFamily="34" charset="0"/>
              </a:rPr>
              <a:t>The lecturer talked about …………</a:t>
            </a:r>
          </a:p>
          <a:p>
            <a:pPr marL="692133" lvl="2" indent="-387341" algn="just">
              <a:lnSpc>
                <a:spcPct val="100000"/>
              </a:lnSpc>
              <a:spcBef>
                <a:spcPts val="0"/>
              </a:spcBef>
              <a:buClr>
                <a:srgbClr val="002060"/>
              </a:buClr>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sz="2600" b="1" dirty="0">
                <a:solidFill>
                  <a:srgbClr val="002060"/>
                </a:solidFill>
                <a:latin typeface="Arial Rounded MT Bold" panose="020F0704030504030204" pitchFamily="34" charset="0"/>
              </a:rPr>
              <a:t>He / She says further says that …………</a:t>
            </a:r>
          </a:p>
          <a:p>
            <a:pPr marL="692133" lvl="2" indent="-387341" algn="just">
              <a:lnSpc>
                <a:spcPct val="100000"/>
              </a:lnSpc>
              <a:spcBef>
                <a:spcPts val="0"/>
              </a:spcBef>
              <a:buClr>
                <a:srgbClr val="002060"/>
              </a:buClr>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sz="2600" b="1" dirty="0">
                <a:solidFill>
                  <a:srgbClr val="002060"/>
                </a:solidFill>
                <a:latin typeface="Arial Rounded MT Bold" panose="020F0704030504030204" pitchFamily="34" charset="0"/>
              </a:rPr>
              <a:t>The lecturer also mentions that …………</a:t>
            </a:r>
          </a:p>
          <a:p>
            <a:pPr marL="692133" lvl="2" indent="-387341" algn="just">
              <a:lnSpc>
                <a:spcPct val="100000"/>
              </a:lnSpc>
              <a:spcBef>
                <a:spcPts val="0"/>
              </a:spcBef>
              <a:buClr>
                <a:srgbClr val="002060"/>
              </a:buClr>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sz="2600" b="1" dirty="0">
                <a:solidFill>
                  <a:srgbClr val="002060"/>
                </a:solidFill>
                <a:latin typeface="Arial Rounded MT Bold" panose="020F0704030504030204" pitchFamily="34" charset="0"/>
              </a:rPr>
              <a:t>He / She then proclaims that …………</a:t>
            </a:r>
          </a:p>
          <a:p>
            <a:pPr marL="692133" lvl="2" indent="-387341" algn="just">
              <a:lnSpc>
                <a:spcPct val="100000"/>
              </a:lnSpc>
              <a:spcBef>
                <a:spcPts val="0"/>
              </a:spcBef>
              <a:buClr>
                <a:srgbClr val="002060"/>
              </a:buClr>
            </a:pP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pPr>
            <a:r>
              <a:rPr lang="en-US" sz="2600" b="1" dirty="0">
                <a:solidFill>
                  <a:srgbClr val="002060"/>
                </a:solidFill>
                <a:latin typeface="Arial Rounded MT Bold" panose="020F0704030504030204" pitchFamily="34" charset="0"/>
              </a:rPr>
              <a:t>He / She concludes saying that …………</a:t>
            </a:r>
          </a:p>
        </p:txBody>
      </p:sp>
    </p:spTree>
    <p:extLst>
      <p:ext uri="{BB962C8B-B14F-4D97-AF65-F5344CB8AC3E}">
        <p14:creationId xmlns:p14="http://schemas.microsoft.com/office/powerpoint/2010/main" val="4170188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4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6"/>
            <a:ext cx="9144000" cy="2369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dirty="0">
                <a:solidFill>
                  <a:srgbClr val="FF0000"/>
                </a:solidFill>
                <a:latin typeface="Arial Rounded MT Bold" panose="020F0704030504030204" pitchFamily="34" charset="0"/>
              </a:rPr>
              <a:t>PTE Speaking</a:t>
            </a:r>
          </a:p>
          <a:p>
            <a:pPr>
              <a:lnSpc>
                <a:spcPct val="100000"/>
              </a:lnSpc>
            </a:pPr>
            <a:r>
              <a:rPr lang="en-US" dirty="0">
                <a:solidFill>
                  <a:srgbClr val="FF0000"/>
                </a:solidFill>
                <a:latin typeface="Arial Rounded MT Bold" panose="020F0704030504030204" pitchFamily="34" charset="0"/>
              </a:rPr>
              <a:t>Session - 4</a:t>
            </a:r>
          </a:p>
        </p:txBody>
      </p:sp>
      <p:sp>
        <p:nvSpPr>
          <p:cNvPr id="6" name="Subtitle 2"/>
          <p:cNvSpPr txBox="1">
            <a:spLocks/>
          </p:cNvSpPr>
          <p:nvPr/>
        </p:nvSpPr>
        <p:spPr>
          <a:xfrm>
            <a:off x="9504608" y="6104586"/>
            <a:ext cx="233107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239654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p:cNvSpPr txBox="1">
            <a:spLocks/>
          </p:cNvSpPr>
          <p:nvPr/>
        </p:nvSpPr>
        <p:spPr>
          <a:xfrm>
            <a:off x="0" y="3421627"/>
            <a:ext cx="12192000" cy="132265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000" dirty="0">
                <a:solidFill>
                  <a:srgbClr val="002060"/>
                </a:solidFill>
                <a:latin typeface="Arial Rounded MT Bold" panose="020F0704030504030204" pitchFamily="34" charset="0"/>
              </a:rPr>
              <a:t>Speaking		Writing		Reading		Listening</a:t>
            </a:r>
          </a:p>
        </p:txBody>
      </p:sp>
      <p:sp>
        <p:nvSpPr>
          <p:cNvPr id="2" name="Title 1"/>
          <p:cNvSpPr>
            <a:spLocks noGrp="1"/>
          </p:cNvSpPr>
          <p:nvPr>
            <p:ph type="ctrTitle"/>
          </p:nvPr>
        </p:nvSpPr>
        <p:spPr>
          <a:xfrm>
            <a:off x="2667000" y="1477209"/>
            <a:ext cx="6858000" cy="751988"/>
          </a:xfrm>
        </p:spPr>
        <p:txBody>
          <a:bodyPr>
            <a:normAutofit fontScale="90000"/>
          </a:bodyPr>
          <a:lstStyle/>
          <a:p>
            <a:r>
              <a:rPr lang="en-US" dirty="0">
                <a:solidFill>
                  <a:srgbClr val="FF0000"/>
                </a:solidFill>
                <a:latin typeface="Arial Rounded MT Bold" panose="020F0704030504030204" pitchFamily="34" charset="0"/>
              </a:rPr>
              <a:t>PTE </a:t>
            </a:r>
            <a:r>
              <a:rPr lang="en-US" dirty="0">
                <a:solidFill>
                  <a:srgbClr val="002060"/>
                </a:solidFill>
                <a:latin typeface="Arial Rounded MT Bold" panose="020F0704030504030204" pitchFamily="34" charset="0"/>
              </a:rPr>
              <a:t>Exam Format</a:t>
            </a:r>
          </a:p>
        </p:txBody>
      </p:sp>
      <p:sp>
        <p:nvSpPr>
          <p:cNvPr id="3" name="Subtitle 2"/>
          <p:cNvSpPr>
            <a:spLocks noGrp="1"/>
          </p:cNvSpPr>
          <p:nvPr>
            <p:ph type="subTitle" idx="1"/>
          </p:nvPr>
        </p:nvSpPr>
        <p:spPr>
          <a:xfrm>
            <a:off x="0" y="2745484"/>
            <a:ext cx="12192000" cy="676139"/>
          </a:xfrm>
        </p:spPr>
        <p:txBody>
          <a:bodyPr>
            <a:normAutofit/>
          </a:bodyPr>
          <a:lstStyle/>
          <a:p>
            <a:r>
              <a:rPr lang="en-US" sz="2500" dirty="0">
                <a:solidFill>
                  <a:srgbClr val="002060"/>
                </a:solidFill>
                <a:latin typeface="Arial Rounded MT Bold" panose="020F0704030504030204" pitchFamily="34" charset="0"/>
              </a:rPr>
              <a:t>The pattern of the modules</a:t>
            </a:r>
          </a:p>
          <a:p>
            <a:endParaRPr lang="en-US" sz="2500" dirty="0">
              <a:solidFill>
                <a:srgbClr val="002060"/>
              </a:solidFill>
              <a:latin typeface="Arial Rounded MT Bold" panose="020F0704030504030204" pitchFamily="34" charset="0"/>
            </a:endParaRPr>
          </a:p>
          <a:p>
            <a:endParaRPr lang="en-US" sz="2500" dirty="0">
              <a:solidFill>
                <a:srgbClr val="002060"/>
              </a:solidFill>
              <a:latin typeface="Arial Rounded MT Bold" panose="020F0704030504030204" pitchFamily="34" charset="0"/>
            </a:endParaRPr>
          </a:p>
          <a:p>
            <a:endParaRPr lang="en-US" sz="2000" dirty="0">
              <a:solidFill>
                <a:srgbClr val="002060"/>
              </a:solidFill>
              <a:latin typeface="Arial Rounded MT Bold" panose="020F0704030504030204" pitchFamily="34" charset="0"/>
            </a:endParaRPr>
          </a:p>
        </p:txBody>
      </p:sp>
      <p:sp>
        <p:nvSpPr>
          <p:cNvPr id="14" name="Right Arrow 13"/>
          <p:cNvSpPr/>
          <p:nvPr/>
        </p:nvSpPr>
        <p:spPr>
          <a:xfrm>
            <a:off x="3799035" y="3965678"/>
            <a:ext cx="554368" cy="157316"/>
          </a:xfrm>
          <a:prstGeom prst="rightArrow">
            <a:avLst>
              <a:gd name="adj1" fmla="val 29092"/>
              <a:gd name="adj2" fmla="val 70908"/>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2060"/>
              </a:solidFill>
            </a:endParaRPr>
          </a:p>
        </p:txBody>
      </p:sp>
      <p:sp>
        <p:nvSpPr>
          <p:cNvPr id="24" name="Right Arrow 23"/>
          <p:cNvSpPr/>
          <p:nvPr/>
        </p:nvSpPr>
        <p:spPr>
          <a:xfrm>
            <a:off x="5701991" y="3965678"/>
            <a:ext cx="554368" cy="157316"/>
          </a:xfrm>
          <a:prstGeom prst="rightArrow">
            <a:avLst>
              <a:gd name="adj1" fmla="val 29092"/>
              <a:gd name="adj2" fmla="val 70908"/>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2060"/>
              </a:solidFill>
            </a:endParaRPr>
          </a:p>
        </p:txBody>
      </p:sp>
      <p:sp>
        <p:nvSpPr>
          <p:cNvPr id="7" name="Right Arrow 6"/>
          <p:cNvSpPr/>
          <p:nvPr/>
        </p:nvSpPr>
        <p:spPr>
          <a:xfrm>
            <a:off x="7840811" y="3965678"/>
            <a:ext cx="554368" cy="157316"/>
          </a:xfrm>
          <a:prstGeom prst="rightArrow">
            <a:avLst>
              <a:gd name="adj1" fmla="val 29092"/>
              <a:gd name="adj2" fmla="val 70908"/>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2060"/>
              </a:solidFill>
            </a:endParaRPr>
          </a:p>
        </p:txBody>
      </p:sp>
      <p:cxnSp>
        <p:nvCxnSpPr>
          <p:cNvPr id="8" name="Straight Connector 7"/>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Subtitle 2"/>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11" name="Subtitle 2"/>
          <p:cNvSpPr txBox="1">
            <a:spLocks/>
          </p:cNvSpPr>
          <p:nvPr/>
        </p:nvSpPr>
        <p:spPr>
          <a:xfrm>
            <a:off x="3799035" y="4764751"/>
            <a:ext cx="8380086" cy="6761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rgbClr val="002060"/>
              </a:solidFill>
              <a:latin typeface="Arial Rounded MT Bold" panose="020F0704030504030204" pitchFamily="34" charset="0"/>
            </a:endParaRPr>
          </a:p>
        </p:txBody>
      </p:sp>
      <p:sp>
        <p:nvSpPr>
          <p:cNvPr id="13"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sp>
        <p:nvSpPr>
          <p:cNvPr id="4" name="TextBox 3">
            <a:extLst>
              <a:ext uri="{FF2B5EF4-FFF2-40B4-BE49-F238E27FC236}">
                <a16:creationId xmlns:a16="http://schemas.microsoft.com/office/drawing/2014/main" id="{5AF8ECED-3A6D-4EBC-A4D2-72E04796B4F0}"/>
              </a:ext>
            </a:extLst>
          </p:cNvPr>
          <p:cNvSpPr txBox="1"/>
          <p:nvPr/>
        </p:nvSpPr>
        <p:spPr>
          <a:xfrm>
            <a:off x="2081242" y="4753802"/>
            <a:ext cx="8037708" cy="1477328"/>
          </a:xfrm>
          <a:prstGeom prst="rect">
            <a:avLst/>
          </a:prstGeom>
          <a:noFill/>
        </p:spPr>
        <p:txBody>
          <a:bodyPr wrap="square" rtlCol="0">
            <a:spAutoFit/>
          </a:bodyPr>
          <a:lstStyle/>
          <a:p>
            <a:r>
              <a:rPr lang="en-US" sz="2000" dirty="0">
                <a:solidFill>
                  <a:srgbClr val="002060"/>
                </a:solidFill>
                <a:latin typeface="Arial Rounded MT Bold" panose="020F0704030504030204" pitchFamily="34" charset="0"/>
              </a:rPr>
              <a:t>The test is for 2 hours approximately and is divided into 3 parts .</a:t>
            </a:r>
          </a:p>
          <a:p>
            <a:endParaRPr lang="en-US" sz="1000" dirty="0">
              <a:solidFill>
                <a:srgbClr val="002060"/>
              </a:solidFill>
              <a:latin typeface="Arial Rounded MT Bold" panose="020F0704030504030204" pitchFamily="34" charset="0"/>
            </a:endParaRPr>
          </a:p>
          <a:p>
            <a:pPr marL="342900" indent="-342900">
              <a:buFont typeface="Arial" panose="020B0604020202020204" pitchFamily="34" charset="0"/>
              <a:buChar char="•"/>
            </a:pPr>
            <a:r>
              <a:rPr lang="en-US" sz="2000" dirty="0">
                <a:solidFill>
                  <a:srgbClr val="002060"/>
                </a:solidFill>
                <a:latin typeface="Arial Rounded MT Bold" panose="020F0704030504030204" pitchFamily="34" charset="0"/>
              </a:rPr>
              <a:t>Part 1 – Speaking and Writing</a:t>
            </a:r>
          </a:p>
          <a:p>
            <a:pPr marL="342900" indent="-342900">
              <a:buFont typeface="Arial" panose="020B0604020202020204" pitchFamily="34" charset="0"/>
              <a:buChar char="•"/>
            </a:pPr>
            <a:r>
              <a:rPr lang="en-US" sz="2000" dirty="0">
                <a:solidFill>
                  <a:srgbClr val="002060"/>
                </a:solidFill>
                <a:latin typeface="Arial Rounded MT Bold" panose="020F0704030504030204" pitchFamily="34" charset="0"/>
              </a:rPr>
              <a:t>Part 2 – Reading</a:t>
            </a:r>
          </a:p>
          <a:p>
            <a:pPr marL="342900" indent="-342900">
              <a:buFont typeface="Arial" panose="020B0604020202020204" pitchFamily="34" charset="0"/>
              <a:buChar char="•"/>
            </a:pPr>
            <a:r>
              <a:rPr lang="en-US" sz="2000" dirty="0">
                <a:solidFill>
                  <a:srgbClr val="002060"/>
                </a:solidFill>
                <a:latin typeface="Arial Rounded MT Bold" panose="020F0704030504030204" pitchFamily="34" charset="0"/>
              </a:rPr>
              <a:t>Part 3 – Listening </a:t>
            </a:r>
          </a:p>
        </p:txBody>
      </p:sp>
    </p:spTree>
    <p:extLst>
      <p:ext uri="{BB962C8B-B14F-4D97-AF65-F5344CB8AC3E}">
        <p14:creationId xmlns:p14="http://schemas.microsoft.com/office/powerpoint/2010/main" val="1461256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99369" y="1672785"/>
            <a:ext cx="9164338" cy="4946309"/>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The duration of the lecture will be around 40 – 120 seconds. So learn to make notes while listening as the audio is played only once.</a:t>
            </a:r>
            <a:endParaRPr lang="en-US"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Some questions may come with an image. Do not depend on them. These images may not give any relevant information based on the lecture.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Try to take notes in shortcuts. Do not write lengthy sentences. Pick up only the key words and use your own symbols, abbreviations and arrows to jot down the important points.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Apart from taking notes, also focus on the information mentioned by the lecturer. Overall understanding of the lecture is very important. If you fail in this, your content will be inaccurate.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Remember the 3 seconds rule. Start speaking once you hear the beep tone. </a:t>
            </a:r>
          </a:p>
          <a:p>
            <a:pPr marL="692133" lvl="2" indent="-387341" algn="just">
              <a:lnSpc>
                <a:spcPct val="100000"/>
              </a:lnSpc>
              <a:spcBef>
                <a:spcPts val="0"/>
              </a:spcBef>
              <a:buClr>
                <a:srgbClr val="002060"/>
              </a:buClr>
              <a:buFont typeface="Arial" panose="020B0604020202020204" pitchFamily="34" charset="0"/>
              <a:buChar char="•"/>
            </a:pPr>
            <a:endParaRPr lang="en-US" sz="667" b="1" dirty="0">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4 of 4</a:t>
            </a:r>
            <a:endParaRPr lang="en-US" sz="1500" dirty="0">
              <a:solidFill>
                <a:srgbClr val="002060"/>
              </a:solidFill>
              <a:latin typeface="Arial Rounded MT Bold" panose="020F0704030504030204" pitchFamily="34" charset="0"/>
            </a:endParaRP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txBox="1">
            <a:spLocks/>
          </p:cNvSpPr>
          <p:nvPr/>
        </p:nvSpPr>
        <p:spPr>
          <a:xfrm>
            <a:off x="1499368" y="757979"/>
            <a:ext cx="9164339"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667">
                <a:solidFill>
                  <a:srgbClr val="FF0000"/>
                </a:solidFill>
                <a:latin typeface="Arial Rounded MT Bold" panose="020F0704030504030204" pitchFamily="34" charset="0"/>
              </a:rPr>
              <a:t>Task Type: </a:t>
            </a:r>
            <a:r>
              <a:rPr lang="en-US" sz="4667">
                <a:solidFill>
                  <a:srgbClr val="002060"/>
                </a:solidFill>
                <a:latin typeface="Arial Rounded MT Bold" panose="020F0704030504030204" pitchFamily="34" charset="0"/>
              </a:rPr>
              <a:t>Retell Lecture</a:t>
            </a:r>
            <a:endParaRPr lang="en-US" sz="4667"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787257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99369" y="1706238"/>
            <a:ext cx="9164338" cy="4946309"/>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If the lecturer mentions about any names,</a:t>
            </a:r>
            <a:r>
              <a:rPr lang="en-US" sz="2000" b="1" dirty="0">
                <a:latin typeface="Arial Rounded MT Bold" panose="020F0704030504030204" pitchFamily="34" charset="0"/>
              </a:rPr>
              <a:t> </a:t>
            </a:r>
            <a:r>
              <a:rPr lang="en-US" sz="2000" b="1" dirty="0">
                <a:solidFill>
                  <a:srgbClr val="FF0000"/>
                </a:solidFill>
                <a:latin typeface="Arial Rounded MT Bold" panose="020F0704030504030204" pitchFamily="34" charset="0"/>
              </a:rPr>
              <a:t>do not note them.</a:t>
            </a:r>
            <a:r>
              <a:rPr lang="en-US" sz="2000" b="1" dirty="0">
                <a:latin typeface="Arial Rounded MT Bold" panose="020F0704030504030204" pitchFamily="34" charset="0"/>
              </a:rPr>
              <a:t> </a:t>
            </a:r>
            <a:r>
              <a:rPr lang="en-US" sz="2000" b="1" dirty="0">
                <a:solidFill>
                  <a:srgbClr val="002060"/>
                </a:solidFill>
                <a:latin typeface="Arial Rounded MT Bold" panose="020F0704030504030204" pitchFamily="34" charset="0"/>
              </a:rPr>
              <a:t>There are chances that you may note them incorrectly and retell them incorrectly as well. This will result in inappropriate content.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30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Pay attention to any rectifications or corrections in the lecture done by the lecturer. If you note down the wrong information, you may retell the same thing.</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You will have 40 seconds to respond for each question. An ideal response should be within 35-40 seconds. Make sure you finish the sentences before the microphone closes. It should not cut your speech out. This will impact your score as the response will be incomplete.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Avoid unnecessary sounds such as ‘umm’, ‘</a:t>
            </a:r>
            <a:r>
              <a:rPr lang="en-US" sz="2000" b="1" dirty="0" err="1">
                <a:solidFill>
                  <a:srgbClr val="002060"/>
                </a:solidFill>
                <a:latin typeface="Arial Rounded MT Bold" panose="020F0704030504030204" pitchFamily="34" charset="0"/>
              </a:rPr>
              <a:t>aah</a:t>
            </a:r>
            <a:r>
              <a:rPr lang="en-US" sz="2000" b="1" dirty="0">
                <a:solidFill>
                  <a:srgbClr val="002060"/>
                </a:solidFill>
                <a:latin typeface="Arial Rounded MT Bold" panose="020F0704030504030204" pitchFamily="34" charset="0"/>
              </a:rPr>
              <a:t>’, coughing, sneezing, or clearing your throat.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a:solidFill>
                  <a:srgbClr val="002060"/>
                </a:solidFill>
                <a:latin typeface="Arial Rounded MT Bold" panose="020F0704030504030204" pitchFamily="34" charset="0"/>
              </a:rPr>
              <a:t>Session 4 of 4</a:t>
            </a:r>
            <a:endParaRPr lang="en-US" sz="1500" dirty="0">
              <a:solidFill>
                <a:srgbClr val="002060"/>
              </a:solidFill>
              <a:latin typeface="Arial Rounded MT Bold" panose="020F0704030504030204" pitchFamily="34" charset="0"/>
            </a:endParaRP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a:spLocks noGrp="1"/>
          </p:cNvSpPr>
          <p:nvPr>
            <p:ph type="ctrTitle"/>
          </p:nvPr>
        </p:nvSpPr>
        <p:spPr>
          <a:xfrm>
            <a:off x="1499368" y="757979"/>
            <a:ext cx="9164339" cy="839019"/>
          </a:xfrm>
        </p:spPr>
        <p:txBody>
          <a:bodyPr anchor="ctr">
            <a:normAutofit/>
          </a:body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Retell Lecture</a:t>
            </a:r>
          </a:p>
        </p:txBody>
      </p:sp>
    </p:spTree>
    <p:extLst>
      <p:ext uri="{BB962C8B-B14F-4D97-AF65-F5344CB8AC3E}">
        <p14:creationId xmlns:p14="http://schemas.microsoft.com/office/powerpoint/2010/main" val="3740415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99369" y="1773144"/>
            <a:ext cx="9164338" cy="4946309"/>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Do not place the microphone too close to your mouth. The recorder may catch the inappropriate sound.</a:t>
            </a:r>
          </a:p>
          <a:p>
            <a:pPr marL="692133" lvl="2" indent="-387341" algn="just">
              <a:lnSpc>
                <a:spcPct val="100000"/>
              </a:lnSpc>
              <a:spcBef>
                <a:spcPts val="0"/>
              </a:spcBef>
              <a:buClr>
                <a:srgbClr val="002060"/>
              </a:buClr>
              <a:buFont typeface="Arial" panose="020B0604020202020204" pitchFamily="34" charset="0"/>
              <a:buChar char="•"/>
            </a:pPr>
            <a:endParaRPr lang="en-US" sz="300" b="1" dirty="0">
              <a:solidFill>
                <a:srgbClr val="002060"/>
              </a:solidFill>
              <a:latin typeface="Arial Rounded MT Bold" panose="020F0704030504030204" pitchFamily="34" charset="0"/>
            </a:endParaRPr>
          </a:p>
          <a:p>
            <a:pPr marL="304792" lvl="2" algn="just">
              <a:lnSpc>
                <a:spcPct val="100000"/>
              </a:lnSpc>
              <a:spcBef>
                <a:spcPts val="0"/>
              </a:spcBef>
              <a:buClr>
                <a:srgbClr val="002060"/>
              </a:buCl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Your response will be evaluated on the content, oral fluency and pronunciation. So speak as naturally and fluently as possible. Do not speak very fast. This may lead to mispronunciation.</a:t>
            </a: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a:spLocks noGrp="1"/>
          </p:cNvSpPr>
          <p:nvPr>
            <p:ph type="ctrTitle"/>
          </p:nvPr>
        </p:nvSpPr>
        <p:spPr>
          <a:xfrm>
            <a:off x="1499368" y="757979"/>
            <a:ext cx="9164339" cy="839019"/>
          </a:xfrm>
        </p:spPr>
        <p:txBody>
          <a:bodyPr anchor="ctr">
            <a:normAutofit/>
          </a:bodyPr>
          <a:lstStyle/>
          <a:p>
            <a:r>
              <a:rPr lang="en-US" sz="4667" dirty="0">
                <a:solidFill>
                  <a:srgbClr val="FF0000"/>
                </a:solidFill>
                <a:latin typeface="Arial Rounded MT Bold" panose="020F0704030504030204" pitchFamily="34" charset="0"/>
              </a:rPr>
              <a:t>Task Type: </a:t>
            </a:r>
            <a:r>
              <a:rPr lang="en-US" sz="4667" dirty="0">
                <a:solidFill>
                  <a:srgbClr val="002060"/>
                </a:solidFill>
                <a:latin typeface="Arial Rounded MT Bold" panose="020F0704030504030204" pitchFamily="34" charset="0"/>
              </a:rPr>
              <a:t>Retell Lecture</a:t>
            </a:r>
          </a:p>
        </p:txBody>
      </p:sp>
    </p:spTree>
    <p:extLst>
      <p:ext uri="{BB962C8B-B14F-4D97-AF65-F5344CB8AC3E}">
        <p14:creationId xmlns:p14="http://schemas.microsoft.com/office/powerpoint/2010/main" val="1235057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8" y="2872389"/>
            <a:ext cx="9143999" cy="1139175"/>
          </a:xfrm>
        </p:spPr>
        <p:txBody>
          <a:bodyPr anchor="ctr">
            <a:normAutofit/>
          </a:bodyPr>
          <a:lstStyle/>
          <a:p>
            <a:r>
              <a:rPr lang="en-US" sz="4000" b="1" dirty="0">
                <a:solidFill>
                  <a:srgbClr val="FF0000"/>
                </a:solidFill>
                <a:latin typeface="Arial Rounded MT Bold" panose="020F0704030504030204" pitchFamily="34" charset="0"/>
              </a:rPr>
              <a:t>Task Type: </a:t>
            </a:r>
            <a:r>
              <a:rPr lang="en-US" sz="4000" b="1" dirty="0">
                <a:solidFill>
                  <a:srgbClr val="002060"/>
                </a:solidFill>
                <a:latin typeface="Arial Rounded MT Bold" panose="020F0704030504030204" pitchFamily="34" charset="0"/>
              </a:rPr>
              <a:t>Answer Short Questions</a:t>
            </a:r>
          </a:p>
        </p:txBody>
      </p:sp>
      <p:sp>
        <p:nvSpPr>
          <p:cNvPr id="3"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4" name="Straight Connector 3"/>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488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59513-0785-4B5A-A03E-1F868FCFB031}"/>
              </a:ext>
            </a:extLst>
          </p:cNvPr>
          <p:cNvSpPr>
            <a:spLocks noGrp="1"/>
          </p:cNvSpPr>
          <p:nvPr>
            <p:ph idx="1"/>
          </p:nvPr>
        </p:nvSpPr>
        <p:spPr>
          <a:xfrm>
            <a:off x="1525124" y="2074459"/>
            <a:ext cx="9164341" cy="4102503"/>
          </a:xfrm>
        </p:spPr>
        <p:txBody>
          <a:bodyPr>
            <a:normAutofit/>
          </a:bodyPr>
          <a:lstStyle/>
          <a:p>
            <a:pPr marL="341313" indent="-341313" algn="just"/>
            <a:r>
              <a:rPr lang="en-IN" sz="2667" b="1" dirty="0">
                <a:solidFill>
                  <a:srgbClr val="002060"/>
                </a:solidFill>
                <a:latin typeface="Arial Rounded MT Bold" panose="020F0704030504030204" pitchFamily="34" charset="0"/>
              </a:rPr>
              <a:t>In this question type, you will hear a question which you need to answer in usually one or a very small number of words.</a:t>
            </a:r>
          </a:p>
          <a:p>
            <a:pPr marL="341313" indent="-341313" algn="just"/>
            <a:endParaRPr lang="en-IN" sz="15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525125" y="732287"/>
            <a:ext cx="916434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33">
                <a:solidFill>
                  <a:srgbClr val="FF0000"/>
                </a:solidFill>
                <a:latin typeface="Arial Rounded MT Bold" panose="020F0704030504030204" pitchFamily="34" charset="0"/>
              </a:rPr>
              <a:t>Task Type: </a:t>
            </a:r>
            <a:r>
              <a:rPr lang="en-US" sz="3733">
                <a:solidFill>
                  <a:srgbClr val="002060"/>
                </a:solidFill>
                <a:latin typeface="Arial Rounded MT Bold" panose="020F0704030504030204" pitchFamily="34" charset="0"/>
              </a:rPr>
              <a:t>Answer Short Questions</a:t>
            </a:r>
            <a:endParaRPr lang="en-US" sz="3733"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25060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5DABB-3612-4D8F-93DC-23A5CD5D474A}"/>
              </a:ext>
            </a:extLst>
          </p:cNvPr>
          <p:cNvSpPr>
            <a:spLocks noGrp="1"/>
          </p:cNvSpPr>
          <p:nvPr>
            <p:ph idx="1"/>
          </p:nvPr>
        </p:nvSpPr>
        <p:spPr>
          <a:xfrm>
            <a:off x="1525126" y="2305317"/>
            <a:ext cx="9164340" cy="3871645"/>
          </a:xfrm>
        </p:spPr>
        <p:txBody>
          <a:bodyPr>
            <a:normAutofit/>
          </a:bodyPr>
          <a:lstStyle/>
          <a:p>
            <a:pPr marL="341313" indent="-341313" algn="just"/>
            <a:r>
              <a:rPr lang="en-IN" b="1" dirty="0">
                <a:solidFill>
                  <a:srgbClr val="002060"/>
                </a:solidFill>
                <a:latin typeface="Arial Rounded MT Bold" panose="020F0704030504030204" pitchFamily="34" charset="0"/>
              </a:rPr>
              <a:t>There is no need to give details.</a:t>
            </a:r>
            <a:endParaRPr lang="en-IN" sz="1600" b="1" dirty="0">
              <a:solidFill>
                <a:srgbClr val="002060"/>
              </a:solidFill>
              <a:latin typeface="Arial Rounded MT Bold" panose="020F0704030504030204" pitchFamily="34" charset="0"/>
            </a:endParaRPr>
          </a:p>
          <a:p>
            <a:pPr marL="341313" indent="-341313" algn="just"/>
            <a:r>
              <a:rPr lang="en-IN" b="1" dirty="0">
                <a:solidFill>
                  <a:srgbClr val="002060"/>
                </a:solidFill>
                <a:latin typeface="Arial Rounded MT Bold" panose="020F0704030504030204" pitchFamily="34" charset="0"/>
              </a:rPr>
              <a:t>There is no short tone / beep after the question completes.</a:t>
            </a:r>
            <a:endParaRPr lang="en-IN" sz="2700" b="1" dirty="0">
              <a:solidFill>
                <a:srgbClr val="002060"/>
              </a:solidFill>
              <a:latin typeface="Arial Rounded MT Bold" panose="020F0704030504030204" pitchFamily="34" charset="0"/>
            </a:endParaRPr>
          </a:p>
          <a:p>
            <a:pPr marL="341313" indent="-341313"/>
            <a:r>
              <a:rPr lang="en-IN" sz="2700" b="1" dirty="0">
                <a:solidFill>
                  <a:srgbClr val="002060"/>
                </a:solidFill>
                <a:latin typeface="Arial Rounded MT Bold" panose="020F0704030504030204" pitchFamily="34" charset="0"/>
              </a:rPr>
              <a:t>You will be asked 5 - 6 questions.</a:t>
            </a:r>
          </a:p>
          <a:p>
            <a:pPr marL="341313" indent="-341313"/>
            <a:r>
              <a:rPr lang="en-IN" sz="2700" b="1" dirty="0">
                <a:solidFill>
                  <a:srgbClr val="002060"/>
                </a:solidFill>
                <a:latin typeface="Arial Rounded MT Bold" panose="020F0704030504030204" pitchFamily="34" charset="0"/>
              </a:rPr>
              <a:t>You will have 10 seconds to answer.</a:t>
            </a:r>
          </a:p>
          <a:p>
            <a:pPr marL="0" indent="0">
              <a:buNone/>
            </a:pPr>
            <a:endParaRPr lang="en-IN" sz="2700"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25125" y="732287"/>
            <a:ext cx="9164340" cy="839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33" dirty="0">
                <a:solidFill>
                  <a:srgbClr val="FF0000"/>
                </a:solidFill>
                <a:latin typeface="Arial Rounded MT Bold" panose="020F0704030504030204" pitchFamily="34" charset="0"/>
              </a:rPr>
              <a:t>Features: </a:t>
            </a:r>
            <a:r>
              <a:rPr lang="en-US" sz="3733" dirty="0">
                <a:solidFill>
                  <a:srgbClr val="002060"/>
                </a:solidFill>
                <a:latin typeface="Arial Rounded MT Bold" panose="020F0704030504030204" pitchFamily="34" charset="0"/>
              </a:rPr>
              <a:t>Answer Short Questions</a:t>
            </a:r>
          </a:p>
        </p:txBody>
      </p:sp>
    </p:spTree>
    <p:extLst>
      <p:ext uri="{BB962C8B-B14F-4D97-AF65-F5344CB8AC3E}">
        <p14:creationId xmlns:p14="http://schemas.microsoft.com/office/powerpoint/2010/main" val="23040675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25125" y="732287"/>
            <a:ext cx="9164340" cy="839019"/>
          </a:xfrm>
        </p:spPr>
        <p:txBody>
          <a:bodyPr anchor="ctr">
            <a:normAutofit/>
          </a:body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Answer Short Questions</a:t>
            </a:r>
          </a:p>
        </p:txBody>
      </p:sp>
      <p:pic>
        <p:nvPicPr>
          <p:cNvPr id="4" name="Picture 3"/>
          <p:cNvPicPr>
            <a:picLocks noChangeAspect="1"/>
          </p:cNvPicPr>
          <p:nvPr/>
        </p:nvPicPr>
        <p:blipFill rotWithShape="1">
          <a:blip r:embed="rId2"/>
          <a:srcRect l="12553" t="3463" r="12448" b="8663"/>
          <a:stretch/>
        </p:blipFill>
        <p:spPr>
          <a:xfrm>
            <a:off x="2422592" y="1721761"/>
            <a:ext cx="7369406" cy="4854532"/>
          </a:xfrm>
          <a:prstGeom prst="rect">
            <a:avLst/>
          </a:prstGeom>
        </p:spPr>
      </p:pic>
      <p:sp>
        <p:nvSpPr>
          <p:cNvPr id="5"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2398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itle 1"/>
          <p:cNvSpPr txBox="1">
            <a:spLocks/>
          </p:cNvSpPr>
          <p:nvPr/>
        </p:nvSpPr>
        <p:spPr>
          <a:xfrm>
            <a:off x="1519708" y="722346"/>
            <a:ext cx="9144000" cy="8390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730" dirty="0">
                <a:solidFill>
                  <a:srgbClr val="FF0000"/>
                </a:solidFill>
                <a:latin typeface="Arial Rounded MT Bold" panose="020F0704030504030204" pitchFamily="34" charset="0"/>
              </a:rPr>
              <a:t>Scoring: </a:t>
            </a:r>
            <a:r>
              <a:rPr lang="en-US" sz="3730" dirty="0">
                <a:solidFill>
                  <a:srgbClr val="002060"/>
                </a:solidFill>
                <a:latin typeface="Arial Rounded MT Bold" panose="020F0704030504030204" pitchFamily="34" charset="0"/>
              </a:rPr>
              <a:t>Answer Short Questions</a:t>
            </a:r>
          </a:p>
        </p:txBody>
      </p:sp>
      <p:sp>
        <p:nvSpPr>
          <p:cNvPr id="8" name="Content Placeholder 2">
            <a:extLst>
              <a:ext uri="{FF2B5EF4-FFF2-40B4-BE49-F238E27FC236}">
                <a16:creationId xmlns:a16="http://schemas.microsoft.com/office/drawing/2014/main" id="{813628FB-B272-479F-A82C-D9D5561A53C1}"/>
              </a:ext>
            </a:extLst>
          </p:cNvPr>
          <p:cNvSpPr>
            <a:spLocks noGrp="1"/>
          </p:cNvSpPr>
          <p:nvPr>
            <p:ph idx="1"/>
          </p:nvPr>
        </p:nvSpPr>
        <p:spPr>
          <a:xfrm>
            <a:off x="2807594" y="2228045"/>
            <a:ext cx="7856114" cy="3240579"/>
          </a:xfrm>
        </p:spPr>
        <p:txBody>
          <a:bodyPr>
            <a:normAutofit/>
          </a:bodyPr>
          <a:lstStyle/>
          <a:p>
            <a:pPr marL="0" indent="0" algn="just">
              <a:buNone/>
            </a:pPr>
            <a:r>
              <a:rPr lang="en-IN" sz="2400" b="1" dirty="0">
                <a:solidFill>
                  <a:srgbClr val="002060"/>
                </a:solidFill>
                <a:latin typeface="Arial Rounded MT Bold" panose="020F0704030504030204" pitchFamily="34" charset="0"/>
              </a:rPr>
              <a:t>This is a Communicative Skill task in which:</a:t>
            </a:r>
            <a:endParaRPr lang="en-IN" sz="1000" b="1" dirty="0">
              <a:solidFill>
                <a:srgbClr val="002060"/>
              </a:solidFill>
              <a:latin typeface="Arial Rounded MT Bold" panose="020F0704030504030204" pitchFamily="34" charset="0"/>
            </a:endParaRPr>
          </a:p>
          <a:p>
            <a:pPr algn="just"/>
            <a:r>
              <a:rPr lang="en-IN" sz="2400" b="1" dirty="0">
                <a:solidFill>
                  <a:srgbClr val="FF0000"/>
                </a:solidFill>
                <a:latin typeface="Arial Rounded MT Bold" panose="020F0704030504030204" pitchFamily="34" charset="0"/>
              </a:rPr>
              <a:t>Listening and Speaking </a:t>
            </a:r>
            <a:r>
              <a:rPr lang="en-IN" sz="2400" b="1" dirty="0">
                <a:solidFill>
                  <a:srgbClr val="002060"/>
                </a:solidFill>
                <a:latin typeface="Arial Rounded MT Bold" panose="020F0704030504030204" pitchFamily="34" charset="0"/>
              </a:rPr>
              <a:t>skills are tested.</a:t>
            </a:r>
          </a:p>
          <a:p>
            <a:pPr algn="just"/>
            <a:r>
              <a:rPr lang="en-IN" sz="2400" b="1" dirty="0">
                <a:solidFill>
                  <a:srgbClr val="002060"/>
                </a:solidFill>
                <a:latin typeface="Arial Rounded MT Bold" panose="020F0704030504030204" pitchFamily="34" charset="0"/>
              </a:rPr>
              <a:t>You are evaluated based on </a:t>
            </a:r>
            <a:r>
              <a:rPr lang="en-IN" sz="2400" b="1" dirty="0">
                <a:solidFill>
                  <a:srgbClr val="FF0000"/>
                </a:solidFill>
                <a:latin typeface="Arial Rounded MT Bold" panose="020F0704030504030204" pitchFamily="34" charset="0"/>
              </a:rPr>
              <a:t>Vocabulary.</a:t>
            </a:r>
          </a:p>
          <a:p>
            <a:pPr algn="just"/>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a:p>
            <a:pPr marL="0" indent="0" algn="just">
              <a:buNone/>
            </a:pPr>
            <a:endParaRPr lang="en-IN" sz="2400" b="1"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296523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628FB-B272-479F-A82C-D9D5561A53C1}"/>
              </a:ext>
            </a:extLst>
          </p:cNvPr>
          <p:cNvSpPr>
            <a:spLocks noGrp="1"/>
          </p:cNvSpPr>
          <p:nvPr>
            <p:ph idx="1"/>
          </p:nvPr>
        </p:nvSpPr>
        <p:spPr>
          <a:xfrm>
            <a:off x="2962141" y="2292439"/>
            <a:ext cx="7701567" cy="4636393"/>
          </a:xfrm>
        </p:spPr>
        <p:txBody>
          <a:bodyPr>
            <a:normAutofit/>
          </a:bodyPr>
          <a:lstStyle/>
          <a:p>
            <a:pPr marL="0" indent="0" algn="just">
              <a:lnSpc>
                <a:spcPct val="100000"/>
              </a:lnSpc>
              <a:buNone/>
            </a:pPr>
            <a:r>
              <a:rPr lang="en-US" sz="2500" b="1" dirty="0">
                <a:solidFill>
                  <a:srgbClr val="FF0000"/>
                </a:solidFill>
                <a:latin typeface="Arial Rounded MT Bold" panose="020F0704030504030204" pitchFamily="34" charset="0"/>
              </a:rPr>
              <a:t>1: </a:t>
            </a:r>
            <a:r>
              <a:rPr lang="en-US" sz="2500" b="1" dirty="0">
                <a:solidFill>
                  <a:srgbClr val="002060"/>
                </a:solidFill>
                <a:latin typeface="Arial Rounded MT Bold" panose="020F0704030504030204" pitchFamily="34" charset="0"/>
              </a:rPr>
              <a:t>Appropriate word choice in response</a:t>
            </a:r>
          </a:p>
          <a:p>
            <a:pPr marL="0" indent="0" algn="just">
              <a:lnSpc>
                <a:spcPct val="100000"/>
              </a:lnSpc>
              <a:buNone/>
            </a:pPr>
            <a:r>
              <a:rPr lang="en-US" sz="2500" b="1" dirty="0">
                <a:solidFill>
                  <a:srgbClr val="FF0000"/>
                </a:solidFill>
                <a:latin typeface="Arial Rounded MT Bold" panose="020F0704030504030204" pitchFamily="34" charset="0"/>
              </a:rPr>
              <a:t>0 : </a:t>
            </a:r>
            <a:r>
              <a:rPr lang="en-US" sz="2500" b="1" dirty="0">
                <a:solidFill>
                  <a:srgbClr val="002060"/>
                </a:solidFill>
                <a:latin typeface="Arial Rounded MT Bold" panose="020F0704030504030204" pitchFamily="34" charset="0"/>
              </a:rPr>
              <a:t>Inappropriate word choice in response</a:t>
            </a:r>
          </a:p>
        </p:txBody>
      </p:sp>
      <p:sp>
        <p:nvSpPr>
          <p:cNvPr id="5" name="Title 1"/>
          <p:cNvSpPr txBox="1">
            <a:spLocks/>
          </p:cNvSpPr>
          <p:nvPr/>
        </p:nvSpPr>
        <p:spPr>
          <a:xfrm>
            <a:off x="1519708" y="606435"/>
            <a:ext cx="9144000" cy="83901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67" dirty="0">
                <a:solidFill>
                  <a:srgbClr val="FF0000"/>
                </a:solidFill>
                <a:latin typeface="Arial Rounded MT Bold" panose="020F0704030504030204" pitchFamily="34" charset="0"/>
              </a:rPr>
              <a:t>Scoring: </a:t>
            </a:r>
            <a:r>
              <a:rPr lang="en-US" sz="4667" dirty="0">
                <a:solidFill>
                  <a:srgbClr val="002060"/>
                </a:solidFill>
                <a:latin typeface="Arial Rounded MT Bold" panose="020F0704030504030204" pitchFamily="34" charset="0"/>
              </a:rPr>
              <a:t>Answer Short Questions</a:t>
            </a:r>
          </a:p>
        </p:txBody>
      </p:sp>
      <p:cxnSp>
        <p:nvCxnSpPr>
          <p:cNvPr id="6" name="Straight Connector 5"/>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2649986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25126" y="1721760"/>
            <a:ext cx="9164340" cy="4997693"/>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Listen to the question carefully and identify the topic. Questions are based on academic vocabulary and not very subjective.</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Keep your answer to the point. Do not try to give a long answer and most often, just one or a few words are enough.</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In some questions, you will be asked to make a choice from the given options in the question. For example, which animal is not a mammal? Butterfly, Cow or Goat? You have to choose from among the options mentioned and the correct answer is Butterfly.</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Another type of question that can be asked is open-ended questions. The first part of the question is complete and you have to complete the other part.</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p:txBody>
      </p:sp>
      <p:sp>
        <p:nvSpPr>
          <p:cNvPr id="5"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a:spLocks noGrp="1"/>
          </p:cNvSpPr>
          <p:nvPr>
            <p:ph type="ctrTitle"/>
          </p:nvPr>
        </p:nvSpPr>
        <p:spPr>
          <a:xfrm>
            <a:off x="1525125" y="732287"/>
            <a:ext cx="9164340" cy="839019"/>
          </a:xfrm>
        </p:spPr>
        <p:txBody>
          <a:bodyPr anchor="ctr">
            <a:normAutofit/>
          </a:body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Answer Short Questions</a:t>
            </a:r>
          </a:p>
        </p:txBody>
      </p:sp>
    </p:spTree>
    <p:extLst>
      <p:ext uri="{BB962C8B-B14F-4D97-AF65-F5344CB8AC3E}">
        <p14:creationId xmlns:p14="http://schemas.microsoft.com/office/powerpoint/2010/main" val="124836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A000-EBD3-46AF-9604-BF9187C2F1CF}"/>
              </a:ext>
            </a:extLst>
          </p:cNvPr>
          <p:cNvSpPr>
            <a:spLocks noGrp="1"/>
          </p:cNvSpPr>
          <p:nvPr>
            <p:ph type="title"/>
          </p:nvPr>
        </p:nvSpPr>
        <p:spPr>
          <a:xfrm>
            <a:off x="838200" y="774706"/>
            <a:ext cx="10515600" cy="1130288"/>
          </a:xfrm>
        </p:spPr>
        <p:txBody>
          <a:bodyPr/>
          <a:lstStyle/>
          <a:p>
            <a:pPr algn="ctr"/>
            <a:r>
              <a:rPr lang="en-IN" dirty="0">
                <a:solidFill>
                  <a:srgbClr val="FF0000"/>
                </a:solidFill>
                <a:latin typeface="Arial Rounded MT Bold" panose="020F0704030504030204" pitchFamily="34" charset="0"/>
              </a:rPr>
              <a:t>The Changes in PTE</a:t>
            </a:r>
            <a:endParaRPr lang="en-US" dirty="0"/>
          </a:p>
        </p:txBody>
      </p:sp>
      <p:cxnSp>
        <p:nvCxnSpPr>
          <p:cNvPr id="5" name="Straight Connector 4">
            <a:extLst>
              <a:ext uri="{FF2B5EF4-FFF2-40B4-BE49-F238E27FC236}">
                <a16:creationId xmlns:a16="http://schemas.microsoft.com/office/drawing/2014/main" id="{3B2D2D5A-D347-3846-82A2-EACDEB6EEAE4}"/>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90E999D0-B95D-FB46-B64E-5794B049B6B9}"/>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7" name="Subtitle 2">
            <a:extLst>
              <a:ext uri="{FF2B5EF4-FFF2-40B4-BE49-F238E27FC236}">
                <a16:creationId xmlns:a16="http://schemas.microsoft.com/office/drawing/2014/main" id="{68227E29-9785-0041-AB8C-43FD27432078}"/>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graphicFrame>
        <p:nvGraphicFramePr>
          <p:cNvPr id="3" name="Table 2">
            <a:extLst>
              <a:ext uri="{FF2B5EF4-FFF2-40B4-BE49-F238E27FC236}">
                <a16:creationId xmlns:a16="http://schemas.microsoft.com/office/drawing/2014/main" id="{0305726B-9781-8B4E-B0D5-BEBB34A02D6F}"/>
              </a:ext>
            </a:extLst>
          </p:cNvPr>
          <p:cNvGraphicFramePr>
            <a:graphicFrameLocks noGrp="1"/>
          </p:cNvGraphicFramePr>
          <p:nvPr/>
        </p:nvGraphicFramePr>
        <p:xfrm>
          <a:off x="838200" y="2316480"/>
          <a:ext cx="10515600" cy="2225040"/>
        </p:xfrm>
        <a:graphic>
          <a:graphicData uri="http://schemas.openxmlformats.org/drawingml/2006/table">
            <a:tbl>
              <a:tblPr firstRow="1" bandRow="1">
                <a:tableStyleId>{775DCB02-9BB8-47FD-8907-85C794F793BA}</a:tableStyleId>
              </a:tblPr>
              <a:tblGrid>
                <a:gridCol w="1968500">
                  <a:extLst>
                    <a:ext uri="{9D8B030D-6E8A-4147-A177-3AD203B41FA5}">
                      <a16:colId xmlns:a16="http://schemas.microsoft.com/office/drawing/2014/main" val="955920975"/>
                    </a:ext>
                  </a:extLst>
                </a:gridCol>
                <a:gridCol w="2641600">
                  <a:extLst>
                    <a:ext uri="{9D8B030D-6E8A-4147-A177-3AD203B41FA5}">
                      <a16:colId xmlns:a16="http://schemas.microsoft.com/office/drawing/2014/main" val="1989007708"/>
                    </a:ext>
                  </a:extLst>
                </a:gridCol>
                <a:gridCol w="2952750">
                  <a:extLst>
                    <a:ext uri="{9D8B030D-6E8A-4147-A177-3AD203B41FA5}">
                      <a16:colId xmlns:a16="http://schemas.microsoft.com/office/drawing/2014/main" val="1922678764"/>
                    </a:ext>
                  </a:extLst>
                </a:gridCol>
                <a:gridCol w="2952750">
                  <a:extLst>
                    <a:ext uri="{9D8B030D-6E8A-4147-A177-3AD203B41FA5}">
                      <a16:colId xmlns:a16="http://schemas.microsoft.com/office/drawing/2014/main" val="2450870412"/>
                    </a:ext>
                  </a:extLst>
                </a:gridCol>
              </a:tblGrid>
              <a:tr h="370840">
                <a:tc>
                  <a:txBody>
                    <a:bodyPr/>
                    <a:lstStyle/>
                    <a:p>
                      <a:pPr algn="ctr"/>
                      <a:r>
                        <a:rPr lang="en-US" sz="1800" dirty="0">
                          <a:latin typeface="Arial Rounded MT Bold" panose="020F0704030504030204" pitchFamily="34" charset="77"/>
                        </a:rPr>
                        <a:t>Part</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Content</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Test Time – 3 </a:t>
                      </a:r>
                      <a:r>
                        <a:rPr lang="en-US" sz="1800" dirty="0" err="1">
                          <a:latin typeface="Arial Rounded MT Bold" panose="020F0704030504030204" pitchFamily="34" charset="77"/>
                        </a:rPr>
                        <a:t>Hr</a:t>
                      </a:r>
                      <a:r>
                        <a:rPr lang="en-US" sz="1800" dirty="0">
                          <a:latin typeface="Arial Rounded MT Bold" panose="020F0704030504030204" pitchFamily="34" charset="77"/>
                        </a:rPr>
                        <a:t> Version</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Test Time – 2 </a:t>
                      </a:r>
                      <a:r>
                        <a:rPr lang="en-US" sz="1800" dirty="0" err="1">
                          <a:latin typeface="Arial Rounded MT Bold" panose="020F0704030504030204" pitchFamily="34" charset="77"/>
                        </a:rPr>
                        <a:t>Hr</a:t>
                      </a:r>
                      <a:r>
                        <a:rPr lang="en-US" sz="1800" dirty="0">
                          <a:latin typeface="Arial Rounded MT Bold" panose="020F0704030504030204" pitchFamily="34" charset="77"/>
                        </a:rPr>
                        <a:t> Version</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extLst>
                  <a:ext uri="{0D108BD9-81ED-4DB2-BD59-A6C34878D82A}">
                    <a16:rowId xmlns:a16="http://schemas.microsoft.com/office/drawing/2014/main" val="4236793754"/>
                  </a:ext>
                </a:extLst>
              </a:tr>
              <a:tr h="370840">
                <a:tc>
                  <a:txBody>
                    <a:bodyPr/>
                    <a:lstStyle/>
                    <a:p>
                      <a:pPr algn="ctr"/>
                      <a:r>
                        <a:rPr lang="en-US" dirty="0">
                          <a:solidFill>
                            <a:srgbClr val="002060"/>
                          </a:solidFill>
                          <a:latin typeface="Arial Rounded MT Bold" panose="020F0704030504030204" pitchFamily="34" charset="77"/>
                        </a:rPr>
                        <a:t>Introduction</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Personal Introduction</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1 minute</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1 minute</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7875694"/>
                  </a:ext>
                </a:extLst>
              </a:tr>
              <a:tr h="370840">
                <a:tc>
                  <a:txBody>
                    <a:bodyPr/>
                    <a:lstStyle/>
                    <a:p>
                      <a:pPr algn="ctr"/>
                      <a:r>
                        <a:rPr lang="en-US" dirty="0">
                          <a:solidFill>
                            <a:srgbClr val="002060"/>
                          </a:solidFill>
                          <a:latin typeface="Arial Rounded MT Bold" panose="020F0704030504030204" pitchFamily="34" charset="77"/>
                        </a:rPr>
                        <a:t>Part 1</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Speaking &amp; Writing</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77 – 93 minutes</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54 – 67 minutes</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4434004"/>
                  </a:ext>
                </a:extLst>
              </a:tr>
              <a:tr h="370840">
                <a:tc>
                  <a:txBody>
                    <a:bodyPr/>
                    <a:lstStyle/>
                    <a:p>
                      <a:pPr algn="ctr"/>
                      <a:r>
                        <a:rPr lang="en-US" dirty="0">
                          <a:solidFill>
                            <a:srgbClr val="002060"/>
                          </a:solidFill>
                          <a:latin typeface="Arial Rounded MT Bold" panose="020F0704030504030204" pitchFamily="34" charset="77"/>
                        </a:rPr>
                        <a:t>Part 2</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Reading</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32 – 41 minutes</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29 – 30 minutes</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3907458"/>
                  </a:ext>
                </a:extLst>
              </a:tr>
              <a:tr h="370840">
                <a:tc gridSpan="2">
                  <a:txBody>
                    <a:bodyPr/>
                    <a:lstStyle/>
                    <a:p>
                      <a:pPr algn="ctr"/>
                      <a:r>
                        <a:rPr lang="en-US" dirty="0">
                          <a:solidFill>
                            <a:srgbClr val="002060"/>
                          </a:solidFill>
                          <a:latin typeface="Arial Rounded MT Bold" panose="020F0704030504030204" pitchFamily="34" charset="77"/>
                        </a:rPr>
                        <a:t>Optional 10 minute break</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10 minutes</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Removed</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2878214"/>
                  </a:ext>
                </a:extLst>
              </a:tr>
              <a:tr h="370840">
                <a:tc>
                  <a:txBody>
                    <a:bodyPr/>
                    <a:lstStyle/>
                    <a:p>
                      <a:pPr algn="ctr"/>
                      <a:r>
                        <a:rPr lang="en-US" dirty="0">
                          <a:solidFill>
                            <a:srgbClr val="002060"/>
                          </a:solidFill>
                          <a:latin typeface="Arial Rounded MT Bold" panose="020F0704030504030204" pitchFamily="34" charset="77"/>
                        </a:rPr>
                        <a:t>Part 3</a:t>
                      </a:r>
                    </a:p>
                  </a:txBody>
                  <a:tcP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Listening</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45 – 57 minutes</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latin typeface="Arial Rounded MT Bold" panose="020F0704030504030204" pitchFamily="34" charset="77"/>
                        </a:rPr>
                        <a:t>30 – 43 minutes</a:t>
                      </a: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7483907"/>
                  </a:ext>
                </a:extLst>
              </a:tr>
            </a:tbl>
          </a:graphicData>
        </a:graphic>
      </p:graphicFrame>
    </p:spTree>
    <p:extLst>
      <p:ext uri="{BB962C8B-B14F-4D97-AF65-F5344CB8AC3E}">
        <p14:creationId xmlns:p14="http://schemas.microsoft.com/office/powerpoint/2010/main" val="27664942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525126" y="1721760"/>
            <a:ext cx="9164340" cy="4997693"/>
          </a:xfrm>
        </p:spPr>
        <p:txBody>
          <a:bodyPr anchor="t">
            <a:noAutofit/>
          </a:bodyPr>
          <a:lstStyle/>
          <a:p>
            <a:pPr marL="0" lvl="1">
              <a:lnSpc>
                <a:spcPct val="100000"/>
              </a:lnSpc>
              <a:spcBef>
                <a:spcPts val="0"/>
              </a:spcBef>
              <a:buClr>
                <a:srgbClr val="FF0000"/>
              </a:buClr>
            </a:pPr>
            <a:r>
              <a:rPr lang="en-US" sz="2400" b="1" dirty="0">
                <a:solidFill>
                  <a:srgbClr val="FF0000"/>
                </a:solidFill>
                <a:latin typeface="Arial Rounded MT Bold" panose="020F0704030504030204" pitchFamily="34" charset="0"/>
              </a:rPr>
              <a:t>Tips and Strategies</a:t>
            </a:r>
          </a:p>
          <a:p>
            <a:pPr marL="387341" lvl="1" indent="-387341" algn="just">
              <a:lnSpc>
                <a:spcPct val="100000"/>
              </a:lnSpc>
              <a:spcBef>
                <a:spcPts val="0"/>
              </a:spcBef>
              <a:buClr>
                <a:srgbClr val="FF0000"/>
              </a:buClr>
              <a:buFont typeface="Arial" panose="020B0604020202020204" pitchFamily="34" charset="0"/>
              <a:buChar char="•"/>
            </a:pPr>
            <a:endParaRPr lang="en-US" sz="667" b="1" dirty="0">
              <a:solidFill>
                <a:srgbClr val="FF000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For some questions, the response may differ from region to region. This means that a type of response accepted in your culture may not be accepted by PTE. As an illustration, in India the one we call ‘bike’ is known as ‘motorcycle’ in the western countries.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Be careful that you give your answer after the microphone opens. Do not speak before that. Also, you will not hear any beep tone before the recording begins.</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Remember the 3 seconds rule. Start speaking once you hear the beep tone. </a:t>
            </a: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r>
              <a:rPr lang="en-US" sz="2000" b="1" dirty="0">
                <a:solidFill>
                  <a:srgbClr val="002060"/>
                </a:solidFill>
                <a:latin typeface="Arial Rounded MT Bold" panose="020F0704030504030204" pitchFamily="34" charset="0"/>
              </a:rPr>
              <a:t>Click on ‘next’ once you have finished answering the question. Don’t wait for the next question to appear by itself.</a:t>
            </a:r>
          </a:p>
          <a:p>
            <a:pPr marL="692133" lvl="2" indent="-387341" algn="just">
              <a:lnSpc>
                <a:spcPct val="100000"/>
              </a:lnSpc>
              <a:spcBef>
                <a:spcPts val="0"/>
              </a:spcBef>
              <a:buClr>
                <a:srgbClr val="002060"/>
              </a:buClr>
              <a:buFont typeface="Arial" panose="020B0604020202020204" pitchFamily="34" charset="0"/>
              <a:buChar char="•"/>
            </a:pPr>
            <a:endParaRPr lang="en-US" sz="2000" b="1" dirty="0">
              <a:solidFill>
                <a:srgbClr val="002060"/>
              </a:solidFill>
              <a:latin typeface="Arial Rounded MT Bold" panose="020F0704030504030204" pitchFamily="34" charset="0"/>
            </a:endParaRPr>
          </a:p>
          <a:p>
            <a:pPr marL="692133" lvl="2" indent="-387341" algn="just">
              <a:lnSpc>
                <a:spcPct val="100000"/>
              </a:lnSpc>
              <a:spcBef>
                <a:spcPts val="0"/>
              </a:spcBef>
              <a:buClr>
                <a:srgbClr val="002060"/>
              </a:buClr>
              <a:buFont typeface="Arial" panose="020B0604020202020204" pitchFamily="34" charset="0"/>
              <a:buChar char="•"/>
            </a:pPr>
            <a:endParaRPr lang="en-US" sz="667" b="1" dirty="0">
              <a:solidFill>
                <a:srgbClr val="002060"/>
              </a:solidFill>
              <a:latin typeface="Arial Rounded MT Bold" panose="020F0704030504030204" pitchFamily="34" charset="0"/>
            </a:endParaRPr>
          </a:p>
        </p:txBody>
      </p:sp>
      <p:sp>
        <p:nvSpPr>
          <p:cNvPr id="4" name="Subtitle 2"/>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4 of 4</a:t>
            </a:r>
          </a:p>
        </p:txBody>
      </p:sp>
      <p:cxnSp>
        <p:nvCxnSpPr>
          <p:cNvPr id="5" name="Straight Connector 4"/>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Title 1"/>
          <p:cNvSpPr>
            <a:spLocks noGrp="1"/>
          </p:cNvSpPr>
          <p:nvPr>
            <p:ph type="ctrTitle"/>
          </p:nvPr>
        </p:nvSpPr>
        <p:spPr>
          <a:xfrm>
            <a:off x="1525125" y="732287"/>
            <a:ext cx="9164340" cy="839019"/>
          </a:xfrm>
        </p:spPr>
        <p:txBody>
          <a:bodyPr anchor="ctr">
            <a:normAutofit/>
          </a:bodyPr>
          <a:lstStyle/>
          <a:p>
            <a:r>
              <a:rPr lang="en-US" sz="3733" dirty="0">
                <a:solidFill>
                  <a:srgbClr val="FF0000"/>
                </a:solidFill>
                <a:latin typeface="Arial Rounded MT Bold" panose="020F0704030504030204" pitchFamily="34" charset="0"/>
              </a:rPr>
              <a:t>Task Type: </a:t>
            </a:r>
            <a:r>
              <a:rPr lang="en-US" sz="3733" dirty="0">
                <a:solidFill>
                  <a:srgbClr val="002060"/>
                </a:solidFill>
                <a:latin typeface="Arial Rounded MT Bold" panose="020F0704030504030204" pitchFamily="34" charset="0"/>
              </a:rPr>
              <a:t>Answer Short Questions</a:t>
            </a:r>
          </a:p>
        </p:txBody>
      </p:sp>
    </p:spTree>
    <p:extLst>
      <p:ext uri="{BB962C8B-B14F-4D97-AF65-F5344CB8AC3E}">
        <p14:creationId xmlns:p14="http://schemas.microsoft.com/office/powerpoint/2010/main" val="3437522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6148"/>
            <a:ext cx="1766552" cy="306810"/>
          </a:xfrm>
        </p:spPr>
        <p:txBody>
          <a:bodyPr anchor="ctr">
            <a:normAutofit/>
          </a:bodyPr>
          <a:lstStyle/>
          <a:p>
            <a:pPr algn="l"/>
            <a:r>
              <a:rPr lang="en-US" sz="1500" dirty="0">
                <a:solidFill>
                  <a:srgbClr val="002060"/>
                </a:solidFill>
                <a:latin typeface="Arial Rounded MT Bold" panose="020F0704030504030204" pitchFamily="34" charset="0"/>
              </a:rPr>
              <a:t>Session 4 of 4</a:t>
            </a:r>
          </a:p>
        </p:txBody>
      </p:sp>
      <p:cxnSp>
        <p:nvCxnSpPr>
          <p:cNvPr id="7" name="Straight Connector 6"/>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p:cNvSpPr txBox="1">
            <a:spLocks/>
          </p:cNvSpPr>
          <p:nvPr/>
        </p:nvSpPr>
        <p:spPr>
          <a:xfrm>
            <a:off x="1524000" y="2202286"/>
            <a:ext cx="9144000" cy="2369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4500" dirty="0">
                <a:solidFill>
                  <a:srgbClr val="FF0000"/>
                </a:solidFill>
                <a:latin typeface="Arial Rounded MT Bold" panose="020F0704030504030204" pitchFamily="34" charset="0"/>
              </a:rPr>
              <a:t>End of Speaking Module</a:t>
            </a:r>
          </a:p>
        </p:txBody>
      </p:sp>
      <p:sp>
        <p:nvSpPr>
          <p:cNvPr id="6" name="Subtitle 2"/>
          <p:cNvSpPr txBox="1">
            <a:spLocks/>
          </p:cNvSpPr>
          <p:nvPr/>
        </p:nvSpPr>
        <p:spPr>
          <a:xfrm>
            <a:off x="9504608" y="6104586"/>
            <a:ext cx="233107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002060"/>
                </a:solidFill>
                <a:latin typeface="Arial Rounded MT Bold" panose="020F0704030504030204" pitchFamily="34" charset="0"/>
              </a:rPr>
              <a:t>Session 4 of 4</a:t>
            </a:r>
          </a:p>
        </p:txBody>
      </p:sp>
    </p:spTree>
    <p:extLst>
      <p:ext uri="{BB962C8B-B14F-4D97-AF65-F5344CB8AC3E}">
        <p14:creationId xmlns:p14="http://schemas.microsoft.com/office/powerpoint/2010/main" val="107204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7BBD-2465-4744-B19B-98E4930FF2CF}"/>
              </a:ext>
            </a:extLst>
          </p:cNvPr>
          <p:cNvSpPr>
            <a:spLocks noGrp="1"/>
          </p:cNvSpPr>
          <p:nvPr>
            <p:ph type="title"/>
          </p:nvPr>
        </p:nvSpPr>
        <p:spPr>
          <a:xfrm>
            <a:off x="838200" y="800103"/>
            <a:ext cx="10515600" cy="890585"/>
          </a:xfrm>
        </p:spPr>
        <p:txBody>
          <a:bodyPr>
            <a:normAutofit/>
          </a:bodyPr>
          <a:lstStyle/>
          <a:p>
            <a:pPr algn="ctr"/>
            <a:r>
              <a:rPr lang="en-IN" sz="4000" dirty="0">
                <a:solidFill>
                  <a:srgbClr val="FF0000"/>
                </a:solidFill>
                <a:latin typeface="Arial Rounded MT Bold" panose="020F0704030504030204" pitchFamily="34" charset="0"/>
              </a:rPr>
              <a:t>Speaking and Writing (New Format)</a:t>
            </a:r>
            <a:endParaRPr lang="en-US" sz="4000"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0F214D2B-134A-C74A-A5DA-64253B616129}"/>
              </a:ext>
            </a:extLst>
          </p:cNvPr>
          <p:cNvCxnSpPr/>
          <p:nvPr/>
        </p:nvCxnSpPr>
        <p:spPr>
          <a:xfrm>
            <a:off x="-12879" y="581831"/>
            <a:ext cx="1231220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EEE23045-9F04-8D40-940C-E44A47C51CFA}"/>
              </a:ext>
            </a:extLst>
          </p:cNvPr>
          <p:cNvSpPr txBox="1">
            <a:spLocks/>
          </p:cNvSpPr>
          <p:nvPr/>
        </p:nvSpPr>
        <p:spPr>
          <a:xfrm>
            <a:off x="9903854" y="38637"/>
            <a:ext cx="2288146" cy="4893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a:solidFill>
                  <a:srgbClr val="002060"/>
                </a:solidFill>
                <a:latin typeface="Arial Rounded MT Bold" panose="020F0704030504030204" pitchFamily="34" charset="0"/>
              </a:rPr>
              <a:t>Orientation</a:t>
            </a:r>
            <a:endParaRPr lang="en-US" sz="2200" dirty="0">
              <a:solidFill>
                <a:srgbClr val="002060"/>
              </a:solidFill>
              <a:latin typeface="Arial Rounded MT Bold" panose="020F0704030504030204" pitchFamily="34" charset="0"/>
            </a:endParaRPr>
          </a:p>
        </p:txBody>
      </p:sp>
      <p:sp>
        <p:nvSpPr>
          <p:cNvPr id="7" name="Subtitle 2">
            <a:extLst>
              <a:ext uri="{FF2B5EF4-FFF2-40B4-BE49-F238E27FC236}">
                <a16:creationId xmlns:a16="http://schemas.microsoft.com/office/drawing/2014/main" id="{C9D6C93A-3EED-0948-8280-51755901AFB7}"/>
              </a:ext>
            </a:extLst>
          </p:cNvPr>
          <p:cNvSpPr txBox="1">
            <a:spLocks/>
          </p:cNvSpPr>
          <p:nvPr/>
        </p:nvSpPr>
        <p:spPr>
          <a:xfrm>
            <a:off x="0" y="176148"/>
            <a:ext cx="1766552" cy="30681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solidFill>
                  <a:srgbClr val="002060"/>
                </a:solidFill>
                <a:latin typeface="Arial Rounded MT Bold" panose="020F0704030504030204" pitchFamily="34" charset="0"/>
              </a:rPr>
              <a:t>Session 1 of 4</a:t>
            </a:r>
          </a:p>
        </p:txBody>
      </p:sp>
      <p:graphicFrame>
        <p:nvGraphicFramePr>
          <p:cNvPr id="8" name="Table 7">
            <a:extLst>
              <a:ext uri="{FF2B5EF4-FFF2-40B4-BE49-F238E27FC236}">
                <a16:creationId xmlns:a16="http://schemas.microsoft.com/office/drawing/2014/main" id="{06FE5E44-CEB1-5746-B35A-24E196C1E646}"/>
              </a:ext>
            </a:extLst>
          </p:cNvPr>
          <p:cNvGraphicFramePr>
            <a:graphicFrameLocks noGrp="1"/>
          </p:cNvGraphicFramePr>
          <p:nvPr/>
        </p:nvGraphicFramePr>
        <p:xfrm>
          <a:off x="666749" y="1908958"/>
          <a:ext cx="10858501" cy="4324104"/>
        </p:xfrm>
        <a:graphic>
          <a:graphicData uri="http://schemas.openxmlformats.org/drawingml/2006/table">
            <a:tbl>
              <a:tblPr firstRow="1" bandRow="1">
                <a:tableStyleId>{775DCB02-9BB8-47FD-8907-85C794F793BA}</a:tableStyleId>
              </a:tblPr>
              <a:tblGrid>
                <a:gridCol w="3486151">
                  <a:extLst>
                    <a:ext uri="{9D8B030D-6E8A-4147-A177-3AD203B41FA5}">
                      <a16:colId xmlns:a16="http://schemas.microsoft.com/office/drawing/2014/main" val="955920975"/>
                    </a:ext>
                  </a:extLst>
                </a:gridCol>
                <a:gridCol w="2457450">
                  <a:extLst>
                    <a:ext uri="{9D8B030D-6E8A-4147-A177-3AD203B41FA5}">
                      <a16:colId xmlns:a16="http://schemas.microsoft.com/office/drawing/2014/main" val="3909350558"/>
                    </a:ext>
                  </a:extLst>
                </a:gridCol>
                <a:gridCol w="2457450">
                  <a:extLst>
                    <a:ext uri="{9D8B030D-6E8A-4147-A177-3AD203B41FA5}">
                      <a16:colId xmlns:a16="http://schemas.microsoft.com/office/drawing/2014/main" val="1922678764"/>
                    </a:ext>
                  </a:extLst>
                </a:gridCol>
                <a:gridCol w="2457450">
                  <a:extLst>
                    <a:ext uri="{9D8B030D-6E8A-4147-A177-3AD203B41FA5}">
                      <a16:colId xmlns:a16="http://schemas.microsoft.com/office/drawing/2014/main" val="2450870412"/>
                    </a:ext>
                  </a:extLst>
                </a:gridCol>
              </a:tblGrid>
              <a:tr h="592942">
                <a:tc>
                  <a:txBody>
                    <a:bodyPr/>
                    <a:lstStyle/>
                    <a:p>
                      <a:pPr algn="ctr"/>
                      <a:r>
                        <a:rPr lang="en-US" sz="1800" dirty="0">
                          <a:latin typeface="Arial Rounded MT Bold" panose="020F0704030504030204" pitchFamily="34" charset="77"/>
                        </a:rPr>
                        <a:t>Speaking &amp; Writing Section</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Current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Test Format</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tc>
                  <a:txBody>
                    <a:bodyPr/>
                    <a:lstStyle/>
                    <a:p>
                      <a:pPr algn="ctr"/>
                      <a:r>
                        <a:rPr lang="en-US" sz="1800" dirty="0">
                          <a:latin typeface="Arial Rounded MT Bold" panose="020F0704030504030204" pitchFamily="34" charset="77"/>
                        </a:rPr>
                        <a:t>New Time Allowed</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FF0000"/>
                    </a:solidFill>
                  </a:tcPr>
                </a:tc>
                <a:extLst>
                  <a:ext uri="{0D108BD9-81ED-4DB2-BD59-A6C34878D82A}">
                    <a16:rowId xmlns:a16="http://schemas.microsoft.com/office/drawing/2014/main" val="4236793754"/>
                  </a:ext>
                </a:extLst>
              </a:tr>
              <a:tr h="417753">
                <a:tc>
                  <a:txBody>
                    <a:bodyPr/>
                    <a:lstStyle/>
                    <a:p>
                      <a:pPr algn="ctr"/>
                      <a:r>
                        <a:rPr lang="en-US" sz="1600" dirty="0">
                          <a:solidFill>
                            <a:srgbClr val="002060"/>
                          </a:solidFill>
                          <a:latin typeface="Arial Rounded MT Bold" panose="020F0704030504030204" pitchFamily="34" charset="77"/>
                        </a:rPr>
                        <a:t>Personal Introduction</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minute</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7875694"/>
                  </a:ext>
                </a:extLst>
              </a:tr>
              <a:tr h="417753">
                <a:tc>
                  <a:txBody>
                    <a:bodyPr/>
                    <a:lstStyle/>
                    <a:p>
                      <a:pPr algn="ctr"/>
                      <a:r>
                        <a:rPr lang="en-US" sz="1600" dirty="0">
                          <a:solidFill>
                            <a:srgbClr val="002060"/>
                          </a:solidFill>
                          <a:latin typeface="Arial Rounded MT Bold" panose="020F0704030504030204" pitchFamily="34" charset="77"/>
                        </a:rPr>
                        <a:t>Read Aloud</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6 to 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6 to 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8">
                  <a:txBody>
                    <a:bodyPr/>
                    <a:lstStyle/>
                    <a:p>
                      <a:pPr algn="ctr"/>
                      <a:r>
                        <a:rPr lang="en-US" sz="1600" dirty="0">
                          <a:solidFill>
                            <a:srgbClr val="002060"/>
                          </a:solidFill>
                          <a:latin typeface="Arial Rounded MT Bold" panose="020F0704030504030204" pitchFamily="34" charset="77"/>
                        </a:rPr>
                        <a:t>54 to 67 minutes</a:t>
                      </a:r>
                    </a:p>
                  </a:txBody>
                  <a:tcPr anchor="ct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4434004"/>
                  </a:ext>
                </a:extLst>
              </a:tr>
              <a:tr h="417753">
                <a:tc>
                  <a:txBody>
                    <a:bodyPr/>
                    <a:lstStyle/>
                    <a:p>
                      <a:pPr algn="ctr"/>
                      <a:r>
                        <a:rPr lang="en-US" sz="1600" dirty="0">
                          <a:solidFill>
                            <a:srgbClr val="002060"/>
                          </a:solidFill>
                          <a:latin typeface="Arial Rounded MT Bold" panose="020F0704030504030204" pitchFamily="34" charset="77"/>
                        </a:rPr>
                        <a:t>Repeat Sentence</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10 to 12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10 to 12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3907458"/>
                  </a:ext>
                </a:extLst>
              </a:tr>
              <a:tr h="417753">
                <a:tc>
                  <a:txBody>
                    <a:bodyPr/>
                    <a:lstStyle/>
                    <a:p>
                      <a:pPr algn="ctr"/>
                      <a:r>
                        <a:rPr lang="en-US" sz="1600" dirty="0">
                          <a:solidFill>
                            <a:srgbClr val="002060"/>
                          </a:solidFill>
                          <a:latin typeface="Arial Rounded MT Bold" panose="020F0704030504030204" pitchFamily="34" charset="77"/>
                        </a:rPr>
                        <a:t>Describe Image</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6 to 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3 to 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2878214"/>
                  </a:ext>
                </a:extLst>
              </a:tr>
              <a:tr h="412030">
                <a:tc>
                  <a:txBody>
                    <a:bodyPr/>
                    <a:lstStyle/>
                    <a:p>
                      <a:pPr algn="ctr"/>
                      <a:r>
                        <a:rPr lang="en-US" sz="1600" dirty="0">
                          <a:solidFill>
                            <a:srgbClr val="002060"/>
                          </a:solidFill>
                          <a:latin typeface="Arial Rounded MT Bold" panose="020F0704030504030204" pitchFamily="34" charset="77"/>
                        </a:rPr>
                        <a:t>Retell Lecture</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3 to 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7483907"/>
                  </a:ext>
                </a:extLst>
              </a:tr>
              <a:tr h="412030">
                <a:tc>
                  <a:txBody>
                    <a:bodyPr/>
                    <a:lstStyle/>
                    <a:p>
                      <a:pPr algn="ctr"/>
                      <a:r>
                        <a:rPr lang="en-US" sz="1600" dirty="0">
                          <a:solidFill>
                            <a:srgbClr val="002060"/>
                          </a:solidFill>
                          <a:latin typeface="Arial Rounded MT Bold" panose="020F0704030504030204" pitchFamily="34" charset="77"/>
                        </a:rPr>
                        <a:t>Answer Short Questions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10 to 12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5 to 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1520561"/>
                  </a:ext>
                </a:extLst>
              </a:tr>
              <a:tr h="412030">
                <a:tc>
                  <a:txBody>
                    <a:bodyPr/>
                    <a:lstStyle/>
                    <a:p>
                      <a:pPr algn="ctr"/>
                      <a:r>
                        <a:rPr lang="en-US" sz="1600" dirty="0">
                          <a:solidFill>
                            <a:srgbClr val="002060"/>
                          </a:solidFill>
                          <a:latin typeface="Arial Rounded MT Bold" panose="020F0704030504030204" pitchFamily="34" charset="77"/>
                        </a:rPr>
                        <a:t>Summarize Written Text</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2 to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9033996"/>
                  </a:ext>
                </a:extLst>
              </a:tr>
              <a:tr h="412030">
                <a:tc>
                  <a:txBody>
                    <a:bodyPr/>
                    <a:lstStyle/>
                    <a:p>
                      <a:pPr algn="ctr"/>
                      <a:r>
                        <a:rPr lang="en-US" sz="1600" dirty="0">
                          <a:solidFill>
                            <a:srgbClr val="002060"/>
                          </a:solidFill>
                          <a:latin typeface="Arial Rounded MT Bold" panose="020F0704030504030204" pitchFamily="34" charset="77"/>
                        </a:rPr>
                        <a:t>Write an Essay</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rgbClr val="002060"/>
                          </a:solidFill>
                          <a:latin typeface="Arial Rounded MT Bold" panose="020F0704030504030204" pitchFamily="34" charset="77"/>
                        </a:rPr>
                        <a:t>1 to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0599913"/>
                  </a:ext>
                </a:extLst>
              </a:tr>
              <a:tr h="412030">
                <a:tc>
                  <a:txBody>
                    <a:bodyPr/>
                    <a:lstStyle/>
                    <a:p>
                      <a:pPr algn="ctr"/>
                      <a:r>
                        <a:rPr lang="en-US" sz="1800" b="0" dirty="0">
                          <a:solidFill>
                            <a:srgbClr val="002060"/>
                          </a:solidFill>
                          <a:latin typeface="Arial Rounded MT Bold" panose="020F0704030504030204" pitchFamily="34" charset="77"/>
                        </a:rPr>
                        <a:t>Total Questions</a:t>
                      </a:r>
                    </a:p>
                  </a:txBody>
                  <a:tcPr anchor="ctr">
                    <a:lnL w="1905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39 to 48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rgbClr val="002060"/>
                          </a:solidFill>
                          <a:latin typeface="Arial Rounded MT Bold" panose="020F0704030504030204" pitchFamily="34" charset="77"/>
                        </a:rPr>
                        <a:t>28 to 36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vMerge="1">
                  <a:txBody>
                    <a:bodyPr/>
                    <a:lstStyle/>
                    <a:p>
                      <a:pPr algn="ctr"/>
                      <a:endParaRPr lang="en-US" dirty="0">
                        <a:solidFill>
                          <a:srgbClr val="002060"/>
                        </a:solidFill>
                        <a:latin typeface="Arial Rounded MT Bold" panose="020F0704030504030204" pitchFamily="34" charset="77"/>
                      </a:endParaRPr>
                    </a:p>
                  </a:txBody>
                  <a:tcPr>
                    <a:lnL w="1270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040263"/>
                  </a:ext>
                </a:extLst>
              </a:tr>
            </a:tbl>
          </a:graphicData>
        </a:graphic>
      </p:graphicFrame>
    </p:spTree>
    <p:extLst>
      <p:ext uri="{BB962C8B-B14F-4D97-AF65-F5344CB8AC3E}">
        <p14:creationId xmlns:p14="http://schemas.microsoft.com/office/powerpoint/2010/main" val="109898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6158</Words>
  <Application>Microsoft Office PowerPoint</Application>
  <PresentationFormat>Widescreen</PresentationFormat>
  <Paragraphs>722</Paragraphs>
  <Slides>81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Arial Rounded MT Bold</vt:lpstr>
      <vt:lpstr>Calibri</vt:lpstr>
      <vt:lpstr>Calibri Light</vt:lpstr>
      <vt:lpstr>Office Theme</vt:lpstr>
      <vt:lpstr>P T E Session 1 </vt:lpstr>
      <vt:lpstr>About PTE</vt:lpstr>
      <vt:lpstr>Why PTE</vt:lpstr>
      <vt:lpstr>PowerPoint Presentation</vt:lpstr>
      <vt:lpstr>What has changed? (From November 16th)</vt:lpstr>
      <vt:lpstr>What has not changed?</vt:lpstr>
      <vt:lpstr>PTE Exam Format</vt:lpstr>
      <vt:lpstr>The Changes in PTE</vt:lpstr>
      <vt:lpstr>Speaking and Writing (New Format)</vt:lpstr>
      <vt:lpstr>READING (New Format)</vt:lpstr>
      <vt:lpstr>LISTENING (New Format)</vt:lpstr>
      <vt:lpstr>PTE Exam Scoring</vt:lpstr>
      <vt:lpstr>Updated Score Report (Without the Enabling Skills)</vt:lpstr>
      <vt:lpstr>PTE Exam Scoring</vt:lpstr>
      <vt:lpstr>PowerPoint Presentation</vt:lpstr>
      <vt:lpstr>Speaking Module Overview</vt:lpstr>
      <vt:lpstr>Speaking Module Overview</vt:lpstr>
      <vt:lpstr>Task Type: Personal Introduction</vt:lpstr>
      <vt:lpstr>PowerPoint Presentation</vt:lpstr>
      <vt:lpstr>PowerPoint Presentation</vt:lpstr>
      <vt:lpstr>PowerPoint Presentation</vt:lpstr>
      <vt:lpstr>PowerPoint Presentation</vt:lpstr>
      <vt:lpstr>Task Type: Read Aloud</vt:lpstr>
      <vt:lpstr>PowerPoint Presentation</vt:lpstr>
      <vt:lpstr>Task Type: Read Aloud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Type: Repeat Sentence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Type: Describe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Type: Retell Lecture</vt:lpstr>
      <vt:lpstr>PowerPoint Presentation</vt:lpstr>
      <vt:lpstr>PowerPoint Presentation</vt:lpstr>
      <vt:lpstr>Task Type: Retell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Type: Retell Lecture</vt:lpstr>
      <vt:lpstr>Task Type: Retell Lecture</vt:lpstr>
      <vt:lpstr>Task Type: Answer Short Questions</vt:lpstr>
      <vt:lpstr>PowerPoint Presentation</vt:lpstr>
      <vt:lpstr>PowerPoint Presentation</vt:lpstr>
      <vt:lpstr>Task Type: Answer Short Questions</vt:lpstr>
      <vt:lpstr>PowerPoint Presentation</vt:lpstr>
      <vt:lpstr>PowerPoint Presentation</vt:lpstr>
      <vt:lpstr>Task Type: Answer Short Questions</vt:lpstr>
      <vt:lpstr>Task Type: Answer Short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Mamon Das</cp:lastModifiedBy>
  <cp:revision>118</cp:revision>
  <dcterms:created xsi:type="dcterms:W3CDTF">2019-03-19T07:09:08Z</dcterms:created>
  <dcterms:modified xsi:type="dcterms:W3CDTF">2021-09-28T12:08:51Z</dcterms:modified>
</cp:coreProperties>
</file>