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13"/>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324" r:id="rId88"/>
    <p:sldId id="325" r:id="rId89"/>
    <p:sldId id="326" r:id="rId90"/>
    <p:sldId id="327" r:id="rId91"/>
    <p:sldId id="328" r:id="rId92"/>
    <p:sldId id="329" r:id="rId93"/>
    <p:sldId id="330" r:id="rId94"/>
    <p:sldId id="331" r:id="rId95"/>
    <p:sldId id="332" r:id="rId96"/>
    <p:sldId id="333" r:id="rId97"/>
    <p:sldId id="334" r:id="rId98"/>
    <p:sldId id="335" r:id="rId99"/>
    <p:sldId id="336" r:id="rId100"/>
    <p:sldId id="337" r:id="rId101"/>
    <p:sldId id="338" r:id="rId102"/>
    <p:sldId id="339" r:id="rId103"/>
    <p:sldId id="340" r:id="rId104"/>
    <p:sldId id="341" r:id="rId105"/>
    <p:sldId id="342" r:id="rId106"/>
    <p:sldId id="343" r:id="rId107"/>
    <p:sldId id="344" r:id="rId108"/>
    <p:sldId id="345" r:id="rId109"/>
    <p:sldId id="346" r:id="rId110"/>
    <p:sldId id="347" r:id="rId111"/>
    <p:sldId id="348" r:id="rId11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00" Target="slides/slide81.xml" Type="http://schemas.openxmlformats.org/officeDocument/2006/relationships/slide"/><Relationship Id="rId101" Target="slides/slide82.xml" Type="http://schemas.openxmlformats.org/officeDocument/2006/relationships/slide"/><Relationship Id="rId102" Target="slides/slide83.xml" Type="http://schemas.openxmlformats.org/officeDocument/2006/relationships/slide"/><Relationship Id="rId103" Target="slides/slide84.xml" Type="http://schemas.openxmlformats.org/officeDocument/2006/relationships/slide"/><Relationship Id="rId104" Target="slides/slide85.xml" Type="http://schemas.openxmlformats.org/officeDocument/2006/relationships/slide"/><Relationship Id="rId105" Target="slides/slide86.xml" Type="http://schemas.openxmlformats.org/officeDocument/2006/relationships/slide"/><Relationship Id="rId106" Target="slides/slide87.xml" Type="http://schemas.openxmlformats.org/officeDocument/2006/relationships/slide"/><Relationship Id="rId107" Target="slides/slide88.xml" Type="http://schemas.openxmlformats.org/officeDocument/2006/relationships/slide"/><Relationship Id="rId108" Target="slides/slide89.xml" Type="http://schemas.openxmlformats.org/officeDocument/2006/relationships/slide"/><Relationship Id="rId109" Target="slides/slide90.xml" Type="http://schemas.openxmlformats.org/officeDocument/2006/relationships/slide"/><Relationship Id="rId11" Target="fonts/font11.fntdata" Type="http://schemas.openxmlformats.org/officeDocument/2006/relationships/font"/><Relationship Id="rId110" Target="slides/slide91.xml" Type="http://schemas.openxmlformats.org/officeDocument/2006/relationships/slide"/><Relationship Id="rId111" Target="slides/slide92.xml" Type="http://schemas.openxmlformats.org/officeDocument/2006/relationships/slide"/><Relationship Id="rId112" Target="slides/slide93.xml" Type="http://schemas.openxmlformats.org/officeDocument/2006/relationships/slide"/><Relationship Id="rId113" Target="notesMasters/notesMaster1.xml" Type="http://schemas.openxmlformats.org/officeDocument/2006/relationships/notesMaster"/><Relationship Id="rId114" Target="theme/theme2.xml" Type="http://schemas.openxmlformats.org/officeDocument/2006/relationships/theme"/><Relationship Id="rId115" Target="notesSlides/notesSlide1.xml" Type="http://schemas.openxmlformats.org/officeDocument/2006/relationships/notesSlide"/><Relationship Id="rId116" Target="notesSlides/notesSlide2.xml" Type="http://schemas.openxmlformats.org/officeDocument/2006/relationships/notesSlide"/><Relationship Id="rId117" Target="notesSlides/notesSlide3.xml" Type="http://schemas.openxmlformats.org/officeDocument/2006/relationships/notesSlide"/><Relationship Id="rId118" Target="notesSlides/notesSlide4.xml" Type="http://schemas.openxmlformats.org/officeDocument/2006/relationships/notesSlide"/><Relationship Id="rId119" Target="notesSlides/notesSlide5.xml" Type="http://schemas.openxmlformats.org/officeDocument/2006/relationships/notesSlide"/><Relationship Id="rId12" Target="fonts/font12.fntdata" Type="http://schemas.openxmlformats.org/officeDocument/2006/relationships/font"/><Relationship Id="rId120" Target="notesSlides/notesSlide6.xml" Type="http://schemas.openxmlformats.org/officeDocument/2006/relationships/notesSlide"/><Relationship Id="rId121" Target="notesSlides/notesSlide7.xml" Type="http://schemas.openxmlformats.org/officeDocument/2006/relationships/notesSlide"/><Relationship Id="rId122" Target="notesSlides/notesSlide8.xml" Type="http://schemas.openxmlformats.org/officeDocument/2006/relationships/notesSlide"/><Relationship Id="rId123" Target="notesSlides/notesSlide9.xml" Type="http://schemas.openxmlformats.org/officeDocument/2006/relationships/notesSlide"/><Relationship Id="rId124" Target="notesSlides/notesSlide10.xml" Type="http://schemas.openxmlformats.org/officeDocument/2006/relationships/notesSlide"/><Relationship Id="rId125" Target="notesSlides/notesSlide11.xml" Type="http://schemas.openxmlformats.org/officeDocument/2006/relationships/notesSlide"/><Relationship Id="rId126" Target="notesSlides/notesSlide12.xml" Type="http://schemas.openxmlformats.org/officeDocument/2006/relationships/notesSlide"/><Relationship Id="rId127" Target="notesSlides/notesSlide13.xml" Type="http://schemas.openxmlformats.org/officeDocument/2006/relationships/notesSlide"/><Relationship Id="rId128" Target="notesSlides/notesSlide14.xml" Type="http://schemas.openxmlformats.org/officeDocument/2006/relationships/notesSlide"/><Relationship Id="rId129" Target="notesSlides/notesSlide15.xml" Type="http://schemas.openxmlformats.org/officeDocument/2006/relationships/notesSlide"/><Relationship Id="rId13" Target="fonts/font13.fntdata" Type="http://schemas.openxmlformats.org/officeDocument/2006/relationships/font"/><Relationship Id="rId130" Target="notesSlides/notesSlide16.xml" Type="http://schemas.openxmlformats.org/officeDocument/2006/relationships/notesSlide"/><Relationship Id="rId131" Target="notesSlides/notesSlide17.xml" Type="http://schemas.openxmlformats.org/officeDocument/2006/relationships/notesSlide"/><Relationship Id="rId132" Target="notesSlides/notesSlide18.xml" Type="http://schemas.openxmlformats.org/officeDocument/2006/relationships/notesSlide"/><Relationship Id="rId133" Target="notesSlides/notesSlide19.xml" Type="http://schemas.openxmlformats.org/officeDocument/2006/relationships/notesSlide"/><Relationship Id="rId134" Target="notesSlides/notesSlide20.xml" Type="http://schemas.openxmlformats.org/officeDocument/2006/relationships/notesSlide"/><Relationship Id="rId135" Target="notesSlides/notesSlide21.xml" Type="http://schemas.openxmlformats.org/officeDocument/2006/relationships/notesSlide"/><Relationship Id="rId136" Target="notesSlides/notesSlide22.xml" Type="http://schemas.openxmlformats.org/officeDocument/2006/relationships/notesSlide"/><Relationship Id="rId137" Target="notesSlides/notesSlide23.xml" Type="http://schemas.openxmlformats.org/officeDocument/2006/relationships/note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44" Target="slides/slide25.xml" Type="http://schemas.openxmlformats.org/officeDocument/2006/relationships/slide"/><Relationship Id="rId45" Target="slides/slide26.xml" Type="http://schemas.openxmlformats.org/officeDocument/2006/relationships/slide"/><Relationship Id="rId46" Target="slides/slide27.xml" Type="http://schemas.openxmlformats.org/officeDocument/2006/relationships/slide"/><Relationship Id="rId47" Target="slides/slide28.xml" Type="http://schemas.openxmlformats.org/officeDocument/2006/relationships/slide"/><Relationship Id="rId48" Target="slides/slide29.xml" Type="http://schemas.openxmlformats.org/officeDocument/2006/relationships/slide"/><Relationship Id="rId49" Target="slides/slide30.xml" Type="http://schemas.openxmlformats.org/officeDocument/2006/relationships/slide"/><Relationship Id="rId5" Target="tableStyles.xml" Type="http://schemas.openxmlformats.org/officeDocument/2006/relationships/tableStyles"/><Relationship Id="rId50" Target="slides/slide31.xml" Type="http://schemas.openxmlformats.org/officeDocument/2006/relationships/slide"/><Relationship Id="rId51" Target="slides/slide32.xml" Type="http://schemas.openxmlformats.org/officeDocument/2006/relationships/slide"/><Relationship Id="rId52" Target="slides/slide33.xml" Type="http://schemas.openxmlformats.org/officeDocument/2006/relationships/slide"/><Relationship Id="rId53" Target="slides/slide34.xml" Type="http://schemas.openxmlformats.org/officeDocument/2006/relationships/slide"/><Relationship Id="rId54" Target="slides/slide35.xml" Type="http://schemas.openxmlformats.org/officeDocument/2006/relationships/slide"/><Relationship Id="rId55" Target="slides/slide36.xml" Type="http://schemas.openxmlformats.org/officeDocument/2006/relationships/slide"/><Relationship Id="rId56" Target="slides/slide37.xml" Type="http://schemas.openxmlformats.org/officeDocument/2006/relationships/slide"/><Relationship Id="rId57" Target="slides/slide38.xml" Type="http://schemas.openxmlformats.org/officeDocument/2006/relationships/slide"/><Relationship Id="rId58" Target="slides/slide39.xml" Type="http://schemas.openxmlformats.org/officeDocument/2006/relationships/slide"/><Relationship Id="rId59" Target="slides/slide40.xml" Type="http://schemas.openxmlformats.org/officeDocument/2006/relationships/slide"/><Relationship Id="rId6" Target="fonts/font6.fntdata" Type="http://schemas.openxmlformats.org/officeDocument/2006/relationships/font"/><Relationship Id="rId60" Target="slides/slide41.xml" Type="http://schemas.openxmlformats.org/officeDocument/2006/relationships/slide"/><Relationship Id="rId61" Target="slides/slide42.xml" Type="http://schemas.openxmlformats.org/officeDocument/2006/relationships/slide"/><Relationship Id="rId62" Target="slides/slide43.xml" Type="http://schemas.openxmlformats.org/officeDocument/2006/relationships/slide"/><Relationship Id="rId63" Target="slides/slide44.xml" Type="http://schemas.openxmlformats.org/officeDocument/2006/relationships/slide"/><Relationship Id="rId64" Target="slides/slide45.xml" Type="http://schemas.openxmlformats.org/officeDocument/2006/relationships/slide"/><Relationship Id="rId65" Target="slides/slide46.xml" Type="http://schemas.openxmlformats.org/officeDocument/2006/relationships/slide"/><Relationship Id="rId66" Target="slides/slide47.xml" Type="http://schemas.openxmlformats.org/officeDocument/2006/relationships/slide"/><Relationship Id="rId67" Target="slides/slide48.xml" Type="http://schemas.openxmlformats.org/officeDocument/2006/relationships/slide"/><Relationship Id="rId68" Target="slides/slide49.xml" Type="http://schemas.openxmlformats.org/officeDocument/2006/relationships/slide"/><Relationship Id="rId69" Target="slides/slide50.xml" Type="http://schemas.openxmlformats.org/officeDocument/2006/relationships/slide"/><Relationship Id="rId7" Target="fonts/font7.fntdata" Type="http://schemas.openxmlformats.org/officeDocument/2006/relationships/font"/><Relationship Id="rId70" Target="slides/slide51.xml" Type="http://schemas.openxmlformats.org/officeDocument/2006/relationships/slide"/><Relationship Id="rId71" Target="slides/slide52.xml" Type="http://schemas.openxmlformats.org/officeDocument/2006/relationships/slide"/><Relationship Id="rId72" Target="slides/slide53.xml" Type="http://schemas.openxmlformats.org/officeDocument/2006/relationships/slide"/><Relationship Id="rId73" Target="slides/slide54.xml" Type="http://schemas.openxmlformats.org/officeDocument/2006/relationships/slide"/><Relationship Id="rId74" Target="slides/slide55.xml" Type="http://schemas.openxmlformats.org/officeDocument/2006/relationships/slide"/><Relationship Id="rId75" Target="slides/slide56.xml" Type="http://schemas.openxmlformats.org/officeDocument/2006/relationships/slide"/><Relationship Id="rId76" Target="slides/slide57.xml" Type="http://schemas.openxmlformats.org/officeDocument/2006/relationships/slide"/><Relationship Id="rId77" Target="slides/slide58.xml" Type="http://schemas.openxmlformats.org/officeDocument/2006/relationships/slide"/><Relationship Id="rId78" Target="slides/slide59.xml" Type="http://schemas.openxmlformats.org/officeDocument/2006/relationships/slide"/><Relationship Id="rId79" Target="slides/slide60.xml" Type="http://schemas.openxmlformats.org/officeDocument/2006/relationships/slide"/><Relationship Id="rId8" Target="fonts/font8.fntdata" Type="http://schemas.openxmlformats.org/officeDocument/2006/relationships/font"/><Relationship Id="rId80" Target="slides/slide61.xml" Type="http://schemas.openxmlformats.org/officeDocument/2006/relationships/slide"/><Relationship Id="rId81" Target="slides/slide62.xml" Type="http://schemas.openxmlformats.org/officeDocument/2006/relationships/slide"/><Relationship Id="rId82" Target="slides/slide63.xml" Type="http://schemas.openxmlformats.org/officeDocument/2006/relationships/slide"/><Relationship Id="rId83" Target="slides/slide64.xml" Type="http://schemas.openxmlformats.org/officeDocument/2006/relationships/slide"/><Relationship Id="rId84" Target="slides/slide65.xml" Type="http://schemas.openxmlformats.org/officeDocument/2006/relationships/slide"/><Relationship Id="rId85" Target="slides/slide66.xml" Type="http://schemas.openxmlformats.org/officeDocument/2006/relationships/slide"/><Relationship Id="rId86" Target="slides/slide67.xml" Type="http://schemas.openxmlformats.org/officeDocument/2006/relationships/slide"/><Relationship Id="rId87" Target="slides/slide68.xml" Type="http://schemas.openxmlformats.org/officeDocument/2006/relationships/slide"/><Relationship Id="rId88" Target="slides/slide69.xml" Type="http://schemas.openxmlformats.org/officeDocument/2006/relationships/slide"/><Relationship Id="rId89" Target="slides/slide70.xml" Type="http://schemas.openxmlformats.org/officeDocument/2006/relationships/slide"/><Relationship Id="rId9" Target="fonts/font9.fntdata" Type="http://schemas.openxmlformats.org/officeDocument/2006/relationships/font"/><Relationship Id="rId90" Target="slides/slide71.xml" Type="http://schemas.openxmlformats.org/officeDocument/2006/relationships/slide"/><Relationship Id="rId91" Target="slides/slide72.xml" Type="http://schemas.openxmlformats.org/officeDocument/2006/relationships/slide"/><Relationship Id="rId92" Target="slides/slide73.xml" Type="http://schemas.openxmlformats.org/officeDocument/2006/relationships/slide"/><Relationship Id="rId93" Target="slides/slide74.xml" Type="http://schemas.openxmlformats.org/officeDocument/2006/relationships/slide"/><Relationship Id="rId94" Target="slides/slide75.xml" Type="http://schemas.openxmlformats.org/officeDocument/2006/relationships/slide"/><Relationship Id="rId95" Target="slides/slide76.xml" Type="http://schemas.openxmlformats.org/officeDocument/2006/relationships/slide"/><Relationship Id="rId96" Target="slides/slide77.xml" Type="http://schemas.openxmlformats.org/officeDocument/2006/relationships/slide"/><Relationship Id="rId97" Target="slides/slide78.xml" Type="http://schemas.openxmlformats.org/officeDocument/2006/relationships/slide"/><Relationship Id="rId98" Target="slides/slide79.xml" Type="http://schemas.openxmlformats.org/officeDocument/2006/relationships/slide"/><Relationship Id="rId99" Target="slides/slide80.xml" Type="http://schemas.openxmlformats.org/officeDocument/2006/relationships/slide"/></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7.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8.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6.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7.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8.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9.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6.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7.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8.xml" Type="http://schemas.openxmlformats.org/officeDocument/2006/relationships/slide"/></Relationships>
</file>

<file path=ppt/notesSlides/_rels/notesSlide2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0.xml" Type="http://schemas.openxmlformats.org/officeDocument/2006/relationships/slide"/></Relationships>
</file>

<file path=ppt/notesSlides/_rels/notesSlide2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1.xml" Type="http://schemas.openxmlformats.org/officeDocument/2006/relationships/slide"/></Relationships>
</file>

<file path=ppt/notesSlides/_rels/notesSlide2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5.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RAG-Sequence Model Process:</a:t>
            </a:r>
          </a:p>
          <a:p>
            <a:r>
              <a:rPr lang="en-US"/>
              <a:t/>
            </a:r>
          </a:p>
          <a:p>
            <a:r>
              <a:rPr lang="en-US"/>
              <a:t>1.Retriever: The retriever component identifies and selects the most relevant documents from a large corpus of text. In this case, the retriever might identify documents related to Input, such as Wikipedia articles, travel guides, and historical records.</a:t>
            </a:r>
          </a:p>
          <a:p>
            <a:r>
              <a:rPr lang="en-US"/>
              <a:t>The factors considered for calculating relevance scores can vary depending on the specific implementation, but some common approaches include:</a:t>
            </a:r>
          </a:p>
          <a:p>
            <a:r>
              <a:rPr lang="en-US"/>
              <a:t/>
            </a:r>
          </a:p>
          <a:p>
            <a:r>
              <a:rPr lang="en-US"/>
              <a:t>1.1.Word Overlap: This measures the proportion of words in the passage that are also present in the user's query. A higher word overlap indicates a closer match between the passage and the query's intent.</a:t>
            </a:r>
          </a:p>
          <a:p>
            <a:r>
              <a:rPr lang="en-US"/>
              <a:t/>
            </a:r>
          </a:p>
          <a:p>
            <a:r>
              <a:rPr lang="en-US"/>
              <a:t>1.2.Semantic Similarity: This assesses the semantic similarity between the passage and the query using techniques like word embedding or paragraph embedding. Semantic similarity captures the deeper meaning of the passage and its relevance to the query's context.</a:t>
            </a:r>
          </a:p>
          <a:p>
            <a:r>
              <a:rPr lang="en-US"/>
              <a:t/>
            </a:r>
          </a:p>
          <a:p>
            <a:r>
              <a:rPr lang="en-US"/>
              <a:t>1.3.Passage Importance: This evaluates the overall importance or authority of the passage, considering factors like the passage's source, citation count, and alignment with established knowledge bases. A more important passage is considered more likely to contain relevant information.</a:t>
            </a:r>
          </a:p>
          <a:p>
            <a:r>
              <a:rPr lang="en-US"/>
              <a:t/>
            </a:r>
          </a:p>
          <a:p>
            <a:r>
              <a:rPr lang="en-US"/>
              <a:t>1.4.Scoring Function: These factors are often combined into a scoring function that calculates the overall relevance score for each passage. The specific form of the scoring function can vary, but it typically involves a weighted combination of the individual factors.</a:t>
            </a:r>
          </a:p>
          <a:p>
            <a:r>
              <a:rPr lang="en-US"/>
              <a:t/>
            </a:r>
          </a:p>
          <a:p>
            <a:r>
              <a:rPr lang="en-US"/>
              <a:t>By considering these factors and employing an appropriate scoring function, the retriever component effectively assigns relevance scores to candidate passages, guiding the RAG-Sequence model towards generating informative and relevant responses.</a:t>
            </a:r>
          </a:p>
          <a:p>
            <a:r>
              <a:rPr lang="en-US"/>
              <a:t/>
            </a:r>
          </a:p>
          <a:p>
            <a:r>
              <a:rPr lang="en-US"/>
              <a:t>2.Generator: The generator receives the retrieved documents and relevant score from the retriever. It then considers the retrieved document as a single latent variable, treating it as a source of context and information for generating the response.</a:t>
            </a:r>
          </a:p>
          <a:p>
            <a:r>
              <a:rPr lang="en-US"/>
              <a:t/>
            </a:r>
          </a:p>
          <a:p>
            <a:r>
              <a:rPr lang="en-US"/>
              <a:t>3.Top-K Approximation: The generator employs a top-K approximation technique, which involves selecting the top K most relevant passages from the retrieved documents. This helps to focus on the most pertinent information for generating the response.</a:t>
            </a:r>
          </a:p>
          <a:p>
            <a:r>
              <a:rPr lang="en-US"/>
              <a:t/>
            </a:r>
          </a:p>
          <a:p>
            <a:r>
              <a:rPr lang="en-US"/>
              <a:t>4.Sequence-to-sequence Probability:</a:t>
            </a:r>
          </a:p>
          <a:p>
            <a:r>
              <a:rPr lang="en-US"/>
              <a:t/>
            </a:r>
          </a:p>
          <a:p>
            <a:r>
              <a:rPr lang="en-US"/>
              <a:t>Sequence-to-sequence probability measures the likelihood of generating a particular response sequence given the context of a selected passage. It is calculated using the following steps:</a:t>
            </a:r>
          </a:p>
          <a:p>
            <a:r>
              <a:rPr lang="en-US"/>
              <a:t/>
            </a:r>
          </a:p>
          <a:p>
            <a:r>
              <a:rPr lang="en-US"/>
              <a:t>4.1.Tokenization: The selected passage is split into individual tokens.</a:t>
            </a:r>
          </a:p>
          <a:p>
            <a:r>
              <a:rPr lang="en-US"/>
              <a:t/>
            </a:r>
          </a:p>
          <a:p>
            <a:r>
              <a:rPr lang="en-US"/>
              <a:t>4.2.Embedding: Each token is mapped to a corresponding vector representation using embedding techniques. These vectors capture the semantic meaning of the tokens.</a:t>
            </a:r>
          </a:p>
          <a:p>
            <a:r>
              <a:rPr lang="en-US"/>
              <a:t/>
            </a:r>
          </a:p>
          <a:p>
            <a:r>
              <a:rPr lang="en-US"/>
              <a:t>4.3.Encoder-Decoder Network:  The embedded tokens are fed into an encoder-decoder network. The encoder transforms the input sequence (the embedded tokens) into a context vector that captures the overall meaning of the passage. The decoder then generates the output sequence (the response) based on the context vector and previous generated tokens.</a:t>
            </a:r>
          </a:p>
          <a:p>
            <a:r>
              <a:rPr lang="en-US"/>
              <a:t/>
            </a:r>
          </a:p>
          <a:p>
            <a:r>
              <a:rPr lang="en-US"/>
              <a:t>4.4.Likelihood Calculation: </a:t>
            </a:r>
          </a:p>
          <a:p>
            <a:r>
              <a:rPr lang="en-US"/>
              <a:t>The decoder calculates the probability of generating each token in the output sequence (the response) given the context vector and previous generated tokens. This probability is typically calculated using a softmax function, which outputs a probability distribution over all possible vocabulary tokens.</a:t>
            </a:r>
          </a:p>
          <a:p>
            <a:r>
              <a:rPr lang="en-US"/>
              <a:t/>
            </a:r>
          </a:p>
          <a:p>
            <a:r>
              <a:rPr lang="en-US"/>
              <a:t>5Marginalization:</a:t>
            </a:r>
          </a:p>
          <a:p>
            <a:r>
              <a:rPr lang="en-US"/>
              <a:t/>
            </a:r>
          </a:p>
          <a:p>
            <a:r>
              <a:rPr lang="en-US"/>
              <a:t>Marginalization combines the sequence-to-sequence probabilities of the selected passages to produce a more comprehensive response. It is calculated using the following steps:</a:t>
            </a:r>
          </a:p>
          <a:p>
            <a:r>
              <a:rPr lang="en-US"/>
              <a:t/>
            </a:r>
          </a:p>
          <a:p>
            <a:r>
              <a:rPr lang="en-US"/>
              <a:t>5.1.Weighting: The sequence-to-sequence probabilities are weighted based on the relevance score and the seq to seq probability by taking product of them.</a:t>
            </a:r>
          </a:p>
          <a:p>
            <a:r>
              <a:rPr lang="en-US"/>
              <a:t/>
            </a:r>
          </a:p>
          <a:p>
            <a:r>
              <a:rPr lang="en-US"/>
              <a:t>5.2.Summation: The weighted sequence-to-sequence probabilities are summed across all selected passages. This summation integrates the information from multiple passages, giving more weight to passages that are more likely to be relevant to the user's query.</a:t>
            </a:r>
          </a:p>
          <a:p>
            <a:r>
              <a:rPr lang="en-US"/>
              <a:t/>
            </a:r>
          </a:p>
          <a:p>
            <a:r>
              <a:rPr lang="en-US"/>
              <a:t>5.3.Normalization: The summed sequence-to-sequence probabilities are normalized to obtain a probability distribution over all possible response sequences. This normalization ensures that the probabilities sum up to one.</a:t>
            </a:r>
          </a:p>
          <a:p>
            <a:r>
              <a:rPr lang="en-US"/>
              <a:t/>
            </a:r>
          </a:p>
          <a:p>
            <a:r>
              <a:rPr lang="en-US"/>
              <a:t>6.Beam search:</a:t>
            </a:r>
          </a:p>
          <a:p>
            <a:r>
              <a:rPr lang="en-US"/>
              <a:t>The final response is the sequence in the beam with the highest normalized sequence-to-sequence probability. This means that the final response is the one that the model deems most likely to be accurate and relevant based on the information extracted from the two passages.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RAG-Token Model Process:</a:t>
            </a:r>
          </a:p>
          <a:p>
            <a:r>
              <a:rPr lang="en-US"/>
              <a:t/>
            </a:r>
          </a:p>
          <a:p>
            <a:r>
              <a:rPr lang="en-US"/>
              <a:t>1.Retriever: The retriever component identifies and selects the most relevant documents from a large corpus of text. In this case, the retriever might identify documents related to Input, such as weather reports, travel guides, and geographical studies.</a:t>
            </a:r>
          </a:p>
          <a:p>
            <a:r>
              <a:rPr lang="en-US"/>
              <a:t/>
            </a:r>
          </a:p>
          <a:p>
            <a:r>
              <a:rPr lang="en-US"/>
              <a:t>2.Generator: The generator receives the retrieved documents from the retriever. Unlike the RAG-Sequence model, which considers the retrieved document as a whole, the RAG-Token model treats each document as a potential source of information for generating each word or phrase in the response.</a:t>
            </a:r>
          </a:p>
          <a:p>
            <a:r>
              <a:rPr lang="en-US"/>
              <a:t/>
            </a:r>
          </a:p>
          <a:p>
            <a:r>
              <a:rPr lang="en-US"/>
              <a:t>3.Top-K Approximation: Similar to the RAG-Sequence model, the generator employs a top-K approximation technique to focus on the most relevant passages from the retrieved documents. This helps to ensure that the generator is drawing information from the most pertinent parts of the documents.</a:t>
            </a:r>
          </a:p>
          <a:p>
            <a:r>
              <a:rPr lang="en-US"/>
              <a:t/>
            </a:r>
          </a:p>
          <a:p>
            <a:r>
              <a:rPr lang="en-US"/>
              <a:t>4.Token-Level Distribution:</a:t>
            </a:r>
          </a:p>
          <a:p>
            <a:r>
              <a:rPr lang="en-US"/>
              <a:t/>
            </a:r>
          </a:p>
          <a:p>
            <a:r>
              <a:rPr lang="en-US"/>
              <a:t>The token-level distribution measures the likelihood of generating a particular token given the context of a selected passage. It is calculated using the following steps:</a:t>
            </a:r>
          </a:p>
          <a:p>
            <a:r>
              <a:rPr lang="en-US"/>
              <a:t/>
            </a:r>
          </a:p>
          <a:p>
            <a:r>
              <a:rPr lang="en-US"/>
              <a:t>4.1.Context Identification: For each target token in the response, the generator identifies the corresponding context from the selected passages. The context may include the previous generated tokens and relevant information from the passages.</a:t>
            </a:r>
          </a:p>
          <a:p>
            <a:r>
              <a:rPr lang="en-US"/>
              <a:t/>
            </a:r>
          </a:p>
          <a:p>
            <a:r>
              <a:rPr lang="en-US"/>
              <a:t>4.2.Embedding: The target token and the context are mapped to corresponding vector representations using embedding techniques. These vectors capture the semantic meaning of the tokens and the context.</a:t>
            </a:r>
          </a:p>
          <a:p>
            <a:r>
              <a:rPr lang="en-US"/>
              <a:t/>
            </a:r>
          </a:p>
          <a:p>
            <a:r>
              <a:rPr lang="en-US"/>
              <a:t>4.3.Decoder Prediction: The embedded target token and context are fed into the decoder of an encoder-decoder network. The decoder predicts a distribution over the next possible output token given the context. This distribution is typically calculated using a softmax function.</a:t>
            </a:r>
          </a:p>
          <a:p>
            <a:r>
              <a:rPr lang="en-US"/>
              <a:t/>
            </a:r>
          </a:p>
          <a:p>
            <a:r>
              <a:rPr lang="en-US"/>
              <a:t>4.4.Passage-Specific Distribution: The predicted distribution is weighted based on the relevance of the corresponding passage to the user's query. More relevant passages receive higher weights.</a:t>
            </a:r>
          </a:p>
          <a:p>
            <a:r>
              <a:rPr lang="en-US"/>
              <a:t/>
            </a:r>
          </a:p>
          <a:p>
            <a:r>
              <a:rPr lang="en-US"/>
              <a:t>4.5.Normalization: The weighted distribution is normalized to obtain a probability distribution over all possible next output tokens. This normalization ensures that the probabilities sum up to one.</a:t>
            </a:r>
          </a:p>
          <a:p>
            <a:r>
              <a:rPr lang="en-US"/>
              <a:t/>
            </a:r>
          </a:p>
          <a:p>
            <a:r>
              <a:rPr lang="en-US"/>
              <a:t>5.Marginalization:</a:t>
            </a:r>
          </a:p>
          <a:p>
            <a:r>
              <a:rPr lang="en-US"/>
              <a:t/>
            </a:r>
          </a:p>
          <a:p>
            <a:r>
              <a:rPr lang="en-US"/>
              <a:t>Marginalization combines the token-level distributions for each target token to produce a more comprehensive response. It is calculated using the following steps:</a:t>
            </a:r>
          </a:p>
          <a:p>
            <a:r>
              <a:rPr lang="en-US"/>
              <a:t/>
            </a:r>
          </a:p>
          <a:p>
            <a:r>
              <a:rPr lang="en-US"/>
              <a:t>5.1.Aggregation: For each target token, the token-level distributions from all selected passages are aggregated. This aggregation may involve averaging, weighting, or more sophisticated techniques.</a:t>
            </a:r>
          </a:p>
          <a:p>
            <a:r>
              <a:rPr lang="en-US"/>
              <a:t/>
            </a:r>
          </a:p>
          <a:p>
            <a:r>
              <a:rPr lang="en-US"/>
              <a:t>5.2.Normalization: The aggregated distribution is normalized to obtain a probability distribution over all possible next output tokens. This normalization ensures that the probabilities sum up to one.</a:t>
            </a:r>
          </a:p>
          <a:p>
            <a:r>
              <a:rPr lang="en-US"/>
              <a:t/>
            </a:r>
          </a:p>
          <a:p>
            <a:r>
              <a:rPr lang="en-US"/>
              <a:t>6.Autoregressive Sequence Generation:</a:t>
            </a:r>
          </a:p>
          <a:p>
            <a:r>
              <a:rPr lang="en-US"/>
              <a:t>The generator generates the response one word at a time using the previously generated words to inform its decision about the next word. This involves the following steps:</a:t>
            </a:r>
          </a:p>
          <a:p>
            <a:r>
              <a:rPr lang="en-US"/>
              <a:t/>
            </a:r>
          </a:p>
          <a:p>
            <a:r>
              <a:rPr lang="en-US"/>
              <a:t>6.1.Prediction: The generator predicts the probability of the next word given the previously generated words.</a:t>
            </a:r>
          </a:p>
          <a:p>
            <a:r>
              <a:rPr lang="en-US"/>
              <a:t/>
            </a:r>
          </a:p>
          <a:p>
            <a:r>
              <a:rPr lang="en-US"/>
              <a:t>6.2.Selection: The generator selects the word with the highest probability and adds it to the response.</a:t>
            </a:r>
          </a:p>
          <a:p>
            <a:r>
              <a:rPr lang="en-US"/>
              <a:t/>
            </a:r>
          </a:p>
          <a:p>
            <a:r>
              <a:rPr lang="en-US"/>
              <a:t>6.3.Iteration: The generator repeats steps above until a complete response is generated.</a:t>
            </a:r>
          </a:p>
          <a:p>
            <a:r>
              <a:rPr lang="en-US"/>
              <a:t/>
            </a:r>
          </a:p>
          <a:p>
            <a:r>
              <a:rPr lang="en-US"/>
              <a:t>The resulting probability distribution represents the likelihood of generating a particular token given the context of all selected passages and their relevance to the user's query. The RAG-Token model uses this probability distribution for each target token to generate the response.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https://github.com/ShawhinT/YouTube-Blog/blob/main/LLMs/fine-tuning/ft-example.ipynb</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preparation: Prepare the task-specific dataset by cleaning, pre-processing, and formatting the data.</a:t>
            </a:r>
          </a:p>
          <a:p>
            <a:r>
              <a:rPr lang="en-US"/>
              <a:t/>
            </a:r>
          </a:p>
          <a:p>
            <a:r>
              <a:rPr lang="en-US"/>
              <a:t>Model selection: Choose an appropriate pre-trained LLM based on the task and the available computational resources.</a:t>
            </a:r>
          </a:p>
          <a:p>
            <a:r>
              <a:rPr lang="en-US"/>
              <a:t/>
            </a:r>
          </a:p>
          <a:p>
            <a:r>
              <a:rPr lang="en-US"/>
              <a:t>Fine-tuning configuration: Set up the hyperparameters for the fine-tuning process, such as the learning rate, batch size, and regularization strength.</a:t>
            </a:r>
          </a:p>
          <a:p>
            <a:r>
              <a:rPr lang="en-US"/>
              <a:t/>
            </a:r>
          </a:p>
          <a:p>
            <a:r>
              <a:rPr lang="en-US"/>
              <a:t>Fine-tuning: Train the LLM on the task-specific dataset, adjusting its parameters to minimize the loss function and improve performance.</a:t>
            </a:r>
          </a:p>
          <a:p>
            <a:r>
              <a:rPr lang="en-US"/>
              <a:t/>
            </a:r>
          </a:p>
          <a:p>
            <a:r>
              <a:rPr lang="en-US"/>
              <a:t>Evaluation: Evaluate the fine-tuned model on a validation dataset to assess its performance and prevent overfitting.</a:t>
            </a:r>
          </a:p>
          <a:p>
            <a:r>
              <a:rPr lang="en-US"/>
              <a:t/>
            </a:r>
          </a:p>
          <a:p>
            <a:r>
              <a:rPr lang="en-US"/>
              <a:t>Deployment: Deploy the fine-tuned model into production for real-world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Reward Model:</a:t>
            </a:r>
          </a:p>
          <a:p>
            <a:r>
              <a:rPr lang="en-US"/>
              <a:t/>
            </a:r>
          </a:p>
          <a:p>
            <a:r>
              <a:rPr lang="en-US"/>
              <a:t>A reward model is a crucial component in RL, responsible for assigning rewards to the agent's actions. It acts as a feedback mechanism, guiding the agent towards desired behaviors by providing positive rewards for actions that lead to favorable outcomes and negative rewards for actions that result in undesirable consequences. The reward model's effectiveness hinges on its ability to accurately reflect the desired outcomes and assign appropriate rewards accordingly.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PPO (Proximal Policy Optimization):</a:t>
            </a:r>
          </a:p>
          <a:p>
            <a:r>
              <a:rPr lang="en-US"/>
              <a:t/>
            </a:r>
          </a:p>
          <a:p>
            <a:r>
              <a:rPr lang="en-US"/>
              <a:t>PPO is a policy optimization algorithm, a type of RL algorithm that aims to improve the agent's policy, which is the strategy that dictates how the agent selects actions based on the current state of the environment. PPO works by iteratively updating the policy to maximize the expected cumulative reward over time. It balances exploration and exploitation, allowing the agent to try new actions while still favoring actions that have led to high rewards in the past.</a:t>
            </a:r>
          </a:p>
          <a:p>
            <a:r>
              <a:rPr lang="en-US"/>
              <a:t/>
            </a:r>
          </a:p>
          <a:p>
            <a:r>
              <a:rPr lang="en-US"/>
              <a:t>PPO aims to update the policy in a way that balances exploration and exploitation. Exploration involves trying new actions to discover better strategies, while exploitation involves favoring actions that have led to high rewards in the past. PPO achieves this balance by using a technique called clipping, which limits the magnitude of policy updates to prevent large and potentially harmful changes.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https://anirbansen2709.medium.com/finetuning-llms-using-lora-77fb02cbbc48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LoRA is an improved finetuning method where instead of finetuning all the weights that constitute the weight matrix (W) of the pre-trained large language model, two smaller matrices (A and B) that approximate the update to the matrix are fine-tuned.</a:t>
            </a:r>
          </a:p>
          <a:p>
            <a:r>
              <a:rPr lang="en-US"/>
              <a:t/>
            </a:r>
          </a:p>
          <a:p>
            <a:r>
              <a:rPr lang="en-US"/>
              <a:t>W0 + ΔW = W0 + BA, </a:t>
            </a:r>
          </a:p>
          <a:p>
            <a:r>
              <a:rPr lang="en-US"/>
              <a:t>where W0 (d*k), A(d*r) and B (r*k) and r &lt;&lt; d, k</a:t>
            </a:r>
          </a:p>
          <a:p>
            <a:r>
              <a:rPr lang="en-US"/>
              <a:t/>
            </a:r>
          </a:p>
          <a:p>
            <a:r>
              <a:rPr lang="en-US"/>
              <a:t>These matrices constitute the LoRA adapter. Here ‘r’ is a hyperparameter. During training, W0 is frozen and doesn't receive gradient updates, while A and B contain trainable parameters. Both W0 and ΔW = BA are multiplied with the same input, and their respective output vectors are summed coordinate-wise. A random Gaussian initialization for A and zero for B, so ΔW = BA is zero at the beginning of training.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Improved generalization: Instruction-tuned models are better able to generalize to new tasks, even if those tasks are not explicitly covered by the training data.</a:t>
            </a:r>
          </a:p>
          <a:p>
            <a:r>
              <a:rPr lang="en-US"/>
              <a:t>Reduced data requirements: Instruction-tuned models can be trained on smaller datasets than traditional LLMs.</a:t>
            </a:r>
          </a:p>
          <a:p>
            <a:r>
              <a:rPr lang="en-US"/>
              <a:t>Better interpretability: Instruction-tuned models are easier to understand than traditional LLMs, which can make them more useful for debugging and improving model performance.</a:t>
            </a:r>
          </a:p>
          <a:p>
            <a:r>
              <a:rPr lang="en-US"/>
              <a:t/>
            </a:r>
          </a:p>
          <a:p>
            <a:r>
              <a:rPr lang="en-US"/>
              <a:t/>
            </a:r>
          </a:p>
          <a:p>
            <a:r>
              <a:rPr lang="en-US"/>
              <a:t/>
            </a:r>
          </a:p>
          <a:p>
            <a:r>
              <a:rPr lang="en-US"/>
              <a:t/>
            </a:r>
          </a:p>
          <a:p>
            <a:r>
              <a:rPr lang="en-US"/>
              <a:t/>
            </a:r>
          </a:p>
          <a:p>
            <a:r>
              <a:rPr lang="en-US"/>
              <a:t>https://arxiv.org/pdf/2308.10792.pdf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Step 1: Data Preparation</a:t>
            </a:r>
          </a:p>
          <a:p>
            <a:r>
              <a:rPr lang="en-US"/>
              <a:t/>
            </a:r>
          </a:p>
          <a:p>
            <a:r>
              <a:rPr lang="en-US"/>
              <a:t>Instruction Dataset Collection: Gather a dataset of instructions and corresponding outputs. Instructions can be manually collected or generated using large language models (LLMs). Outputs can be obtained from existing datasets or generated using LLMs.</a:t>
            </a:r>
          </a:p>
          <a:p>
            <a:r>
              <a:rPr lang="en-US"/>
              <a:t/>
            </a:r>
          </a:p>
          <a:p>
            <a:r>
              <a:rPr lang="en-US"/>
              <a:t>Instruction Data Preprocessing: Clean and pre-process the instruction data by removing irrelevant information, handling missing values, and ensuring consistency in formatting.</a:t>
            </a:r>
          </a:p>
          <a:p>
            <a:r>
              <a:rPr lang="en-US"/>
              <a:t/>
            </a:r>
          </a:p>
          <a:p>
            <a:r>
              <a:rPr lang="en-US"/>
              <a:t>Step 2: Model Selection</a:t>
            </a:r>
          </a:p>
          <a:p>
            <a:r>
              <a:rPr lang="en-US"/>
              <a:t/>
            </a:r>
          </a:p>
          <a:p>
            <a:r>
              <a:rPr lang="en-US"/>
              <a:t>Choose a Pre-trained LLM: Select a suitable pre-trained LLM based on the task and the desired level of performance.</a:t>
            </a:r>
          </a:p>
          <a:p>
            <a:r>
              <a:rPr lang="en-US"/>
              <a:t/>
            </a:r>
          </a:p>
          <a:p>
            <a:r>
              <a:rPr lang="en-US"/>
              <a:t>Model Architecture Customization: Modify the LLM's architecture to incorporate instruction processing capabilities. This may involve adding new layers or modifying existing ones.</a:t>
            </a:r>
          </a:p>
          <a:p>
            <a:r>
              <a:rPr lang="en-US"/>
              <a:t/>
            </a:r>
          </a:p>
          <a:p>
            <a:r>
              <a:rPr lang="en-US"/>
              <a:t>Step 3: Instruction Tuning</a:t>
            </a:r>
          </a:p>
          <a:p>
            <a:r>
              <a:rPr lang="en-US"/>
              <a:t/>
            </a:r>
          </a:p>
          <a:p>
            <a:r>
              <a:rPr lang="en-US"/>
              <a:t>Fine-tuning with Instructions: Fine-tune the LLM on the instruction dataset using a supervised learning approach. The goal is to train the model to predict each token in the output sequence, given the instruction and the input.</a:t>
            </a:r>
          </a:p>
          <a:p>
            <a:r>
              <a:rPr lang="en-US"/>
              <a:t/>
            </a:r>
          </a:p>
          <a:p>
            <a:r>
              <a:rPr lang="en-US"/>
              <a:t>Hyperparameter Optimization: Tune the hyperparameters of the fine-tuning process to achieve optimal performance.</a:t>
            </a:r>
          </a:p>
          <a:p>
            <a:r>
              <a:rPr lang="en-US"/>
              <a:t/>
            </a:r>
          </a:p>
          <a:p>
            <a:r>
              <a:rPr lang="en-US"/>
              <a:t>Step 4: Model Evaluation</a:t>
            </a:r>
          </a:p>
          <a:p>
            <a:r>
              <a:rPr lang="en-US"/>
              <a:t/>
            </a:r>
          </a:p>
          <a:p>
            <a:r>
              <a:rPr lang="en-US"/>
              <a:t>Evaluate on Held-out Data: Evaluate the trained model's performance on a held-out dataset that was not used for training. This ensures the model's ability to generalize to unseen data.</a:t>
            </a:r>
          </a:p>
          <a:p>
            <a:r>
              <a:rPr lang="en-US"/>
              <a:t/>
            </a:r>
          </a:p>
          <a:p>
            <a:r>
              <a:rPr lang="en-US"/>
              <a:t>Analyze Model Behavior: Analyze the model's behavior to understand its strengths and weaknesses. This can help identify areas for improvement and guide future research.</a:t>
            </a:r>
          </a:p>
          <a:p>
            <a:r>
              <a:rPr lang="en-US"/>
              <a:t/>
            </a:r>
          </a:p>
          <a:p>
            <a:r>
              <a:rPr lang="en-US"/>
              <a:t>Step 5: Model Deployment</a:t>
            </a:r>
          </a:p>
          <a:p>
            <a:r>
              <a:rPr lang="en-US"/>
              <a:t/>
            </a:r>
          </a:p>
          <a:p>
            <a:r>
              <a:rPr lang="en-US"/>
              <a:t>Deploy the Model: Integrate the trained model into an application or service that can utilize its capabilities for instruction-following tasks.</a:t>
            </a:r>
          </a:p>
          <a:p>
            <a:r>
              <a:rPr lang="en-US"/>
              <a:t/>
            </a:r>
          </a:p>
          <a:p>
            <a:r>
              <a:rPr lang="en-US"/>
              <a:t>Continuous Monitoring: Continuously monitor the model's performance in production and retrain it periodically on updated data to maintain its effectiveness.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https://web.stanford.edu/class/cs224n/slides/cs224n-2023-lecture11-prompting-rlhf.pdf</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Reduced model size: Distilled models are typically much smaller than their teacher models, which can be beneficial for deployment on devices with limited computational resources.</a:t>
            </a:r>
          </a:p>
          <a:p>
            <a:r>
              <a:rPr lang="en-US"/>
              <a:t>Improved performance: Distillation can sometimes improve the performance of the student model, particularly on tasks that are similar to those that the teacher model was trained on.</a:t>
            </a:r>
          </a:p>
          <a:p>
            <a:r>
              <a:rPr lang="en-US"/>
              <a:t>Reduced training time: Distilled models can be trained much faster than their teacher models, as they do not require the original training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Step 1: Prepare few-shot CoT examples</a:t>
            </a:r>
          </a:p>
          <a:p>
            <a:r>
              <a:rPr lang="en-US"/>
              <a:t/>
            </a:r>
          </a:p>
          <a:p>
            <a:r>
              <a:rPr lang="en-US"/>
              <a:t>The first step is to prepare a set of few-shot CoT examples. These examples are triplets that contain:</a:t>
            </a:r>
          </a:p>
          <a:p>
            <a:r>
              <a:rPr lang="en-US"/>
              <a:t/>
            </a:r>
          </a:p>
          <a:p>
            <a:r>
              <a:rPr lang="en-US"/>
              <a:t>Input: The question or task that the model is trying to solve.</a:t>
            </a:r>
          </a:p>
          <a:p>
            <a:r>
              <a:rPr lang="en-US"/>
              <a:t>Rationale: An intermediate reasoning step that explains how the model arrived at its answer.</a:t>
            </a:r>
          </a:p>
          <a:p>
            <a:r>
              <a:rPr lang="en-US"/>
              <a:t>Output: The model's answer to the question or task.</a:t>
            </a:r>
          </a:p>
          <a:p>
            <a:r>
              <a:rPr lang="en-US"/>
              <a:t>These examples are used to prompt the LLM to generate rationales for new input examples.</a:t>
            </a:r>
          </a:p>
          <a:p>
            <a:r>
              <a:rPr lang="en-US"/>
              <a:t/>
            </a:r>
          </a:p>
          <a:p>
            <a:r>
              <a:rPr lang="en-US"/>
              <a:t>Step 2: Extract rationales from an LLM</a:t>
            </a:r>
          </a:p>
          <a:p>
            <a:r>
              <a:rPr lang="en-US"/>
              <a:t/>
            </a:r>
          </a:p>
          <a:p>
            <a:r>
              <a:rPr lang="en-US"/>
              <a:t>The next step is to extract rationales from an LLM. This is done using a technique called "few-shot chain-of-thought" (CoT) prompting. This technique involves providing the LLM with a few-shot CoT example and asking it to generate a rationale for the input. The LLM is able to do this by mimicking the demonstration provided in the example.</a:t>
            </a:r>
          </a:p>
          <a:p>
            <a:r>
              <a:rPr lang="en-US"/>
              <a:t/>
            </a:r>
          </a:p>
          <a:p>
            <a:r>
              <a:rPr lang="en-US"/>
              <a:t>Step 3: Train the small model</a:t>
            </a:r>
          </a:p>
          <a:p>
            <a:r>
              <a:rPr lang="en-US"/>
              <a:t/>
            </a:r>
          </a:p>
          <a:p>
            <a:r>
              <a:rPr lang="en-US"/>
              <a:t>Once the rationales have been extracted, the small model is trained on the rationales and the standard task labels. This is done using a multi-task learning framework, where the model is trained to both predict the answer to a question and generate the rationale for that answer.</a:t>
            </a:r>
          </a:p>
          <a:p>
            <a:r>
              <a:rPr lang="en-US"/>
              <a:t/>
            </a:r>
          </a:p>
          <a:p>
            <a:r>
              <a:rPr lang="en-US"/>
              <a:t>The rationale generation task helps the model to learn to generate intermediate reasoning steps, which can improve its performance on the label prediction task.</a:t>
            </a:r>
          </a:p>
          <a:p>
            <a:r>
              <a:rPr lang="en-US"/>
              <a:t/>
            </a:r>
          </a:p>
          <a:p>
            <a:r>
              <a:rPr lang="en-US"/>
              <a:t>Step 4: Evaluate the model</a:t>
            </a:r>
          </a:p>
          <a:p>
            <a:r>
              <a:rPr lang="en-US"/>
              <a:t/>
            </a:r>
          </a:p>
          <a:p>
            <a:r>
              <a:rPr lang="en-US"/>
              <a:t>The final step is to evaluate the model on a held-out test set. This is done to assess its performance on unseen data.</a:t>
            </a:r>
          </a:p>
          <a:p>
            <a:r>
              <a:rPr lang="en-US"/>
              <a:t/>
            </a:r>
          </a:p>
          <a:p>
            <a:r>
              <a:rPr lang="en-US"/>
              <a:t>https://blog.research.google/2023/09/distilling-step-by-step-outperforming.html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Azure SDK - Available for .NET, Java, JavaScript, Python and Go.</a:t>
            </a:r>
          </a:p>
          <a:p>
            <a:r>
              <a:rPr lang="en-US"/>
              <a:t>Azure REST API - Available from all languages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user interacts with the application by providing input, such as text or voice commands.</a:t>
            </a:r>
          </a:p>
          <a:p>
            <a:r>
              <a:rPr lang="en-US"/>
              <a:t/>
            </a:r>
          </a:p>
          <a:p>
            <a:r>
              <a:rPr lang="en-US"/>
              <a:t>Lang Chain generates a prompt based on the user input and the context of the conversation.</a:t>
            </a:r>
          </a:p>
          <a:p>
            <a:r>
              <a:rPr lang="en-US"/>
              <a:t/>
            </a:r>
          </a:p>
          <a:p>
            <a:r>
              <a:rPr lang="en-US"/>
              <a:t>The prompt is sent to an LLM for processing.</a:t>
            </a:r>
          </a:p>
          <a:p>
            <a:r>
              <a:rPr lang="en-US"/>
              <a:t/>
            </a:r>
          </a:p>
          <a:p>
            <a:r>
              <a:rPr lang="en-US"/>
              <a:t>The LLM generates a response based on the prompt.</a:t>
            </a:r>
          </a:p>
          <a:p>
            <a:r>
              <a:rPr lang="en-US"/>
              <a:t/>
            </a:r>
          </a:p>
          <a:p>
            <a:r>
              <a:rPr lang="en-US"/>
              <a:t>The agent decides how to handle the response, such as providing it to the user or using it to generate another prompt.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Router Chain in Lang Chain is a construct that dynamically selects the next chain to be used for a given input. Router Chain itself is responsible for this selection, while destination chains are the chains to which the router chain can direct its input. Essentially, the purpose of a Router Chain is to determine the most appropriate chain to use for handling a given input. </a:t>
            </a:r>
          </a:p>
          <a:p>
            <a:r>
              <a:rPr lang="en-US"/>
              <a:t>There are different types of Router Chains available, such as LLM Route Chain and Embedding Router Chain. LLM Router Chain uses a language model to determine how to route things, while Embedding Router Chain uses embeddings and similarity principle to route between destination chains.</a:t>
            </a:r>
          </a:p>
          <a:p>
            <a:r>
              <a:rPr lang="en-US"/>
              <a:t/>
            </a:r>
          </a:p>
          <a:p>
            <a:r>
              <a:rPr lang="en-US"/>
              <a:t>Work Flow</a:t>
            </a:r>
          </a:p>
          <a:p>
            <a:r>
              <a:rPr lang="en-US"/>
              <a:t/>
            </a:r>
          </a:p>
          <a:p>
            <a:r>
              <a:rPr lang="en-US"/>
              <a:t>1.Input Reception: The Router Chain receives input data from the user or another component of the application.</a:t>
            </a:r>
          </a:p>
          <a:p>
            <a:r>
              <a:rPr lang="en-US"/>
              <a:t/>
            </a:r>
          </a:p>
          <a:p>
            <a:r>
              <a:rPr lang="en-US"/>
              <a:t>2.Intent Recognition: The Router Chain analyzes the input data to identify the user's intent, representing their goal or purpose.</a:t>
            </a:r>
          </a:p>
          <a:p>
            <a:r>
              <a:rPr lang="en-US"/>
              <a:t/>
            </a:r>
          </a:p>
          <a:p>
            <a:r>
              <a:rPr lang="en-US"/>
              <a:t>3.Destination Chain Selection: Based on the intent recognition, the Router Chain selects the most appropriate destination chain to handle the input.</a:t>
            </a:r>
          </a:p>
          <a:p>
            <a:r>
              <a:rPr lang="en-US"/>
              <a:t/>
            </a:r>
          </a:p>
          <a:p>
            <a:r>
              <a:rPr lang="en-US"/>
              <a:t>4.Input Routing: The Router Chain forwards the input data to the selected destination chain.</a:t>
            </a:r>
          </a:p>
          <a:p>
            <a:r>
              <a:rPr lang="en-US"/>
              <a:t/>
            </a:r>
          </a:p>
          <a:p>
            <a:r>
              <a:rPr lang="en-US"/>
              <a:t>5.Input Processing: The destination chain analyzes and processes the input data to generate a response.</a:t>
            </a:r>
          </a:p>
          <a:p>
            <a:r>
              <a:rPr lang="en-US"/>
              <a:t/>
            </a:r>
          </a:p>
          <a:p>
            <a:r>
              <a:rPr lang="en-US"/>
              <a:t>6.Response Generation: The destination chain produces a response based on the processed input data.</a:t>
            </a:r>
          </a:p>
          <a:p>
            <a:r>
              <a:rPr lang="en-US"/>
              <a:t/>
            </a:r>
          </a:p>
          <a:p>
            <a:r>
              <a:rPr lang="en-US"/>
              <a:t>7.Response Transmission: The destination chain sends the generated response back to the Router Chain.</a:t>
            </a:r>
          </a:p>
          <a:p>
            <a:r>
              <a:rPr lang="en-US"/>
              <a:t/>
            </a:r>
          </a:p>
          <a:p>
            <a:r>
              <a:rPr lang="en-US"/>
              <a:t>8.Response Presentation: The Router Chain receives the response and presents it to the user or interacts with the application accordingly.</a:t>
            </a:r>
          </a:p>
          <a:p>
            <a:r>
              <a:rPr lang="en-US"/>
              <a:t/>
            </a:r>
          </a:p>
          <a:p>
            <a:r>
              <a:rPr lang="en-US"/>
              <a:t>9.Default Chain Activation: If the Router Chain cannot determine the most suitable destination chain, it activates the Default Chain.</a:t>
            </a:r>
          </a:p>
          <a:p>
            <a:r>
              <a:rPr lang="en-US"/>
              <a:t/>
            </a:r>
          </a:p>
          <a:p>
            <a:r>
              <a:rPr lang="en-US"/>
              <a:t>10.Fallback Logic Execution: The Default Chain executes fallback logic to handle the input and generate a response.</a:t>
            </a:r>
          </a:p>
          <a:p>
            <a:r>
              <a:rPr lang="en-US"/>
              <a:t/>
            </a:r>
          </a:p>
          <a:p>
            <a:r>
              <a:rPr lang="en-US"/>
              <a:t>11.Fallback Response Transmission: The Default Chain sends the generated fallback response back to the Router Chain.</a:t>
            </a:r>
          </a:p>
          <a:p>
            <a:r>
              <a:rPr lang="en-US"/>
              <a:t/>
            </a:r>
          </a:p>
          <a:p>
            <a:r>
              <a:rPr lang="en-US"/>
              <a:t>12.Fallback Response Presentation: The Router Chain receives the fallback response and presents it to the user or interacts with the application accordingly.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Retriever:</a:t>
            </a:r>
          </a:p>
          <a:p>
            <a:r>
              <a:rPr lang="en-US"/>
              <a:t/>
            </a:r>
          </a:p>
          <a:p>
            <a:r>
              <a:rPr lang="en-US"/>
              <a:t>The Retriever is responsible for finding relevant documents from a large corpus of text. It uses a technique called Dense Passage Retrieval (DPR), which represents both the query and documents as dense vectors. These vectors are then compared to each other using a similarity search algorithm to find the documents that are most similar to the query. The top-K most similar documents are then used as input for the Generator.</a:t>
            </a:r>
          </a:p>
          <a:p>
            <a:r>
              <a:rPr lang="en-US"/>
              <a:t/>
            </a:r>
          </a:p>
          <a:p>
            <a:r>
              <a:rPr lang="en-US"/>
              <a:t>Generator:</a:t>
            </a:r>
          </a:p>
          <a:p>
            <a:r>
              <a:rPr lang="en-US"/>
              <a:t/>
            </a:r>
          </a:p>
          <a:p>
            <a:r>
              <a:rPr lang="en-US"/>
              <a:t>The Generator is responsible for generating a coherent and informative response based on the query and the retrieved documents. It uses a large language model called BART-large, which is pre-trained on a massive dataset of text and code. BART-large can generate different creative text formats, such as summaries, explanations, or even creative text formats like poems or code.</a:t>
            </a:r>
          </a:p>
          <a:p>
            <a:r>
              <a:rPr lang="en-US"/>
              <a:t/>
            </a:r>
          </a:p>
          <a:p>
            <a:r>
              <a:rPr lang="en-US"/>
              <a:t>Training Phase:</a:t>
            </a:r>
          </a:p>
          <a:p>
            <a:r>
              <a:rPr lang="en-US"/>
              <a:t/>
            </a:r>
          </a:p>
          <a:p>
            <a:r>
              <a:rPr lang="en-US"/>
              <a:t>Both the Retriever and Generator are trained jointly during the training phase. The goal of the training is to minimize the negative marginal log-likelihood of each target response. This means that the model is trying to learn which documents are most relevant to each query and how to generate a response that is consistent with those documents.</a:t>
            </a:r>
          </a:p>
          <a:p>
            <a:r>
              <a:rPr lang="en-US"/>
              <a:t/>
            </a:r>
          </a:p>
          <a:p>
            <a:r>
              <a:rPr lang="en-US"/>
              <a:t>Decoding Phase:</a:t>
            </a:r>
          </a:p>
          <a:p>
            <a:r>
              <a:rPr lang="en-US"/>
              <a:t/>
            </a:r>
          </a:p>
          <a:p>
            <a:r>
              <a:rPr lang="en-US"/>
              <a:t>The decoding phase is when the RAG model is used to generate a response to a new query. There are two main approaches to decoding: RAG-Token and RAG-Sequence.</a:t>
            </a:r>
          </a:p>
          <a:p>
            <a:r>
              <a:rPr lang="en-US"/>
              <a:t/>
            </a:r>
          </a:p>
          <a:p>
            <a:r>
              <a:rPr lang="en-US"/>
              <a:t>RAG-Token: This approach uses a standard autoregressive sequence generation technique. This means that the model generates the response one word at a time, using the previously generated words to inform its decision about the next word.</a:t>
            </a:r>
          </a:p>
          <a:p>
            <a:r>
              <a:rPr lang="en-US"/>
              <a:t/>
            </a:r>
          </a:p>
          <a:p>
            <a:r>
              <a:rPr lang="en-US"/>
              <a:t>RAG-Sequence: This approach uses beam search to generate the response. This means that the model keeps track of multiple possible responses and eliminates the least likely ones as it generates more of the response.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RAG-Sequence Model: This model utilizes the same retrieved document to generate the complete sequence. It treats the retrieved document as a single latent variable that is marginalized to get the sequence-to-sequence probability via a top-K approximation. In this approach, the top K documents are retrieved using the retriever, and the generator computes the output sequence probability for each document. These probabilities are then combined through marginalization.</a:t>
            </a:r>
          </a:p>
          <a:p>
            <a:r>
              <a:rPr lang="en-US"/>
              <a:t/>
            </a:r>
          </a:p>
          <a:p>
            <a:r>
              <a:rPr lang="en-US"/>
              <a:t>This approach uses beam search to generate the response. This means that the model keeps track of multiple possible responses and eliminates the least likely ones as it generates more of the response.</a:t>
            </a:r>
          </a:p>
          <a:p>
            <a:r>
              <a:rPr lang="en-US"/>
              <a:t/>
            </a:r>
          </a:p>
          <a:p>
            <a:r>
              <a:rPr lang="en-US"/>
              <a:t/>
            </a:r>
          </a:p>
          <a:p>
            <a:r>
              <a:rPr lang="en-US"/>
              <a:t/>
            </a:r>
          </a:p>
          <a:p>
            <a:r>
              <a:rPr lang="en-US"/>
              <a:t>RAG-Token Model: In this model, a different latent document can be drawn for each target token, allowing the generator to choose content from several documents when producing an answer. Similar to the RAG-Sequence model, it retrieves the top K documents and then generates a distribution for the next output token for each document. This process is repeated for each output token, with marginalization occurring accordingly.</a:t>
            </a:r>
          </a:p>
          <a:p>
            <a:r>
              <a:rPr lang="en-US"/>
              <a:t/>
            </a:r>
          </a:p>
          <a:p>
            <a:r>
              <a:rPr lang="en-US"/>
              <a:t>This approach uses a standard autoregressive sequence generation technique. This means that the model generates the response one word at a time, using the previously generated words to inform its decision about the next word.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Retriever component in the RAG framework, tasked with identifying and retrieving relevant documents from a vast corpus of text. It serves as the foundation for the Generator, providing the necessary context and information for generating accurate and informative responses.</a:t>
            </a:r>
          </a:p>
          <a:p>
            <a:r>
              <a:rPr lang="en-US"/>
              <a:t/>
            </a:r>
          </a:p>
          <a:p>
            <a:r>
              <a:rPr lang="en-US"/>
              <a:t>Dense Passage Retrieval (DPR)</a:t>
            </a:r>
          </a:p>
          <a:p>
            <a:r>
              <a:rPr lang="en-US"/>
              <a:t/>
            </a:r>
          </a:p>
          <a:p>
            <a:r>
              <a:rPr lang="en-US"/>
              <a:t>DPR is the core technique employed by the Retriever to identify relevant documents. It operates by representing both the user's query and the documents in the corpus as dense vectors. These vectors capture the semantic meaning and context of the text, enabling the Retriever to effectively compare and match the query with the documents.</a:t>
            </a:r>
          </a:p>
          <a:p>
            <a:r>
              <a:rPr lang="en-US"/>
              <a:t/>
            </a:r>
          </a:p>
          <a:p>
            <a:r>
              <a:rPr lang="en-US"/>
              <a:t>Similarity Search</a:t>
            </a:r>
          </a:p>
          <a:p>
            <a:r>
              <a:rPr lang="en-US"/>
              <a:t/>
            </a:r>
          </a:p>
          <a:p>
            <a:r>
              <a:rPr lang="en-US"/>
              <a:t>Once the query and documents are represented as vectors, the Retriever utilizes a similarity search algorithm to find the documents that are most similar to the query. This algorithm compares the vectors and identifies documents that share similar semantic and contextual features with the query.</a:t>
            </a:r>
          </a:p>
          <a:p>
            <a:r>
              <a:rPr lang="en-US"/>
              <a:t/>
            </a:r>
          </a:p>
          <a:p>
            <a:r>
              <a:rPr lang="en-US"/>
              <a:t>Top-K Retrieval</a:t>
            </a:r>
          </a:p>
          <a:p>
            <a:r>
              <a:rPr lang="en-US"/>
              <a:t/>
            </a:r>
          </a:p>
          <a:p>
            <a:r>
              <a:rPr lang="en-US"/>
              <a:t>The Retriever outputs the top-K most similar documents, where K represents a predefined number. These top-K documents are then passed on to the Generator, providing it with the most relevant context for generating a response.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notesSlides/notesSlide4.xml" Type="http://schemas.openxmlformats.org/officeDocument/2006/relationships/notesSlid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30.png" Type="http://schemas.openxmlformats.org/officeDocument/2006/relationships/image"/><Relationship Id="rId26" Target="../media/image31.svg" Type="http://schemas.openxmlformats.org/officeDocument/2006/relationships/image"/><Relationship Id="rId27" Target="../media/image32.png" Type="http://schemas.openxmlformats.org/officeDocument/2006/relationships/image"/><Relationship Id="rId28" Target="../media/image33.svg" Type="http://schemas.openxmlformats.org/officeDocument/2006/relationships/image"/><Relationship Id="rId29" Target="../media/image34.png" Type="http://schemas.openxmlformats.org/officeDocument/2006/relationships/image"/><Relationship Id="rId3" Target="../media/image8.png" Type="http://schemas.openxmlformats.org/officeDocument/2006/relationships/image"/><Relationship Id="rId30" Target="../media/image35.svg" Type="http://schemas.openxmlformats.org/officeDocument/2006/relationships/image"/><Relationship Id="rId31" Target="../media/image36.png" Type="http://schemas.openxmlformats.org/officeDocument/2006/relationships/image"/><Relationship Id="rId32" Target="../media/image37.svg" Type="http://schemas.openxmlformats.org/officeDocument/2006/relationships/image"/><Relationship Id="rId33" Target="../media/image38.png" Type="http://schemas.openxmlformats.org/officeDocument/2006/relationships/image"/><Relationship Id="rId34" Target="../media/image39.svg" Type="http://schemas.openxmlformats.org/officeDocument/2006/relationships/image"/><Relationship Id="rId35" Target="../media/image40.png" Type="http://schemas.openxmlformats.org/officeDocument/2006/relationships/image"/><Relationship Id="rId36" Target="../media/image41.svg" Type="http://schemas.openxmlformats.org/officeDocument/2006/relationships/image"/><Relationship Id="rId37" Target="../media/image42.png" Type="http://schemas.openxmlformats.org/officeDocument/2006/relationships/image"/><Relationship Id="rId38" Target="../media/image43.svg" Type="http://schemas.openxmlformats.org/officeDocument/2006/relationships/image"/><Relationship Id="rId39" Target="../media/image44.png" Type="http://schemas.openxmlformats.org/officeDocument/2006/relationships/image"/><Relationship Id="rId4" Target="../media/image9.svg" Type="http://schemas.openxmlformats.org/officeDocument/2006/relationships/image"/><Relationship Id="rId40" Target="../media/image45.svg" Type="http://schemas.openxmlformats.org/officeDocument/2006/relationships/image"/><Relationship Id="rId41" Target="../media/image46.png" Type="http://schemas.openxmlformats.org/officeDocument/2006/relationships/image"/><Relationship Id="rId42" Target="../media/image47.svg" Type="http://schemas.openxmlformats.org/officeDocument/2006/relationships/image"/><Relationship Id="rId43" Target="../media/image48.png" Type="http://schemas.openxmlformats.org/officeDocument/2006/relationships/image"/><Relationship Id="rId44" Target="../media/image49.svg" Type="http://schemas.openxmlformats.org/officeDocument/2006/relationships/image"/><Relationship Id="rId45" Target="../media/image50.png" Type="http://schemas.openxmlformats.org/officeDocument/2006/relationships/image"/><Relationship Id="rId46" Target="../media/image51.svg" Type="http://schemas.openxmlformats.org/officeDocument/2006/relationships/image"/><Relationship Id="rId47" Target="../media/image52.png" Type="http://schemas.openxmlformats.org/officeDocument/2006/relationships/image"/><Relationship Id="rId48" Target="../media/image5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s>
</file>

<file path=ppt/slides/_rels/slide4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4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4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5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5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5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https://arxiv.org/abs/2306.08543" TargetMode="External" Type="http://schemas.openxmlformats.org/officeDocument/2006/relationships/hyperlink"/></Relationships>
</file>

<file path=ppt/slides/_rels/slide6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s>
</file>

<file path=ppt/slides/_rels/slide6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s>
</file>

<file path=ppt/slides/_rels/slide6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9.jpeg" Type="http://schemas.openxmlformats.org/officeDocument/2006/relationships/image"/><Relationship Id="rId3" Target="https://youtu.be/6b1J03fDnOg?si=fI0m20iQTSy1S507" TargetMode="External" Type="http://schemas.openxmlformats.org/officeDocument/2006/relationships/video"/></Relationships>
</file>

<file path=ppt/slides/_rels/slide67.xml.rels><?xml version="1.0" encoding="UTF-8" standalone="no"?><Relationships xmlns="http://schemas.openxmlformats.org/package/2006/relationships"><Relationship Id="rId1" Target="../slideLayouts/slideLayout7.xml" Type="http://schemas.openxmlformats.org/officeDocument/2006/relationships/slideLayout"/><Relationship Id="rId2" Target="https://www.microsoft.com/en-us/videoplayer/embed/RE50C7t?postJsllMsg=true" TargetMode="External" Type="http://schemas.openxmlformats.org/officeDocument/2006/relationships/hyperlink"/></Relationships>
</file>

<file path=ppt/slides/_rels/slide6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7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Freeform 2" id="2"/>
          <p:cNvSpPr/>
          <p:nvPr/>
        </p:nvSpPr>
        <p:spPr>
          <a:xfrm flipH="false" flipV="false" rot="0">
            <a:off x="-1099469" y="839972"/>
            <a:ext cx="12130204" cy="6823250"/>
          </a:xfrm>
          <a:custGeom>
            <a:avLst/>
            <a:gdLst/>
            <a:ahLst/>
            <a:cxnLst/>
            <a:rect r="r" b="b" t="t" l="l"/>
            <a:pathLst>
              <a:path h="6823250" w="12130204">
                <a:moveTo>
                  <a:pt x="0" y="0"/>
                </a:moveTo>
                <a:lnTo>
                  <a:pt x="12130204" y="0"/>
                </a:lnTo>
                <a:lnTo>
                  <a:pt x="12130204" y="6823250"/>
                </a:lnTo>
                <a:lnTo>
                  <a:pt x="0" y="6823250"/>
                </a:lnTo>
                <a:lnTo>
                  <a:pt x="0" y="0"/>
                </a:lnTo>
                <a:close/>
              </a:path>
            </a:pathLst>
          </a:custGeom>
          <a:blipFill>
            <a:blip r:embed="rId3"/>
            <a:stretch>
              <a:fillRect l="0" t="0" r="0" b="0"/>
            </a:stretch>
          </a:blipFill>
        </p:spPr>
      </p:sp>
      <p:sp>
        <p:nvSpPr>
          <p:cNvPr name="Freeform 3" id="3"/>
          <p:cNvSpPr/>
          <p:nvPr/>
        </p:nvSpPr>
        <p:spPr>
          <a:xfrm flipH="false" flipV="false" rot="0">
            <a:off x="877950" y="9069250"/>
            <a:ext cx="3556450" cy="619650"/>
          </a:xfrm>
          <a:custGeom>
            <a:avLst/>
            <a:gdLst/>
            <a:ahLst/>
            <a:cxnLst/>
            <a:rect r="r" b="b" t="t" l="l"/>
            <a:pathLst>
              <a:path h="619650" w="3556450">
                <a:moveTo>
                  <a:pt x="0" y="0"/>
                </a:moveTo>
                <a:lnTo>
                  <a:pt x="3556450" y="0"/>
                </a:lnTo>
                <a:lnTo>
                  <a:pt x="3556450" y="619650"/>
                </a:lnTo>
                <a:lnTo>
                  <a:pt x="0" y="619650"/>
                </a:lnTo>
                <a:lnTo>
                  <a:pt x="0" y="0"/>
                </a:lnTo>
                <a:close/>
              </a:path>
            </a:pathLst>
          </a:custGeom>
          <a:blipFill>
            <a:blip r:embed="rId4"/>
            <a:stretch>
              <a:fillRect l="0" t="0" r="-518" b="0"/>
            </a:stretch>
          </a:blipFill>
        </p:spPr>
      </p:sp>
      <p:sp>
        <p:nvSpPr>
          <p:cNvPr name="TextBox 4" id="4"/>
          <p:cNvSpPr txBox="true"/>
          <p:nvPr/>
        </p:nvSpPr>
        <p:spPr>
          <a:xfrm rot="0">
            <a:off x="9163050" y="3748087"/>
            <a:ext cx="8844799" cy="2647950"/>
          </a:xfrm>
          <a:prstGeom prst="rect">
            <a:avLst/>
          </a:prstGeom>
        </p:spPr>
        <p:txBody>
          <a:bodyPr anchor="t" rtlCol="false" tIns="0" lIns="0" bIns="0" rIns="0">
            <a:spAutoFit/>
          </a:bodyPr>
          <a:lstStyle/>
          <a:p>
            <a:pPr algn="ctr">
              <a:lnSpc>
                <a:spcPts val="8400"/>
              </a:lnSpc>
            </a:pPr>
            <a:r>
              <a:rPr lang="en-US" sz="6000">
                <a:solidFill>
                  <a:srgbClr val="FFFFFF"/>
                </a:solidFill>
                <a:latin typeface="Arimo Bold"/>
              </a:rPr>
              <a:t>Generative AI - FineTuning, LangChain and</a:t>
            </a:r>
          </a:p>
          <a:p>
            <a:pPr algn="ctr">
              <a:lnSpc>
                <a:spcPts val="8400"/>
              </a:lnSpc>
            </a:pPr>
            <a:r>
              <a:rPr lang="en-US" sz="6000">
                <a:solidFill>
                  <a:srgbClr val="FFFFFF"/>
                </a:solidFill>
                <a:latin typeface="Arimo Bold"/>
              </a:rPr>
              <a:t>Evaluation Metrics</a:t>
            </a:r>
          </a:p>
        </p:txBody>
      </p:sp>
      <p:sp>
        <p:nvSpPr>
          <p:cNvPr name="TextBox 5" id="5"/>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
        <p:nvSpPr>
          <p:cNvPr name="TextBox 6" id="6"/>
          <p:cNvSpPr txBox="true"/>
          <p:nvPr/>
        </p:nvSpPr>
        <p:spPr>
          <a:xfrm rot="0">
            <a:off x="7480174" y="8664120"/>
            <a:ext cx="10532782" cy="715011"/>
          </a:xfrm>
          <a:prstGeom prst="rect">
            <a:avLst/>
          </a:prstGeom>
        </p:spPr>
        <p:txBody>
          <a:bodyPr anchor="t" rtlCol="false" tIns="0" lIns="0" bIns="0" rIns="0">
            <a:spAutoFit/>
          </a:bodyPr>
          <a:lstStyle/>
          <a:p>
            <a:pPr algn="ctr">
              <a:lnSpc>
                <a:spcPts val="5739"/>
              </a:lnSpc>
            </a:pPr>
            <a:r>
              <a:rPr lang="en-US" sz="4099">
                <a:solidFill>
                  <a:srgbClr val="1EFFC1"/>
                </a:solidFill>
                <a:latin typeface="Arimo"/>
              </a:rPr>
              <a:t>https://github.com/arunpa0206/generativeai</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1028700" y="1896007"/>
            <a:ext cx="16965121" cy="1315720"/>
          </a:xfrm>
          <a:prstGeom prst="rect">
            <a:avLst/>
          </a:prstGeom>
        </p:spPr>
        <p:txBody>
          <a:bodyPr anchor="t" rtlCol="false" tIns="0" lIns="0" bIns="0" rIns="0">
            <a:spAutoFit/>
          </a:bodyPr>
          <a:lstStyle/>
          <a:p>
            <a:pPr>
              <a:lnSpc>
                <a:spcPts val="5179"/>
              </a:lnSpc>
            </a:pPr>
            <a:r>
              <a:rPr lang="en-US" sz="3699">
                <a:solidFill>
                  <a:srgbClr val="FFFFFF"/>
                </a:solidFill>
                <a:latin typeface="Arimo"/>
              </a:rPr>
              <a:t>LLM Chain:</a:t>
            </a:r>
            <a:r>
              <a:rPr lang="en-US" sz="3699">
                <a:solidFill>
                  <a:srgbClr val="1EFFC1"/>
                </a:solidFill>
                <a:latin typeface="Arimo"/>
              </a:rPr>
              <a:t> combines a prompt template and a language model to process user input and generate informative responses. </a:t>
            </a:r>
          </a:p>
        </p:txBody>
      </p:sp>
      <p:grpSp>
        <p:nvGrpSpPr>
          <p:cNvPr name="Group 4" id="4"/>
          <p:cNvGrpSpPr/>
          <p:nvPr/>
        </p:nvGrpSpPr>
        <p:grpSpPr>
          <a:xfrm rot="0">
            <a:off x="1028700" y="4182534"/>
            <a:ext cx="16219843" cy="4535560"/>
            <a:chOff x="0" y="0"/>
            <a:chExt cx="21626458" cy="6047414"/>
          </a:xfrm>
        </p:grpSpPr>
        <p:grpSp>
          <p:nvGrpSpPr>
            <p:cNvPr name="Group 5" id="5"/>
            <p:cNvGrpSpPr/>
            <p:nvPr/>
          </p:nvGrpSpPr>
          <p:grpSpPr>
            <a:xfrm rot="0">
              <a:off x="0" y="30398"/>
              <a:ext cx="4596023" cy="1395446"/>
              <a:chOff x="0" y="0"/>
              <a:chExt cx="1365493" cy="414591"/>
            </a:xfrm>
          </p:grpSpPr>
          <p:sp>
            <p:nvSpPr>
              <p:cNvPr name="Freeform 6" id="6"/>
              <p:cNvSpPr/>
              <p:nvPr/>
            </p:nvSpPr>
            <p:spPr>
              <a:xfrm flipH="false" flipV="false" rot="0">
                <a:off x="0" y="0"/>
                <a:ext cx="1365493" cy="414591"/>
              </a:xfrm>
              <a:custGeom>
                <a:avLst/>
                <a:gdLst/>
                <a:ahLst/>
                <a:cxnLst/>
                <a:rect r="r" b="b" t="t" l="l"/>
                <a:pathLst>
                  <a:path h="414591" w="1365493">
                    <a:moveTo>
                      <a:pt x="114545" y="0"/>
                    </a:moveTo>
                    <a:lnTo>
                      <a:pt x="1250948" y="0"/>
                    </a:lnTo>
                    <a:cubicBezTo>
                      <a:pt x="1281327" y="0"/>
                      <a:pt x="1310462" y="12068"/>
                      <a:pt x="1331944" y="33549"/>
                    </a:cubicBezTo>
                    <a:cubicBezTo>
                      <a:pt x="1353425" y="55031"/>
                      <a:pt x="1365493" y="84166"/>
                      <a:pt x="1365493" y="114545"/>
                    </a:cubicBezTo>
                    <a:lnTo>
                      <a:pt x="1365493" y="300047"/>
                    </a:lnTo>
                    <a:cubicBezTo>
                      <a:pt x="1365493" y="330426"/>
                      <a:pt x="1353425" y="359561"/>
                      <a:pt x="1331944" y="381042"/>
                    </a:cubicBezTo>
                    <a:cubicBezTo>
                      <a:pt x="1310462" y="402523"/>
                      <a:pt x="1281327" y="414591"/>
                      <a:pt x="1250948" y="414591"/>
                    </a:cubicBezTo>
                    <a:lnTo>
                      <a:pt x="114545" y="414591"/>
                    </a:lnTo>
                    <a:cubicBezTo>
                      <a:pt x="84166" y="414591"/>
                      <a:pt x="55031" y="402523"/>
                      <a:pt x="33549" y="381042"/>
                    </a:cubicBezTo>
                    <a:cubicBezTo>
                      <a:pt x="12068" y="359561"/>
                      <a:pt x="0" y="330426"/>
                      <a:pt x="0" y="300047"/>
                    </a:cubicBezTo>
                    <a:lnTo>
                      <a:pt x="0" y="114545"/>
                    </a:lnTo>
                    <a:cubicBezTo>
                      <a:pt x="0" y="84166"/>
                      <a:pt x="12068" y="55031"/>
                      <a:pt x="33549" y="33549"/>
                    </a:cubicBezTo>
                    <a:cubicBezTo>
                      <a:pt x="55031" y="12068"/>
                      <a:pt x="84166" y="0"/>
                      <a:pt x="114545" y="0"/>
                    </a:cubicBezTo>
                    <a:close/>
                  </a:path>
                </a:pathLst>
              </a:custGeom>
              <a:solidFill>
                <a:srgbClr val="000000">
                  <a:alpha val="0"/>
                </a:srgbClr>
              </a:solidFill>
              <a:ln w="28575" cap="rnd">
                <a:solidFill>
                  <a:srgbClr val="FFDE59"/>
                </a:solidFill>
                <a:prstDash val="solid"/>
                <a:round/>
              </a:ln>
            </p:spPr>
          </p:sp>
          <p:sp>
            <p:nvSpPr>
              <p:cNvPr name="TextBox 7" id="7"/>
              <p:cNvSpPr txBox="true"/>
              <p:nvPr/>
            </p:nvSpPr>
            <p:spPr>
              <a:xfrm>
                <a:off x="0" y="-9525"/>
                <a:ext cx="1365493" cy="424116"/>
              </a:xfrm>
              <a:prstGeom prst="rect">
                <a:avLst/>
              </a:prstGeom>
            </p:spPr>
            <p:txBody>
              <a:bodyPr anchor="ctr" rtlCol="false" tIns="33775" lIns="33775" bIns="33775" rIns="33775"/>
              <a:lstStyle/>
              <a:p>
                <a:pPr algn="ctr">
                  <a:lnSpc>
                    <a:spcPts val="2879"/>
                  </a:lnSpc>
                </a:pPr>
              </a:p>
            </p:txBody>
          </p:sp>
        </p:grpSp>
        <p:sp>
          <p:nvSpPr>
            <p:cNvPr name="TextBox 8" id="8"/>
            <p:cNvSpPr txBox="true"/>
            <p:nvPr/>
          </p:nvSpPr>
          <p:spPr>
            <a:xfrm rot="0">
              <a:off x="991550" y="471445"/>
              <a:ext cx="2550381" cy="533941"/>
            </a:xfrm>
            <a:prstGeom prst="rect">
              <a:avLst/>
            </a:prstGeom>
          </p:spPr>
          <p:txBody>
            <a:bodyPr anchor="t" rtlCol="false" tIns="0" lIns="0" bIns="0" rIns="0">
              <a:spAutoFit/>
            </a:bodyPr>
            <a:lstStyle/>
            <a:p>
              <a:pPr algn="ctr">
                <a:lnSpc>
                  <a:spcPts val="3346"/>
                </a:lnSpc>
                <a:spcBef>
                  <a:spcPct val="0"/>
                </a:spcBef>
              </a:pPr>
              <a:r>
                <a:rPr lang="en-US" sz="2390">
                  <a:solidFill>
                    <a:srgbClr val="1EFFC1"/>
                  </a:solidFill>
                  <a:latin typeface="Arimo"/>
                </a:rPr>
                <a:t>User Input</a:t>
              </a:r>
            </a:p>
          </p:txBody>
        </p:sp>
        <p:sp>
          <p:nvSpPr>
            <p:cNvPr name="AutoShape 9" id="9"/>
            <p:cNvSpPr/>
            <p:nvPr/>
          </p:nvSpPr>
          <p:spPr>
            <a:xfrm flipV="true">
              <a:off x="4596395" y="747554"/>
              <a:ext cx="1017270" cy="19436"/>
            </a:xfrm>
            <a:prstGeom prst="line">
              <a:avLst/>
            </a:prstGeom>
            <a:ln cap="flat" w="38100">
              <a:solidFill>
                <a:srgbClr val="FFFFFF"/>
              </a:solidFill>
              <a:prstDash val="solid"/>
              <a:headEnd type="none" len="sm" w="sm"/>
              <a:tailEnd type="arrow" len="sm" w="med"/>
            </a:ln>
          </p:spPr>
        </p:sp>
        <p:sp>
          <p:nvSpPr>
            <p:cNvPr name="TextBox 10" id="10"/>
            <p:cNvSpPr txBox="true"/>
            <p:nvPr/>
          </p:nvSpPr>
          <p:spPr>
            <a:xfrm rot="0">
              <a:off x="7455661" y="659861"/>
              <a:ext cx="7577227" cy="663655"/>
            </a:xfrm>
            <a:prstGeom prst="rect">
              <a:avLst/>
            </a:prstGeom>
          </p:spPr>
          <p:txBody>
            <a:bodyPr anchor="t" rtlCol="false" tIns="0" lIns="0" bIns="0" rIns="0">
              <a:spAutoFit/>
            </a:bodyPr>
            <a:lstStyle/>
            <a:p>
              <a:pPr algn="ctr">
                <a:lnSpc>
                  <a:spcPts val="4196"/>
                </a:lnSpc>
              </a:pPr>
              <a:r>
                <a:rPr lang="en-US" sz="2997">
                  <a:solidFill>
                    <a:srgbClr val="1EFFC1"/>
                  </a:solidFill>
                  <a:latin typeface="Arimo"/>
                </a:rPr>
                <a:t>Prompt Template</a:t>
              </a:r>
            </a:p>
          </p:txBody>
        </p:sp>
        <p:grpSp>
          <p:nvGrpSpPr>
            <p:cNvPr name="Group 11" id="11"/>
            <p:cNvGrpSpPr/>
            <p:nvPr/>
          </p:nvGrpSpPr>
          <p:grpSpPr>
            <a:xfrm rot="0">
              <a:off x="17030434" y="4651968"/>
              <a:ext cx="4596023" cy="1395446"/>
              <a:chOff x="0" y="0"/>
              <a:chExt cx="1365493" cy="414591"/>
            </a:xfrm>
          </p:grpSpPr>
          <p:sp>
            <p:nvSpPr>
              <p:cNvPr name="Freeform 12" id="12"/>
              <p:cNvSpPr/>
              <p:nvPr/>
            </p:nvSpPr>
            <p:spPr>
              <a:xfrm flipH="false" flipV="false" rot="0">
                <a:off x="0" y="0"/>
                <a:ext cx="1365493" cy="414591"/>
              </a:xfrm>
              <a:custGeom>
                <a:avLst/>
                <a:gdLst/>
                <a:ahLst/>
                <a:cxnLst/>
                <a:rect r="r" b="b" t="t" l="l"/>
                <a:pathLst>
                  <a:path h="414591" w="1365493">
                    <a:moveTo>
                      <a:pt x="114545" y="0"/>
                    </a:moveTo>
                    <a:lnTo>
                      <a:pt x="1250948" y="0"/>
                    </a:lnTo>
                    <a:cubicBezTo>
                      <a:pt x="1281327" y="0"/>
                      <a:pt x="1310462" y="12068"/>
                      <a:pt x="1331944" y="33549"/>
                    </a:cubicBezTo>
                    <a:cubicBezTo>
                      <a:pt x="1353425" y="55031"/>
                      <a:pt x="1365493" y="84166"/>
                      <a:pt x="1365493" y="114545"/>
                    </a:cubicBezTo>
                    <a:lnTo>
                      <a:pt x="1365493" y="300047"/>
                    </a:lnTo>
                    <a:cubicBezTo>
                      <a:pt x="1365493" y="330426"/>
                      <a:pt x="1353425" y="359561"/>
                      <a:pt x="1331944" y="381042"/>
                    </a:cubicBezTo>
                    <a:cubicBezTo>
                      <a:pt x="1310462" y="402523"/>
                      <a:pt x="1281327" y="414591"/>
                      <a:pt x="1250948" y="414591"/>
                    </a:cubicBezTo>
                    <a:lnTo>
                      <a:pt x="114545" y="414591"/>
                    </a:lnTo>
                    <a:cubicBezTo>
                      <a:pt x="84166" y="414591"/>
                      <a:pt x="55031" y="402523"/>
                      <a:pt x="33549" y="381042"/>
                    </a:cubicBezTo>
                    <a:cubicBezTo>
                      <a:pt x="12068" y="359561"/>
                      <a:pt x="0" y="330426"/>
                      <a:pt x="0" y="300047"/>
                    </a:cubicBezTo>
                    <a:lnTo>
                      <a:pt x="0" y="114545"/>
                    </a:lnTo>
                    <a:cubicBezTo>
                      <a:pt x="0" y="84166"/>
                      <a:pt x="12068" y="55031"/>
                      <a:pt x="33549" y="33549"/>
                    </a:cubicBezTo>
                    <a:cubicBezTo>
                      <a:pt x="55031" y="12068"/>
                      <a:pt x="84166" y="0"/>
                      <a:pt x="114545" y="0"/>
                    </a:cubicBezTo>
                    <a:close/>
                  </a:path>
                </a:pathLst>
              </a:custGeom>
              <a:solidFill>
                <a:srgbClr val="000000">
                  <a:alpha val="0"/>
                </a:srgbClr>
              </a:solidFill>
              <a:ln w="28575" cap="rnd">
                <a:solidFill>
                  <a:srgbClr val="FFDE59"/>
                </a:solidFill>
                <a:prstDash val="solid"/>
                <a:round/>
              </a:ln>
            </p:spPr>
          </p:sp>
          <p:sp>
            <p:nvSpPr>
              <p:cNvPr name="TextBox 13" id="13"/>
              <p:cNvSpPr txBox="true"/>
              <p:nvPr/>
            </p:nvSpPr>
            <p:spPr>
              <a:xfrm>
                <a:off x="0" y="-9525"/>
                <a:ext cx="1365493" cy="424116"/>
              </a:xfrm>
              <a:prstGeom prst="rect">
                <a:avLst/>
              </a:prstGeom>
            </p:spPr>
            <p:txBody>
              <a:bodyPr anchor="ctr" rtlCol="false" tIns="33775" lIns="33775" bIns="33775" rIns="33775"/>
              <a:lstStyle/>
              <a:p>
                <a:pPr algn="ctr">
                  <a:lnSpc>
                    <a:spcPts val="2879"/>
                  </a:lnSpc>
                </a:pPr>
              </a:p>
            </p:txBody>
          </p:sp>
        </p:grpSp>
        <p:sp>
          <p:nvSpPr>
            <p:cNvPr name="TextBox 14" id="14"/>
            <p:cNvSpPr txBox="true"/>
            <p:nvPr/>
          </p:nvSpPr>
          <p:spPr>
            <a:xfrm rot="0">
              <a:off x="17621729" y="4978799"/>
              <a:ext cx="3413434" cy="554483"/>
            </a:xfrm>
            <a:prstGeom prst="rect">
              <a:avLst/>
            </a:prstGeom>
          </p:spPr>
          <p:txBody>
            <a:bodyPr anchor="t" rtlCol="false" tIns="0" lIns="0" bIns="0" rIns="0">
              <a:spAutoFit/>
            </a:bodyPr>
            <a:lstStyle/>
            <a:p>
              <a:pPr algn="ctr">
                <a:lnSpc>
                  <a:spcPts val="3488"/>
                </a:lnSpc>
              </a:pPr>
              <a:r>
                <a:rPr lang="en-US" sz="2491">
                  <a:solidFill>
                    <a:srgbClr val="1EFFC1"/>
                  </a:solidFill>
                  <a:latin typeface="Arimo"/>
                </a:rPr>
                <a:t>Response</a:t>
              </a:r>
            </a:p>
          </p:txBody>
        </p:sp>
        <p:grpSp>
          <p:nvGrpSpPr>
            <p:cNvPr name="Group 15" id="15"/>
            <p:cNvGrpSpPr/>
            <p:nvPr/>
          </p:nvGrpSpPr>
          <p:grpSpPr>
            <a:xfrm rot="0">
              <a:off x="18071668" y="267081"/>
              <a:ext cx="3026556" cy="1395446"/>
              <a:chOff x="0" y="0"/>
              <a:chExt cx="899199" cy="414591"/>
            </a:xfrm>
          </p:grpSpPr>
          <p:sp>
            <p:nvSpPr>
              <p:cNvPr name="Freeform 16" id="16"/>
              <p:cNvSpPr/>
              <p:nvPr/>
            </p:nvSpPr>
            <p:spPr>
              <a:xfrm flipH="false" flipV="false" rot="0">
                <a:off x="0" y="0"/>
                <a:ext cx="899199" cy="414591"/>
              </a:xfrm>
              <a:custGeom>
                <a:avLst/>
                <a:gdLst/>
                <a:ahLst/>
                <a:cxnLst/>
                <a:rect r="r" b="b" t="t" l="l"/>
                <a:pathLst>
                  <a:path h="414591" w="899199">
                    <a:moveTo>
                      <a:pt x="173944" y="0"/>
                    </a:moveTo>
                    <a:lnTo>
                      <a:pt x="725256" y="0"/>
                    </a:lnTo>
                    <a:cubicBezTo>
                      <a:pt x="771388" y="0"/>
                      <a:pt x="815632" y="18326"/>
                      <a:pt x="848252" y="50947"/>
                    </a:cubicBezTo>
                    <a:cubicBezTo>
                      <a:pt x="880873" y="83568"/>
                      <a:pt x="899199" y="127811"/>
                      <a:pt x="899199" y="173944"/>
                    </a:cubicBezTo>
                    <a:lnTo>
                      <a:pt x="899199" y="240648"/>
                    </a:lnTo>
                    <a:cubicBezTo>
                      <a:pt x="899199" y="336714"/>
                      <a:pt x="821322" y="414591"/>
                      <a:pt x="725256" y="414591"/>
                    </a:cubicBezTo>
                    <a:lnTo>
                      <a:pt x="173944" y="414591"/>
                    </a:lnTo>
                    <a:cubicBezTo>
                      <a:pt x="77877" y="414591"/>
                      <a:pt x="0" y="336714"/>
                      <a:pt x="0" y="240648"/>
                    </a:cubicBezTo>
                    <a:lnTo>
                      <a:pt x="0" y="173944"/>
                    </a:lnTo>
                    <a:cubicBezTo>
                      <a:pt x="0" y="77877"/>
                      <a:pt x="77877" y="0"/>
                      <a:pt x="173944" y="0"/>
                    </a:cubicBezTo>
                    <a:close/>
                  </a:path>
                </a:pathLst>
              </a:custGeom>
              <a:solidFill>
                <a:srgbClr val="000000">
                  <a:alpha val="0"/>
                </a:srgbClr>
              </a:solidFill>
              <a:ln w="28575" cap="rnd">
                <a:solidFill>
                  <a:srgbClr val="FFDE59"/>
                </a:solidFill>
                <a:prstDash val="solid"/>
                <a:round/>
              </a:ln>
            </p:spPr>
          </p:sp>
          <p:sp>
            <p:nvSpPr>
              <p:cNvPr name="TextBox 17" id="17"/>
              <p:cNvSpPr txBox="true"/>
              <p:nvPr/>
            </p:nvSpPr>
            <p:spPr>
              <a:xfrm>
                <a:off x="0" y="-9525"/>
                <a:ext cx="899199" cy="424116"/>
              </a:xfrm>
              <a:prstGeom prst="rect">
                <a:avLst/>
              </a:prstGeom>
            </p:spPr>
            <p:txBody>
              <a:bodyPr anchor="ctr" rtlCol="false" tIns="33775" lIns="33775" bIns="33775" rIns="33775"/>
              <a:lstStyle/>
              <a:p>
                <a:pPr algn="ctr">
                  <a:lnSpc>
                    <a:spcPts val="2879"/>
                  </a:lnSpc>
                </a:pPr>
              </a:p>
            </p:txBody>
          </p:sp>
        </p:grpSp>
        <p:sp>
          <p:nvSpPr>
            <p:cNvPr name="TextBox 18" id="18"/>
            <p:cNvSpPr txBox="true"/>
            <p:nvPr/>
          </p:nvSpPr>
          <p:spPr>
            <a:xfrm rot="0">
              <a:off x="18469927" y="618511"/>
              <a:ext cx="2183501" cy="554651"/>
            </a:xfrm>
            <a:prstGeom prst="rect">
              <a:avLst/>
            </a:prstGeom>
          </p:spPr>
          <p:txBody>
            <a:bodyPr anchor="t" rtlCol="false" tIns="0" lIns="0" bIns="0" rIns="0">
              <a:spAutoFit/>
            </a:bodyPr>
            <a:lstStyle/>
            <a:p>
              <a:pPr algn="ctr">
                <a:lnSpc>
                  <a:spcPts val="3492"/>
                </a:lnSpc>
              </a:pPr>
              <a:r>
                <a:rPr lang="en-US" sz="2494">
                  <a:solidFill>
                    <a:srgbClr val="1EFFC1"/>
                  </a:solidFill>
                  <a:latin typeface="Arimo"/>
                </a:rPr>
                <a:t>LLM</a:t>
              </a:r>
            </a:p>
          </p:txBody>
        </p:sp>
        <p:sp>
          <p:nvSpPr>
            <p:cNvPr name="AutoShape 19" id="19"/>
            <p:cNvSpPr/>
            <p:nvPr/>
          </p:nvSpPr>
          <p:spPr>
            <a:xfrm flipH="true">
              <a:off x="19538410" y="1662722"/>
              <a:ext cx="23269" cy="2778154"/>
            </a:xfrm>
            <a:prstGeom prst="line">
              <a:avLst/>
            </a:prstGeom>
            <a:ln cap="flat" w="50800">
              <a:solidFill>
                <a:srgbClr val="FFFFFF"/>
              </a:solidFill>
              <a:prstDash val="solid"/>
              <a:headEnd type="none" len="sm" w="sm"/>
              <a:tailEnd type="arrow" len="sm" w="med"/>
            </a:ln>
          </p:spPr>
        </p:sp>
        <p:sp>
          <p:nvSpPr>
            <p:cNvPr name="TextBox 20" id="20"/>
            <p:cNvSpPr txBox="true"/>
            <p:nvPr/>
          </p:nvSpPr>
          <p:spPr>
            <a:xfrm rot="0">
              <a:off x="17195534" y="412999"/>
              <a:ext cx="699505" cy="978113"/>
            </a:xfrm>
            <a:prstGeom prst="rect">
              <a:avLst/>
            </a:prstGeom>
          </p:spPr>
          <p:txBody>
            <a:bodyPr anchor="t" rtlCol="false" tIns="0" lIns="0" bIns="0" rIns="0">
              <a:spAutoFit/>
            </a:bodyPr>
            <a:lstStyle/>
            <a:p>
              <a:pPr algn="ctr">
                <a:lnSpc>
                  <a:spcPts val="6159"/>
                </a:lnSpc>
              </a:pPr>
              <a:r>
                <a:rPr lang="en-US" sz="4399">
                  <a:solidFill>
                    <a:srgbClr val="FFFFFF"/>
                  </a:solidFill>
                  <a:latin typeface="Canva Sans"/>
                </a:rPr>
                <a:t>+</a:t>
              </a:r>
            </a:p>
          </p:txBody>
        </p:sp>
        <p:grpSp>
          <p:nvGrpSpPr>
            <p:cNvPr name="Group 21" id="21"/>
            <p:cNvGrpSpPr/>
            <p:nvPr/>
          </p:nvGrpSpPr>
          <p:grpSpPr>
            <a:xfrm rot="0">
              <a:off x="5765484" y="0"/>
              <a:ext cx="11252250" cy="1848824"/>
              <a:chOff x="0" y="0"/>
              <a:chExt cx="3343079" cy="549291"/>
            </a:xfrm>
          </p:grpSpPr>
          <p:sp>
            <p:nvSpPr>
              <p:cNvPr name="Freeform 22" id="22"/>
              <p:cNvSpPr/>
              <p:nvPr/>
            </p:nvSpPr>
            <p:spPr>
              <a:xfrm flipH="false" flipV="false" rot="0">
                <a:off x="0" y="0"/>
                <a:ext cx="3343079" cy="549291"/>
              </a:xfrm>
              <a:custGeom>
                <a:avLst/>
                <a:gdLst/>
                <a:ahLst/>
                <a:cxnLst/>
                <a:rect r="r" b="b" t="t" l="l"/>
                <a:pathLst>
                  <a:path h="549291" w="3343079">
                    <a:moveTo>
                      <a:pt x="3670" y="0"/>
                    </a:moveTo>
                    <a:lnTo>
                      <a:pt x="3339409" y="0"/>
                    </a:lnTo>
                    <a:cubicBezTo>
                      <a:pt x="3340383" y="0"/>
                      <a:pt x="3341316" y="387"/>
                      <a:pt x="3342004" y="1075"/>
                    </a:cubicBezTo>
                    <a:cubicBezTo>
                      <a:pt x="3342692" y="1763"/>
                      <a:pt x="3343079" y="2696"/>
                      <a:pt x="3343079" y="3670"/>
                    </a:cubicBezTo>
                    <a:lnTo>
                      <a:pt x="3343079" y="545622"/>
                    </a:lnTo>
                    <a:cubicBezTo>
                      <a:pt x="3343079" y="547648"/>
                      <a:pt x="3341436" y="549291"/>
                      <a:pt x="3339409" y="549291"/>
                    </a:cubicBezTo>
                    <a:lnTo>
                      <a:pt x="3670" y="549291"/>
                    </a:lnTo>
                    <a:cubicBezTo>
                      <a:pt x="1643" y="549291"/>
                      <a:pt x="0" y="547648"/>
                      <a:pt x="0" y="545622"/>
                    </a:cubicBezTo>
                    <a:lnTo>
                      <a:pt x="0" y="3670"/>
                    </a:lnTo>
                    <a:cubicBezTo>
                      <a:pt x="0" y="2696"/>
                      <a:pt x="387" y="1763"/>
                      <a:pt x="1075" y="1075"/>
                    </a:cubicBezTo>
                    <a:cubicBezTo>
                      <a:pt x="1763" y="387"/>
                      <a:pt x="2696" y="0"/>
                      <a:pt x="3670" y="0"/>
                    </a:cubicBezTo>
                    <a:close/>
                  </a:path>
                </a:pathLst>
              </a:custGeom>
              <a:solidFill>
                <a:srgbClr val="000000">
                  <a:alpha val="0"/>
                </a:srgbClr>
              </a:solidFill>
              <a:ln w="28575" cap="sq">
                <a:solidFill>
                  <a:srgbClr val="FFDE59"/>
                </a:solidFill>
                <a:prstDash val="solid"/>
                <a:miter/>
              </a:ln>
            </p:spPr>
          </p:sp>
          <p:sp>
            <p:nvSpPr>
              <p:cNvPr name="TextBox 23" id="23"/>
              <p:cNvSpPr txBox="true"/>
              <p:nvPr/>
            </p:nvSpPr>
            <p:spPr>
              <a:xfrm>
                <a:off x="0" y="-9525"/>
                <a:ext cx="3343079" cy="558816"/>
              </a:xfrm>
              <a:prstGeom prst="rect">
                <a:avLst/>
              </a:prstGeom>
            </p:spPr>
            <p:txBody>
              <a:bodyPr anchor="ctr" rtlCol="false" tIns="33775" lIns="33775" bIns="33775" rIns="33775"/>
              <a:lstStyle/>
              <a:p>
                <a:pPr algn="ctr">
                  <a:lnSpc>
                    <a:spcPts val="2879"/>
                  </a:lnSpc>
                </a:pPr>
              </a:p>
            </p:txBody>
          </p:sp>
        </p:grpSp>
      </p:grpSp>
      <p:sp>
        <p:nvSpPr>
          <p:cNvPr name="TextBox 24" id="24"/>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1028700" y="1629242"/>
            <a:ext cx="17222996" cy="1315720"/>
          </a:xfrm>
          <a:prstGeom prst="rect">
            <a:avLst/>
          </a:prstGeom>
        </p:spPr>
        <p:txBody>
          <a:bodyPr anchor="t" rtlCol="false" tIns="0" lIns="0" bIns="0" rIns="0">
            <a:spAutoFit/>
          </a:bodyPr>
          <a:lstStyle/>
          <a:p>
            <a:pPr>
              <a:lnSpc>
                <a:spcPts val="5179"/>
              </a:lnSpc>
              <a:spcBef>
                <a:spcPct val="0"/>
              </a:spcBef>
            </a:pPr>
            <a:r>
              <a:rPr lang="en-US" sz="3699">
                <a:solidFill>
                  <a:srgbClr val="FFFFFF"/>
                </a:solidFill>
                <a:latin typeface="Arimo"/>
              </a:rPr>
              <a:t>Simple Sequential Chain:</a:t>
            </a:r>
            <a:r>
              <a:rPr lang="en-US" sz="3699">
                <a:solidFill>
                  <a:srgbClr val="1EFFC1"/>
                </a:solidFill>
                <a:latin typeface="Arimo"/>
              </a:rPr>
              <a:t> each step takes a single input and produces a single output, ideal for straightforward processing tasks.  </a:t>
            </a:r>
          </a:p>
        </p:txBody>
      </p:sp>
      <p:grpSp>
        <p:nvGrpSpPr>
          <p:cNvPr name="Group 4" id="4"/>
          <p:cNvGrpSpPr/>
          <p:nvPr/>
        </p:nvGrpSpPr>
        <p:grpSpPr>
          <a:xfrm rot="0">
            <a:off x="1425422" y="3183554"/>
            <a:ext cx="15437156" cy="6771708"/>
            <a:chOff x="0" y="0"/>
            <a:chExt cx="20582874" cy="9028944"/>
          </a:xfrm>
        </p:grpSpPr>
        <p:sp>
          <p:nvSpPr>
            <p:cNvPr name="TextBox 5" id="5"/>
            <p:cNvSpPr txBox="true"/>
            <p:nvPr/>
          </p:nvSpPr>
          <p:spPr>
            <a:xfrm rot="0">
              <a:off x="8227426" y="3406052"/>
              <a:ext cx="2084411" cy="626642"/>
            </a:xfrm>
            <a:prstGeom prst="rect">
              <a:avLst/>
            </a:prstGeom>
          </p:spPr>
          <p:txBody>
            <a:bodyPr anchor="t" rtlCol="false" tIns="0" lIns="0" bIns="0" rIns="0">
              <a:spAutoFit/>
            </a:bodyPr>
            <a:lstStyle/>
            <a:p>
              <a:pPr algn="ctr">
                <a:lnSpc>
                  <a:spcPts val="3825"/>
                </a:lnSpc>
              </a:pPr>
              <a:r>
                <a:rPr lang="en-US" sz="2732">
                  <a:solidFill>
                    <a:srgbClr val="FFFFFF"/>
                  </a:solidFill>
                  <a:latin typeface="Arimo"/>
                </a:rPr>
                <a:t>Chain 1</a:t>
              </a:r>
            </a:p>
          </p:txBody>
        </p:sp>
        <p:grpSp>
          <p:nvGrpSpPr>
            <p:cNvPr name="Group 6" id="6"/>
            <p:cNvGrpSpPr/>
            <p:nvPr/>
          </p:nvGrpSpPr>
          <p:grpSpPr>
            <a:xfrm rot="0">
              <a:off x="18188576" y="5550806"/>
              <a:ext cx="1819555" cy="1846112"/>
              <a:chOff x="0" y="0"/>
              <a:chExt cx="492063" cy="499245"/>
            </a:xfrm>
          </p:grpSpPr>
          <p:sp>
            <p:nvSpPr>
              <p:cNvPr name="Freeform 7" id="7"/>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8" id="8"/>
              <p:cNvSpPr txBox="true"/>
              <p:nvPr/>
            </p:nvSpPr>
            <p:spPr>
              <a:xfrm>
                <a:off x="0" y="-276225"/>
                <a:ext cx="492063" cy="775470"/>
              </a:xfrm>
              <a:prstGeom prst="rect">
                <a:avLst/>
              </a:prstGeom>
            </p:spPr>
            <p:txBody>
              <a:bodyPr anchor="ctr" rtlCol="false" tIns="37106" lIns="37106" bIns="37106" rIns="37106"/>
              <a:lstStyle/>
              <a:p>
                <a:pPr algn="ctr">
                  <a:lnSpc>
                    <a:spcPts val="5338"/>
                  </a:lnSpc>
                </a:pPr>
              </a:p>
            </p:txBody>
          </p:sp>
        </p:grpSp>
        <p:sp>
          <p:nvSpPr>
            <p:cNvPr name="TextBox 9" id="9"/>
            <p:cNvSpPr txBox="true"/>
            <p:nvPr/>
          </p:nvSpPr>
          <p:spPr>
            <a:xfrm rot="0">
              <a:off x="18531914" y="6166556"/>
              <a:ext cx="1132878" cy="557461"/>
            </a:xfrm>
            <a:prstGeom prst="rect">
              <a:avLst/>
            </a:prstGeom>
          </p:spPr>
          <p:txBody>
            <a:bodyPr anchor="t" rtlCol="false" tIns="0" lIns="0" bIns="0" rIns="0">
              <a:spAutoFit/>
            </a:bodyPr>
            <a:lstStyle/>
            <a:p>
              <a:pPr algn="ctr">
                <a:lnSpc>
                  <a:spcPts val="3476"/>
                </a:lnSpc>
              </a:pPr>
              <a:r>
                <a:rPr lang="en-US" sz="2483">
                  <a:solidFill>
                    <a:srgbClr val="1EFFC1"/>
                  </a:solidFill>
                  <a:latin typeface="Arimo"/>
                </a:rPr>
                <a:t>LLM</a:t>
              </a:r>
            </a:p>
          </p:txBody>
        </p:sp>
        <p:sp>
          <p:nvSpPr>
            <p:cNvPr name="AutoShape 10" id="10"/>
            <p:cNvSpPr/>
            <p:nvPr/>
          </p:nvSpPr>
          <p:spPr>
            <a:xfrm>
              <a:off x="16879333" y="6555984"/>
              <a:ext cx="1309096" cy="0"/>
            </a:xfrm>
            <a:prstGeom prst="line">
              <a:avLst/>
            </a:prstGeom>
            <a:ln cap="flat" w="25400">
              <a:solidFill>
                <a:srgbClr val="FFFFFF"/>
              </a:solidFill>
              <a:prstDash val="solid"/>
              <a:headEnd type="none" len="sm" w="sm"/>
              <a:tailEnd type="arrow" len="sm" w="med"/>
            </a:ln>
          </p:spPr>
        </p:sp>
        <p:grpSp>
          <p:nvGrpSpPr>
            <p:cNvPr name="Group 11" id="11"/>
            <p:cNvGrpSpPr/>
            <p:nvPr/>
          </p:nvGrpSpPr>
          <p:grpSpPr>
            <a:xfrm rot="5400000">
              <a:off x="14682599" y="2335715"/>
              <a:ext cx="3200472" cy="8600079"/>
              <a:chOff x="0" y="0"/>
              <a:chExt cx="1130903" cy="3038882"/>
            </a:xfrm>
          </p:grpSpPr>
          <p:sp>
            <p:nvSpPr>
              <p:cNvPr name="Freeform 12" id="12"/>
              <p:cNvSpPr/>
              <p:nvPr/>
            </p:nvSpPr>
            <p:spPr>
              <a:xfrm flipH="false" flipV="false" rot="0">
                <a:off x="0" y="0"/>
                <a:ext cx="1130903" cy="3038883"/>
              </a:xfrm>
              <a:custGeom>
                <a:avLst/>
                <a:gdLst/>
                <a:ahLst/>
                <a:cxnLst/>
                <a:rect r="r" b="b" t="t" l="l"/>
                <a:pathLst>
                  <a:path h="3038883" w="1130903">
                    <a:moveTo>
                      <a:pt x="164492" y="0"/>
                    </a:moveTo>
                    <a:lnTo>
                      <a:pt x="966412" y="0"/>
                    </a:lnTo>
                    <a:cubicBezTo>
                      <a:pt x="1010038" y="0"/>
                      <a:pt x="1051877" y="17330"/>
                      <a:pt x="1082725" y="48178"/>
                    </a:cubicBezTo>
                    <a:cubicBezTo>
                      <a:pt x="1113573" y="79027"/>
                      <a:pt x="1130903" y="120866"/>
                      <a:pt x="1130903" y="164492"/>
                    </a:cubicBezTo>
                    <a:lnTo>
                      <a:pt x="1130903" y="2874391"/>
                    </a:lnTo>
                    <a:cubicBezTo>
                      <a:pt x="1130903" y="2965237"/>
                      <a:pt x="1057258" y="3038883"/>
                      <a:pt x="966412" y="3038883"/>
                    </a:cubicBezTo>
                    <a:lnTo>
                      <a:pt x="164492" y="3038883"/>
                    </a:lnTo>
                    <a:cubicBezTo>
                      <a:pt x="120866" y="3038883"/>
                      <a:pt x="79027" y="3021552"/>
                      <a:pt x="48178" y="2990704"/>
                    </a:cubicBezTo>
                    <a:cubicBezTo>
                      <a:pt x="17330" y="2959856"/>
                      <a:pt x="0" y="2918017"/>
                      <a:pt x="0" y="2874391"/>
                    </a:cubicBezTo>
                    <a:lnTo>
                      <a:pt x="0" y="164492"/>
                    </a:lnTo>
                    <a:cubicBezTo>
                      <a:pt x="0" y="120866"/>
                      <a:pt x="17330" y="79027"/>
                      <a:pt x="48178" y="48178"/>
                    </a:cubicBezTo>
                    <a:cubicBezTo>
                      <a:pt x="79027" y="17330"/>
                      <a:pt x="120866" y="0"/>
                      <a:pt x="164492" y="0"/>
                    </a:cubicBezTo>
                    <a:close/>
                  </a:path>
                </a:pathLst>
              </a:custGeom>
              <a:solidFill>
                <a:srgbClr val="000000">
                  <a:alpha val="0"/>
                </a:srgbClr>
              </a:solidFill>
              <a:ln w="28575" cap="rnd">
                <a:solidFill>
                  <a:srgbClr val="FFDE59"/>
                </a:solidFill>
                <a:prstDash val="solid"/>
                <a:round/>
              </a:ln>
            </p:spPr>
          </p:sp>
          <p:sp>
            <p:nvSpPr>
              <p:cNvPr name="TextBox 13" id="13"/>
              <p:cNvSpPr txBox="true"/>
              <p:nvPr/>
            </p:nvSpPr>
            <p:spPr>
              <a:xfrm>
                <a:off x="0" y="-9525"/>
                <a:ext cx="1130903" cy="3048407"/>
              </a:xfrm>
              <a:prstGeom prst="rect">
                <a:avLst/>
              </a:prstGeom>
            </p:spPr>
            <p:txBody>
              <a:bodyPr anchor="ctr" rtlCol="false" tIns="28398" lIns="28398" bIns="28398" rIns="28398"/>
              <a:lstStyle/>
              <a:p>
                <a:pPr algn="ctr">
                  <a:lnSpc>
                    <a:spcPts val="2879"/>
                  </a:lnSpc>
                </a:pPr>
              </a:p>
            </p:txBody>
          </p:sp>
        </p:grpSp>
        <p:grpSp>
          <p:nvGrpSpPr>
            <p:cNvPr name="Group 14" id="14"/>
            <p:cNvGrpSpPr/>
            <p:nvPr/>
          </p:nvGrpSpPr>
          <p:grpSpPr>
            <a:xfrm rot="0">
              <a:off x="12484569" y="5884360"/>
              <a:ext cx="4410079" cy="1502789"/>
              <a:chOff x="0" y="0"/>
              <a:chExt cx="1192620" cy="406400"/>
            </a:xfrm>
          </p:grpSpPr>
          <p:sp>
            <p:nvSpPr>
              <p:cNvPr name="Freeform 15" id="15"/>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16" id="16"/>
              <p:cNvSpPr txBox="true"/>
              <p:nvPr/>
            </p:nvSpPr>
            <p:spPr>
              <a:xfrm>
                <a:off x="0" y="-276225"/>
                <a:ext cx="1192620" cy="682625"/>
              </a:xfrm>
              <a:prstGeom prst="rect">
                <a:avLst/>
              </a:prstGeom>
            </p:spPr>
            <p:txBody>
              <a:bodyPr anchor="ctr" rtlCol="false" tIns="37106" lIns="37106" bIns="37106" rIns="37106"/>
              <a:lstStyle/>
              <a:p>
                <a:pPr algn="ctr">
                  <a:lnSpc>
                    <a:spcPts val="5338"/>
                  </a:lnSpc>
                </a:pPr>
              </a:p>
            </p:txBody>
          </p:sp>
        </p:grpSp>
        <p:sp>
          <p:nvSpPr>
            <p:cNvPr name="TextBox 17" id="17"/>
            <p:cNvSpPr txBox="true"/>
            <p:nvPr/>
          </p:nvSpPr>
          <p:spPr>
            <a:xfrm rot="0">
              <a:off x="12798862" y="6397652"/>
              <a:ext cx="3631408" cy="428578"/>
            </a:xfrm>
            <a:prstGeom prst="rect">
              <a:avLst/>
            </a:prstGeom>
          </p:spPr>
          <p:txBody>
            <a:bodyPr anchor="t" rtlCol="false" tIns="0" lIns="0" bIns="0" rIns="0">
              <a:spAutoFit/>
            </a:bodyPr>
            <a:lstStyle/>
            <a:p>
              <a:pPr algn="ctr">
                <a:lnSpc>
                  <a:spcPts val="2658"/>
                </a:lnSpc>
              </a:pPr>
              <a:r>
                <a:rPr lang="en-US" sz="1899">
                  <a:solidFill>
                    <a:srgbClr val="1EFFC1"/>
                  </a:solidFill>
                  <a:latin typeface="Arimo"/>
                </a:rPr>
                <a:t>Prompt Template</a:t>
              </a:r>
            </a:p>
          </p:txBody>
        </p:sp>
        <p:sp>
          <p:nvSpPr>
            <p:cNvPr name="TextBox 18" id="18"/>
            <p:cNvSpPr txBox="true"/>
            <p:nvPr/>
          </p:nvSpPr>
          <p:spPr>
            <a:xfrm rot="0">
              <a:off x="15388064" y="8402302"/>
              <a:ext cx="2084411" cy="626642"/>
            </a:xfrm>
            <a:prstGeom prst="rect">
              <a:avLst/>
            </a:prstGeom>
          </p:spPr>
          <p:txBody>
            <a:bodyPr anchor="t" rtlCol="false" tIns="0" lIns="0" bIns="0" rIns="0">
              <a:spAutoFit/>
            </a:bodyPr>
            <a:lstStyle/>
            <a:p>
              <a:pPr algn="ctr">
                <a:lnSpc>
                  <a:spcPts val="3825"/>
                </a:lnSpc>
              </a:pPr>
              <a:r>
                <a:rPr lang="en-US" sz="2732">
                  <a:solidFill>
                    <a:srgbClr val="FFFFFF"/>
                  </a:solidFill>
                  <a:latin typeface="Arimo"/>
                </a:rPr>
                <a:t>Chain 2</a:t>
              </a:r>
            </a:p>
          </p:txBody>
        </p:sp>
        <p:grpSp>
          <p:nvGrpSpPr>
            <p:cNvPr name="Group 19" id="19"/>
            <p:cNvGrpSpPr/>
            <p:nvPr/>
          </p:nvGrpSpPr>
          <p:grpSpPr>
            <a:xfrm rot="0">
              <a:off x="0" y="1267841"/>
              <a:ext cx="3675966" cy="1116098"/>
              <a:chOff x="0" y="0"/>
              <a:chExt cx="1365493" cy="414591"/>
            </a:xfrm>
          </p:grpSpPr>
          <p:sp>
            <p:nvSpPr>
              <p:cNvPr name="Freeform 20" id="20"/>
              <p:cNvSpPr/>
              <p:nvPr/>
            </p:nvSpPr>
            <p:spPr>
              <a:xfrm flipH="false" flipV="false" rot="0">
                <a:off x="0" y="0"/>
                <a:ext cx="1365493" cy="414591"/>
              </a:xfrm>
              <a:custGeom>
                <a:avLst/>
                <a:gdLst/>
                <a:ahLst/>
                <a:cxnLst/>
                <a:rect r="r" b="b" t="t" l="l"/>
                <a:pathLst>
                  <a:path h="414591" w="1365493">
                    <a:moveTo>
                      <a:pt x="143214" y="0"/>
                    </a:moveTo>
                    <a:lnTo>
                      <a:pt x="1222279" y="0"/>
                    </a:lnTo>
                    <a:cubicBezTo>
                      <a:pt x="1301374" y="0"/>
                      <a:pt x="1365493" y="64119"/>
                      <a:pt x="1365493" y="143214"/>
                    </a:cubicBezTo>
                    <a:lnTo>
                      <a:pt x="1365493" y="271377"/>
                    </a:lnTo>
                    <a:cubicBezTo>
                      <a:pt x="1365493" y="309360"/>
                      <a:pt x="1350404" y="345787"/>
                      <a:pt x="1323546" y="372645"/>
                    </a:cubicBezTo>
                    <a:cubicBezTo>
                      <a:pt x="1296689" y="399503"/>
                      <a:pt x="1260261" y="414591"/>
                      <a:pt x="1222279" y="414591"/>
                    </a:cubicBezTo>
                    <a:lnTo>
                      <a:pt x="143214" y="414591"/>
                    </a:lnTo>
                    <a:cubicBezTo>
                      <a:pt x="105231" y="414591"/>
                      <a:pt x="68804" y="399503"/>
                      <a:pt x="41946" y="372645"/>
                    </a:cubicBezTo>
                    <a:cubicBezTo>
                      <a:pt x="15089" y="345787"/>
                      <a:pt x="0" y="309360"/>
                      <a:pt x="0" y="271377"/>
                    </a:cubicBezTo>
                    <a:lnTo>
                      <a:pt x="0" y="143214"/>
                    </a:lnTo>
                    <a:cubicBezTo>
                      <a:pt x="0" y="105231"/>
                      <a:pt x="15089" y="68804"/>
                      <a:pt x="41946" y="41946"/>
                    </a:cubicBezTo>
                    <a:cubicBezTo>
                      <a:pt x="68804" y="15089"/>
                      <a:pt x="105231" y="0"/>
                      <a:pt x="143214" y="0"/>
                    </a:cubicBezTo>
                    <a:close/>
                  </a:path>
                </a:pathLst>
              </a:custGeom>
              <a:solidFill>
                <a:srgbClr val="000000">
                  <a:alpha val="0"/>
                </a:srgbClr>
              </a:solidFill>
              <a:ln w="28575" cap="rnd">
                <a:solidFill>
                  <a:srgbClr val="FFDE59"/>
                </a:solidFill>
                <a:prstDash val="solid"/>
                <a:round/>
              </a:ln>
            </p:spPr>
          </p:sp>
          <p:sp>
            <p:nvSpPr>
              <p:cNvPr name="TextBox 21" id="21"/>
              <p:cNvSpPr txBox="true"/>
              <p:nvPr/>
            </p:nvSpPr>
            <p:spPr>
              <a:xfrm>
                <a:off x="0" y="-9525"/>
                <a:ext cx="1365493" cy="424116"/>
              </a:xfrm>
              <a:prstGeom prst="rect">
                <a:avLst/>
              </a:prstGeom>
            </p:spPr>
            <p:txBody>
              <a:bodyPr anchor="ctr" rtlCol="false" tIns="27013" lIns="27013" bIns="27013" rIns="27013"/>
              <a:lstStyle/>
              <a:p>
                <a:pPr algn="ctr">
                  <a:lnSpc>
                    <a:spcPts val="2880"/>
                  </a:lnSpc>
                </a:pPr>
              </a:p>
            </p:txBody>
          </p:sp>
        </p:grpSp>
        <p:sp>
          <p:nvSpPr>
            <p:cNvPr name="TextBox 22" id="22"/>
            <p:cNvSpPr txBox="true"/>
            <p:nvPr/>
          </p:nvSpPr>
          <p:spPr>
            <a:xfrm rot="0">
              <a:off x="499326" y="1483994"/>
              <a:ext cx="2677313" cy="599427"/>
            </a:xfrm>
            <a:prstGeom prst="rect">
              <a:avLst/>
            </a:prstGeom>
          </p:spPr>
          <p:txBody>
            <a:bodyPr anchor="t" rtlCol="false" tIns="0" lIns="0" bIns="0" rIns="0">
              <a:spAutoFit/>
            </a:bodyPr>
            <a:lstStyle/>
            <a:p>
              <a:pPr algn="ctr">
                <a:lnSpc>
                  <a:spcPts val="3712"/>
                </a:lnSpc>
              </a:pPr>
              <a:r>
                <a:rPr lang="en-US" sz="2651">
                  <a:solidFill>
                    <a:srgbClr val="1EFFC1"/>
                  </a:solidFill>
                  <a:latin typeface="Arimo"/>
                </a:rPr>
                <a:t>User Input</a:t>
              </a:r>
            </a:p>
          </p:txBody>
        </p:sp>
        <p:grpSp>
          <p:nvGrpSpPr>
            <p:cNvPr name="Group 23" id="23"/>
            <p:cNvGrpSpPr/>
            <p:nvPr/>
          </p:nvGrpSpPr>
          <p:grpSpPr>
            <a:xfrm rot="0">
              <a:off x="11027937" y="554555"/>
              <a:ext cx="1819555" cy="1846112"/>
              <a:chOff x="0" y="0"/>
              <a:chExt cx="492063" cy="499245"/>
            </a:xfrm>
          </p:grpSpPr>
          <p:sp>
            <p:nvSpPr>
              <p:cNvPr name="Freeform 24" id="24"/>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25" id="25"/>
              <p:cNvSpPr txBox="true"/>
              <p:nvPr/>
            </p:nvSpPr>
            <p:spPr>
              <a:xfrm>
                <a:off x="0" y="-276225"/>
                <a:ext cx="492063" cy="775470"/>
              </a:xfrm>
              <a:prstGeom prst="rect">
                <a:avLst/>
              </a:prstGeom>
            </p:spPr>
            <p:txBody>
              <a:bodyPr anchor="ctr" rtlCol="false" tIns="37106" lIns="37106" bIns="37106" rIns="37106"/>
              <a:lstStyle/>
              <a:p>
                <a:pPr algn="ctr">
                  <a:lnSpc>
                    <a:spcPts val="5338"/>
                  </a:lnSpc>
                </a:pPr>
              </a:p>
            </p:txBody>
          </p:sp>
        </p:grpSp>
        <p:sp>
          <p:nvSpPr>
            <p:cNvPr name="TextBox 26" id="26"/>
            <p:cNvSpPr txBox="true"/>
            <p:nvPr/>
          </p:nvSpPr>
          <p:spPr>
            <a:xfrm rot="0">
              <a:off x="11371276" y="1170305"/>
              <a:ext cx="1132878" cy="557461"/>
            </a:xfrm>
            <a:prstGeom prst="rect">
              <a:avLst/>
            </a:prstGeom>
          </p:spPr>
          <p:txBody>
            <a:bodyPr anchor="t" rtlCol="false" tIns="0" lIns="0" bIns="0" rIns="0">
              <a:spAutoFit/>
            </a:bodyPr>
            <a:lstStyle/>
            <a:p>
              <a:pPr algn="ctr">
                <a:lnSpc>
                  <a:spcPts val="3476"/>
                </a:lnSpc>
              </a:pPr>
              <a:r>
                <a:rPr lang="en-US" sz="2483">
                  <a:solidFill>
                    <a:srgbClr val="1EFFC1"/>
                  </a:solidFill>
                  <a:latin typeface="Arimo"/>
                </a:rPr>
                <a:t>LLM</a:t>
              </a:r>
            </a:p>
          </p:txBody>
        </p:sp>
        <p:sp>
          <p:nvSpPr>
            <p:cNvPr name="AutoShape 27" id="27"/>
            <p:cNvSpPr/>
            <p:nvPr/>
          </p:nvSpPr>
          <p:spPr>
            <a:xfrm flipV="true">
              <a:off x="9718694" y="1559734"/>
              <a:ext cx="1309096" cy="0"/>
            </a:xfrm>
            <a:prstGeom prst="line">
              <a:avLst/>
            </a:prstGeom>
            <a:ln cap="flat" w="25400">
              <a:solidFill>
                <a:srgbClr val="FFFFFF"/>
              </a:solidFill>
              <a:prstDash val="solid"/>
              <a:headEnd type="none" len="sm" w="sm"/>
              <a:tailEnd type="arrow" len="sm" w="med"/>
            </a:ln>
          </p:spPr>
        </p:sp>
        <p:grpSp>
          <p:nvGrpSpPr>
            <p:cNvPr name="Group 28" id="28"/>
            <p:cNvGrpSpPr/>
            <p:nvPr/>
          </p:nvGrpSpPr>
          <p:grpSpPr>
            <a:xfrm rot="5400000">
              <a:off x="7543289" y="-2552369"/>
              <a:ext cx="3200472" cy="8305209"/>
              <a:chOff x="0" y="0"/>
              <a:chExt cx="1130903" cy="2934689"/>
            </a:xfrm>
          </p:grpSpPr>
          <p:sp>
            <p:nvSpPr>
              <p:cNvPr name="Freeform 29" id="29"/>
              <p:cNvSpPr/>
              <p:nvPr/>
            </p:nvSpPr>
            <p:spPr>
              <a:xfrm flipH="false" flipV="false" rot="0">
                <a:off x="0" y="0"/>
                <a:ext cx="1130903" cy="2934689"/>
              </a:xfrm>
              <a:custGeom>
                <a:avLst/>
                <a:gdLst/>
                <a:ahLst/>
                <a:cxnLst/>
                <a:rect r="r" b="b" t="t" l="l"/>
                <a:pathLst>
                  <a:path h="2934689" w="1130903">
                    <a:moveTo>
                      <a:pt x="164492" y="0"/>
                    </a:moveTo>
                    <a:lnTo>
                      <a:pt x="966412" y="0"/>
                    </a:lnTo>
                    <a:cubicBezTo>
                      <a:pt x="1010038" y="0"/>
                      <a:pt x="1051877" y="17330"/>
                      <a:pt x="1082725" y="48178"/>
                    </a:cubicBezTo>
                    <a:cubicBezTo>
                      <a:pt x="1113573" y="79027"/>
                      <a:pt x="1130903" y="120866"/>
                      <a:pt x="1130903" y="164492"/>
                    </a:cubicBezTo>
                    <a:lnTo>
                      <a:pt x="1130903" y="2770197"/>
                    </a:lnTo>
                    <a:cubicBezTo>
                      <a:pt x="1130903" y="2813823"/>
                      <a:pt x="1113573" y="2855662"/>
                      <a:pt x="1082725" y="2886510"/>
                    </a:cubicBezTo>
                    <a:cubicBezTo>
                      <a:pt x="1051877" y="2917358"/>
                      <a:pt x="1010038" y="2934689"/>
                      <a:pt x="966412" y="2934689"/>
                    </a:cubicBezTo>
                    <a:lnTo>
                      <a:pt x="164492" y="2934689"/>
                    </a:lnTo>
                    <a:cubicBezTo>
                      <a:pt x="120866" y="2934689"/>
                      <a:pt x="79027" y="2917358"/>
                      <a:pt x="48178" y="2886510"/>
                    </a:cubicBezTo>
                    <a:cubicBezTo>
                      <a:pt x="17330" y="2855662"/>
                      <a:pt x="0" y="2813823"/>
                      <a:pt x="0" y="2770197"/>
                    </a:cubicBezTo>
                    <a:lnTo>
                      <a:pt x="0" y="164492"/>
                    </a:lnTo>
                    <a:cubicBezTo>
                      <a:pt x="0" y="120866"/>
                      <a:pt x="17330" y="79027"/>
                      <a:pt x="48178" y="48178"/>
                    </a:cubicBezTo>
                    <a:cubicBezTo>
                      <a:pt x="79027" y="17330"/>
                      <a:pt x="120866" y="0"/>
                      <a:pt x="164492" y="0"/>
                    </a:cubicBezTo>
                    <a:close/>
                  </a:path>
                </a:pathLst>
              </a:custGeom>
              <a:solidFill>
                <a:srgbClr val="000000">
                  <a:alpha val="0"/>
                </a:srgbClr>
              </a:solidFill>
              <a:ln w="28575" cap="rnd">
                <a:solidFill>
                  <a:srgbClr val="FFDE59"/>
                </a:solidFill>
                <a:prstDash val="solid"/>
                <a:round/>
              </a:ln>
            </p:spPr>
          </p:sp>
          <p:sp>
            <p:nvSpPr>
              <p:cNvPr name="TextBox 30" id="30"/>
              <p:cNvSpPr txBox="true"/>
              <p:nvPr/>
            </p:nvSpPr>
            <p:spPr>
              <a:xfrm>
                <a:off x="0" y="-9525"/>
                <a:ext cx="1130903" cy="2944214"/>
              </a:xfrm>
              <a:prstGeom prst="rect">
                <a:avLst/>
              </a:prstGeom>
            </p:spPr>
            <p:txBody>
              <a:bodyPr anchor="ctr" rtlCol="false" tIns="28398" lIns="28398" bIns="28398" rIns="28398"/>
              <a:lstStyle/>
              <a:p>
                <a:pPr algn="ctr">
                  <a:lnSpc>
                    <a:spcPts val="2879"/>
                  </a:lnSpc>
                </a:pPr>
              </a:p>
            </p:txBody>
          </p:sp>
        </p:grpSp>
        <p:grpSp>
          <p:nvGrpSpPr>
            <p:cNvPr name="Group 31" id="31"/>
            <p:cNvGrpSpPr/>
            <p:nvPr/>
          </p:nvGrpSpPr>
          <p:grpSpPr>
            <a:xfrm rot="0">
              <a:off x="5323930" y="888109"/>
              <a:ext cx="4410079" cy="1502789"/>
              <a:chOff x="0" y="0"/>
              <a:chExt cx="1192620" cy="406400"/>
            </a:xfrm>
          </p:grpSpPr>
          <p:sp>
            <p:nvSpPr>
              <p:cNvPr name="Freeform 32" id="32"/>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33" id="33"/>
              <p:cNvSpPr txBox="true"/>
              <p:nvPr/>
            </p:nvSpPr>
            <p:spPr>
              <a:xfrm>
                <a:off x="0" y="-276225"/>
                <a:ext cx="1192620" cy="682625"/>
              </a:xfrm>
              <a:prstGeom prst="rect">
                <a:avLst/>
              </a:prstGeom>
            </p:spPr>
            <p:txBody>
              <a:bodyPr anchor="ctr" rtlCol="false" tIns="37106" lIns="37106" bIns="37106" rIns="37106"/>
              <a:lstStyle/>
              <a:p>
                <a:pPr algn="ctr">
                  <a:lnSpc>
                    <a:spcPts val="5338"/>
                  </a:lnSpc>
                </a:pPr>
              </a:p>
            </p:txBody>
          </p:sp>
        </p:grpSp>
        <p:sp>
          <p:nvSpPr>
            <p:cNvPr name="TextBox 34" id="34"/>
            <p:cNvSpPr txBox="true"/>
            <p:nvPr/>
          </p:nvSpPr>
          <p:spPr>
            <a:xfrm rot="0">
              <a:off x="5638223" y="1401402"/>
              <a:ext cx="3631408" cy="428578"/>
            </a:xfrm>
            <a:prstGeom prst="rect">
              <a:avLst/>
            </a:prstGeom>
          </p:spPr>
          <p:txBody>
            <a:bodyPr anchor="t" rtlCol="false" tIns="0" lIns="0" bIns="0" rIns="0">
              <a:spAutoFit/>
            </a:bodyPr>
            <a:lstStyle/>
            <a:p>
              <a:pPr algn="ctr">
                <a:lnSpc>
                  <a:spcPts val="2658"/>
                </a:lnSpc>
              </a:pPr>
              <a:r>
                <a:rPr lang="en-US" sz="1899">
                  <a:solidFill>
                    <a:srgbClr val="1EFFC1"/>
                  </a:solidFill>
                  <a:latin typeface="Arimo"/>
                </a:rPr>
                <a:t>Prompt Template</a:t>
              </a:r>
            </a:p>
          </p:txBody>
        </p:sp>
        <p:sp>
          <p:nvSpPr>
            <p:cNvPr name="AutoShape 35" id="35"/>
            <p:cNvSpPr/>
            <p:nvPr/>
          </p:nvSpPr>
          <p:spPr>
            <a:xfrm flipV="true">
              <a:off x="3682069" y="1741681"/>
              <a:ext cx="1309096" cy="0"/>
            </a:xfrm>
            <a:prstGeom prst="line">
              <a:avLst/>
            </a:prstGeom>
            <a:ln cap="flat" w="25400">
              <a:solidFill>
                <a:srgbClr val="FFFFFF"/>
              </a:solidFill>
              <a:prstDash val="solid"/>
              <a:headEnd type="none" len="sm" w="sm"/>
              <a:tailEnd type="arrow" len="sm" w="med"/>
            </a:ln>
          </p:spPr>
        </p:sp>
        <p:sp>
          <p:nvSpPr>
            <p:cNvPr name="AutoShape 36" id="36"/>
            <p:cNvSpPr/>
            <p:nvPr/>
          </p:nvSpPr>
          <p:spPr>
            <a:xfrm>
              <a:off x="13296129" y="1653418"/>
              <a:ext cx="1309096" cy="0"/>
            </a:xfrm>
            <a:prstGeom prst="line">
              <a:avLst/>
            </a:prstGeom>
            <a:ln cap="flat" w="25400">
              <a:solidFill>
                <a:srgbClr val="FFFFFF"/>
              </a:solidFill>
              <a:prstDash val="solid"/>
              <a:headEnd type="none" len="sm" w="sm"/>
              <a:tailEnd type="arrow" len="sm" w="med"/>
            </a:ln>
          </p:spPr>
        </p:sp>
        <p:grpSp>
          <p:nvGrpSpPr>
            <p:cNvPr name="Group 37" id="37"/>
            <p:cNvGrpSpPr/>
            <p:nvPr/>
          </p:nvGrpSpPr>
          <p:grpSpPr>
            <a:xfrm rot="0">
              <a:off x="14592287" y="1081455"/>
              <a:ext cx="3675966" cy="1116098"/>
              <a:chOff x="0" y="0"/>
              <a:chExt cx="1365493" cy="414591"/>
            </a:xfrm>
          </p:grpSpPr>
          <p:sp>
            <p:nvSpPr>
              <p:cNvPr name="Freeform 38" id="38"/>
              <p:cNvSpPr/>
              <p:nvPr/>
            </p:nvSpPr>
            <p:spPr>
              <a:xfrm flipH="false" flipV="false" rot="0">
                <a:off x="0" y="0"/>
                <a:ext cx="1365493" cy="414591"/>
              </a:xfrm>
              <a:custGeom>
                <a:avLst/>
                <a:gdLst/>
                <a:ahLst/>
                <a:cxnLst/>
                <a:rect r="r" b="b" t="t" l="l"/>
                <a:pathLst>
                  <a:path h="414591" w="1365493">
                    <a:moveTo>
                      <a:pt x="143214" y="0"/>
                    </a:moveTo>
                    <a:lnTo>
                      <a:pt x="1222279" y="0"/>
                    </a:lnTo>
                    <a:cubicBezTo>
                      <a:pt x="1301374" y="0"/>
                      <a:pt x="1365493" y="64119"/>
                      <a:pt x="1365493" y="143214"/>
                    </a:cubicBezTo>
                    <a:lnTo>
                      <a:pt x="1365493" y="271377"/>
                    </a:lnTo>
                    <a:cubicBezTo>
                      <a:pt x="1365493" y="309360"/>
                      <a:pt x="1350404" y="345787"/>
                      <a:pt x="1323546" y="372645"/>
                    </a:cubicBezTo>
                    <a:cubicBezTo>
                      <a:pt x="1296689" y="399503"/>
                      <a:pt x="1260261" y="414591"/>
                      <a:pt x="1222279" y="414591"/>
                    </a:cubicBezTo>
                    <a:lnTo>
                      <a:pt x="143214" y="414591"/>
                    </a:lnTo>
                    <a:cubicBezTo>
                      <a:pt x="105231" y="414591"/>
                      <a:pt x="68804" y="399503"/>
                      <a:pt x="41946" y="372645"/>
                    </a:cubicBezTo>
                    <a:cubicBezTo>
                      <a:pt x="15089" y="345787"/>
                      <a:pt x="0" y="309360"/>
                      <a:pt x="0" y="271377"/>
                    </a:cubicBezTo>
                    <a:lnTo>
                      <a:pt x="0" y="143214"/>
                    </a:lnTo>
                    <a:cubicBezTo>
                      <a:pt x="0" y="105231"/>
                      <a:pt x="15089" y="68804"/>
                      <a:pt x="41946" y="41946"/>
                    </a:cubicBezTo>
                    <a:cubicBezTo>
                      <a:pt x="68804" y="15089"/>
                      <a:pt x="105231" y="0"/>
                      <a:pt x="143214" y="0"/>
                    </a:cubicBezTo>
                    <a:close/>
                  </a:path>
                </a:pathLst>
              </a:custGeom>
              <a:solidFill>
                <a:srgbClr val="000000">
                  <a:alpha val="0"/>
                </a:srgbClr>
              </a:solidFill>
              <a:ln w="28575" cap="rnd">
                <a:solidFill>
                  <a:srgbClr val="FFDE59"/>
                </a:solidFill>
                <a:prstDash val="solid"/>
                <a:round/>
              </a:ln>
            </p:spPr>
          </p:sp>
          <p:sp>
            <p:nvSpPr>
              <p:cNvPr name="TextBox 39" id="39"/>
              <p:cNvSpPr txBox="true"/>
              <p:nvPr/>
            </p:nvSpPr>
            <p:spPr>
              <a:xfrm>
                <a:off x="0" y="-9525"/>
                <a:ext cx="1365493" cy="424116"/>
              </a:xfrm>
              <a:prstGeom prst="rect">
                <a:avLst/>
              </a:prstGeom>
            </p:spPr>
            <p:txBody>
              <a:bodyPr anchor="ctr" rtlCol="false" tIns="27013" lIns="27013" bIns="27013" rIns="27013"/>
              <a:lstStyle/>
              <a:p>
                <a:pPr algn="ctr">
                  <a:lnSpc>
                    <a:spcPts val="2880"/>
                  </a:lnSpc>
                </a:pPr>
              </a:p>
            </p:txBody>
          </p:sp>
        </p:grpSp>
        <p:sp>
          <p:nvSpPr>
            <p:cNvPr name="TextBox 40" id="40"/>
            <p:cNvSpPr txBox="true"/>
            <p:nvPr/>
          </p:nvSpPr>
          <p:spPr>
            <a:xfrm rot="0">
              <a:off x="14875506" y="1336731"/>
              <a:ext cx="3109527" cy="599427"/>
            </a:xfrm>
            <a:prstGeom prst="rect">
              <a:avLst/>
            </a:prstGeom>
          </p:spPr>
          <p:txBody>
            <a:bodyPr anchor="t" rtlCol="false" tIns="0" lIns="0" bIns="0" rIns="0">
              <a:spAutoFit/>
            </a:bodyPr>
            <a:lstStyle/>
            <a:p>
              <a:pPr algn="ctr">
                <a:lnSpc>
                  <a:spcPts val="3712"/>
                </a:lnSpc>
              </a:pPr>
              <a:r>
                <a:rPr lang="en-US" sz="2651">
                  <a:solidFill>
                    <a:srgbClr val="1EFFC1"/>
                  </a:solidFill>
                  <a:latin typeface="Arimo"/>
                </a:rPr>
                <a:t>Chain 1 Output</a:t>
              </a:r>
            </a:p>
          </p:txBody>
        </p:sp>
        <p:sp>
          <p:nvSpPr>
            <p:cNvPr name="AutoShape 41" id="41"/>
            <p:cNvSpPr/>
            <p:nvPr/>
          </p:nvSpPr>
          <p:spPr>
            <a:xfrm flipH="true">
              <a:off x="16444374" y="2197625"/>
              <a:ext cx="14104" cy="2758123"/>
            </a:xfrm>
            <a:prstGeom prst="line">
              <a:avLst/>
            </a:prstGeom>
            <a:ln cap="flat" w="25400">
              <a:solidFill>
                <a:srgbClr val="FFFFFF"/>
              </a:solidFill>
              <a:prstDash val="solid"/>
              <a:headEnd type="none" len="sm" w="sm"/>
              <a:tailEnd type="arrow" len="sm" w="med"/>
            </a:ln>
          </p:spPr>
        </p:sp>
        <p:sp>
          <p:nvSpPr>
            <p:cNvPr name="AutoShape 42" id="42"/>
            <p:cNvSpPr/>
            <p:nvPr/>
          </p:nvSpPr>
          <p:spPr>
            <a:xfrm flipH="true">
              <a:off x="9134126" y="6541880"/>
              <a:ext cx="2758160" cy="0"/>
            </a:xfrm>
            <a:prstGeom prst="line">
              <a:avLst/>
            </a:prstGeom>
            <a:ln cap="flat" w="25400">
              <a:solidFill>
                <a:srgbClr val="FFFFFF"/>
              </a:solidFill>
              <a:prstDash val="solid"/>
              <a:headEnd type="none" len="sm" w="sm"/>
              <a:tailEnd type="arrow" len="sm" w="med"/>
            </a:ln>
          </p:spPr>
        </p:sp>
        <p:grpSp>
          <p:nvGrpSpPr>
            <p:cNvPr name="Group 43" id="43"/>
            <p:cNvGrpSpPr/>
            <p:nvPr/>
          </p:nvGrpSpPr>
          <p:grpSpPr>
            <a:xfrm rot="0">
              <a:off x="5373534" y="5983831"/>
              <a:ext cx="3675966" cy="1116098"/>
              <a:chOff x="0" y="0"/>
              <a:chExt cx="1365493" cy="414591"/>
            </a:xfrm>
          </p:grpSpPr>
          <p:sp>
            <p:nvSpPr>
              <p:cNvPr name="Freeform 44" id="44"/>
              <p:cNvSpPr/>
              <p:nvPr/>
            </p:nvSpPr>
            <p:spPr>
              <a:xfrm flipH="false" flipV="false" rot="0">
                <a:off x="0" y="0"/>
                <a:ext cx="1365493" cy="414591"/>
              </a:xfrm>
              <a:custGeom>
                <a:avLst/>
                <a:gdLst/>
                <a:ahLst/>
                <a:cxnLst/>
                <a:rect r="r" b="b" t="t" l="l"/>
                <a:pathLst>
                  <a:path h="414591" w="1365493">
                    <a:moveTo>
                      <a:pt x="143214" y="0"/>
                    </a:moveTo>
                    <a:lnTo>
                      <a:pt x="1222279" y="0"/>
                    </a:lnTo>
                    <a:cubicBezTo>
                      <a:pt x="1301374" y="0"/>
                      <a:pt x="1365493" y="64119"/>
                      <a:pt x="1365493" y="143214"/>
                    </a:cubicBezTo>
                    <a:lnTo>
                      <a:pt x="1365493" y="271377"/>
                    </a:lnTo>
                    <a:cubicBezTo>
                      <a:pt x="1365493" y="309360"/>
                      <a:pt x="1350404" y="345787"/>
                      <a:pt x="1323546" y="372645"/>
                    </a:cubicBezTo>
                    <a:cubicBezTo>
                      <a:pt x="1296689" y="399503"/>
                      <a:pt x="1260261" y="414591"/>
                      <a:pt x="1222279" y="414591"/>
                    </a:cubicBezTo>
                    <a:lnTo>
                      <a:pt x="143214" y="414591"/>
                    </a:lnTo>
                    <a:cubicBezTo>
                      <a:pt x="105231" y="414591"/>
                      <a:pt x="68804" y="399503"/>
                      <a:pt x="41946" y="372645"/>
                    </a:cubicBezTo>
                    <a:cubicBezTo>
                      <a:pt x="15089" y="345787"/>
                      <a:pt x="0" y="309360"/>
                      <a:pt x="0" y="271377"/>
                    </a:cubicBezTo>
                    <a:lnTo>
                      <a:pt x="0" y="143214"/>
                    </a:lnTo>
                    <a:cubicBezTo>
                      <a:pt x="0" y="105231"/>
                      <a:pt x="15089" y="68804"/>
                      <a:pt x="41946" y="41946"/>
                    </a:cubicBezTo>
                    <a:cubicBezTo>
                      <a:pt x="68804" y="15089"/>
                      <a:pt x="105231" y="0"/>
                      <a:pt x="143214" y="0"/>
                    </a:cubicBezTo>
                    <a:close/>
                  </a:path>
                </a:pathLst>
              </a:custGeom>
              <a:solidFill>
                <a:srgbClr val="000000">
                  <a:alpha val="0"/>
                </a:srgbClr>
              </a:solidFill>
              <a:ln w="28575" cap="rnd">
                <a:solidFill>
                  <a:srgbClr val="FFDE59"/>
                </a:solidFill>
                <a:prstDash val="solid"/>
                <a:round/>
              </a:ln>
            </p:spPr>
          </p:sp>
          <p:sp>
            <p:nvSpPr>
              <p:cNvPr name="TextBox 45" id="45"/>
              <p:cNvSpPr txBox="true"/>
              <p:nvPr/>
            </p:nvSpPr>
            <p:spPr>
              <a:xfrm>
                <a:off x="0" y="-9525"/>
                <a:ext cx="1365493" cy="424116"/>
              </a:xfrm>
              <a:prstGeom prst="rect">
                <a:avLst/>
              </a:prstGeom>
            </p:spPr>
            <p:txBody>
              <a:bodyPr anchor="ctr" rtlCol="false" tIns="27013" lIns="27013" bIns="27013" rIns="27013"/>
              <a:lstStyle/>
              <a:p>
                <a:pPr algn="ctr">
                  <a:lnSpc>
                    <a:spcPts val="2880"/>
                  </a:lnSpc>
                </a:pPr>
              </a:p>
            </p:txBody>
          </p:sp>
        </p:grpSp>
        <p:sp>
          <p:nvSpPr>
            <p:cNvPr name="TextBox 46" id="46"/>
            <p:cNvSpPr txBox="true"/>
            <p:nvPr/>
          </p:nvSpPr>
          <p:spPr>
            <a:xfrm rot="0">
              <a:off x="5170026" y="6263205"/>
              <a:ext cx="4082983" cy="563026"/>
            </a:xfrm>
            <a:prstGeom prst="rect">
              <a:avLst/>
            </a:prstGeom>
          </p:spPr>
          <p:txBody>
            <a:bodyPr anchor="t" rtlCol="false" tIns="0" lIns="0" bIns="0" rIns="0">
              <a:spAutoFit/>
            </a:bodyPr>
            <a:lstStyle/>
            <a:p>
              <a:pPr algn="ctr">
                <a:lnSpc>
                  <a:spcPts val="3576"/>
                </a:lnSpc>
              </a:pPr>
              <a:r>
                <a:rPr lang="en-US" sz="2554">
                  <a:solidFill>
                    <a:srgbClr val="1EFFC1"/>
                  </a:solidFill>
                  <a:latin typeface="Arimo"/>
                </a:rPr>
                <a:t>Final Output</a:t>
              </a:r>
            </a:p>
          </p:txBody>
        </p:sp>
      </p:grpSp>
      <p:sp>
        <p:nvSpPr>
          <p:cNvPr name="TextBox 47" id="47"/>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575513" y="1757023"/>
            <a:ext cx="15225307" cy="658495"/>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Arimo"/>
              </a:rPr>
              <a:t>Sequential Chain:</a:t>
            </a:r>
            <a:r>
              <a:rPr lang="en-US" sz="3699">
                <a:solidFill>
                  <a:srgbClr val="1EFFC1"/>
                </a:solidFill>
                <a:latin typeface="Arimo"/>
              </a:rPr>
              <a:t>  supports multiple inputs and outputs for each step.</a:t>
            </a:r>
          </a:p>
        </p:txBody>
      </p:sp>
      <p:grpSp>
        <p:nvGrpSpPr>
          <p:cNvPr name="Group 4" id="4"/>
          <p:cNvGrpSpPr/>
          <p:nvPr/>
        </p:nvGrpSpPr>
        <p:grpSpPr>
          <a:xfrm rot="0">
            <a:off x="426455" y="3997747"/>
            <a:ext cx="1957360" cy="594294"/>
            <a:chOff x="0" y="0"/>
            <a:chExt cx="1365493" cy="414591"/>
          </a:xfrm>
        </p:grpSpPr>
        <p:sp>
          <p:nvSpPr>
            <p:cNvPr name="Freeform 5" id="5"/>
            <p:cNvSpPr/>
            <p:nvPr/>
          </p:nvSpPr>
          <p:spPr>
            <a:xfrm flipH="false" flipV="false" rot="0">
              <a:off x="0" y="0"/>
              <a:ext cx="1365493" cy="414591"/>
            </a:xfrm>
            <a:custGeom>
              <a:avLst/>
              <a:gdLst/>
              <a:ahLst/>
              <a:cxnLst/>
              <a:rect r="r" b="b" t="t" l="l"/>
              <a:pathLst>
                <a:path h="414591" w="1365493">
                  <a:moveTo>
                    <a:pt x="201720" y="0"/>
                  </a:moveTo>
                  <a:lnTo>
                    <a:pt x="1163773" y="0"/>
                  </a:lnTo>
                  <a:cubicBezTo>
                    <a:pt x="1275180" y="0"/>
                    <a:pt x="1365493" y="90313"/>
                    <a:pt x="1365493" y="201720"/>
                  </a:cubicBezTo>
                  <a:lnTo>
                    <a:pt x="1365493" y="212872"/>
                  </a:lnTo>
                  <a:cubicBezTo>
                    <a:pt x="1365493" y="266371"/>
                    <a:pt x="1344240" y="317679"/>
                    <a:pt x="1306411" y="355509"/>
                  </a:cubicBezTo>
                  <a:cubicBezTo>
                    <a:pt x="1268581" y="393339"/>
                    <a:pt x="1217273" y="414591"/>
                    <a:pt x="1163773" y="414591"/>
                  </a:cubicBezTo>
                  <a:lnTo>
                    <a:pt x="201720" y="414591"/>
                  </a:lnTo>
                  <a:cubicBezTo>
                    <a:pt x="90313" y="414591"/>
                    <a:pt x="0" y="324278"/>
                    <a:pt x="0" y="212872"/>
                  </a:cubicBezTo>
                  <a:lnTo>
                    <a:pt x="0" y="201720"/>
                  </a:lnTo>
                  <a:cubicBezTo>
                    <a:pt x="0" y="148220"/>
                    <a:pt x="21253" y="96912"/>
                    <a:pt x="59082" y="59082"/>
                  </a:cubicBezTo>
                  <a:cubicBezTo>
                    <a:pt x="96912" y="21253"/>
                    <a:pt x="148220" y="0"/>
                    <a:pt x="201720"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65493" cy="424116"/>
            </a:xfrm>
            <a:prstGeom prst="rect">
              <a:avLst/>
            </a:prstGeom>
          </p:spPr>
          <p:txBody>
            <a:bodyPr anchor="ctr" rtlCol="false" tIns="19179" lIns="19179" bIns="19179" rIns="19179"/>
            <a:lstStyle/>
            <a:p>
              <a:pPr algn="ctr">
                <a:lnSpc>
                  <a:spcPts val="2880"/>
                </a:lnSpc>
              </a:pPr>
            </a:p>
          </p:txBody>
        </p:sp>
      </p:grpSp>
      <p:sp>
        <p:nvSpPr>
          <p:cNvPr name="TextBox 7" id="7"/>
          <p:cNvSpPr txBox="true"/>
          <p:nvPr/>
        </p:nvSpPr>
        <p:spPr>
          <a:xfrm rot="0">
            <a:off x="684016" y="4092657"/>
            <a:ext cx="1425603" cy="340827"/>
          </a:xfrm>
          <a:prstGeom prst="rect">
            <a:avLst/>
          </a:prstGeom>
        </p:spPr>
        <p:txBody>
          <a:bodyPr anchor="t" rtlCol="false" tIns="0" lIns="0" bIns="0" rIns="0">
            <a:spAutoFit/>
          </a:bodyPr>
          <a:lstStyle/>
          <a:p>
            <a:pPr algn="ctr">
              <a:lnSpc>
                <a:spcPts val="2635"/>
              </a:lnSpc>
            </a:pPr>
            <a:r>
              <a:rPr lang="en-US" sz="1882">
                <a:solidFill>
                  <a:srgbClr val="1EFFC1"/>
                </a:solidFill>
                <a:latin typeface="Arimo"/>
              </a:rPr>
              <a:t>User Input</a:t>
            </a:r>
          </a:p>
        </p:txBody>
      </p:sp>
      <p:grpSp>
        <p:nvGrpSpPr>
          <p:cNvPr name="Group 8" id="8"/>
          <p:cNvGrpSpPr/>
          <p:nvPr/>
        </p:nvGrpSpPr>
        <p:grpSpPr>
          <a:xfrm rot="0">
            <a:off x="6290239" y="3619401"/>
            <a:ext cx="968868" cy="983009"/>
            <a:chOff x="0" y="0"/>
            <a:chExt cx="492063" cy="499245"/>
          </a:xfrm>
        </p:grpSpPr>
        <p:sp>
          <p:nvSpPr>
            <p:cNvPr name="Freeform 9" id="9"/>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10" id="10"/>
            <p:cNvSpPr txBox="true"/>
            <p:nvPr/>
          </p:nvSpPr>
          <p:spPr>
            <a:xfrm>
              <a:off x="0" y="-276225"/>
              <a:ext cx="492063" cy="775470"/>
            </a:xfrm>
            <a:prstGeom prst="rect">
              <a:avLst/>
            </a:prstGeom>
          </p:spPr>
          <p:txBody>
            <a:bodyPr anchor="ctr" rtlCol="false" tIns="26344" lIns="26344" bIns="26344" rIns="26344"/>
            <a:lstStyle/>
            <a:p>
              <a:pPr algn="ctr">
                <a:lnSpc>
                  <a:spcPts val="5338"/>
                </a:lnSpc>
              </a:pPr>
            </a:p>
          </p:txBody>
        </p:sp>
      </p:grpSp>
      <p:sp>
        <p:nvSpPr>
          <p:cNvPr name="TextBox 11" id="11"/>
          <p:cNvSpPr txBox="true"/>
          <p:nvPr/>
        </p:nvSpPr>
        <p:spPr>
          <a:xfrm rot="0">
            <a:off x="6473058" y="3920553"/>
            <a:ext cx="603229" cy="323553"/>
          </a:xfrm>
          <a:prstGeom prst="rect">
            <a:avLst/>
          </a:prstGeom>
        </p:spPr>
        <p:txBody>
          <a:bodyPr anchor="t" rtlCol="false" tIns="0" lIns="0" bIns="0" rIns="0">
            <a:spAutoFit/>
          </a:bodyPr>
          <a:lstStyle/>
          <a:p>
            <a:pPr algn="ctr">
              <a:lnSpc>
                <a:spcPts val="2468"/>
              </a:lnSpc>
            </a:pPr>
            <a:r>
              <a:rPr lang="en-US" sz="1763">
                <a:solidFill>
                  <a:srgbClr val="1EFFC1"/>
                </a:solidFill>
                <a:latin typeface="Arimo"/>
              </a:rPr>
              <a:t>LLM</a:t>
            </a:r>
          </a:p>
        </p:txBody>
      </p:sp>
      <p:sp>
        <p:nvSpPr>
          <p:cNvPr name="AutoShape 12" id="12"/>
          <p:cNvSpPr/>
          <p:nvPr/>
        </p:nvSpPr>
        <p:spPr>
          <a:xfrm flipV="true">
            <a:off x="5593100" y="4154633"/>
            <a:ext cx="697061" cy="0"/>
          </a:xfrm>
          <a:prstGeom prst="line">
            <a:avLst/>
          </a:prstGeom>
          <a:ln cap="flat" w="19050">
            <a:solidFill>
              <a:srgbClr val="FFFFFF"/>
            </a:solidFill>
            <a:prstDash val="solid"/>
            <a:headEnd type="none" len="sm" w="sm"/>
            <a:tailEnd type="arrow" len="sm" w="med"/>
          </a:ln>
        </p:spPr>
      </p:sp>
      <p:grpSp>
        <p:nvGrpSpPr>
          <p:cNvPr name="Group 13" id="13"/>
          <p:cNvGrpSpPr/>
          <p:nvPr/>
        </p:nvGrpSpPr>
        <p:grpSpPr>
          <a:xfrm rot="5400000">
            <a:off x="4434750" y="1965041"/>
            <a:ext cx="1704172" cy="4422317"/>
            <a:chOff x="0" y="0"/>
            <a:chExt cx="1130903" cy="2934689"/>
          </a:xfrm>
        </p:grpSpPr>
        <p:sp>
          <p:nvSpPr>
            <p:cNvPr name="Freeform 14" id="14"/>
            <p:cNvSpPr/>
            <p:nvPr/>
          </p:nvSpPr>
          <p:spPr>
            <a:xfrm flipH="false" flipV="false" rot="0">
              <a:off x="0" y="0"/>
              <a:ext cx="1130903" cy="2934689"/>
            </a:xfrm>
            <a:custGeom>
              <a:avLst/>
              <a:gdLst/>
              <a:ahLst/>
              <a:cxnLst/>
              <a:rect r="r" b="b" t="t" l="l"/>
              <a:pathLst>
                <a:path h="2934689" w="1130903">
                  <a:moveTo>
                    <a:pt x="231689" y="0"/>
                  </a:moveTo>
                  <a:lnTo>
                    <a:pt x="899214" y="0"/>
                  </a:lnTo>
                  <a:cubicBezTo>
                    <a:pt x="960662" y="0"/>
                    <a:pt x="1019593" y="24410"/>
                    <a:pt x="1063043" y="67860"/>
                  </a:cubicBezTo>
                  <a:cubicBezTo>
                    <a:pt x="1106493" y="111310"/>
                    <a:pt x="1130903" y="170241"/>
                    <a:pt x="1130903" y="231689"/>
                  </a:cubicBezTo>
                  <a:lnTo>
                    <a:pt x="1130903" y="2703000"/>
                  </a:lnTo>
                  <a:cubicBezTo>
                    <a:pt x="1130903" y="2764447"/>
                    <a:pt x="1106493" y="2823378"/>
                    <a:pt x="1063043" y="2866829"/>
                  </a:cubicBezTo>
                  <a:cubicBezTo>
                    <a:pt x="1019593" y="2910279"/>
                    <a:pt x="960662" y="2934689"/>
                    <a:pt x="899214" y="2934689"/>
                  </a:cubicBezTo>
                  <a:lnTo>
                    <a:pt x="231689" y="2934689"/>
                  </a:lnTo>
                  <a:cubicBezTo>
                    <a:pt x="170241" y="2934689"/>
                    <a:pt x="111310" y="2910279"/>
                    <a:pt x="67860" y="2866829"/>
                  </a:cubicBezTo>
                  <a:cubicBezTo>
                    <a:pt x="24410" y="2823378"/>
                    <a:pt x="0" y="2764447"/>
                    <a:pt x="0" y="2703000"/>
                  </a:cubicBezTo>
                  <a:lnTo>
                    <a:pt x="0" y="231689"/>
                  </a:lnTo>
                  <a:cubicBezTo>
                    <a:pt x="0" y="170241"/>
                    <a:pt x="24410" y="111310"/>
                    <a:pt x="67860" y="67860"/>
                  </a:cubicBezTo>
                  <a:cubicBezTo>
                    <a:pt x="111310" y="24410"/>
                    <a:pt x="170241" y="0"/>
                    <a:pt x="231689"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130903" cy="2944214"/>
            </a:xfrm>
            <a:prstGeom prst="rect">
              <a:avLst/>
            </a:prstGeom>
          </p:spPr>
          <p:txBody>
            <a:bodyPr anchor="ctr" rtlCol="false" tIns="20162" lIns="20162" bIns="20162" rIns="20162"/>
            <a:lstStyle/>
            <a:p>
              <a:pPr algn="ctr">
                <a:lnSpc>
                  <a:spcPts val="2879"/>
                </a:lnSpc>
              </a:pPr>
            </a:p>
          </p:txBody>
        </p:sp>
      </p:grpSp>
      <p:grpSp>
        <p:nvGrpSpPr>
          <p:cNvPr name="Group 16" id="16"/>
          <p:cNvGrpSpPr/>
          <p:nvPr/>
        </p:nvGrpSpPr>
        <p:grpSpPr>
          <a:xfrm rot="0">
            <a:off x="3252997" y="3797010"/>
            <a:ext cx="2348258" cy="800198"/>
            <a:chOff x="0" y="0"/>
            <a:chExt cx="1192620" cy="406400"/>
          </a:xfrm>
        </p:grpSpPr>
        <p:sp>
          <p:nvSpPr>
            <p:cNvPr name="Freeform 17" id="17"/>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18" id="18"/>
            <p:cNvSpPr txBox="true"/>
            <p:nvPr/>
          </p:nvSpPr>
          <p:spPr>
            <a:xfrm>
              <a:off x="0" y="-276225"/>
              <a:ext cx="1192620" cy="682625"/>
            </a:xfrm>
            <a:prstGeom prst="rect">
              <a:avLst/>
            </a:prstGeom>
          </p:spPr>
          <p:txBody>
            <a:bodyPr anchor="ctr" rtlCol="false" tIns="26344" lIns="26344" bIns="26344" rIns="26344"/>
            <a:lstStyle/>
            <a:p>
              <a:pPr algn="ctr">
                <a:lnSpc>
                  <a:spcPts val="5338"/>
                </a:lnSpc>
              </a:pPr>
            </a:p>
          </p:txBody>
        </p:sp>
      </p:grpSp>
      <p:sp>
        <p:nvSpPr>
          <p:cNvPr name="TextBox 19" id="19"/>
          <p:cNvSpPr txBox="true"/>
          <p:nvPr/>
        </p:nvSpPr>
        <p:spPr>
          <a:xfrm rot="0">
            <a:off x="3420350" y="4057585"/>
            <a:ext cx="1933635" cy="240948"/>
          </a:xfrm>
          <a:prstGeom prst="rect">
            <a:avLst/>
          </a:prstGeom>
        </p:spPr>
        <p:txBody>
          <a:bodyPr anchor="t" rtlCol="false" tIns="0" lIns="0" bIns="0" rIns="0">
            <a:spAutoFit/>
          </a:bodyPr>
          <a:lstStyle/>
          <a:p>
            <a:pPr algn="ctr">
              <a:lnSpc>
                <a:spcPts val="1887"/>
              </a:lnSpc>
            </a:pPr>
            <a:r>
              <a:rPr lang="en-US" sz="1348">
                <a:solidFill>
                  <a:srgbClr val="1EFFC1"/>
                </a:solidFill>
                <a:latin typeface="Arimo"/>
              </a:rPr>
              <a:t>Prompt Template</a:t>
            </a:r>
          </a:p>
        </p:txBody>
      </p:sp>
      <p:sp>
        <p:nvSpPr>
          <p:cNvPr name="AutoShape 20" id="20"/>
          <p:cNvSpPr/>
          <p:nvPr/>
        </p:nvSpPr>
        <p:spPr>
          <a:xfrm flipV="true">
            <a:off x="2378747" y="4251516"/>
            <a:ext cx="697061" cy="0"/>
          </a:xfrm>
          <a:prstGeom prst="line">
            <a:avLst/>
          </a:prstGeom>
          <a:ln cap="flat" w="19050">
            <a:solidFill>
              <a:srgbClr val="FFFFFF"/>
            </a:solidFill>
            <a:prstDash val="solid"/>
            <a:headEnd type="none" len="sm" w="sm"/>
            <a:tailEnd type="arrow" len="sm" w="med"/>
          </a:ln>
        </p:spPr>
      </p:sp>
      <p:sp>
        <p:nvSpPr>
          <p:cNvPr name="AutoShape 21" id="21"/>
          <p:cNvSpPr/>
          <p:nvPr/>
        </p:nvSpPr>
        <p:spPr>
          <a:xfrm>
            <a:off x="7497995" y="4204518"/>
            <a:ext cx="697061" cy="0"/>
          </a:xfrm>
          <a:prstGeom prst="line">
            <a:avLst/>
          </a:prstGeom>
          <a:ln cap="flat" w="19050">
            <a:solidFill>
              <a:srgbClr val="FFFFFF"/>
            </a:solidFill>
            <a:prstDash val="solid"/>
            <a:headEnd type="none" len="sm" w="sm"/>
            <a:tailEnd type="arrow" len="sm" w="med"/>
          </a:ln>
        </p:spPr>
      </p:sp>
      <p:grpSp>
        <p:nvGrpSpPr>
          <p:cNvPr name="Group 22" id="22"/>
          <p:cNvGrpSpPr/>
          <p:nvPr/>
        </p:nvGrpSpPr>
        <p:grpSpPr>
          <a:xfrm rot="0">
            <a:off x="8188167" y="3899962"/>
            <a:ext cx="1957360" cy="594294"/>
            <a:chOff x="0" y="0"/>
            <a:chExt cx="1365493" cy="414591"/>
          </a:xfrm>
        </p:grpSpPr>
        <p:sp>
          <p:nvSpPr>
            <p:cNvPr name="Freeform 23" id="23"/>
            <p:cNvSpPr/>
            <p:nvPr/>
          </p:nvSpPr>
          <p:spPr>
            <a:xfrm flipH="false" flipV="false" rot="0">
              <a:off x="0" y="0"/>
              <a:ext cx="1365493" cy="414591"/>
            </a:xfrm>
            <a:custGeom>
              <a:avLst/>
              <a:gdLst/>
              <a:ahLst/>
              <a:cxnLst/>
              <a:rect r="r" b="b" t="t" l="l"/>
              <a:pathLst>
                <a:path h="414591" w="1365493">
                  <a:moveTo>
                    <a:pt x="201720" y="0"/>
                  </a:moveTo>
                  <a:lnTo>
                    <a:pt x="1163773" y="0"/>
                  </a:lnTo>
                  <a:cubicBezTo>
                    <a:pt x="1275180" y="0"/>
                    <a:pt x="1365493" y="90313"/>
                    <a:pt x="1365493" y="201720"/>
                  </a:cubicBezTo>
                  <a:lnTo>
                    <a:pt x="1365493" y="212872"/>
                  </a:lnTo>
                  <a:cubicBezTo>
                    <a:pt x="1365493" y="266371"/>
                    <a:pt x="1344240" y="317679"/>
                    <a:pt x="1306411" y="355509"/>
                  </a:cubicBezTo>
                  <a:cubicBezTo>
                    <a:pt x="1268581" y="393339"/>
                    <a:pt x="1217273" y="414591"/>
                    <a:pt x="1163773" y="414591"/>
                  </a:cubicBezTo>
                  <a:lnTo>
                    <a:pt x="201720" y="414591"/>
                  </a:lnTo>
                  <a:cubicBezTo>
                    <a:pt x="90313" y="414591"/>
                    <a:pt x="0" y="324278"/>
                    <a:pt x="0" y="212872"/>
                  </a:cubicBezTo>
                  <a:lnTo>
                    <a:pt x="0" y="201720"/>
                  </a:lnTo>
                  <a:cubicBezTo>
                    <a:pt x="0" y="148220"/>
                    <a:pt x="21253" y="96912"/>
                    <a:pt x="59082" y="59082"/>
                  </a:cubicBezTo>
                  <a:cubicBezTo>
                    <a:pt x="96912" y="21253"/>
                    <a:pt x="148220" y="0"/>
                    <a:pt x="201720" y="0"/>
                  </a:cubicBezTo>
                  <a:close/>
                </a:path>
              </a:pathLst>
            </a:custGeom>
            <a:solidFill>
              <a:srgbClr val="000000">
                <a:alpha val="0"/>
              </a:srgbClr>
            </a:solidFill>
            <a:ln w="28575" cap="rnd">
              <a:solidFill>
                <a:srgbClr val="FFDE59"/>
              </a:solidFill>
              <a:prstDash val="solid"/>
              <a:round/>
            </a:ln>
          </p:spPr>
        </p:sp>
        <p:sp>
          <p:nvSpPr>
            <p:cNvPr name="TextBox 24" id="24"/>
            <p:cNvSpPr txBox="true"/>
            <p:nvPr/>
          </p:nvSpPr>
          <p:spPr>
            <a:xfrm>
              <a:off x="0" y="-9525"/>
              <a:ext cx="1365493" cy="424116"/>
            </a:xfrm>
            <a:prstGeom prst="rect">
              <a:avLst/>
            </a:prstGeom>
          </p:spPr>
          <p:txBody>
            <a:bodyPr anchor="ctr" rtlCol="false" tIns="19179" lIns="19179" bIns="19179" rIns="19179"/>
            <a:lstStyle/>
            <a:p>
              <a:pPr algn="ctr">
                <a:lnSpc>
                  <a:spcPts val="2880"/>
                </a:lnSpc>
              </a:pPr>
            </a:p>
          </p:txBody>
        </p:sp>
      </p:grpSp>
      <p:sp>
        <p:nvSpPr>
          <p:cNvPr name="TextBox 25" id="25"/>
          <p:cNvSpPr txBox="true"/>
          <p:nvPr/>
        </p:nvSpPr>
        <p:spPr>
          <a:xfrm rot="0">
            <a:off x="8338974" y="4014243"/>
            <a:ext cx="1655746" cy="340827"/>
          </a:xfrm>
          <a:prstGeom prst="rect">
            <a:avLst/>
          </a:prstGeom>
        </p:spPr>
        <p:txBody>
          <a:bodyPr anchor="t" rtlCol="false" tIns="0" lIns="0" bIns="0" rIns="0">
            <a:spAutoFit/>
          </a:bodyPr>
          <a:lstStyle/>
          <a:p>
            <a:pPr algn="ctr">
              <a:lnSpc>
                <a:spcPts val="2635"/>
              </a:lnSpc>
            </a:pPr>
            <a:r>
              <a:rPr lang="en-US" sz="1882">
                <a:solidFill>
                  <a:srgbClr val="1EFFC1"/>
                </a:solidFill>
                <a:latin typeface="Arimo"/>
              </a:rPr>
              <a:t>Chain 1 Output</a:t>
            </a:r>
          </a:p>
        </p:txBody>
      </p:sp>
      <p:grpSp>
        <p:nvGrpSpPr>
          <p:cNvPr name="Group 26" id="26"/>
          <p:cNvGrpSpPr/>
          <p:nvPr/>
        </p:nvGrpSpPr>
        <p:grpSpPr>
          <a:xfrm rot="0">
            <a:off x="14057019" y="3593008"/>
            <a:ext cx="968868" cy="983009"/>
            <a:chOff x="0" y="0"/>
            <a:chExt cx="492063" cy="499245"/>
          </a:xfrm>
        </p:grpSpPr>
        <p:sp>
          <p:nvSpPr>
            <p:cNvPr name="Freeform 27" id="27"/>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28" id="28"/>
            <p:cNvSpPr txBox="true"/>
            <p:nvPr/>
          </p:nvSpPr>
          <p:spPr>
            <a:xfrm>
              <a:off x="0" y="-276225"/>
              <a:ext cx="492063" cy="775470"/>
            </a:xfrm>
            <a:prstGeom prst="rect">
              <a:avLst/>
            </a:prstGeom>
          </p:spPr>
          <p:txBody>
            <a:bodyPr anchor="ctr" rtlCol="false" tIns="26344" lIns="26344" bIns="26344" rIns="26344"/>
            <a:lstStyle/>
            <a:p>
              <a:pPr algn="ctr">
                <a:lnSpc>
                  <a:spcPts val="5338"/>
                </a:lnSpc>
              </a:pPr>
            </a:p>
          </p:txBody>
        </p:sp>
      </p:grpSp>
      <p:sp>
        <p:nvSpPr>
          <p:cNvPr name="TextBox 29" id="29"/>
          <p:cNvSpPr txBox="true"/>
          <p:nvPr/>
        </p:nvSpPr>
        <p:spPr>
          <a:xfrm rot="0">
            <a:off x="14239839" y="3894160"/>
            <a:ext cx="603229" cy="323553"/>
          </a:xfrm>
          <a:prstGeom prst="rect">
            <a:avLst/>
          </a:prstGeom>
        </p:spPr>
        <p:txBody>
          <a:bodyPr anchor="t" rtlCol="false" tIns="0" lIns="0" bIns="0" rIns="0">
            <a:spAutoFit/>
          </a:bodyPr>
          <a:lstStyle/>
          <a:p>
            <a:pPr algn="ctr">
              <a:lnSpc>
                <a:spcPts val="2468"/>
              </a:lnSpc>
            </a:pPr>
            <a:r>
              <a:rPr lang="en-US" sz="1763">
                <a:solidFill>
                  <a:srgbClr val="1EFFC1"/>
                </a:solidFill>
                <a:latin typeface="Arimo"/>
              </a:rPr>
              <a:t>LLM</a:t>
            </a:r>
          </a:p>
        </p:txBody>
      </p:sp>
      <p:sp>
        <p:nvSpPr>
          <p:cNvPr name="AutoShape 30" id="30"/>
          <p:cNvSpPr/>
          <p:nvPr/>
        </p:nvSpPr>
        <p:spPr>
          <a:xfrm flipV="true">
            <a:off x="13359880" y="4128240"/>
            <a:ext cx="697061" cy="0"/>
          </a:xfrm>
          <a:prstGeom prst="line">
            <a:avLst/>
          </a:prstGeom>
          <a:ln cap="flat" w="19050">
            <a:solidFill>
              <a:srgbClr val="FFFFFF"/>
            </a:solidFill>
            <a:prstDash val="solid"/>
            <a:headEnd type="none" len="sm" w="sm"/>
            <a:tailEnd type="arrow" len="sm" w="med"/>
          </a:ln>
        </p:spPr>
      </p:sp>
      <p:grpSp>
        <p:nvGrpSpPr>
          <p:cNvPr name="Group 31" id="31"/>
          <p:cNvGrpSpPr/>
          <p:nvPr/>
        </p:nvGrpSpPr>
        <p:grpSpPr>
          <a:xfrm rot="5400000">
            <a:off x="12201531" y="1938648"/>
            <a:ext cx="1704172" cy="4422317"/>
            <a:chOff x="0" y="0"/>
            <a:chExt cx="1130903" cy="2934689"/>
          </a:xfrm>
        </p:grpSpPr>
        <p:sp>
          <p:nvSpPr>
            <p:cNvPr name="Freeform 32" id="32"/>
            <p:cNvSpPr/>
            <p:nvPr/>
          </p:nvSpPr>
          <p:spPr>
            <a:xfrm flipH="false" flipV="false" rot="0">
              <a:off x="0" y="0"/>
              <a:ext cx="1130903" cy="2934689"/>
            </a:xfrm>
            <a:custGeom>
              <a:avLst/>
              <a:gdLst/>
              <a:ahLst/>
              <a:cxnLst/>
              <a:rect r="r" b="b" t="t" l="l"/>
              <a:pathLst>
                <a:path h="2934689" w="1130903">
                  <a:moveTo>
                    <a:pt x="231689" y="0"/>
                  </a:moveTo>
                  <a:lnTo>
                    <a:pt x="899214" y="0"/>
                  </a:lnTo>
                  <a:cubicBezTo>
                    <a:pt x="960662" y="0"/>
                    <a:pt x="1019593" y="24410"/>
                    <a:pt x="1063043" y="67860"/>
                  </a:cubicBezTo>
                  <a:cubicBezTo>
                    <a:pt x="1106493" y="111310"/>
                    <a:pt x="1130903" y="170241"/>
                    <a:pt x="1130903" y="231689"/>
                  </a:cubicBezTo>
                  <a:lnTo>
                    <a:pt x="1130903" y="2703000"/>
                  </a:lnTo>
                  <a:cubicBezTo>
                    <a:pt x="1130903" y="2764447"/>
                    <a:pt x="1106493" y="2823378"/>
                    <a:pt x="1063043" y="2866829"/>
                  </a:cubicBezTo>
                  <a:cubicBezTo>
                    <a:pt x="1019593" y="2910279"/>
                    <a:pt x="960662" y="2934689"/>
                    <a:pt x="899214" y="2934689"/>
                  </a:cubicBezTo>
                  <a:lnTo>
                    <a:pt x="231689" y="2934689"/>
                  </a:lnTo>
                  <a:cubicBezTo>
                    <a:pt x="170241" y="2934689"/>
                    <a:pt x="111310" y="2910279"/>
                    <a:pt x="67860" y="2866829"/>
                  </a:cubicBezTo>
                  <a:cubicBezTo>
                    <a:pt x="24410" y="2823378"/>
                    <a:pt x="0" y="2764447"/>
                    <a:pt x="0" y="2703000"/>
                  </a:cubicBezTo>
                  <a:lnTo>
                    <a:pt x="0" y="231689"/>
                  </a:lnTo>
                  <a:cubicBezTo>
                    <a:pt x="0" y="170241"/>
                    <a:pt x="24410" y="111310"/>
                    <a:pt x="67860" y="67860"/>
                  </a:cubicBezTo>
                  <a:cubicBezTo>
                    <a:pt x="111310" y="24410"/>
                    <a:pt x="170241" y="0"/>
                    <a:pt x="231689" y="0"/>
                  </a:cubicBezTo>
                  <a:close/>
                </a:path>
              </a:pathLst>
            </a:custGeom>
            <a:solidFill>
              <a:srgbClr val="000000">
                <a:alpha val="0"/>
              </a:srgbClr>
            </a:solidFill>
            <a:ln w="28575" cap="rnd">
              <a:solidFill>
                <a:srgbClr val="FFDE59"/>
              </a:solidFill>
              <a:prstDash val="solid"/>
              <a:round/>
            </a:ln>
          </p:spPr>
        </p:sp>
        <p:sp>
          <p:nvSpPr>
            <p:cNvPr name="TextBox 33" id="33"/>
            <p:cNvSpPr txBox="true"/>
            <p:nvPr/>
          </p:nvSpPr>
          <p:spPr>
            <a:xfrm>
              <a:off x="0" y="-9525"/>
              <a:ext cx="1130903" cy="2944214"/>
            </a:xfrm>
            <a:prstGeom prst="rect">
              <a:avLst/>
            </a:prstGeom>
          </p:spPr>
          <p:txBody>
            <a:bodyPr anchor="ctr" rtlCol="false" tIns="20162" lIns="20162" bIns="20162" rIns="20162"/>
            <a:lstStyle/>
            <a:p>
              <a:pPr algn="ctr">
                <a:lnSpc>
                  <a:spcPts val="2879"/>
                </a:lnSpc>
              </a:pPr>
            </a:p>
          </p:txBody>
        </p:sp>
      </p:grpSp>
      <p:grpSp>
        <p:nvGrpSpPr>
          <p:cNvPr name="Group 34" id="34"/>
          <p:cNvGrpSpPr/>
          <p:nvPr/>
        </p:nvGrpSpPr>
        <p:grpSpPr>
          <a:xfrm rot="0">
            <a:off x="11019778" y="3770617"/>
            <a:ext cx="2348258" cy="800198"/>
            <a:chOff x="0" y="0"/>
            <a:chExt cx="1192620" cy="406400"/>
          </a:xfrm>
        </p:grpSpPr>
        <p:sp>
          <p:nvSpPr>
            <p:cNvPr name="Freeform 35" id="35"/>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36" id="36"/>
            <p:cNvSpPr txBox="true"/>
            <p:nvPr/>
          </p:nvSpPr>
          <p:spPr>
            <a:xfrm>
              <a:off x="0" y="-276225"/>
              <a:ext cx="1192620" cy="682625"/>
            </a:xfrm>
            <a:prstGeom prst="rect">
              <a:avLst/>
            </a:prstGeom>
          </p:spPr>
          <p:txBody>
            <a:bodyPr anchor="ctr" rtlCol="false" tIns="26344" lIns="26344" bIns="26344" rIns="26344"/>
            <a:lstStyle/>
            <a:p>
              <a:pPr algn="ctr">
                <a:lnSpc>
                  <a:spcPts val="5338"/>
                </a:lnSpc>
              </a:pPr>
            </a:p>
          </p:txBody>
        </p:sp>
      </p:grpSp>
      <p:sp>
        <p:nvSpPr>
          <p:cNvPr name="TextBox 37" id="37"/>
          <p:cNvSpPr txBox="true"/>
          <p:nvPr/>
        </p:nvSpPr>
        <p:spPr>
          <a:xfrm rot="0">
            <a:off x="11187131" y="4031192"/>
            <a:ext cx="1933635" cy="240948"/>
          </a:xfrm>
          <a:prstGeom prst="rect">
            <a:avLst/>
          </a:prstGeom>
        </p:spPr>
        <p:txBody>
          <a:bodyPr anchor="t" rtlCol="false" tIns="0" lIns="0" bIns="0" rIns="0">
            <a:spAutoFit/>
          </a:bodyPr>
          <a:lstStyle/>
          <a:p>
            <a:pPr algn="ctr">
              <a:lnSpc>
                <a:spcPts val="1887"/>
              </a:lnSpc>
            </a:pPr>
            <a:r>
              <a:rPr lang="en-US" sz="1348">
                <a:solidFill>
                  <a:srgbClr val="1EFFC1"/>
                </a:solidFill>
                <a:latin typeface="Arimo"/>
              </a:rPr>
              <a:t>Prompt Template</a:t>
            </a:r>
          </a:p>
        </p:txBody>
      </p:sp>
      <p:sp>
        <p:nvSpPr>
          <p:cNvPr name="AutoShape 38" id="38"/>
          <p:cNvSpPr/>
          <p:nvPr/>
        </p:nvSpPr>
        <p:spPr>
          <a:xfrm flipV="true">
            <a:off x="10145527" y="4225123"/>
            <a:ext cx="697061" cy="0"/>
          </a:xfrm>
          <a:prstGeom prst="line">
            <a:avLst/>
          </a:prstGeom>
          <a:ln cap="flat" w="19050">
            <a:solidFill>
              <a:srgbClr val="FFFFFF"/>
            </a:solidFill>
            <a:prstDash val="solid"/>
            <a:headEnd type="none" len="sm" w="sm"/>
            <a:tailEnd type="arrow" len="sm" w="med"/>
          </a:ln>
        </p:spPr>
      </p:sp>
      <p:grpSp>
        <p:nvGrpSpPr>
          <p:cNvPr name="Group 39" id="39"/>
          <p:cNvGrpSpPr/>
          <p:nvPr/>
        </p:nvGrpSpPr>
        <p:grpSpPr>
          <a:xfrm rot="0">
            <a:off x="15832196" y="3846073"/>
            <a:ext cx="2087674" cy="633860"/>
            <a:chOff x="0" y="0"/>
            <a:chExt cx="2783565" cy="845147"/>
          </a:xfrm>
        </p:grpSpPr>
        <p:grpSp>
          <p:nvGrpSpPr>
            <p:cNvPr name="Group 40" id="40"/>
            <p:cNvGrpSpPr/>
            <p:nvPr/>
          </p:nvGrpSpPr>
          <p:grpSpPr>
            <a:xfrm rot="0">
              <a:off x="0" y="0"/>
              <a:ext cx="2783565" cy="845147"/>
              <a:chOff x="0" y="0"/>
              <a:chExt cx="1365493" cy="414591"/>
            </a:xfrm>
          </p:grpSpPr>
          <p:sp>
            <p:nvSpPr>
              <p:cNvPr name="Freeform 41" id="41"/>
              <p:cNvSpPr/>
              <p:nvPr/>
            </p:nvSpPr>
            <p:spPr>
              <a:xfrm flipH="false" flipV="false" rot="0">
                <a:off x="0" y="0"/>
                <a:ext cx="1365493" cy="414591"/>
              </a:xfrm>
              <a:custGeom>
                <a:avLst/>
                <a:gdLst/>
                <a:ahLst/>
                <a:cxnLst/>
                <a:rect r="r" b="b" t="t" l="l"/>
                <a:pathLst>
                  <a:path h="414591" w="1365493">
                    <a:moveTo>
                      <a:pt x="189128" y="0"/>
                    </a:moveTo>
                    <a:lnTo>
                      <a:pt x="1176365" y="0"/>
                    </a:lnTo>
                    <a:cubicBezTo>
                      <a:pt x="1226525" y="0"/>
                      <a:pt x="1274630" y="19926"/>
                      <a:pt x="1310099" y="55394"/>
                    </a:cubicBezTo>
                    <a:cubicBezTo>
                      <a:pt x="1345567" y="90863"/>
                      <a:pt x="1365493" y="138968"/>
                      <a:pt x="1365493" y="189128"/>
                    </a:cubicBezTo>
                    <a:lnTo>
                      <a:pt x="1365493" y="225463"/>
                    </a:lnTo>
                    <a:cubicBezTo>
                      <a:pt x="1365493" y="275623"/>
                      <a:pt x="1345567" y="323729"/>
                      <a:pt x="1310099" y="359197"/>
                    </a:cubicBezTo>
                    <a:cubicBezTo>
                      <a:pt x="1274630" y="394665"/>
                      <a:pt x="1226525" y="414591"/>
                      <a:pt x="1176365" y="414591"/>
                    </a:cubicBezTo>
                    <a:lnTo>
                      <a:pt x="189128" y="414591"/>
                    </a:lnTo>
                    <a:cubicBezTo>
                      <a:pt x="138968" y="414591"/>
                      <a:pt x="90863" y="394665"/>
                      <a:pt x="55394" y="359197"/>
                    </a:cubicBezTo>
                    <a:cubicBezTo>
                      <a:pt x="19926" y="323729"/>
                      <a:pt x="0" y="275623"/>
                      <a:pt x="0" y="225463"/>
                    </a:cubicBezTo>
                    <a:lnTo>
                      <a:pt x="0" y="189128"/>
                    </a:lnTo>
                    <a:cubicBezTo>
                      <a:pt x="0" y="138968"/>
                      <a:pt x="19926" y="90863"/>
                      <a:pt x="55394" y="55394"/>
                    </a:cubicBezTo>
                    <a:cubicBezTo>
                      <a:pt x="90863" y="19926"/>
                      <a:pt x="138968" y="0"/>
                      <a:pt x="189128" y="0"/>
                    </a:cubicBezTo>
                    <a:close/>
                  </a:path>
                </a:pathLst>
              </a:custGeom>
              <a:solidFill>
                <a:srgbClr val="000000">
                  <a:alpha val="0"/>
                </a:srgbClr>
              </a:solidFill>
              <a:ln w="28575" cap="rnd">
                <a:solidFill>
                  <a:srgbClr val="FFDE59"/>
                </a:solidFill>
                <a:prstDash val="solid"/>
                <a:round/>
              </a:ln>
            </p:spPr>
          </p:sp>
          <p:sp>
            <p:nvSpPr>
              <p:cNvPr name="TextBox 42" id="42"/>
              <p:cNvSpPr txBox="true"/>
              <p:nvPr/>
            </p:nvSpPr>
            <p:spPr>
              <a:xfrm>
                <a:off x="0" y="-9525"/>
                <a:ext cx="1365493" cy="424116"/>
              </a:xfrm>
              <a:prstGeom prst="rect">
                <a:avLst/>
              </a:prstGeom>
            </p:spPr>
            <p:txBody>
              <a:bodyPr anchor="ctr" rtlCol="false" tIns="20456" lIns="20456" bIns="20456" rIns="20456"/>
              <a:lstStyle/>
              <a:p>
                <a:pPr algn="ctr">
                  <a:lnSpc>
                    <a:spcPts val="2880"/>
                  </a:lnSpc>
                </a:pPr>
              </a:p>
            </p:txBody>
          </p:sp>
        </p:grpSp>
        <p:sp>
          <p:nvSpPr>
            <p:cNvPr name="TextBox 43" id="43"/>
            <p:cNvSpPr txBox="true"/>
            <p:nvPr/>
          </p:nvSpPr>
          <p:spPr>
            <a:xfrm rot="0">
              <a:off x="214463" y="196167"/>
              <a:ext cx="2354639" cy="451042"/>
            </a:xfrm>
            <a:prstGeom prst="rect">
              <a:avLst/>
            </a:prstGeom>
          </p:spPr>
          <p:txBody>
            <a:bodyPr anchor="t" rtlCol="false" tIns="0" lIns="0" bIns="0" rIns="0">
              <a:spAutoFit/>
            </a:bodyPr>
            <a:lstStyle/>
            <a:p>
              <a:pPr algn="ctr">
                <a:lnSpc>
                  <a:spcPts val="2811"/>
                </a:lnSpc>
              </a:pPr>
              <a:r>
                <a:rPr lang="en-US" sz="2008">
                  <a:solidFill>
                    <a:srgbClr val="1EFFC1"/>
                  </a:solidFill>
                  <a:latin typeface="Arimo"/>
                </a:rPr>
                <a:t>Chain 2 Output</a:t>
              </a:r>
            </a:p>
          </p:txBody>
        </p:sp>
      </p:grpSp>
      <p:grpSp>
        <p:nvGrpSpPr>
          <p:cNvPr name="Group 44" id="44"/>
          <p:cNvGrpSpPr/>
          <p:nvPr/>
        </p:nvGrpSpPr>
        <p:grpSpPr>
          <a:xfrm rot="0">
            <a:off x="4343214" y="7054345"/>
            <a:ext cx="974117" cy="988335"/>
            <a:chOff x="0" y="0"/>
            <a:chExt cx="492063" cy="499245"/>
          </a:xfrm>
        </p:grpSpPr>
        <p:sp>
          <p:nvSpPr>
            <p:cNvPr name="Freeform 45" id="45"/>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46" id="46"/>
            <p:cNvSpPr txBox="true"/>
            <p:nvPr/>
          </p:nvSpPr>
          <p:spPr>
            <a:xfrm>
              <a:off x="0" y="-276225"/>
              <a:ext cx="492063" cy="775470"/>
            </a:xfrm>
            <a:prstGeom prst="rect">
              <a:avLst/>
            </a:prstGeom>
          </p:spPr>
          <p:txBody>
            <a:bodyPr anchor="ctr" rtlCol="false" tIns="26487" lIns="26487" bIns="26487" rIns="26487"/>
            <a:lstStyle/>
            <a:p>
              <a:pPr algn="ctr">
                <a:lnSpc>
                  <a:spcPts val="5338"/>
                </a:lnSpc>
              </a:pPr>
            </a:p>
          </p:txBody>
        </p:sp>
      </p:grpSp>
      <p:sp>
        <p:nvSpPr>
          <p:cNvPr name="TextBox 47" id="47"/>
          <p:cNvSpPr txBox="true"/>
          <p:nvPr/>
        </p:nvSpPr>
        <p:spPr>
          <a:xfrm rot="0">
            <a:off x="4527024" y="7366964"/>
            <a:ext cx="606498" cy="315472"/>
          </a:xfrm>
          <a:prstGeom prst="rect">
            <a:avLst/>
          </a:prstGeom>
        </p:spPr>
        <p:txBody>
          <a:bodyPr anchor="t" rtlCol="false" tIns="0" lIns="0" bIns="0" rIns="0">
            <a:spAutoFit/>
          </a:bodyPr>
          <a:lstStyle/>
          <a:p>
            <a:pPr algn="ctr">
              <a:lnSpc>
                <a:spcPts val="2481"/>
              </a:lnSpc>
            </a:pPr>
            <a:r>
              <a:rPr lang="en-US" sz="1772">
                <a:solidFill>
                  <a:srgbClr val="1EFFC1"/>
                </a:solidFill>
                <a:latin typeface="Arimo"/>
              </a:rPr>
              <a:t>LLM</a:t>
            </a:r>
          </a:p>
        </p:txBody>
      </p:sp>
      <p:sp>
        <p:nvSpPr>
          <p:cNvPr name="AutoShape 48" id="48"/>
          <p:cNvSpPr/>
          <p:nvPr/>
        </p:nvSpPr>
        <p:spPr>
          <a:xfrm>
            <a:off x="3642297" y="7592478"/>
            <a:ext cx="700838" cy="0"/>
          </a:xfrm>
          <a:prstGeom prst="line">
            <a:avLst/>
          </a:prstGeom>
          <a:ln cap="flat" w="19050">
            <a:solidFill>
              <a:srgbClr val="FFFFFF"/>
            </a:solidFill>
            <a:prstDash val="solid"/>
            <a:headEnd type="none" len="sm" w="sm"/>
            <a:tailEnd type="arrow" len="sm" w="med"/>
          </a:ln>
        </p:spPr>
      </p:sp>
      <p:grpSp>
        <p:nvGrpSpPr>
          <p:cNvPr name="Group 49" id="49"/>
          <p:cNvGrpSpPr/>
          <p:nvPr/>
        </p:nvGrpSpPr>
        <p:grpSpPr>
          <a:xfrm rot="5400000">
            <a:off x="2477672" y="5391022"/>
            <a:ext cx="1713405" cy="4446278"/>
            <a:chOff x="0" y="0"/>
            <a:chExt cx="1130903" cy="2934689"/>
          </a:xfrm>
        </p:grpSpPr>
        <p:sp>
          <p:nvSpPr>
            <p:cNvPr name="Freeform 50" id="50"/>
            <p:cNvSpPr/>
            <p:nvPr/>
          </p:nvSpPr>
          <p:spPr>
            <a:xfrm flipH="false" flipV="false" rot="0">
              <a:off x="0" y="0"/>
              <a:ext cx="1130903" cy="2934689"/>
            </a:xfrm>
            <a:custGeom>
              <a:avLst/>
              <a:gdLst/>
              <a:ahLst/>
              <a:cxnLst/>
              <a:rect r="r" b="b" t="t" l="l"/>
              <a:pathLst>
                <a:path h="2934689" w="1130903">
                  <a:moveTo>
                    <a:pt x="230440" y="0"/>
                  </a:moveTo>
                  <a:lnTo>
                    <a:pt x="900463" y="0"/>
                  </a:lnTo>
                  <a:cubicBezTo>
                    <a:pt x="961579" y="0"/>
                    <a:pt x="1020193" y="24278"/>
                    <a:pt x="1063409" y="67494"/>
                  </a:cubicBezTo>
                  <a:cubicBezTo>
                    <a:pt x="1106625" y="110710"/>
                    <a:pt x="1130903" y="169324"/>
                    <a:pt x="1130903" y="230440"/>
                  </a:cubicBezTo>
                  <a:lnTo>
                    <a:pt x="1130903" y="2704248"/>
                  </a:lnTo>
                  <a:cubicBezTo>
                    <a:pt x="1130903" y="2765365"/>
                    <a:pt x="1106625" y="2823978"/>
                    <a:pt x="1063409" y="2867194"/>
                  </a:cubicBezTo>
                  <a:cubicBezTo>
                    <a:pt x="1020193" y="2910410"/>
                    <a:pt x="961579" y="2934689"/>
                    <a:pt x="900463" y="2934689"/>
                  </a:cubicBezTo>
                  <a:lnTo>
                    <a:pt x="230440" y="2934689"/>
                  </a:lnTo>
                  <a:cubicBezTo>
                    <a:pt x="169324" y="2934689"/>
                    <a:pt x="110710" y="2910410"/>
                    <a:pt x="67494" y="2867194"/>
                  </a:cubicBezTo>
                  <a:cubicBezTo>
                    <a:pt x="24278" y="2823978"/>
                    <a:pt x="0" y="2765365"/>
                    <a:pt x="0" y="2704248"/>
                  </a:cubicBezTo>
                  <a:lnTo>
                    <a:pt x="0" y="230440"/>
                  </a:lnTo>
                  <a:cubicBezTo>
                    <a:pt x="0" y="169324"/>
                    <a:pt x="24278" y="110710"/>
                    <a:pt x="67494" y="67494"/>
                  </a:cubicBezTo>
                  <a:cubicBezTo>
                    <a:pt x="110710" y="24278"/>
                    <a:pt x="169324" y="0"/>
                    <a:pt x="230440" y="0"/>
                  </a:cubicBezTo>
                  <a:close/>
                </a:path>
              </a:pathLst>
            </a:custGeom>
            <a:solidFill>
              <a:srgbClr val="000000">
                <a:alpha val="0"/>
              </a:srgbClr>
            </a:solidFill>
            <a:ln w="28575" cap="rnd">
              <a:solidFill>
                <a:srgbClr val="FFDE59"/>
              </a:solidFill>
              <a:prstDash val="solid"/>
              <a:round/>
            </a:ln>
          </p:spPr>
        </p:sp>
        <p:sp>
          <p:nvSpPr>
            <p:cNvPr name="TextBox 51" id="51"/>
            <p:cNvSpPr txBox="true"/>
            <p:nvPr/>
          </p:nvSpPr>
          <p:spPr>
            <a:xfrm>
              <a:off x="0" y="-9525"/>
              <a:ext cx="1130903" cy="2944214"/>
            </a:xfrm>
            <a:prstGeom prst="rect">
              <a:avLst/>
            </a:prstGeom>
          </p:spPr>
          <p:txBody>
            <a:bodyPr anchor="ctr" rtlCol="false" tIns="20271" lIns="20271" bIns="20271" rIns="20271"/>
            <a:lstStyle/>
            <a:p>
              <a:pPr algn="ctr">
                <a:lnSpc>
                  <a:spcPts val="2879"/>
                </a:lnSpc>
              </a:pPr>
            </a:p>
          </p:txBody>
        </p:sp>
      </p:grpSp>
      <p:grpSp>
        <p:nvGrpSpPr>
          <p:cNvPr name="Group 52" id="52"/>
          <p:cNvGrpSpPr/>
          <p:nvPr/>
        </p:nvGrpSpPr>
        <p:grpSpPr>
          <a:xfrm rot="0">
            <a:off x="1289516" y="7232917"/>
            <a:ext cx="2360981" cy="804533"/>
            <a:chOff x="0" y="0"/>
            <a:chExt cx="1192620" cy="406400"/>
          </a:xfrm>
        </p:grpSpPr>
        <p:sp>
          <p:nvSpPr>
            <p:cNvPr name="Freeform 53" id="53"/>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54" id="54"/>
            <p:cNvSpPr txBox="true"/>
            <p:nvPr/>
          </p:nvSpPr>
          <p:spPr>
            <a:xfrm>
              <a:off x="0" y="-276225"/>
              <a:ext cx="1192620" cy="682625"/>
            </a:xfrm>
            <a:prstGeom prst="rect">
              <a:avLst/>
            </a:prstGeom>
          </p:spPr>
          <p:txBody>
            <a:bodyPr anchor="ctr" rtlCol="false" tIns="26487" lIns="26487" bIns="26487" rIns="26487"/>
            <a:lstStyle/>
            <a:p>
              <a:pPr algn="ctr">
                <a:lnSpc>
                  <a:spcPts val="5338"/>
                </a:lnSpc>
              </a:pPr>
            </a:p>
          </p:txBody>
        </p:sp>
      </p:grpSp>
      <p:sp>
        <p:nvSpPr>
          <p:cNvPr name="TextBox 55" id="55"/>
          <p:cNvSpPr txBox="true"/>
          <p:nvPr/>
        </p:nvSpPr>
        <p:spPr>
          <a:xfrm rot="0">
            <a:off x="1457776" y="7495110"/>
            <a:ext cx="1944111" cy="242047"/>
          </a:xfrm>
          <a:prstGeom prst="rect">
            <a:avLst/>
          </a:prstGeom>
        </p:spPr>
        <p:txBody>
          <a:bodyPr anchor="t" rtlCol="false" tIns="0" lIns="0" bIns="0" rIns="0">
            <a:spAutoFit/>
          </a:bodyPr>
          <a:lstStyle/>
          <a:p>
            <a:pPr algn="ctr">
              <a:lnSpc>
                <a:spcPts val="1897"/>
              </a:lnSpc>
            </a:pPr>
            <a:r>
              <a:rPr lang="en-US" sz="1355">
                <a:solidFill>
                  <a:srgbClr val="1EFFC1"/>
                </a:solidFill>
                <a:latin typeface="Arimo"/>
              </a:rPr>
              <a:t>Prompt Template</a:t>
            </a:r>
          </a:p>
        </p:txBody>
      </p:sp>
      <p:sp>
        <p:nvSpPr>
          <p:cNvPr name="AutoShape 56" id="56"/>
          <p:cNvSpPr/>
          <p:nvPr/>
        </p:nvSpPr>
        <p:spPr>
          <a:xfrm>
            <a:off x="5557513" y="7642633"/>
            <a:ext cx="700838" cy="0"/>
          </a:xfrm>
          <a:prstGeom prst="line">
            <a:avLst/>
          </a:prstGeom>
          <a:ln cap="flat" w="19050">
            <a:solidFill>
              <a:srgbClr val="FFFFFF"/>
            </a:solidFill>
            <a:prstDash val="solid"/>
            <a:headEnd type="none" len="sm" w="sm"/>
            <a:tailEnd type="arrow" len="sm" w="med"/>
          </a:ln>
        </p:spPr>
      </p:sp>
      <p:grpSp>
        <p:nvGrpSpPr>
          <p:cNvPr name="Group 57" id="57"/>
          <p:cNvGrpSpPr/>
          <p:nvPr/>
        </p:nvGrpSpPr>
        <p:grpSpPr>
          <a:xfrm rot="0">
            <a:off x="6251425" y="7336426"/>
            <a:ext cx="1967966" cy="597514"/>
            <a:chOff x="0" y="0"/>
            <a:chExt cx="1365493" cy="414591"/>
          </a:xfrm>
        </p:grpSpPr>
        <p:sp>
          <p:nvSpPr>
            <p:cNvPr name="Freeform 58" id="58"/>
            <p:cNvSpPr/>
            <p:nvPr/>
          </p:nvSpPr>
          <p:spPr>
            <a:xfrm flipH="false" flipV="false" rot="0">
              <a:off x="0" y="0"/>
              <a:ext cx="1365493" cy="414591"/>
            </a:xfrm>
            <a:custGeom>
              <a:avLst/>
              <a:gdLst/>
              <a:ahLst/>
              <a:cxnLst/>
              <a:rect r="r" b="b" t="t" l="l"/>
              <a:pathLst>
                <a:path h="414591" w="1365493">
                  <a:moveTo>
                    <a:pt x="200633" y="0"/>
                  </a:moveTo>
                  <a:lnTo>
                    <a:pt x="1164860" y="0"/>
                  </a:lnTo>
                  <a:cubicBezTo>
                    <a:pt x="1275667" y="0"/>
                    <a:pt x="1365493" y="89826"/>
                    <a:pt x="1365493" y="200633"/>
                  </a:cubicBezTo>
                  <a:lnTo>
                    <a:pt x="1365493" y="213959"/>
                  </a:lnTo>
                  <a:cubicBezTo>
                    <a:pt x="1365493" y="267170"/>
                    <a:pt x="1344355" y="318202"/>
                    <a:pt x="1306729" y="355828"/>
                  </a:cubicBezTo>
                  <a:cubicBezTo>
                    <a:pt x="1269103" y="393453"/>
                    <a:pt x="1218071" y="414591"/>
                    <a:pt x="1164860" y="414591"/>
                  </a:cubicBezTo>
                  <a:lnTo>
                    <a:pt x="200633" y="414591"/>
                  </a:lnTo>
                  <a:cubicBezTo>
                    <a:pt x="89826" y="414591"/>
                    <a:pt x="0" y="324765"/>
                    <a:pt x="0" y="213959"/>
                  </a:cubicBezTo>
                  <a:lnTo>
                    <a:pt x="0" y="200633"/>
                  </a:lnTo>
                  <a:cubicBezTo>
                    <a:pt x="0" y="147421"/>
                    <a:pt x="21138" y="96390"/>
                    <a:pt x="58764" y="58764"/>
                  </a:cubicBezTo>
                  <a:cubicBezTo>
                    <a:pt x="96390" y="21138"/>
                    <a:pt x="147421" y="0"/>
                    <a:pt x="200633" y="0"/>
                  </a:cubicBezTo>
                  <a:close/>
                </a:path>
              </a:pathLst>
            </a:custGeom>
            <a:solidFill>
              <a:srgbClr val="000000">
                <a:alpha val="0"/>
              </a:srgbClr>
            </a:solidFill>
            <a:ln w="28575" cap="rnd">
              <a:solidFill>
                <a:srgbClr val="FFDE59"/>
              </a:solidFill>
              <a:prstDash val="solid"/>
              <a:round/>
            </a:ln>
          </p:spPr>
        </p:sp>
        <p:sp>
          <p:nvSpPr>
            <p:cNvPr name="TextBox 59" id="59"/>
            <p:cNvSpPr txBox="true"/>
            <p:nvPr/>
          </p:nvSpPr>
          <p:spPr>
            <a:xfrm>
              <a:off x="0" y="-9525"/>
              <a:ext cx="1365493" cy="424116"/>
            </a:xfrm>
            <a:prstGeom prst="rect">
              <a:avLst/>
            </a:prstGeom>
          </p:spPr>
          <p:txBody>
            <a:bodyPr anchor="ctr" rtlCol="false" tIns="19283" lIns="19283" bIns="19283" rIns="19283"/>
            <a:lstStyle/>
            <a:p>
              <a:pPr algn="ctr">
                <a:lnSpc>
                  <a:spcPts val="2879"/>
                </a:lnSpc>
              </a:pPr>
            </a:p>
          </p:txBody>
        </p:sp>
      </p:grpSp>
      <p:sp>
        <p:nvSpPr>
          <p:cNvPr name="TextBox 60" id="60"/>
          <p:cNvSpPr txBox="true"/>
          <p:nvPr/>
        </p:nvSpPr>
        <p:spPr>
          <a:xfrm rot="0">
            <a:off x="6403049" y="7461161"/>
            <a:ext cx="1664717" cy="332839"/>
          </a:xfrm>
          <a:prstGeom prst="rect">
            <a:avLst/>
          </a:prstGeom>
        </p:spPr>
        <p:txBody>
          <a:bodyPr anchor="t" rtlCol="false" tIns="0" lIns="0" bIns="0" rIns="0">
            <a:spAutoFit/>
          </a:bodyPr>
          <a:lstStyle/>
          <a:p>
            <a:pPr algn="ctr">
              <a:lnSpc>
                <a:spcPts val="2650"/>
              </a:lnSpc>
            </a:pPr>
            <a:r>
              <a:rPr lang="en-US" sz="1892">
                <a:solidFill>
                  <a:srgbClr val="1EFFC1"/>
                </a:solidFill>
                <a:latin typeface="Arimo"/>
              </a:rPr>
              <a:t>Chain 3 Output</a:t>
            </a:r>
          </a:p>
        </p:txBody>
      </p:sp>
      <p:sp>
        <p:nvSpPr>
          <p:cNvPr name="AutoShape 61" id="61"/>
          <p:cNvSpPr/>
          <p:nvPr/>
        </p:nvSpPr>
        <p:spPr>
          <a:xfrm>
            <a:off x="1211734" y="4583132"/>
            <a:ext cx="1463923" cy="2174327"/>
          </a:xfrm>
          <a:prstGeom prst="line">
            <a:avLst/>
          </a:prstGeom>
          <a:ln cap="flat" w="19050">
            <a:solidFill>
              <a:srgbClr val="FFFFFF"/>
            </a:solidFill>
            <a:prstDash val="solid"/>
            <a:headEnd type="none" len="sm" w="sm"/>
            <a:tailEnd type="arrow" len="sm" w="med"/>
          </a:ln>
        </p:spPr>
      </p:sp>
      <p:sp>
        <p:nvSpPr>
          <p:cNvPr name="AutoShape 62" id="62"/>
          <p:cNvSpPr/>
          <p:nvPr/>
        </p:nvSpPr>
        <p:spPr>
          <a:xfrm flipV="true">
            <a:off x="15264775" y="4163003"/>
            <a:ext cx="567420" cy="17238"/>
          </a:xfrm>
          <a:prstGeom prst="line">
            <a:avLst/>
          </a:prstGeom>
          <a:ln cap="flat" w="19050">
            <a:solidFill>
              <a:srgbClr val="FFFFFF"/>
            </a:solidFill>
            <a:prstDash val="solid"/>
            <a:headEnd type="none" len="sm" w="sm"/>
            <a:tailEnd type="arrow" len="sm" w="med"/>
          </a:ln>
        </p:spPr>
      </p:sp>
      <p:grpSp>
        <p:nvGrpSpPr>
          <p:cNvPr name="Group 63" id="63"/>
          <p:cNvGrpSpPr/>
          <p:nvPr/>
        </p:nvGrpSpPr>
        <p:grpSpPr>
          <a:xfrm rot="0">
            <a:off x="14051694" y="7122620"/>
            <a:ext cx="974117" cy="988335"/>
            <a:chOff x="0" y="0"/>
            <a:chExt cx="492063" cy="499245"/>
          </a:xfrm>
        </p:grpSpPr>
        <p:sp>
          <p:nvSpPr>
            <p:cNvPr name="Freeform 64" id="64"/>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65" id="65"/>
            <p:cNvSpPr txBox="true"/>
            <p:nvPr/>
          </p:nvSpPr>
          <p:spPr>
            <a:xfrm>
              <a:off x="0" y="-276225"/>
              <a:ext cx="492063" cy="775470"/>
            </a:xfrm>
            <a:prstGeom prst="rect">
              <a:avLst/>
            </a:prstGeom>
          </p:spPr>
          <p:txBody>
            <a:bodyPr anchor="ctr" rtlCol="false" tIns="26487" lIns="26487" bIns="26487" rIns="26487"/>
            <a:lstStyle/>
            <a:p>
              <a:pPr algn="ctr">
                <a:lnSpc>
                  <a:spcPts val="5338"/>
                </a:lnSpc>
              </a:pPr>
            </a:p>
          </p:txBody>
        </p:sp>
      </p:grpSp>
      <p:sp>
        <p:nvSpPr>
          <p:cNvPr name="TextBox 66" id="66"/>
          <p:cNvSpPr txBox="true"/>
          <p:nvPr/>
        </p:nvSpPr>
        <p:spPr>
          <a:xfrm rot="0">
            <a:off x="14235504" y="7435239"/>
            <a:ext cx="606498" cy="315472"/>
          </a:xfrm>
          <a:prstGeom prst="rect">
            <a:avLst/>
          </a:prstGeom>
        </p:spPr>
        <p:txBody>
          <a:bodyPr anchor="t" rtlCol="false" tIns="0" lIns="0" bIns="0" rIns="0">
            <a:spAutoFit/>
          </a:bodyPr>
          <a:lstStyle/>
          <a:p>
            <a:pPr algn="ctr">
              <a:lnSpc>
                <a:spcPts val="2481"/>
              </a:lnSpc>
            </a:pPr>
            <a:r>
              <a:rPr lang="en-US" sz="1772">
                <a:solidFill>
                  <a:srgbClr val="1EFFC1"/>
                </a:solidFill>
                <a:latin typeface="Arimo"/>
              </a:rPr>
              <a:t>LLM</a:t>
            </a:r>
          </a:p>
        </p:txBody>
      </p:sp>
      <p:sp>
        <p:nvSpPr>
          <p:cNvPr name="AutoShape 67" id="67"/>
          <p:cNvSpPr/>
          <p:nvPr/>
        </p:nvSpPr>
        <p:spPr>
          <a:xfrm>
            <a:off x="13350777" y="7660753"/>
            <a:ext cx="700838" cy="0"/>
          </a:xfrm>
          <a:prstGeom prst="line">
            <a:avLst/>
          </a:prstGeom>
          <a:ln cap="flat" w="19050">
            <a:solidFill>
              <a:srgbClr val="FFFFFF"/>
            </a:solidFill>
            <a:prstDash val="solid"/>
            <a:headEnd type="none" len="sm" w="sm"/>
            <a:tailEnd type="arrow" len="sm" w="med"/>
          </a:ln>
        </p:spPr>
      </p:sp>
      <p:grpSp>
        <p:nvGrpSpPr>
          <p:cNvPr name="Group 68" id="68"/>
          <p:cNvGrpSpPr/>
          <p:nvPr/>
        </p:nvGrpSpPr>
        <p:grpSpPr>
          <a:xfrm rot="5400000">
            <a:off x="12186152" y="5459297"/>
            <a:ext cx="1713405" cy="4446278"/>
            <a:chOff x="0" y="0"/>
            <a:chExt cx="1130903" cy="2934689"/>
          </a:xfrm>
        </p:grpSpPr>
        <p:sp>
          <p:nvSpPr>
            <p:cNvPr name="Freeform 69" id="69"/>
            <p:cNvSpPr/>
            <p:nvPr/>
          </p:nvSpPr>
          <p:spPr>
            <a:xfrm flipH="false" flipV="false" rot="0">
              <a:off x="0" y="0"/>
              <a:ext cx="1130903" cy="2934689"/>
            </a:xfrm>
            <a:custGeom>
              <a:avLst/>
              <a:gdLst/>
              <a:ahLst/>
              <a:cxnLst/>
              <a:rect r="r" b="b" t="t" l="l"/>
              <a:pathLst>
                <a:path h="2934689" w="1130903">
                  <a:moveTo>
                    <a:pt x="230440" y="0"/>
                  </a:moveTo>
                  <a:lnTo>
                    <a:pt x="900463" y="0"/>
                  </a:lnTo>
                  <a:cubicBezTo>
                    <a:pt x="961579" y="0"/>
                    <a:pt x="1020193" y="24278"/>
                    <a:pt x="1063409" y="67494"/>
                  </a:cubicBezTo>
                  <a:cubicBezTo>
                    <a:pt x="1106625" y="110710"/>
                    <a:pt x="1130903" y="169324"/>
                    <a:pt x="1130903" y="230440"/>
                  </a:cubicBezTo>
                  <a:lnTo>
                    <a:pt x="1130903" y="2704248"/>
                  </a:lnTo>
                  <a:cubicBezTo>
                    <a:pt x="1130903" y="2765365"/>
                    <a:pt x="1106625" y="2823978"/>
                    <a:pt x="1063409" y="2867194"/>
                  </a:cubicBezTo>
                  <a:cubicBezTo>
                    <a:pt x="1020193" y="2910410"/>
                    <a:pt x="961579" y="2934689"/>
                    <a:pt x="900463" y="2934689"/>
                  </a:cubicBezTo>
                  <a:lnTo>
                    <a:pt x="230440" y="2934689"/>
                  </a:lnTo>
                  <a:cubicBezTo>
                    <a:pt x="169324" y="2934689"/>
                    <a:pt x="110710" y="2910410"/>
                    <a:pt x="67494" y="2867194"/>
                  </a:cubicBezTo>
                  <a:cubicBezTo>
                    <a:pt x="24278" y="2823978"/>
                    <a:pt x="0" y="2765365"/>
                    <a:pt x="0" y="2704248"/>
                  </a:cubicBezTo>
                  <a:lnTo>
                    <a:pt x="0" y="230440"/>
                  </a:lnTo>
                  <a:cubicBezTo>
                    <a:pt x="0" y="169324"/>
                    <a:pt x="24278" y="110710"/>
                    <a:pt x="67494" y="67494"/>
                  </a:cubicBezTo>
                  <a:cubicBezTo>
                    <a:pt x="110710" y="24278"/>
                    <a:pt x="169324" y="0"/>
                    <a:pt x="230440" y="0"/>
                  </a:cubicBezTo>
                  <a:close/>
                </a:path>
              </a:pathLst>
            </a:custGeom>
            <a:solidFill>
              <a:srgbClr val="000000">
                <a:alpha val="0"/>
              </a:srgbClr>
            </a:solidFill>
            <a:ln w="28575" cap="rnd">
              <a:solidFill>
                <a:srgbClr val="FFDE59"/>
              </a:solidFill>
              <a:prstDash val="solid"/>
              <a:round/>
            </a:ln>
          </p:spPr>
        </p:sp>
        <p:sp>
          <p:nvSpPr>
            <p:cNvPr name="TextBox 70" id="70"/>
            <p:cNvSpPr txBox="true"/>
            <p:nvPr/>
          </p:nvSpPr>
          <p:spPr>
            <a:xfrm>
              <a:off x="0" y="-9525"/>
              <a:ext cx="1130903" cy="2944214"/>
            </a:xfrm>
            <a:prstGeom prst="rect">
              <a:avLst/>
            </a:prstGeom>
          </p:spPr>
          <p:txBody>
            <a:bodyPr anchor="ctr" rtlCol="false" tIns="20271" lIns="20271" bIns="20271" rIns="20271"/>
            <a:lstStyle/>
            <a:p>
              <a:pPr algn="ctr">
                <a:lnSpc>
                  <a:spcPts val="2879"/>
                </a:lnSpc>
              </a:pPr>
            </a:p>
          </p:txBody>
        </p:sp>
      </p:grpSp>
      <p:grpSp>
        <p:nvGrpSpPr>
          <p:cNvPr name="Group 71" id="71"/>
          <p:cNvGrpSpPr/>
          <p:nvPr/>
        </p:nvGrpSpPr>
        <p:grpSpPr>
          <a:xfrm rot="0">
            <a:off x="10997996" y="7301192"/>
            <a:ext cx="2360981" cy="804533"/>
            <a:chOff x="0" y="0"/>
            <a:chExt cx="1192620" cy="406400"/>
          </a:xfrm>
        </p:grpSpPr>
        <p:sp>
          <p:nvSpPr>
            <p:cNvPr name="Freeform 72" id="72"/>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73" id="73"/>
            <p:cNvSpPr txBox="true"/>
            <p:nvPr/>
          </p:nvSpPr>
          <p:spPr>
            <a:xfrm>
              <a:off x="0" y="-276225"/>
              <a:ext cx="1192620" cy="682625"/>
            </a:xfrm>
            <a:prstGeom prst="rect">
              <a:avLst/>
            </a:prstGeom>
          </p:spPr>
          <p:txBody>
            <a:bodyPr anchor="ctr" rtlCol="false" tIns="26487" lIns="26487" bIns="26487" rIns="26487"/>
            <a:lstStyle/>
            <a:p>
              <a:pPr algn="ctr">
                <a:lnSpc>
                  <a:spcPts val="5338"/>
                </a:lnSpc>
              </a:pPr>
            </a:p>
          </p:txBody>
        </p:sp>
      </p:grpSp>
      <p:sp>
        <p:nvSpPr>
          <p:cNvPr name="TextBox 74" id="74"/>
          <p:cNvSpPr txBox="true"/>
          <p:nvPr/>
        </p:nvSpPr>
        <p:spPr>
          <a:xfrm rot="0">
            <a:off x="11166256" y="7563385"/>
            <a:ext cx="1944111" cy="242047"/>
          </a:xfrm>
          <a:prstGeom prst="rect">
            <a:avLst/>
          </a:prstGeom>
        </p:spPr>
        <p:txBody>
          <a:bodyPr anchor="t" rtlCol="false" tIns="0" lIns="0" bIns="0" rIns="0">
            <a:spAutoFit/>
          </a:bodyPr>
          <a:lstStyle/>
          <a:p>
            <a:pPr algn="ctr">
              <a:lnSpc>
                <a:spcPts val="1897"/>
              </a:lnSpc>
            </a:pPr>
            <a:r>
              <a:rPr lang="en-US" sz="1355">
                <a:solidFill>
                  <a:srgbClr val="1EFFC1"/>
                </a:solidFill>
                <a:latin typeface="Arimo"/>
              </a:rPr>
              <a:t>Prompt Template</a:t>
            </a:r>
          </a:p>
        </p:txBody>
      </p:sp>
      <p:sp>
        <p:nvSpPr>
          <p:cNvPr name="AutoShape 75" id="75"/>
          <p:cNvSpPr/>
          <p:nvPr/>
        </p:nvSpPr>
        <p:spPr>
          <a:xfrm>
            <a:off x="15265993" y="7710908"/>
            <a:ext cx="700838" cy="0"/>
          </a:xfrm>
          <a:prstGeom prst="line">
            <a:avLst/>
          </a:prstGeom>
          <a:ln cap="flat" w="19050">
            <a:solidFill>
              <a:srgbClr val="FFFFFF"/>
            </a:solidFill>
            <a:prstDash val="solid"/>
            <a:headEnd type="none" len="sm" w="sm"/>
            <a:tailEnd type="arrow" len="sm" w="med"/>
          </a:ln>
        </p:spPr>
      </p:sp>
      <p:grpSp>
        <p:nvGrpSpPr>
          <p:cNvPr name="Group 76" id="76"/>
          <p:cNvGrpSpPr/>
          <p:nvPr/>
        </p:nvGrpSpPr>
        <p:grpSpPr>
          <a:xfrm rot="0">
            <a:off x="15959905" y="7404701"/>
            <a:ext cx="1967966" cy="597514"/>
            <a:chOff x="0" y="0"/>
            <a:chExt cx="1365493" cy="414591"/>
          </a:xfrm>
        </p:grpSpPr>
        <p:sp>
          <p:nvSpPr>
            <p:cNvPr name="Freeform 77" id="77"/>
            <p:cNvSpPr/>
            <p:nvPr/>
          </p:nvSpPr>
          <p:spPr>
            <a:xfrm flipH="false" flipV="false" rot="0">
              <a:off x="0" y="0"/>
              <a:ext cx="1365493" cy="414591"/>
            </a:xfrm>
            <a:custGeom>
              <a:avLst/>
              <a:gdLst/>
              <a:ahLst/>
              <a:cxnLst/>
              <a:rect r="r" b="b" t="t" l="l"/>
              <a:pathLst>
                <a:path h="414591" w="1365493">
                  <a:moveTo>
                    <a:pt x="200633" y="0"/>
                  </a:moveTo>
                  <a:lnTo>
                    <a:pt x="1164860" y="0"/>
                  </a:lnTo>
                  <a:cubicBezTo>
                    <a:pt x="1275667" y="0"/>
                    <a:pt x="1365493" y="89826"/>
                    <a:pt x="1365493" y="200633"/>
                  </a:cubicBezTo>
                  <a:lnTo>
                    <a:pt x="1365493" y="213959"/>
                  </a:lnTo>
                  <a:cubicBezTo>
                    <a:pt x="1365493" y="267170"/>
                    <a:pt x="1344355" y="318202"/>
                    <a:pt x="1306729" y="355828"/>
                  </a:cubicBezTo>
                  <a:cubicBezTo>
                    <a:pt x="1269103" y="393453"/>
                    <a:pt x="1218071" y="414591"/>
                    <a:pt x="1164860" y="414591"/>
                  </a:cubicBezTo>
                  <a:lnTo>
                    <a:pt x="200633" y="414591"/>
                  </a:lnTo>
                  <a:cubicBezTo>
                    <a:pt x="89826" y="414591"/>
                    <a:pt x="0" y="324765"/>
                    <a:pt x="0" y="213959"/>
                  </a:cubicBezTo>
                  <a:lnTo>
                    <a:pt x="0" y="200633"/>
                  </a:lnTo>
                  <a:cubicBezTo>
                    <a:pt x="0" y="147421"/>
                    <a:pt x="21138" y="96390"/>
                    <a:pt x="58764" y="58764"/>
                  </a:cubicBezTo>
                  <a:cubicBezTo>
                    <a:pt x="96390" y="21138"/>
                    <a:pt x="147421" y="0"/>
                    <a:pt x="200633" y="0"/>
                  </a:cubicBezTo>
                  <a:close/>
                </a:path>
              </a:pathLst>
            </a:custGeom>
            <a:solidFill>
              <a:srgbClr val="000000">
                <a:alpha val="0"/>
              </a:srgbClr>
            </a:solidFill>
            <a:ln w="28575" cap="rnd">
              <a:solidFill>
                <a:srgbClr val="FFDE59"/>
              </a:solidFill>
              <a:prstDash val="solid"/>
              <a:round/>
            </a:ln>
          </p:spPr>
        </p:sp>
        <p:sp>
          <p:nvSpPr>
            <p:cNvPr name="TextBox 78" id="78"/>
            <p:cNvSpPr txBox="true"/>
            <p:nvPr/>
          </p:nvSpPr>
          <p:spPr>
            <a:xfrm>
              <a:off x="0" y="-9525"/>
              <a:ext cx="1365493" cy="424116"/>
            </a:xfrm>
            <a:prstGeom prst="rect">
              <a:avLst/>
            </a:prstGeom>
          </p:spPr>
          <p:txBody>
            <a:bodyPr anchor="ctr" rtlCol="false" tIns="19283" lIns="19283" bIns="19283" rIns="19283"/>
            <a:lstStyle/>
            <a:p>
              <a:pPr algn="ctr">
                <a:lnSpc>
                  <a:spcPts val="2879"/>
                </a:lnSpc>
              </a:pPr>
            </a:p>
          </p:txBody>
        </p:sp>
      </p:grpSp>
      <p:sp>
        <p:nvSpPr>
          <p:cNvPr name="TextBox 79" id="79"/>
          <p:cNvSpPr txBox="true"/>
          <p:nvPr/>
        </p:nvSpPr>
        <p:spPr>
          <a:xfrm rot="0">
            <a:off x="16111529" y="7529436"/>
            <a:ext cx="1664717" cy="332839"/>
          </a:xfrm>
          <a:prstGeom prst="rect">
            <a:avLst/>
          </a:prstGeom>
        </p:spPr>
        <p:txBody>
          <a:bodyPr anchor="t" rtlCol="false" tIns="0" lIns="0" bIns="0" rIns="0">
            <a:spAutoFit/>
          </a:bodyPr>
          <a:lstStyle/>
          <a:p>
            <a:pPr algn="ctr">
              <a:lnSpc>
                <a:spcPts val="2650"/>
              </a:lnSpc>
            </a:pPr>
            <a:r>
              <a:rPr lang="en-US" sz="1892">
                <a:solidFill>
                  <a:srgbClr val="1EFFC1"/>
                </a:solidFill>
                <a:latin typeface="Arimo"/>
              </a:rPr>
              <a:t>Final Output</a:t>
            </a:r>
          </a:p>
        </p:txBody>
      </p:sp>
      <p:sp>
        <p:nvSpPr>
          <p:cNvPr name="AutoShape 80" id="80"/>
          <p:cNvSpPr/>
          <p:nvPr/>
        </p:nvSpPr>
        <p:spPr>
          <a:xfrm flipH="true">
            <a:off x="13368035" y="4479933"/>
            <a:ext cx="3507997" cy="2277525"/>
          </a:xfrm>
          <a:prstGeom prst="line">
            <a:avLst/>
          </a:prstGeom>
          <a:ln cap="flat" w="19050">
            <a:solidFill>
              <a:srgbClr val="FFFFFF"/>
            </a:solidFill>
            <a:prstDash val="solid"/>
            <a:headEnd type="none" len="sm" w="sm"/>
            <a:tailEnd type="arrow" len="sm" w="med"/>
          </a:ln>
        </p:spPr>
      </p:sp>
      <p:sp>
        <p:nvSpPr>
          <p:cNvPr name="AutoShape 81" id="81"/>
          <p:cNvSpPr/>
          <p:nvPr/>
        </p:nvSpPr>
        <p:spPr>
          <a:xfrm flipV="true">
            <a:off x="8195056" y="7660753"/>
            <a:ext cx="1950471" cy="165"/>
          </a:xfrm>
          <a:prstGeom prst="line">
            <a:avLst/>
          </a:prstGeom>
          <a:ln cap="flat" w="19050">
            <a:solidFill>
              <a:srgbClr val="FFFFFF"/>
            </a:solidFill>
            <a:prstDash val="solid"/>
            <a:headEnd type="none" len="sm" w="sm"/>
            <a:tailEnd type="arrow" len="sm" w="med"/>
          </a:ln>
        </p:spPr>
      </p:sp>
      <p:sp>
        <p:nvSpPr>
          <p:cNvPr name="TextBox 82" id="82"/>
          <p:cNvSpPr txBox="true"/>
          <p:nvPr/>
        </p:nvSpPr>
        <p:spPr>
          <a:xfrm rot="0">
            <a:off x="12351322" y="8672488"/>
            <a:ext cx="1538887" cy="473057"/>
          </a:xfrm>
          <a:prstGeom prst="rect">
            <a:avLst/>
          </a:prstGeom>
        </p:spPr>
        <p:txBody>
          <a:bodyPr anchor="t" rtlCol="false" tIns="0" lIns="0" bIns="0" rIns="0">
            <a:spAutoFit/>
          </a:bodyPr>
          <a:lstStyle/>
          <a:p>
            <a:pPr algn="ctr">
              <a:lnSpc>
                <a:spcPts val="3765"/>
              </a:lnSpc>
            </a:pPr>
            <a:r>
              <a:rPr lang="en-US" sz="2689">
                <a:solidFill>
                  <a:srgbClr val="FFFFFF"/>
                </a:solidFill>
                <a:latin typeface="Arimo"/>
              </a:rPr>
              <a:t>Chain 4</a:t>
            </a:r>
          </a:p>
        </p:txBody>
      </p:sp>
      <p:sp>
        <p:nvSpPr>
          <p:cNvPr name="TextBox 83" id="83"/>
          <p:cNvSpPr txBox="true"/>
          <p:nvPr/>
        </p:nvSpPr>
        <p:spPr>
          <a:xfrm rot="0">
            <a:off x="12284173" y="5076825"/>
            <a:ext cx="1538887" cy="473057"/>
          </a:xfrm>
          <a:prstGeom prst="rect">
            <a:avLst/>
          </a:prstGeom>
        </p:spPr>
        <p:txBody>
          <a:bodyPr anchor="t" rtlCol="false" tIns="0" lIns="0" bIns="0" rIns="0">
            <a:spAutoFit/>
          </a:bodyPr>
          <a:lstStyle/>
          <a:p>
            <a:pPr algn="ctr">
              <a:lnSpc>
                <a:spcPts val="3765"/>
              </a:lnSpc>
            </a:pPr>
            <a:r>
              <a:rPr lang="en-US" sz="2689">
                <a:solidFill>
                  <a:srgbClr val="FFFFFF"/>
                </a:solidFill>
                <a:latin typeface="Arimo"/>
              </a:rPr>
              <a:t>Chain 4</a:t>
            </a:r>
          </a:p>
        </p:txBody>
      </p:sp>
      <p:sp>
        <p:nvSpPr>
          <p:cNvPr name="TextBox 84" id="84"/>
          <p:cNvSpPr txBox="true"/>
          <p:nvPr/>
        </p:nvSpPr>
        <p:spPr>
          <a:xfrm rot="0">
            <a:off x="4517393" y="5076825"/>
            <a:ext cx="1538887" cy="473057"/>
          </a:xfrm>
          <a:prstGeom prst="rect">
            <a:avLst/>
          </a:prstGeom>
        </p:spPr>
        <p:txBody>
          <a:bodyPr anchor="t" rtlCol="false" tIns="0" lIns="0" bIns="0" rIns="0">
            <a:spAutoFit/>
          </a:bodyPr>
          <a:lstStyle/>
          <a:p>
            <a:pPr algn="ctr">
              <a:lnSpc>
                <a:spcPts val="3765"/>
              </a:lnSpc>
            </a:pPr>
            <a:r>
              <a:rPr lang="en-US" sz="2689">
                <a:solidFill>
                  <a:srgbClr val="FFFFFF"/>
                </a:solidFill>
                <a:latin typeface="Arimo"/>
              </a:rPr>
              <a:t>Chain 1</a:t>
            </a:r>
          </a:p>
        </p:txBody>
      </p:sp>
      <p:sp>
        <p:nvSpPr>
          <p:cNvPr name="TextBox 85" id="85"/>
          <p:cNvSpPr txBox="true"/>
          <p:nvPr/>
        </p:nvSpPr>
        <p:spPr>
          <a:xfrm rot="0">
            <a:off x="2378747" y="8570906"/>
            <a:ext cx="1538887" cy="473057"/>
          </a:xfrm>
          <a:prstGeom prst="rect">
            <a:avLst/>
          </a:prstGeom>
        </p:spPr>
        <p:txBody>
          <a:bodyPr anchor="t" rtlCol="false" tIns="0" lIns="0" bIns="0" rIns="0">
            <a:spAutoFit/>
          </a:bodyPr>
          <a:lstStyle/>
          <a:p>
            <a:pPr algn="ctr">
              <a:lnSpc>
                <a:spcPts val="3765"/>
              </a:lnSpc>
            </a:pPr>
            <a:r>
              <a:rPr lang="en-US" sz="2689">
                <a:solidFill>
                  <a:srgbClr val="FFFFFF"/>
                </a:solidFill>
                <a:latin typeface="Arimo"/>
              </a:rPr>
              <a:t>Chain 3</a:t>
            </a:r>
          </a:p>
        </p:txBody>
      </p:sp>
      <p:sp>
        <p:nvSpPr>
          <p:cNvPr name="TextBox 86" id="8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727474" y="1723835"/>
            <a:ext cx="2768650" cy="658495"/>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Arimo"/>
              </a:rPr>
              <a:t>Router </a:t>
            </a:r>
            <a:r>
              <a:rPr lang="en-US" sz="3699">
                <a:solidFill>
                  <a:srgbClr val="FFFFFF"/>
                </a:solidFill>
                <a:latin typeface="Arimo"/>
              </a:rPr>
              <a:t>Chain</a:t>
            </a:r>
          </a:p>
        </p:txBody>
      </p:sp>
      <p:sp>
        <p:nvSpPr>
          <p:cNvPr name="TextBox 4" id="4"/>
          <p:cNvSpPr txBox="true"/>
          <p:nvPr/>
        </p:nvSpPr>
        <p:spPr>
          <a:xfrm rot="0">
            <a:off x="1028700" y="2620455"/>
            <a:ext cx="15896183" cy="1972945"/>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1EFFC1"/>
                </a:solidFill>
                <a:latin typeface="Arimo"/>
              </a:rPr>
              <a:t>Used for complicated tasks.</a:t>
            </a:r>
          </a:p>
          <a:p>
            <a:pPr marL="798829" indent="-399415" lvl="1">
              <a:lnSpc>
                <a:spcPts val="5179"/>
              </a:lnSpc>
              <a:buFont typeface="Arial"/>
              <a:buChar char="•"/>
            </a:pPr>
            <a:r>
              <a:rPr lang="en-US" sz="3699">
                <a:solidFill>
                  <a:srgbClr val="1EFFC1"/>
                </a:solidFill>
                <a:latin typeface="Arimo"/>
              </a:rPr>
              <a:t>Allow to dynamically select a pre-defined chain from a set of chains for a given input.</a:t>
            </a:r>
          </a:p>
        </p:txBody>
      </p:sp>
      <p:sp>
        <p:nvSpPr>
          <p:cNvPr name="TextBox 5" id="5"/>
          <p:cNvSpPr txBox="true"/>
          <p:nvPr/>
        </p:nvSpPr>
        <p:spPr>
          <a:xfrm rot="0">
            <a:off x="710794" y="5726875"/>
            <a:ext cx="15286583" cy="3287395"/>
          </a:xfrm>
          <a:prstGeom prst="rect">
            <a:avLst/>
          </a:prstGeom>
        </p:spPr>
        <p:txBody>
          <a:bodyPr anchor="t" rtlCol="false" tIns="0" lIns="0" bIns="0" rIns="0">
            <a:spAutoFit/>
          </a:bodyPr>
          <a:lstStyle/>
          <a:p>
            <a:pPr>
              <a:lnSpc>
                <a:spcPts val="5179"/>
              </a:lnSpc>
              <a:spcBef>
                <a:spcPct val="0"/>
              </a:spcBef>
            </a:pPr>
            <a:r>
              <a:rPr lang="en-US" sz="3699">
                <a:solidFill>
                  <a:srgbClr val="1EFFC1"/>
                </a:solidFill>
                <a:latin typeface="Arimo"/>
              </a:rPr>
              <a:t>Consist of,</a:t>
            </a:r>
          </a:p>
          <a:p>
            <a:pPr marL="798829" indent="-399415" lvl="1">
              <a:lnSpc>
                <a:spcPts val="5179"/>
              </a:lnSpc>
              <a:buFont typeface="Arial"/>
              <a:buChar char="•"/>
            </a:pPr>
            <a:r>
              <a:rPr lang="en-US" sz="3699">
                <a:solidFill>
                  <a:srgbClr val="FFFFFF"/>
                </a:solidFill>
                <a:latin typeface="Arimo"/>
              </a:rPr>
              <a:t>Router Chain: </a:t>
            </a:r>
            <a:r>
              <a:rPr lang="en-US" sz="3699">
                <a:solidFill>
                  <a:srgbClr val="1EFFC1"/>
                </a:solidFill>
                <a:latin typeface="Arimo"/>
              </a:rPr>
              <a:t>It is responsible for selecting the next chain to call.</a:t>
            </a:r>
          </a:p>
          <a:p>
            <a:pPr marL="798829" indent="-399415" lvl="1">
              <a:lnSpc>
                <a:spcPts val="5179"/>
              </a:lnSpc>
              <a:buFont typeface="Arial"/>
              <a:buChar char="•"/>
            </a:pPr>
            <a:r>
              <a:rPr lang="en-US" sz="3699">
                <a:solidFill>
                  <a:srgbClr val="FFFFFF"/>
                </a:solidFill>
                <a:latin typeface="Arimo"/>
              </a:rPr>
              <a:t>Destination Chains:</a:t>
            </a:r>
            <a:r>
              <a:rPr lang="en-US" sz="3699">
                <a:solidFill>
                  <a:srgbClr val="1EFFC1"/>
                </a:solidFill>
                <a:latin typeface="Arimo"/>
              </a:rPr>
              <a:t> Chains that the router chain can route to.</a:t>
            </a:r>
          </a:p>
          <a:p>
            <a:pPr marL="798829" indent="-399415" lvl="1">
              <a:lnSpc>
                <a:spcPts val="5179"/>
              </a:lnSpc>
              <a:buFont typeface="Arial"/>
              <a:buChar char="•"/>
            </a:pPr>
            <a:r>
              <a:rPr lang="en-US" sz="3699">
                <a:solidFill>
                  <a:srgbClr val="FFFFFF"/>
                </a:solidFill>
                <a:latin typeface="Arimo"/>
              </a:rPr>
              <a:t>Default chain: </a:t>
            </a:r>
            <a:r>
              <a:rPr lang="en-US" sz="3699">
                <a:solidFill>
                  <a:srgbClr val="1EFFC1"/>
                </a:solidFill>
                <a:latin typeface="Arimo"/>
              </a:rPr>
              <a:t>Used when the router can’t decide which subchain to use.</a:t>
            </a:r>
          </a:p>
        </p:txBody>
      </p:sp>
      <p:sp>
        <p:nvSpPr>
          <p:cNvPr name="TextBox 6" id="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1028700" y="1956155"/>
            <a:ext cx="2768650" cy="658495"/>
          </a:xfrm>
          <a:prstGeom prst="rect">
            <a:avLst/>
          </a:prstGeom>
        </p:spPr>
        <p:txBody>
          <a:bodyPr anchor="t" rtlCol="false" tIns="0" lIns="0" bIns="0" rIns="0">
            <a:spAutoFit/>
          </a:bodyPr>
          <a:lstStyle/>
          <a:p>
            <a:pPr algn="ctr">
              <a:lnSpc>
                <a:spcPts val="5179"/>
              </a:lnSpc>
              <a:spcBef>
                <a:spcPct val="0"/>
              </a:spcBef>
            </a:pPr>
            <a:r>
              <a:rPr lang="en-US" sz="3699">
                <a:solidFill>
                  <a:srgbClr val="1EFFC1"/>
                </a:solidFill>
                <a:latin typeface="Arimo"/>
              </a:rPr>
              <a:t>Router </a:t>
            </a:r>
            <a:r>
              <a:rPr lang="en-US" sz="3699">
                <a:solidFill>
                  <a:srgbClr val="1EFFC1"/>
                </a:solidFill>
                <a:latin typeface="Arimo"/>
              </a:rPr>
              <a:t>Chain</a:t>
            </a:r>
          </a:p>
        </p:txBody>
      </p:sp>
      <p:grpSp>
        <p:nvGrpSpPr>
          <p:cNvPr name="Group 4" id="4"/>
          <p:cNvGrpSpPr/>
          <p:nvPr/>
        </p:nvGrpSpPr>
        <p:grpSpPr>
          <a:xfrm rot="0">
            <a:off x="1295305" y="3758482"/>
            <a:ext cx="15697391" cy="4380879"/>
            <a:chOff x="0" y="0"/>
            <a:chExt cx="20929854" cy="5841172"/>
          </a:xfrm>
        </p:grpSpPr>
        <p:grpSp>
          <p:nvGrpSpPr>
            <p:cNvPr name="Group 5" id="5"/>
            <p:cNvGrpSpPr/>
            <p:nvPr/>
          </p:nvGrpSpPr>
          <p:grpSpPr>
            <a:xfrm rot="0">
              <a:off x="0" y="2008533"/>
              <a:ext cx="2936947" cy="891717"/>
              <a:chOff x="0" y="0"/>
              <a:chExt cx="1365493" cy="414591"/>
            </a:xfrm>
          </p:grpSpPr>
          <p:sp>
            <p:nvSpPr>
              <p:cNvPr name="Freeform 6" id="6"/>
              <p:cNvSpPr/>
              <p:nvPr/>
            </p:nvSpPr>
            <p:spPr>
              <a:xfrm flipH="false" flipV="false" rot="0">
                <a:off x="0" y="0"/>
                <a:ext cx="1365493" cy="414591"/>
              </a:xfrm>
              <a:custGeom>
                <a:avLst/>
                <a:gdLst/>
                <a:ahLst/>
                <a:cxnLst/>
                <a:rect r="r" b="b" t="t" l="l"/>
                <a:pathLst>
                  <a:path h="414591" w="1365493">
                    <a:moveTo>
                      <a:pt x="166213" y="0"/>
                    </a:moveTo>
                    <a:lnTo>
                      <a:pt x="1199280" y="0"/>
                    </a:lnTo>
                    <a:cubicBezTo>
                      <a:pt x="1243363" y="0"/>
                      <a:pt x="1285639" y="17512"/>
                      <a:pt x="1316810" y="48683"/>
                    </a:cubicBezTo>
                    <a:cubicBezTo>
                      <a:pt x="1347981" y="79853"/>
                      <a:pt x="1365493" y="122130"/>
                      <a:pt x="1365493" y="166213"/>
                    </a:cubicBezTo>
                    <a:lnTo>
                      <a:pt x="1365493" y="248379"/>
                    </a:lnTo>
                    <a:cubicBezTo>
                      <a:pt x="1365493" y="292461"/>
                      <a:pt x="1347981" y="334738"/>
                      <a:pt x="1316810" y="365909"/>
                    </a:cubicBezTo>
                    <a:cubicBezTo>
                      <a:pt x="1285639" y="397080"/>
                      <a:pt x="1243363" y="414591"/>
                      <a:pt x="1199280" y="414591"/>
                    </a:cubicBezTo>
                    <a:lnTo>
                      <a:pt x="166213" y="414591"/>
                    </a:lnTo>
                    <a:cubicBezTo>
                      <a:pt x="122130" y="414591"/>
                      <a:pt x="79853" y="397080"/>
                      <a:pt x="48683" y="365909"/>
                    </a:cubicBezTo>
                    <a:cubicBezTo>
                      <a:pt x="17512" y="334738"/>
                      <a:pt x="0" y="292461"/>
                      <a:pt x="0" y="248379"/>
                    </a:cubicBezTo>
                    <a:lnTo>
                      <a:pt x="0" y="166213"/>
                    </a:lnTo>
                    <a:cubicBezTo>
                      <a:pt x="0" y="122130"/>
                      <a:pt x="17512" y="79853"/>
                      <a:pt x="48683" y="48683"/>
                    </a:cubicBezTo>
                    <a:cubicBezTo>
                      <a:pt x="79853" y="17512"/>
                      <a:pt x="122130" y="0"/>
                      <a:pt x="166213" y="0"/>
                    </a:cubicBezTo>
                    <a:close/>
                  </a:path>
                </a:pathLst>
              </a:custGeom>
              <a:solidFill>
                <a:srgbClr val="000000">
                  <a:alpha val="0"/>
                </a:srgbClr>
              </a:solidFill>
              <a:ln w="28575" cap="rnd">
                <a:solidFill>
                  <a:srgbClr val="FFDE59"/>
                </a:solidFill>
                <a:prstDash val="solid"/>
                <a:round/>
              </a:ln>
            </p:spPr>
          </p:sp>
          <p:sp>
            <p:nvSpPr>
              <p:cNvPr name="TextBox 7" id="7"/>
              <p:cNvSpPr txBox="true"/>
              <p:nvPr/>
            </p:nvSpPr>
            <p:spPr>
              <a:xfrm>
                <a:off x="0" y="-9525"/>
                <a:ext cx="1365493" cy="424116"/>
              </a:xfrm>
              <a:prstGeom prst="rect">
                <a:avLst/>
              </a:prstGeom>
            </p:spPr>
            <p:txBody>
              <a:bodyPr anchor="ctr" rtlCol="false" tIns="23276" lIns="23276" bIns="23276" rIns="23276"/>
              <a:lstStyle/>
              <a:p>
                <a:pPr algn="ctr">
                  <a:lnSpc>
                    <a:spcPts val="2879"/>
                  </a:lnSpc>
                </a:pPr>
              </a:p>
            </p:txBody>
          </p:sp>
        </p:grpSp>
        <p:sp>
          <p:nvSpPr>
            <p:cNvPr name="TextBox 8" id="8"/>
            <p:cNvSpPr txBox="true"/>
            <p:nvPr/>
          </p:nvSpPr>
          <p:spPr>
            <a:xfrm rot="0">
              <a:off x="398941" y="2186877"/>
              <a:ext cx="2139064" cy="473272"/>
            </a:xfrm>
            <a:prstGeom prst="rect">
              <a:avLst/>
            </a:prstGeom>
          </p:spPr>
          <p:txBody>
            <a:bodyPr anchor="t" rtlCol="false" tIns="0" lIns="0" bIns="0" rIns="0">
              <a:spAutoFit/>
            </a:bodyPr>
            <a:lstStyle/>
            <a:p>
              <a:pPr algn="ctr">
                <a:lnSpc>
                  <a:spcPts val="2966"/>
                </a:lnSpc>
              </a:pPr>
              <a:r>
                <a:rPr lang="en-US" sz="2118">
                  <a:solidFill>
                    <a:srgbClr val="1EFFC1"/>
                  </a:solidFill>
                  <a:latin typeface="Arimo"/>
                </a:rPr>
                <a:t>User Input</a:t>
              </a:r>
            </a:p>
          </p:txBody>
        </p:sp>
        <p:grpSp>
          <p:nvGrpSpPr>
            <p:cNvPr name="Group 9" id="9"/>
            <p:cNvGrpSpPr/>
            <p:nvPr/>
          </p:nvGrpSpPr>
          <p:grpSpPr>
            <a:xfrm rot="5400000">
              <a:off x="3613455" y="1261861"/>
              <a:ext cx="3971255" cy="3276780"/>
              <a:chOff x="0" y="0"/>
              <a:chExt cx="1756364" cy="1449219"/>
            </a:xfrm>
          </p:grpSpPr>
          <p:sp>
            <p:nvSpPr>
              <p:cNvPr name="Freeform 10" id="10"/>
              <p:cNvSpPr/>
              <p:nvPr/>
            </p:nvSpPr>
            <p:spPr>
              <a:xfrm flipH="false" flipV="false" rot="0">
                <a:off x="0" y="0"/>
                <a:ext cx="1756364" cy="1449219"/>
              </a:xfrm>
              <a:custGeom>
                <a:avLst/>
                <a:gdLst/>
                <a:ahLst/>
                <a:cxnLst/>
                <a:rect r="r" b="b" t="t" l="l"/>
                <a:pathLst>
                  <a:path h="1449219" w="1756364">
                    <a:moveTo>
                      <a:pt x="33743" y="0"/>
                    </a:moveTo>
                    <a:lnTo>
                      <a:pt x="1722621" y="0"/>
                    </a:lnTo>
                    <a:cubicBezTo>
                      <a:pt x="1731570" y="0"/>
                      <a:pt x="1740153" y="3555"/>
                      <a:pt x="1746481" y="9883"/>
                    </a:cubicBezTo>
                    <a:cubicBezTo>
                      <a:pt x="1752809" y="16211"/>
                      <a:pt x="1756364" y="24794"/>
                      <a:pt x="1756364" y="33743"/>
                    </a:cubicBezTo>
                    <a:lnTo>
                      <a:pt x="1756364" y="1415476"/>
                    </a:lnTo>
                    <a:cubicBezTo>
                      <a:pt x="1756364" y="1434111"/>
                      <a:pt x="1741257" y="1449219"/>
                      <a:pt x="1722621" y="1449219"/>
                    </a:cubicBezTo>
                    <a:lnTo>
                      <a:pt x="33743" y="1449219"/>
                    </a:lnTo>
                    <a:cubicBezTo>
                      <a:pt x="24794" y="1449219"/>
                      <a:pt x="16211" y="1445664"/>
                      <a:pt x="9883" y="1439336"/>
                    </a:cubicBezTo>
                    <a:cubicBezTo>
                      <a:pt x="3555" y="1433008"/>
                      <a:pt x="0" y="1424425"/>
                      <a:pt x="0" y="1415476"/>
                    </a:cubicBezTo>
                    <a:lnTo>
                      <a:pt x="0" y="33743"/>
                    </a:lnTo>
                    <a:cubicBezTo>
                      <a:pt x="0" y="24794"/>
                      <a:pt x="3555" y="16211"/>
                      <a:pt x="9883" y="9883"/>
                    </a:cubicBezTo>
                    <a:cubicBezTo>
                      <a:pt x="16211" y="3555"/>
                      <a:pt x="24794" y="0"/>
                      <a:pt x="33743" y="0"/>
                    </a:cubicBezTo>
                    <a:close/>
                  </a:path>
                </a:pathLst>
              </a:custGeom>
              <a:solidFill>
                <a:srgbClr val="000000">
                  <a:alpha val="0"/>
                </a:srgbClr>
              </a:solidFill>
              <a:ln w="28575" cap="sq">
                <a:solidFill>
                  <a:srgbClr val="FFDE59"/>
                </a:solidFill>
                <a:prstDash val="solid"/>
                <a:miter/>
              </a:ln>
            </p:spPr>
          </p:sp>
          <p:sp>
            <p:nvSpPr>
              <p:cNvPr name="TextBox 11" id="11"/>
              <p:cNvSpPr txBox="true"/>
              <p:nvPr/>
            </p:nvSpPr>
            <p:spPr>
              <a:xfrm>
                <a:off x="0" y="-9525"/>
                <a:ext cx="1756364" cy="1458744"/>
              </a:xfrm>
              <a:prstGeom prst="rect">
                <a:avLst/>
              </a:prstGeom>
            </p:spPr>
            <p:txBody>
              <a:bodyPr anchor="ctr" rtlCol="false" tIns="24469" lIns="24469" bIns="24469" rIns="24469"/>
              <a:lstStyle/>
              <a:p>
                <a:pPr algn="ctr">
                  <a:lnSpc>
                    <a:spcPts val="2879"/>
                  </a:lnSpc>
                </a:pPr>
              </a:p>
            </p:txBody>
          </p:sp>
        </p:grpSp>
        <p:sp>
          <p:nvSpPr>
            <p:cNvPr name="TextBox 12" id="12"/>
            <p:cNvSpPr txBox="true"/>
            <p:nvPr/>
          </p:nvSpPr>
          <p:spPr>
            <a:xfrm rot="0">
              <a:off x="3960693" y="1107376"/>
              <a:ext cx="3276780" cy="3674816"/>
            </a:xfrm>
            <a:prstGeom prst="rect">
              <a:avLst/>
            </a:prstGeom>
          </p:spPr>
          <p:txBody>
            <a:bodyPr anchor="t" rtlCol="false" tIns="0" lIns="0" bIns="0" rIns="0">
              <a:spAutoFit/>
            </a:bodyPr>
            <a:lstStyle/>
            <a:p>
              <a:pPr algn="ctr">
                <a:lnSpc>
                  <a:spcPts val="3131"/>
                </a:lnSpc>
              </a:pPr>
              <a:r>
                <a:rPr lang="en-US" sz="2237">
                  <a:solidFill>
                    <a:srgbClr val="FFFFFF"/>
                  </a:solidFill>
                  <a:latin typeface="Arimo"/>
                </a:rPr>
                <a:t>Programming Language</a:t>
              </a:r>
            </a:p>
            <a:p>
              <a:pPr>
                <a:lnSpc>
                  <a:spcPts val="3131"/>
                </a:lnSpc>
              </a:pPr>
              <a:r>
                <a:rPr lang="en-US" sz="2237">
                  <a:solidFill>
                    <a:srgbClr val="FFFFFF"/>
                  </a:solidFill>
                  <a:latin typeface="Arimo"/>
                </a:rPr>
                <a:t>    </a:t>
              </a:r>
              <a:r>
                <a:rPr lang="en-US" sz="2237">
                  <a:solidFill>
                    <a:srgbClr val="1EFFC1"/>
                  </a:solidFill>
                  <a:latin typeface="Arimo"/>
                </a:rPr>
                <a:t>python</a:t>
              </a:r>
            </a:p>
            <a:p>
              <a:pPr>
                <a:lnSpc>
                  <a:spcPts val="3131"/>
                </a:lnSpc>
              </a:pPr>
              <a:r>
                <a:rPr lang="en-US" sz="2237">
                  <a:solidFill>
                    <a:srgbClr val="1EFFC1"/>
                  </a:solidFill>
                  <a:latin typeface="Arimo"/>
                </a:rPr>
                <a:t>    java</a:t>
              </a:r>
            </a:p>
            <a:p>
              <a:pPr>
                <a:lnSpc>
                  <a:spcPts val="3131"/>
                </a:lnSpc>
              </a:pPr>
              <a:r>
                <a:rPr lang="en-US" sz="2237">
                  <a:solidFill>
                    <a:srgbClr val="1EFFC1"/>
                  </a:solidFill>
                  <a:latin typeface="Arimo"/>
                </a:rPr>
                <a:t>    C</a:t>
              </a:r>
            </a:p>
            <a:p>
              <a:pPr>
                <a:lnSpc>
                  <a:spcPts val="3131"/>
                </a:lnSpc>
              </a:pPr>
              <a:r>
                <a:rPr lang="en-US" sz="2237">
                  <a:solidFill>
                    <a:srgbClr val="1EFFC1"/>
                  </a:solidFill>
                  <a:latin typeface="Arimo"/>
                </a:rPr>
                <a:t>    etc...</a:t>
              </a:r>
            </a:p>
            <a:p>
              <a:pPr>
                <a:lnSpc>
                  <a:spcPts val="3131"/>
                </a:lnSpc>
              </a:pPr>
              <a:r>
                <a:rPr lang="en-US" sz="2237">
                  <a:solidFill>
                    <a:srgbClr val="1EFFC1"/>
                  </a:solidFill>
                  <a:latin typeface="Arimo"/>
                </a:rPr>
                <a:t>     </a:t>
              </a:r>
            </a:p>
          </p:txBody>
        </p:sp>
        <p:sp>
          <p:nvSpPr>
            <p:cNvPr name="AutoShape 13" id="13"/>
            <p:cNvSpPr/>
            <p:nvPr/>
          </p:nvSpPr>
          <p:spPr>
            <a:xfrm flipV="true">
              <a:off x="2941824" y="2387113"/>
              <a:ext cx="1045915" cy="0"/>
            </a:xfrm>
            <a:prstGeom prst="line">
              <a:avLst/>
            </a:prstGeom>
            <a:ln cap="flat" w="23552">
              <a:solidFill>
                <a:srgbClr val="FFFFFF"/>
              </a:solidFill>
              <a:prstDash val="solid"/>
              <a:headEnd type="none" len="sm" w="sm"/>
              <a:tailEnd type="arrow" len="sm" w="med"/>
            </a:ln>
          </p:spPr>
        </p:sp>
        <p:sp>
          <p:nvSpPr>
            <p:cNvPr name="AutoShape 14" id="14"/>
            <p:cNvSpPr/>
            <p:nvPr/>
          </p:nvSpPr>
          <p:spPr>
            <a:xfrm flipV="true">
              <a:off x="7240731" y="1892140"/>
              <a:ext cx="2919741" cy="989946"/>
            </a:xfrm>
            <a:prstGeom prst="line">
              <a:avLst/>
            </a:prstGeom>
            <a:ln cap="flat" w="23552">
              <a:solidFill>
                <a:srgbClr val="FFFFFF"/>
              </a:solidFill>
              <a:prstDash val="solid"/>
              <a:headEnd type="none" len="sm" w="sm"/>
              <a:tailEnd type="arrow" len="sm" w="med"/>
            </a:ln>
          </p:spPr>
        </p:sp>
        <p:grpSp>
          <p:nvGrpSpPr>
            <p:cNvPr name="Group 15" id="15"/>
            <p:cNvGrpSpPr/>
            <p:nvPr/>
          </p:nvGrpSpPr>
          <p:grpSpPr>
            <a:xfrm rot="0">
              <a:off x="10163316" y="1285206"/>
              <a:ext cx="3620488" cy="1213867"/>
              <a:chOff x="0" y="0"/>
              <a:chExt cx="1683296" cy="564371"/>
            </a:xfrm>
          </p:grpSpPr>
          <p:sp>
            <p:nvSpPr>
              <p:cNvPr name="Freeform 16" id="16"/>
              <p:cNvSpPr/>
              <p:nvPr/>
            </p:nvSpPr>
            <p:spPr>
              <a:xfrm flipH="false" flipV="false" rot="0">
                <a:off x="0" y="0"/>
                <a:ext cx="1683296" cy="564371"/>
              </a:xfrm>
              <a:custGeom>
                <a:avLst/>
                <a:gdLst/>
                <a:ahLst/>
                <a:cxnLst/>
                <a:rect r="r" b="b" t="t" l="l"/>
                <a:pathLst>
                  <a:path h="564371" w="1683296">
                    <a:moveTo>
                      <a:pt x="134832" y="0"/>
                    </a:moveTo>
                    <a:lnTo>
                      <a:pt x="1548464" y="0"/>
                    </a:lnTo>
                    <a:cubicBezTo>
                      <a:pt x="1584223" y="0"/>
                      <a:pt x="1618518" y="14205"/>
                      <a:pt x="1643804" y="39491"/>
                    </a:cubicBezTo>
                    <a:cubicBezTo>
                      <a:pt x="1669090" y="64777"/>
                      <a:pt x="1683296" y="99072"/>
                      <a:pt x="1683296" y="134832"/>
                    </a:cubicBezTo>
                    <a:lnTo>
                      <a:pt x="1683296" y="429539"/>
                    </a:lnTo>
                    <a:cubicBezTo>
                      <a:pt x="1683296" y="465298"/>
                      <a:pt x="1669090" y="499593"/>
                      <a:pt x="1643804" y="524879"/>
                    </a:cubicBezTo>
                    <a:cubicBezTo>
                      <a:pt x="1618518" y="550165"/>
                      <a:pt x="1584223" y="564371"/>
                      <a:pt x="1548464" y="564371"/>
                    </a:cubicBezTo>
                    <a:lnTo>
                      <a:pt x="134832" y="564371"/>
                    </a:lnTo>
                    <a:cubicBezTo>
                      <a:pt x="99072" y="564371"/>
                      <a:pt x="64777" y="550165"/>
                      <a:pt x="39491" y="524879"/>
                    </a:cubicBezTo>
                    <a:cubicBezTo>
                      <a:pt x="14205" y="499593"/>
                      <a:pt x="0" y="465298"/>
                      <a:pt x="0" y="429539"/>
                    </a:cubicBezTo>
                    <a:lnTo>
                      <a:pt x="0" y="134832"/>
                    </a:lnTo>
                    <a:cubicBezTo>
                      <a:pt x="0" y="99072"/>
                      <a:pt x="14205" y="64777"/>
                      <a:pt x="39491" y="39491"/>
                    </a:cubicBezTo>
                    <a:cubicBezTo>
                      <a:pt x="64777" y="14205"/>
                      <a:pt x="99072" y="0"/>
                      <a:pt x="134832" y="0"/>
                    </a:cubicBezTo>
                    <a:close/>
                  </a:path>
                </a:pathLst>
              </a:custGeom>
              <a:solidFill>
                <a:srgbClr val="000000">
                  <a:alpha val="0"/>
                </a:srgbClr>
              </a:solidFill>
              <a:ln w="28575" cap="rnd">
                <a:solidFill>
                  <a:srgbClr val="FFDE59"/>
                </a:solidFill>
                <a:prstDash val="solid"/>
                <a:round/>
              </a:ln>
            </p:spPr>
          </p:sp>
          <p:sp>
            <p:nvSpPr>
              <p:cNvPr name="TextBox 17" id="17"/>
              <p:cNvSpPr txBox="true"/>
              <p:nvPr/>
            </p:nvSpPr>
            <p:spPr>
              <a:xfrm>
                <a:off x="0" y="-9525"/>
                <a:ext cx="1683296" cy="573896"/>
              </a:xfrm>
              <a:prstGeom prst="rect">
                <a:avLst/>
              </a:prstGeom>
            </p:spPr>
            <p:txBody>
              <a:bodyPr anchor="ctr" rtlCol="false" tIns="23276" lIns="23276" bIns="23276" rIns="23276"/>
              <a:lstStyle/>
              <a:p>
                <a:pPr algn="ctr">
                  <a:lnSpc>
                    <a:spcPts val="2879"/>
                  </a:lnSpc>
                </a:pPr>
              </a:p>
            </p:txBody>
          </p:sp>
        </p:grpSp>
        <p:sp>
          <p:nvSpPr>
            <p:cNvPr name="TextBox 18" id="18"/>
            <p:cNvSpPr txBox="true"/>
            <p:nvPr/>
          </p:nvSpPr>
          <p:spPr>
            <a:xfrm rot="0">
              <a:off x="10505500" y="1417076"/>
              <a:ext cx="2936947" cy="970037"/>
            </a:xfrm>
            <a:prstGeom prst="rect">
              <a:avLst/>
            </a:prstGeom>
          </p:spPr>
          <p:txBody>
            <a:bodyPr anchor="t" rtlCol="false" tIns="0" lIns="0" bIns="0" rIns="0">
              <a:spAutoFit/>
            </a:bodyPr>
            <a:lstStyle/>
            <a:p>
              <a:pPr algn="ctr">
                <a:lnSpc>
                  <a:spcPts val="2975"/>
                </a:lnSpc>
                <a:spcBef>
                  <a:spcPct val="0"/>
                </a:spcBef>
              </a:pPr>
              <a:r>
                <a:rPr lang="en-US" sz="2125">
                  <a:solidFill>
                    <a:srgbClr val="1EFFC1"/>
                  </a:solidFill>
                  <a:latin typeface="Arimo"/>
                </a:rPr>
                <a:t>Programming Language</a:t>
              </a:r>
            </a:p>
          </p:txBody>
        </p:sp>
        <p:sp>
          <p:nvSpPr>
            <p:cNvPr name="TextBox 19" id="19"/>
            <p:cNvSpPr txBox="true"/>
            <p:nvPr/>
          </p:nvSpPr>
          <p:spPr>
            <a:xfrm rot="-1104774">
              <a:off x="5668643" y="1729769"/>
              <a:ext cx="5943796" cy="386527"/>
            </a:xfrm>
            <a:prstGeom prst="rect">
              <a:avLst/>
            </a:prstGeom>
          </p:spPr>
          <p:txBody>
            <a:bodyPr anchor="t" rtlCol="false" tIns="0" lIns="0" bIns="0" rIns="0">
              <a:spAutoFit/>
            </a:bodyPr>
            <a:lstStyle/>
            <a:p>
              <a:pPr algn="ctr">
                <a:lnSpc>
                  <a:spcPts val="2348"/>
                </a:lnSpc>
              </a:pPr>
              <a:r>
                <a:rPr lang="en-US" sz="1677">
                  <a:solidFill>
                    <a:srgbClr val="FFFFFF"/>
                  </a:solidFill>
                  <a:latin typeface="Arimo"/>
                </a:rPr>
                <a:t>If input is related to</a:t>
              </a:r>
            </a:p>
          </p:txBody>
        </p:sp>
        <p:sp>
          <p:nvSpPr>
            <p:cNvPr name="AutoShape 20" id="20"/>
            <p:cNvSpPr/>
            <p:nvPr/>
          </p:nvSpPr>
          <p:spPr>
            <a:xfrm>
              <a:off x="7237473" y="2973359"/>
              <a:ext cx="3141086" cy="1087393"/>
            </a:xfrm>
            <a:prstGeom prst="line">
              <a:avLst/>
            </a:prstGeom>
            <a:ln cap="flat" w="23552">
              <a:solidFill>
                <a:srgbClr val="FFFFFF"/>
              </a:solidFill>
              <a:prstDash val="solid"/>
              <a:headEnd type="none" len="sm" w="sm"/>
              <a:tailEnd type="arrow" len="sm" w="med"/>
            </a:ln>
          </p:spPr>
        </p:sp>
        <p:grpSp>
          <p:nvGrpSpPr>
            <p:cNvPr name="Group 21" id="21"/>
            <p:cNvGrpSpPr/>
            <p:nvPr/>
          </p:nvGrpSpPr>
          <p:grpSpPr>
            <a:xfrm rot="0">
              <a:off x="10390284" y="3581246"/>
              <a:ext cx="3476594" cy="1213867"/>
              <a:chOff x="0" y="0"/>
              <a:chExt cx="1616394" cy="564371"/>
            </a:xfrm>
          </p:grpSpPr>
          <p:sp>
            <p:nvSpPr>
              <p:cNvPr name="Freeform 22" id="22"/>
              <p:cNvSpPr/>
              <p:nvPr/>
            </p:nvSpPr>
            <p:spPr>
              <a:xfrm flipH="false" flipV="false" rot="0">
                <a:off x="0" y="0"/>
                <a:ext cx="1616394" cy="564371"/>
              </a:xfrm>
              <a:custGeom>
                <a:avLst/>
                <a:gdLst/>
                <a:ahLst/>
                <a:cxnLst/>
                <a:rect r="r" b="b" t="t" l="l"/>
                <a:pathLst>
                  <a:path h="564371" w="1616394">
                    <a:moveTo>
                      <a:pt x="140413" y="0"/>
                    </a:moveTo>
                    <a:lnTo>
                      <a:pt x="1475982" y="0"/>
                    </a:lnTo>
                    <a:cubicBezTo>
                      <a:pt x="1513221" y="0"/>
                      <a:pt x="1548936" y="14793"/>
                      <a:pt x="1575268" y="41126"/>
                    </a:cubicBezTo>
                    <a:cubicBezTo>
                      <a:pt x="1601601" y="67458"/>
                      <a:pt x="1616394" y="103173"/>
                      <a:pt x="1616394" y="140413"/>
                    </a:cubicBezTo>
                    <a:lnTo>
                      <a:pt x="1616394" y="423958"/>
                    </a:lnTo>
                    <a:cubicBezTo>
                      <a:pt x="1616394" y="501506"/>
                      <a:pt x="1553529" y="564371"/>
                      <a:pt x="1475982" y="564371"/>
                    </a:cubicBezTo>
                    <a:lnTo>
                      <a:pt x="140413" y="564371"/>
                    </a:lnTo>
                    <a:cubicBezTo>
                      <a:pt x="103173" y="564371"/>
                      <a:pt x="67458" y="549577"/>
                      <a:pt x="41126" y="523245"/>
                    </a:cubicBezTo>
                    <a:cubicBezTo>
                      <a:pt x="14793" y="496912"/>
                      <a:pt x="0" y="461198"/>
                      <a:pt x="0" y="423958"/>
                    </a:cubicBezTo>
                    <a:lnTo>
                      <a:pt x="0" y="140413"/>
                    </a:lnTo>
                    <a:cubicBezTo>
                      <a:pt x="0" y="103173"/>
                      <a:pt x="14793" y="67458"/>
                      <a:pt x="41126" y="41126"/>
                    </a:cubicBezTo>
                    <a:cubicBezTo>
                      <a:pt x="67458" y="14793"/>
                      <a:pt x="103173" y="0"/>
                      <a:pt x="140413" y="0"/>
                    </a:cubicBezTo>
                    <a:close/>
                  </a:path>
                </a:pathLst>
              </a:custGeom>
              <a:solidFill>
                <a:srgbClr val="000000">
                  <a:alpha val="0"/>
                </a:srgbClr>
              </a:solidFill>
              <a:ln w="28575" cap="rnd">
                <a:solidFill>
                  <a:srgbClr val="FFDE59"/>
                </a:solidFill>
                <a:prstDash val="solid"/>
                <a:round/>
              </a:ln>
            </p:spPr>
          </p:sp>
          <p:sp>
            <p:nvSpPr>
              <p:cNvPr name="TextBox 23" id="23"/>
              <p:cNvSpPr txBox="true"/>
              <p:nvPr/>
            </p:nvSpPr>
            <p:spPr>
              <a:xfrm>
                <a:off x="0" y="-9525"/>
                <a:ext cx="1616394" cy="573896"/>
              </a:xfrm>
              <a:prstGeom prst="rect">
                <a:avLst/>
              </a:prstGeom>
            </p:spPr>
            <p:txBody>
              <a:bodyPr anchor="ctr" rtlCol="false" tIns="23276" lIns="23276" bIns="23276" rIns="23276"/>
              <a:lstStyle/>
              <a:p>
                <a:pPr algn="ctr">
                  <a:lnSpc>
                    <a:spcPts val="2879"/>
                  </a:lnSpc>
                </a:pPr>
              </a:p>
            </p:txBody>
          </p:sp>
        </p:grpSp>
        <p:sp>
          <p:nvSpPr>
            <p:cNvPr name="TextBox 24" id="24"/>
            <p:cNvSpPr txBox="true"/>
            <p:nvPr/>
          </p:nvSpPr>
          <p:spPr>
            <a:xfrm rot="0">
              <a:off x="11603834" y="3951305"/>
              <a:ext cx="905600" cy="509020"/>
            </a:xfrm>
            <a:prstGeom prst="rect">
              <a:avLst/>
            </a:prstGeom>
          </p:spPr>
          <p:txBody>
            <a:bodyPr anchor="t" rtlCol="false" tIns="0" lIns="0" bIns="0" rIns="0">
              <a:spAutoFit/>
            </a:bodyPr>
            <a:lstStyle/>
            <a:p>
              <a:pPr algn="ctr">
                <a:lnSpc>
                  <a:spcPts val="3131"/>
                </a:lnSpc>
              </a:pPr>
              <a:r>
                <a:rPr lang="en-US" sz="2237">
                  <a:solidFill>
                    <a:srgbClr val="1EFFC1"/>
                  </a:solidFill>
                  <a:latin typeface="Arimo"/>
                </a:rPr>
                <a:t>None</a:t>
              </a:r>
            </a:p>
          </p:txBody>
        </p:sp>
        <p:sp>
          <p:nvSpPr>
            <p:cNvPr name="TextBox 25" id="25"/>
            <p:cNvSpPr txBox="true"/>
            <p:nvPr/>
          </p:nvSpPr>
          <p:spPr>
            <a:xfrm rot="1251929">
              <a:off x="5654310" y="3615999"/>
              <a:ext cx="5943796" cy="421081"/>
            </a:xfrm>
            <a:prstGeom prst="rect">
              <a:avLst/>
            </a:prstGeom>
          </p:spPr>
          <p:txBody>
            <a:bodyPr anchor="t" rtlCol="false" tIns="0" lIns="0" bIns="0" rIns="0">
              <a:spAutoFit/>
            </a:bodyPr>
            <a:lstStyle/>
            <a:p>
              <a:pPr algn="ctr">
                <a:lnSpc>
                  <a:spcPts val="2572"/>
                </a:lnSpc>
              </a:pPr>
              <a:r>
                <a:rPr lang="en-US" sz="1837">
                  <a:solidFill>
                    <a:srgbClr val="FFFFFF"/>
                  </a:solidFill>
                  <a:latin typeface="Arimo"/>
                </a:rPr>
                <a:t>else</a:t>
              </a:r>
            </a:p>
          </p:txBody>
        </p:sp>
        <p:grpSp>
          <p:nvGrpSpPr>
            <p:cNvPr name="Group 26" id="26"/>
            <p:cNvGrpSpPr/>
            <p:nvPr/>
          </p:nvGrpSpPr>
          <p:grpSpPr>
            <a:xfrm rot="0">
              <a:off x="17598372" y="1164526"/>
              <a:ext cx="3331068" cy="1213867"/>
              <a:chOff x="0" y="0"/>
              <a:chExt cx="1548734" cy="564371"/>
            </a:xfrm>
          </p:grpSpPr>
          <p:sp>
            <p:nvSpPr>
              <p:cNvPr name="Freeform 27" id="27"/>
              <p:cNvSpPr/>
              <p:nvPr/>
            </p:nvSpPr>
            <p:spPr>
              <a:xfrm flipH="false" flipV="false" rot="0">
                <a:off x="0" y="0"/>
                <a:ext cx="1548734" cy="564371"/>
              </a:xfrm>
              <a:custGeom>
                <a:avLst/>
                <a:gdLst/>
                <a:ahLst/>
                <a:cxnLst/>
                <a:rect r="r" b="b" t="t" l="l"/>
                <a:pathLst>
                  <a:path h="564371" w="1548734">
                    <a:moveTo>
                      <a:pt x="146547" y="0"/>
                    </a:moveTo>
                    <a:lnTo>
                      <a:pt x="1402187" y="0"/>
                    </a:lnTo>
                    <a:cubicBezTo>
                      <a:pt x="1441054" y="0"/>
                      <a:pt x="1478329" y="15440"/>
                      <a:pt x="1505811" y="42923"/>
                    </a:cubicBezTo>
                    <a:cubicBezTo>
                      <a:pt x="1533294" y="70405"/>
                      <a:pt x="1548734" y="107680"/>
                      <a:pt x="1548734" y="146547"/>
                    </a:cubicBezTo>
                    <a:lnTo>
                      <a:pt x="1548734" y="417824"/>
                    </a:lnTo>
                    <a:cubicBezTo>
                      <a:pt x="1548734" y="498759"/>
                      <a:pt x="1483123" y="564371"/>
                      <a:pt x="1402187" y="564371"/>
                    </a:cubicBezTo>
                    <a:lnTo>
                      <a:pt x="146547" y="564371"/>
                    </a:lnTo>
                    <a:cubicBezTo>
                      <a:pt x="107680" y="564371"/>
                      <a:pt x="70405" y="548931"/>
                      <a:pt x="42923" y="521448"/>
                    </a:cubicBezTo>
                    <a:cubicBezTo>
                      <a:pt x="15440" y="493965"/>
                      <a:pt x="0" y="456691"/>
                      <a:pt x="0" y="417824"/>
                    </a:cubicBezTo>
                    <a:lnTo>
                      <a:pt x="0" y="146547"/>
                    </a:lnTo>
                    <a:cubicBezTo>
                      <a:pt x="0" y="107680"/>
                      <a:pt x="15440" y="70405"/>
                      <a:pt x="42923" y="42923"/>
                    </a:cubicBezTo>
                    <a:cubicBezTo>
                      <a:pt x="70405" y="15440"/>
                      <a:pt x="107680" y="0"/>
                      <a:pt x="146547" y="0"/>
                    </a:cubicBezTo>
                    <a:close/>
                  </a:path>
                </a:pathLst>
              </a:custGeom>
              <a:solidFill>
                <a:srgbClr val="000000">
                  <a:alpha val="0"/>
                </a:srgbClr>
              </a:solidFill>
              <a:ln w="28575" cap="rnd">
                <a:solidFill>
                  <a:srgbClr val="FFDE59"/>
                </a:solidFill>
                <a:prstDash val="solid"/>
                <a:round/>
              </a:ln>
            </p:spPr>
          </p:sp>
          <p:sp>
            <p:nvSpPr>
              <p:cNvPr name="TextBox 28" id="28"/>
              <p:cNvSpPr txBox="true"/>
              <p:nvPr/>
            </p:nvSpPr>
            <p:spPr>
              <a:xfrm>
                <a:off x="0" y="-9525"/>
                <a:ext cx="1548734" cy="573896"/>
              </a:xfrm>
              <a:prstGeom prst="rect">
                <a:avLst/>
              </a:prstGeom>
            </p:spPr>
            <p:txBody>
              <a:bodyPr anchor="ctr" rtlCol="false" tIns="23276" lIns="23276" bIns="23276" rIns="23276"/>
              <a:lstStyle/>
              <a:p>
                <a:pPr algn="ctr">
                  <a:lnSpc>
                    <a:spcPts val="2879"/>
                  </a:lnSpc>
                </a:pPr>
              </a:p>
            </p:txBody>
          </p:sp>
        </p:grpSp>
        <p:sp>
          <p:nvSpPr>
            <p:cNvPr name="TextBox 29" id="29"/>
            <p:cNvSpPr txBox="true"/>
            <p:nvPr/>
          </p:nvSpPr>
          <p:spPr>
            <a:xfrm rot="0">
              <a:off x="18038895" y="1368034"/>
              <a:ext cx="2450023" cy="721127"/>
            </a:xfrm>
            <a:prstGeom prst="rect">
              <a:avLst/>
            </a:prstGeom>
          </p:spPr>
          <p:txBody>
            <a:bodyPr anchor="t" rtlCol="false" tIns="0" lIns="0" bIns="0" rIns="0">
              <a:spAutoFit/>
            </a:bodyPr>
            <a:lstStyle/>
            <a:p>
              <a:pPr algn="ctr">
                <a:lnSpc>
                  <a:spcPts val="4441"/>
                </a:lnSpc>
              </a:pPr>
              <a:r>
                <a:rPr lang="en-US" sz="3172">
                  <a:solidFill>
                    <a:srgbClr val="1EFFC1"/>
                  </a:solidFill>
                  <a:latin typeface="Arimo"/>
                </a:rPr>
                <a:t>output</a:t>
              </a:r>
            </a:p>
          </p:txBody>
        </p:sp>
        <p:grpSp>
          <p:nvGrpSpPr>
            <p:cNvPr name="Group 30" id="30"/>
            <p:cNvGrpSpPr/>
            <p:nvPr/>
          </p:nvGrpSpPr>
          <p:grpSpPr>
            <a:xfrm rot="0">
              <a:off x="17598372" y="3627456"/>
              <a:ext cx="3331482" cy="1213867"/>
              <a:chOff x="0" y="0"/>
              <a:chExt cx="1548926" cy="564371"/>
            </a:xfrm>
          </p:grpSpPr>
          <p:sp>
            <p:nvSpPr>
              <p:cNvPr name="Freeform 31" id="31"/>
              <p:cNvSpPr/>
              <p:nvPr/>
            </p:nvSpPr>
            <p:spPr>
              <a:xfrm flipH="false" flipV="false" rot="0">
                <a:off x="0" y="0"/>
                <a:ext cx="1548926" cy="564371"/>
              </a:xfrm>
              <a:custGeom>
                <a:avLst/>
                <a:gdLst/>
                <a:ahLst/>
                <a:cxnLst/>
                <a:rect r="r" b="b" t="t" l="l"/>
                <a:pathLst>
                  <a:path h="564371" w="1548926">
                    <a:moveTo>
                      <a:pt x="146529" y="0"/>
                    </a:moveTo>
                    <a:lnTo>
                      <a:pt x="1402398" y="0"/>
                    </a:lnTo>
                    <a:cubicBezTo>
                      <a:pt x="1483323" y="0"/>
                      <a:pt x="1548926" y="65603"/>
                      <a:pt x="1548926" y="146529"/>
                    </a:cubicBezTo>
                    <a:lnTo>
                      <a:pt x="1548926" y="417842"/>
                    </a:lnTo>
                    <a:cubicBezTo>
                      <a:pt x="1548926" y="498768"/>
                      <a:pt x="1483323" y="564371"/>
                      <a:pt x="1402398" y="564371"/>
                    </a:cubicBezTo>
                    <a:lnTo>
                      <a:pt x="146529" y="564371"/>
                    </a:lnTo>
                    <a:cubicBezTo>
                      <a:pt x="65603" y="564371"/>
                      <a:pt x="0" y="498768"/>
                      <a:pt x="0" y="417842"/>
                    </a:cubicBezTo>
                    <a:lnTo>
                      <a:pt x="0" y="146529"/>
                    </a:lnTo>
                    <a:cubicBezTo>
                      <a:pt x="0" y="65603"/>
                      <a:pt x="65603" y="0"/>
                      <a:pt x="146529" y="0"/>
                    </a:cubicBezTo>
                    <a:close/>
                  </a:path>
                </a:pathLst>
              </a:custGeom>
              <a:solidFill>
                <a:srgbClr val="000000">
                  <a:alpha val="0"/>
                </a:srgbClr>
              </a:solidFill>
              <a:ln w="28575" cap="rnd">
                <a:solidFill>
                  <a:srgbClr val="FFDE59"/>
                </a:solidFill>
                <a:prstDash val="solid"/>
                <a:round/>
              </a:ln>
            </p:spPr>
          </p:sp>
          <p:sp>
            <p:nvSpPr>
              <p:cNvPr name="TextBox 32" id="32"/>
              <p:cNvSpPr txBox="true"/>
              <p:nvPr/>
            </p:nvSpPr>
            <p:spPr>
              <a:xfrm>
                <a:off x="0" y="-9525"/>
                <a:ext cx="1548926" cy="573896"/>
              </a:xfrm>
              <a:prstGeom prst="rect">
                <a:avLst/>
              </a:prstGeom>
            </p:spPr>
            <p:txBody>
              <a:bodyPr anchor="ctr" rtlCol="false" tIns="23276" lIns="23276" bIns="23276" rIns="23276"/>
              <a:lstStyle/>
              <a:p>
                <a:pPr algn="ctr">
                  <a:lnSpc>
                    <a:spcPts val="2879"/>
                  </a:lnSpc>
                </a:pPr>
              </a:p>
            </p:txBody>
          </p:sp>
        </p:grpSp>
        <p:sp>
          <p:nvSpPr>
            <p:cNvPr name="TextBox 33" id="33"/>
            <p:cNvSpPr txBox="true"/>
            <p:nvPr/>
          </p:nvSpPr>
          <p:spPr>
            <a:xfrm rot="0">
              <a:off x="18038949" y="3835131"/>
              <a:ext cx="2450327" cy="721127"/>
            </a:xfrm>
            <a:prstGeom prst="rect">
              <a:avLst/>
            </a:prstGeom>
          </p:spPr>
          <p:txBody>
            <a:bodyPr anchor="t" rtlCol="false" tIns="0" lIns="0" bIns="0" rIns="0">
              <a:spAutoFit/>
            </a:bodyPr>
            <a:lstStyle/>
            <a:p>
              <a:pPr algn="ctr">
                <a:lnSpc>
                  <a:spcPts val="4441"/>
                </a:lnSpc>
              </a:pPr>
              <a:r>
                <a:rPr lang="en-US" sz="3172">
                  <a:solidFill>
                    <a:srgbClr val="1EFFC1"/>
                  </a:solidFill>
                  <a:latin typeface="Arimo"/>
                </a:rPr>
                <a:t>output</a:t>
              </a:r>
            </a:p>
          </p:txBody>
        </p:sp>
        <p:sp>
          <p:nvSpPr>
            <p:cNvPr name="AutoShape 34" id="34"/>
            <p:cNvSpPr/>
            <p:nvPr/>
          </p:nvSpPr>
          <p:spPr>
            <a:xfrm>
              <a:off x="13866878" y="4188179"/>
              <a:ext cx="3718904" cy="0"/>
            </a:xfrm>
            <a:prstGeom prst="line">
              <a:avLst/>
            </a:prstGeom>
            <a:ln cap="flat" w="23552">
              <a:solidFill>
                <a:srgbClr val="FFFFFF"/>
              </a:solidFill>
              <a:prstDash val="solid"/>
              <a:headEnd type="none" len="sm" w="sm"/>
              <a:tailEnd type="arrow" len="sm" w="med"/>
            </a:ln>
          </p:spPr>
        </p:sp>
        <p:sp>
          <p:nvSpPr>
            <p:cNvPr name="AutoShape 35" id="35"/>
            <p:cNvSpPr/>
            <p:nvPr/>
          </p:nvSpPr>
          <p:spPr>
            <a:xfrm>
              <a:off x="13783804" y="1879549"/>
              <a:ext cx="3718904" cy="0"/>
            </a:xfrm>
            <a:prstGeom prst="line">
              <a:avLst/>
            </a:prstGeom>
            <a:ln cap="flat" w="23552">
              <a:solidFill>
                <a:srgbClr val="FFFFFF"/>
              </a:solidFill>
              <a:prstDash val="solid"/>
              <a:headEnd type="none" len="sm" w="sm"/>
              <a:tailEnd type="arrow" len="sm" w="med"/>
            </a:ln>
          </p:spPr>
        </p:sp>
        <p:sp>
          <p:nvSpPr>
            <p:cNvPr name="TextBox 36" id="36"/>
            <p:cNvSpPr txBox="true"/>
            <p:nvPr/>
          </p:nvSpPr>
          <p:spPr>
            <a:xfrm rot="0">
              <a:off x="13103291" y="215389"/>
              <a:ext cx="5402993" cy="630803"/>
            </a:xfrm>
            <a:prstGeom prst="rect">
              <a:avLst/>
            </a:prstGeom>
          </p:spPr>
          <p:txBody>
            <a:bodyPr anchor="t" rtlCol="false" tIns="0" lIns="0" bIns="0" rIns="0">
              <a:spAutoFit/>
            </a:bodyPr>
            <a:lstStyle/>
            <a:p>
              <a:pPr algn="ctr">
                <a:lnSpc>
                  <a:spcPts val="3897"/>
                </a:lnSpc>
              </a:pPr>
              <a:r>
                <a:rPr lang="en-US" sz="2784">
                  <a:solidFill>
                    <a:srgbClr val="FFFFFF"/>
                  </a:solidFill>
                  <a:latin typeface="Arimo"/>
                </a:rPr>
                <a:t>Destination Chain</a:t>
              </a:r>
            </a:p>
          </p:txBody>
        </p:sp>
        <p:sp>
          <p:nvSpPr>
            <p:cNvPr name="TextBox 37" id="37"/>
            <p:cNvSpPr txBox="true"/>
            <p:nvPr/>
          </p:nvSpPr>
          <p:spPr>
            <a:xfrm rot="0">
              <a:off x="12635957" y="5210369"/>
              <a:ext cx="5402993" cy="630803"/>
            </a:xfrm>
            <a:prstGeom prst="rect">
              <a:avLst/>
            </a:prstGeom>
          </p:spPr>
          <p:txBody>
            <a:bodyPr anchor="t" rtlCol="false" tIns="0" lIns="0" bIns="0" rIns="0">
              <a:spAutoFit/>
            </a:bodyPr>
            <a:lstStyle/>
            <a:p>
              <a:pPr algn="ctr">
                <a:lnSpc>
                  <a:spcPts val="3897"/>
                </a:lnSpc>
              </a:pPr>
              <a:r>
                <a:rPr lang="en-US" sz="2784">
                  <a:solidFill>
                    <a:srgbClr val="FFFFFF"/>
                  </a:solidFill>
                  <a:latin typeface="Arimo"/>
                </a:rPr>
                <a:t>Default Chain</a:t>
              </a:r>
            </a:p>
          </p:txBody>
        </p:sp>
        <p:sp>
          <p:nvSpPr>
            <p:cNvPr name="TextBox 38" id="38"/>
            <p:cNvSpPr txBox="true"/>
            <p:nvPr/>
          </p:nvSpPr>
          <p:spPr>
            <a:xfrm rot="0">
              <a:off x="4623019" y="-66675"/>
              <a:ext cx="4024880" cy="630803"/>
            </a:xfrm>
            <a:prstGeom prst="rect">
              <a:avLst/>
            </a:prstGeom>
          </p:spPr>
          <p:txBody>
            <a:bodyPr anchor="t" rtlCol="false" tIns="0" lIns="0" bIns="0" rIns="0">
              <a:spAutoFit/>
            </a:bodyPr>
            <a:lstStyle/>
            <a:p>
              <a:pPr algn="ctr">
                <a:lnSpc>
                  <a:spcPts val="3897"/>
                </a:lnSpc>
              </a:pPr>
              <a:r>
                <a:rPr lang="en-US" sz="2784">
                  <a:solidFill>
                    <a:srgbClr val="FFFFFF"/>
                  </a:solidFill>
                  <a:latin typeface="Arimo"/>
                </a:rPr>
                <a:t>Router Chain</a:t>
              </a:r>
            </a:p>
          </p:txBody>
        </p:sp>
      </p:grpSp>
      <p:sp>
        <p:nvSpPr>
          <p:cNvPr name="TextBox 39" id="39"/>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grpSp>
        <p:nvGrpSpPr>
          <p:cNvPr name="Group 3" id="3"/>
          <p:cNvGrpSpPr/>
          <p:nvPr/>
        </p:nvGrpSpPr>
        <p:grpSpPr>
          <a:xfrm rot="0">
            <a:off x="3378082" y="3555105"/>
            <a:ext cx="2729822" cy="1150229"/>
            <a:chOff x="0" y="0"/>
            <a:chExt cx="1643330" cy="692428"/>
          </a:xfrm>
        </p:grpSpPr>
        <p:sp>
          <p:nvSpPr>
            <p:cNvPr name="Freeform 4" id="4"/>
            <p:cNvSpPr/>
            <p:nvPr/>
          </p:nvSpPr>
          <p:spPr>
            <a:xfrm flipH="false" flipV="false" rot="0">
              <a:off x="0" y="0"/>
              <a:ext cx="1643330" cy="692428"/>
            </a:xfrm>
            <a:custGeom>
              <a:avLst/>
              <a:gdLst/>
              <a:ahLst/>
              <a:cxnLst/>
              <a:rect r="r" b="b" t="t" l="l"/>
              <a:pathLst>
                <a:path h="692428" w="1643330">
                  <a:moveTo>
                    <a:pt x="181507" y="0"/>
                  </a:moveTo>
                  <a:lnTo>
                    <a:pt x="1461822" y="0"/>
                  </a:lnTo>
                  <a:cubicBezTo>
                    <a:pt x="1562066" y="0"/>
                    <a:pt x="1643330" y="81264"/>
                    <a:pt x="1643330" y="181507"/>
                  </a:cubicBezTo>
                  <a:lnTo>
                    <a:pt x="1643330" y="510921"/>
                  </a:lnTo>
                  <a:cubicBezTo>
                    <a:pt x="1643330" y="559060"/>
                    <a:pt x="1624207" y="605227"/>
                    <a:pt x="1590167" y="639266"/>
                  </a:cubicBezTo>
                  <a:cubicBezTo>
                    <a:pt x="1556128" y="673305"/>
                    <a:pt x="1509961" y="692428"/>
                    <a:pt x="1461822" y="692428"/>
                  </a:cubicBezTo>
                  <a:lnTo>
                    <a:pt x="181507" y="692428"/>
                  </a:lnTo>
                  <a:cubicBezTo>
                    <a:pt x="81264" y="692428"/>
                    <a:pt x="0" y="611165"/>
                    <a:pt x="0" y="510921"/>
                  </a:cubicBezTo>
                  <a:lnTo>
                    <a:pt x="0" y="181507"/>
                  </a:lnTo>
                  <a:cubicBezTo>
                    <a:pt x="0" y="81264"/>
                    <a:pt x="81264" y="0"/>
                    <a:pt x="181507" y="0"/>
                  </a:cubicBezTo>
                  <a:close/>
                </a:path>
              </a:pathLst>
            </a:custGeom>
            <a:solidFill>
              <a:srgbClr val="000000">
                <a:alpha val="0"/>
              </a:srgbClr>
            </a:solidFill>
            <a:ln w="38100" cap="rnd">
              <a:solidFill>
                <a:srgbClr val="FFDE59"/>
              </a:solidFill>
              <a:prstDash val="solid"/>
              <a:round/>
            </a:ln>
          </p:spPr>
        </p:sp>
        <p:sp>
          <p:nvSpPr>
            <p:cNvPr name="TextBox 5" id="5"/>
            <p:cNvSpPr txBox="true"/>
            <p:nvPr/>
          </p:nvSpPr>
          <p:spPr>
            <a:xfrm>
              <a:off x="0" y="-9525"/>
              <a:ext cx="1643330" cy="701953"/>
            </a:xfrm>
            <a:prstGeom prst="rect">
              <a:avLst/>
            </a:prstGeom>
          </p:spPr>
          <p:txBody>
            <a:bodyPr anchor="ctr" rtlCol="false" tIns="22549" lIns="22549" bIns="22549" rIns="22549"/>
            <a:lstStyle/>
            <a:p>
              <a:pPr algn="ctr">
                <a:lnSpc>
                  <a:spcPts val="2880"/>
                </a:lnSpc>
              </a:pPr>
            </a:p>
          </p:txBody>
        </p:sp>
      </p:grpSp>
      <p:sp>
        <p:nvSpPr>
          <p:cNvPr name="TextBox 6" id="6"/>
          <p:cNvSpPr txBox="true"/>
          <p:nvPr/>
        </p:nvSpPr>
        <p:spPr>
          <a:xfrm rot="0">
            <a:off x="3378082" y="3789147"/>
            <a:ext cx="2729822" cy="596419"/>
          </a:xfrm>
          <a:prstGeom prst="rect">
            <a:avLst/>
          </a:prstGeom>
        </p:spPr>
        <p:txBody>
          <a:bodyPr anchor="t" rtlCol="false" tIns="0" lIns="0" bIns="0" rIns="0">
            <a:spAutoFit/>
          </a:bodyPr>
          <a:lstStyle/>
          <a:p>
            <a:pPr algn="ctr">
              <a:lnSpc>
                <a:spcPts val="4704"/>
              </a:lnSpc>
            </a:pPr>
            <a:r>
              <a:rPr lang="en-US" sz="3360">
                <a:solidFill>
                  <a:srgbClr val="1EFFC1"/>
                </a:solidFill>
                <a:latin typeface="Arimo"/>
              </a:rPr>
              <a:t>User Input</a:t>
            </a:r>
          </a:p>
        </p:txBody>
      </p:sp>
      <p:sp>
        <p:nvSpPr>
          <p:cNvPr name="AutoShape 7" id="7"/>
          <p:cNvSpPr/>
          <p:nvPr/>
        </p:nvSpPr>
        <p:spPr>
          <a:xfrm>
            <a:off x="6107904" y="4120831"/>
            <a:ext cx="687067" cy="0"/>
          </a:xfrm>
          <a:prstGeom prst="line">
            <a:avLst/>
          </a:prstGeom>
          <a:ln cap="flat" w="19050">
            <a:solidFill>
              <a:srgbClr val="FFFFFF"/>
            </a:solidFill>
            <a:prstDash val="solid"/>
            <a:headEnd type="none" len="sm" w="sm"/>
            <a:tailEnd type="arrow" len="sm" w="med"/>
          </a:ln>
        </p:spPr>
      </p:sp>
      <p:grpSp>
        <p:nvGrpSpPr>
          <p:cNvPr name="Group 8" id="8"/>
          <p:cNvGrpSpPr/>
          <p:nvPr/>
        </p:nvGrpSpPr>
        <p:grpSpPr>
          <a:xfrm rot="0">
            <a:off x="6784139" y="3302790"/>
            <a:ext cx="2151823" cy="1673635"/>
            <a:chOff x="0" y="0"/>
            <a:chExt cx="1295380" cy="1007514"/>
          </a:xfrm>
        </p:grpSpPr>
        <p:sp>
          <p:nvSpPr>
            <p:cNvPr name="Freeform 9" id="9"/>
            <p:cNvSpPr/>
            <p:nvPr/>
          </p:nvSpPr>
          <p:spPr>
            <a:xfrm flipH="false" flipV="false" rot="0">
              <a:off x="0" y="0"/>
              <a:ext cx="1295380" cy="1007514"/>
            </a:xfrm>
            <a:custGeom>
              <a:avLst/>
              <a:gdLst/>
              <a:ahLst/>
              <a:cxnLst/>
              <a:rect r="r" b="b" t="t" l="l"/>
              <a:pathLst>
                <a:path h="1007514" w="1295380">
                  <a:moveTo>
                    <a:pt x="57565" y="0"/>
                  </a:moveTo>
                  <a:lnTo>
                    <a:pt x="1237814" y="0"/>
                  </a:lnTo>
                  <a:cubicBezTo>
                    <a:pt x="1269607" y="0"/>
                    <a:pt x="1295380" y="25773"/>
                    <a:pt x="1295380" y="57565"/>
                  </a:cubicBezTo>
                  <a:lnTo>
                    <a:pt x="1295380" y="949949"/>
                  </a:lnTo>
                  <a:cubicBezTo>
                    <a:pt x="1295380" y="981741"/>
                    <a:pt x="1269607" y="1007514"/>
                    <a:pt x="1237814" y="1007514"/>
                  </a:cubicBezTo>
                  <a:lnTo>
                    <a:pt x="57565" y="1007514"/>
                  </a:lnTo>
                  <a:cubicBezTo>
                    <a:pt x="25773" y="1007514"/>
                    <a:pt x="0" y="981741"/>
                    <a:pt x="0" y="949949"/>
                  </a:cubicBezTo>
                  <a:lnTo>
                    <a:pt x="0" y="57565"/>
                  </a:lnTo>
                  <a:cubicBezTo>
                    <a:pt x="0" y="25773"/>
                    <a:pt x="25773" y="0"/>
                    <a:pt x="57565" y="0"/>
                  </a:cubicBezTo>
                  <a:close/>
                </a:path>
              </a:pathLst>
            </a:custGeom>
            <a:solidFill>
              <a:srgbClr val="000000">
                <a:alpha val="0"/>
              </a:srgbClr>
            </a:solidFill>
            <a:ln w="38100" cap="sq">
              <a:solidFill>
                <a:srgbClr val="FFDE59"/>
              </a:solidFill>
              <a:prstDash val="solid"/>
              <a:miter/>
            </a:ln>
          </p:spPr>
        </p:sp>
        <p:sp>
          <p:nvSpPr>
            <p:cNvPr name="TextBox 10" id="10"/>
            <p:cNvSpPr txBox="true"/>
            <p:nvPr/>
          </p:nvSpPr>
          <p:spPr>
            <a:xfrm>
              <a:off x="0" y="-9525"/>
              <a:ext cx="1295380" cy="1017039"/>
            </a:xfrm>
            <a:prstGeom prst="rect">
              <a:avLst/>
            </a:prstGeom>
          </p:spPr>
          <p:txBody>
            <a:bodyPr anchor="ctr" rtlCol="false" tIns="22549" lIns="22549" bIns="22549" rIns="22549"/>
            <a:lstStyle/>
            <a:p>
              <a:pPr algn="ctr">
                <a:lnSpc>
                  <a:spcPts val="2880"/>
                </a:lnSpc>
              </a:pPr>
            </a:p>
          </p:txBody>
        </p:sp>
      </p:grpSp>
      <p:sp>
        <p:nvSpPr>
          <p:cNvPr name="TextBox 11" id="11"/>
          <p:cNvSpPr txBox="true"/>
          <p:nvPr/>
        </p:nvSpPr>
        <p:spPr>
          <a:xfrm rot="0">
            <a:off x="6500556" y="3791319"/>
            <a:ext cx="2729822" cy="559528"/>
          </a:xfrm>
          <a:prstGeom prst="rect">
            <a:avLst/>
          </a:prstGeom>
        </p:spPr>
        <p:txBody>
          <a:bodyPr anchor="t" rtlCol="false" tIns="0" lIns="0" bIns="0" rIns="0">
            <a:spAutoFit/>
          </a:bodyPr>
          <a:lstStyle/>
          <a:p>
            <a:pPr algn="ctr">
              <a:lnSpc>
                <a:spcPts val="4415"/>
              </a:lnSpc>
            </a:pPr>
            <a:r>
              <a:rPr lang="en-US" sz="3154">
                <a:solidFill>
                  <a:srgbClr val="1EFFC1"/>
                </a:solidFill>
                <a:latin typeface="Arimo"/>
              </a:rPr>
              <a:t>LLM</a:t>
            </a:r>
          </a:p>
        </p:txBody>
      </p:sp>
      <p:sp>
        <p:nvSpPr>
          <p:cNvPr name="AutoShape 12" id="12"/>
          <p:cNvSpPr/>
          <p:nvPr/>
        </p:nvSpPr>
        <p:spPr>
          <a:xfrm flipV="true">
            <a:off x="8952270" y="4139608"/>
            <a:ext cx="687067" cy="0"/>
          </a:xfrm>
          <a:prstGeom prst="line">
            <a:avLst/>
          </a:prstGeom>
          <a:ln cap="flat" w="19050">
            <a:solidFill>
              <a:srgbClr val="FFFFFF"/>
            </a:solidFill>
            <a:prstDash val="solid"/>
            <a:headEnd type="none" len="sm" w="sm"/>
            <a:tailEnd type="arrow" len="sm" w="med"/>
          </a:ln>
        </p:spPr>
      </p:sp>
      <p:grpSp>
        <p:nvGrpSpPr>
          <p:cNvPr name="Group 13" id="13"/>
          <p:cNvGrpSpPr/>
          <p:nvPr/>
        </p:nvGrpSpPr>
        <p:grpSpPr>
          <a:xfrm rot="0">
            <a:off x="9584382" y="2517682"/>
            <a:ext cx="3305177" cy="3243851"/>
            <a:chOff x="0" y="0"/>
            <a:chExt cx="4406903" cy="4325135"/>
          </a:xfrm>
        </p:grpSpPr>
        <p:grpSp>
          <p:nvGrpSpPr>
            <p:cNvPr name="Group 14" id="14"/>
            <p:cNvGrpSpPr/>
            <p:nvPr/>
          </p:nvGrpSpPr>
          <p:grpSpPr>
            <a:xfrm rot="0">
              <a:off x="98309" y="0"/>
              <a:ext cx="3392503" cy="4325135"/>
              <a:chOff x="0" y="0"/>
              <a:chExt cx="1531694" cy="1952771"/>
            </a:xfrm>
          </p:grpSpPr>
          <p:sp>
            <p:nvSpPr>
              <p:cNvPr name="Freeform 15" id="15"/>
              <p:cNvSpPr/>
              <p:nvPr/>
            </p:nvSpPr>
            <p:spPr>
              <a:xfrm flipH="false" flipV="false" rot="0">
                <a:off x="0" y="0"/>
                <a:ext cx="1531694" cy="1952771"/>
              </a:xfrm>
              <a:custGeom>
                <a:avLst/>
                <a:gdLst/>
                <a:ahLst/>
                <a:cxnLst/>
                <a:rect r="r" b="b" t="t" l="l"/>
                <a:pathLst>
                  <a:path h="1952771" w="1531694">
                    <a:moveTo>
                      <a:pt x="9128" y="0"/>
                    </a:moveTo>
                    <a:lnTo>
                      <a:pt x="1522566" y="0"/>
                    </a:lnTo>
                    <a:cubicBezTo>
                      <a:pt x="1524987" y="0"/>
                      <a:pt x="1527308" y="962"/>
                      <a:pt x="1529020" y="2674"/>
                    </a:cubicBezTo>
                    <a:cubicBezTo>
                      <a:pt x="1530732" y="4385"/>
                      <a:pt x="1531694" y="6707"/>
                      <a:pt x="1531694" y="9128"/>
                    </a:cubicBezTo>
                    <a:lnTo>
                      <a:pt x="1531694" y="1943643"/>
                    </a:lnTo>
                    <a:cubicBezTo>
                      <a:pt x="1531694" y="1946064"/>
                      <a:pt x="1530732" y="1948386"/>
                      <a:pt x="1529020" y="1950097"/>
                    </a:cubicBezTo>
                    <a:cubicBezTo>
                      <a:pt x="1527308" y="1951809"/>
                      <a:pt x="1524987" y="1952771"/>
                      <a:pt x="1522566" y="1952771"/>
                    </a:cubicBezTo>
                    <a:lnTo>
                      <a:pt x="9128" y="1952771"/>
                    </a:lnTo>
                    <a:cubicBezTo>
                      <a:pt x="6707" y="1952771"/>
                      <a:pt x="4385" y="1951809"/>
                      <a:pt x="2674" y="1950097"/>
                    </a:cubicBezTo>
                    <a:cubicBezTo>
                      <a:pt x="962" y="1948386"/>
                      <a:pt x="0" y="1946064"/>
                      <a:pt x="0" y="1943643"/>
                    </a:cubicBezTo>
                    <a:lnTo>
                      <a:pt x="0" y="9128"/>
                    </a:lnTo>
                    <a:cubicBezTo>
                      <a:pt x="0" y="6707"/>
                      <a:pt x="962" y="4385"/>
                      <a:pt x="2674" y="2674"/>
                    </a:cubicBezTo>
                    <a:cubicBezTo>
                      <a:pt x="4385" y="962"/>
                      <a:pt x="6707" y="0"/>
                      <a:pt x="9128" y="0"/>
                    </a:cubicBezTo>
                    <a:close/>
                  </a:path>
                </a:pathLst>
              </a:custGeom>
              <a:solidFill>
                <a:srgbClr val="000000">
                  <a:alpha val="0"/>
                </a:srgbClr>
              </a:solidFill>
              <a:ln w="38100" cap="sq">
                <a:solidFill>
                  <a:srgbClr val="FFDE59"/>
                </a:solidFill>
                <a:prstDash val="solid"/>
                <a:miter/>
              </a:ln>
            </p:spPr>
          </p:sp>
          <p:sp>
            <p:nvSpPr>
              <p:cNvPr name="TextBox 16" id="16"/>
              <p:cNvSpPr txBox="true"/>
              <p:nvPr/>
            </p:nvSpPr>
            <p:spPr>
              <a:xfrm>
                <a:off x="0" y="-9525"/>
                <a:ext cx="1531694" cy="1962296"/>
              </a:xfrm>
              <a:prstGeom prst="rect">
                <a:avLst/>
              </a:prstGeom>
            </p:spPr>
            <p:txBody>
              <a:bodyPr anchor="ctr" rtlCol="false" tIns="22549" lIns="22549" bIns="22549" rIns="22549"/>
              <a:lstStyle/>
              <a:p>
                <a:pPr algn="ctr">
                  <a:lnSpc>
                    <a:spcPts val="2880"/>
                  </a:lnSpc>
                </a:pPr>
              </a:p>
            </p:txBody>
          </p:sp>
        </p:grpSp>
        <p:sp>
          <p:nvSpPr>
            <p:cNvPr name="TextBox 17" id="17"/>
            <p:cNvSpPr txBox="true"/>
            <p:nvPr/>
          </p:nvSpPr>
          <p:spPr>
            <a:xfrm rot="0">
              <a:off x="0" y="989661"/>
              <a:ext cx="3589122" cy="2373798"/>
            </a:xfrm>
            <a:prstGeom prst="rect">
              <a:avLst/>
            </a:prstGeom>
          </p:spPr>
          <p:txBody>
            <a:bodyPr anchor="t" rtlCol="false" tIns="0" lIns="0" bIns="0" rIns="0">
              <a:spAutoFit/>
            </a:bodyPr>
            <a:lstStyle/>
            <a:p>
              <a:pPr algn="ctr">
                <a:lnSpc>
                  <a:spcPts val="3587"/>
                </a:lnSpc>
              </a:pPr>
              <a:r>
                <a:rPr lang="en-US" sz="2562">
                  <a:solidFill>
                    <a:srgbClr val="1EFFC1"/>
                  </a:solidFill>
                  <a:latin typeface="Arimo"/>
                </a:rPr>
                <a:t>Select Most Appropriate Destination </a:t>
              </a:r>
            </a:p>
            <a:p>
              <a:pPr algn="ctr">
                <a:lnSpc>
                  <a:spcPts val="3587"/>
                </a:lnSpc>
              </a:pPr>
              <a:r>
                <a:rPr lang="en-US" sz="2562">
                  <a:solidFill>
                    <a:srgbClr val="1EFFC1"/>
                  </a:solidFill>
                  <a:latin typeface="Arimo"/>
                </a:rPr>
                <a:t>chain</a:t>
              </a:r>
            </a:p>
          </p:txBody>
        </p:sp>
        <p:sp>
          <p:nvSpPr>
            <p:cNvPr name="AutoShape 18" id="18"/>
            <p:cNvSpPr/>
            <p:nvPr/>
          </p:nvSpPr>
          <p:spPr>
            <a:xfrm flipV="true">
              <a:off x="3490813" y="2140870"/>
              <a:ext cx="916090" cy="0"/>
            </a:xfrm>
            <a:prstGeom prst="line">
              <a:avLst/>
            </a:prstGeom>
            <a:ln cap="flat" w="25400">
              <a:solidFill>
                <a:srgbClr val="FFFFFF"/>
              </a:solidFill>
              <a:prstDash val="solid"/>
              <a:headEnd type="none" len="sm" w="sm"/>
              <a:tailEnd type="arrow" len="sm" w="med"/>
            </a:ln>
          </p:spPr>
        </p:sp>
      </p:grpSp>
      <p:grpSp>
        <p:nvGrpSpPr>
          <p:cNvPr name="Group 19" id="19"/>
          <p:cNvGrpSpPr/>
          <p:nvPr/>
        </p:nvGrpSpPr>
        <p:grpSpPr>
          <a:xfrm rot="0">
            <a:off x="3313621" y="7957773"/>
            <a:ext cx="2740655" cy="998139"/>
            <a:chOff x="0" y="0"/>
            <a:chExt cx="3654206" cy="1330853"/>
          </a:xfrm>
        </p:grpSpPr>
        <p:grpSp>
          <p:nvGrpSpPr>
            <p:cNvPr name="Group 20" id="20"/>
            <p:cNvGrpSpPr/>
            <p:nvPr/>
          </p:nvGrpSpPr>
          <p:grpSpPr>
            <a:xfrm rot="0">
              <a:off x="11549" y="0"/>
              <a:ext cx="3642658" cy="1330853"/>
              <a:chOff x="0" y="0"/>
              <a:chExt cx="2056939" cy="751507"/>
            </a:xfrm>
          </p:grpSpPr>
          <p:sp>
            <p:nvSpPr>
              <p:cNvPr name="Freeform 21" id="21"/>
              <p:cNvSpPr/>
              <p:nvPr/>
            </p:nvSpPr>
            <p:spPr>
              <a:xfrm flipH="false" flipV="false" rot="0">
                <a:off x="0" y="0"/>
                <a:ext cx="2056939" cy="751507"/>
              </a:xfrm>
              <a:custGeom>
                <a:avLst/>
                <a:gdLst/>
                <a:ahLst/>
                <a:cxnLst/>
                <a:rect r="r" b="b" t="t" l="l"/>
                <a:pathLst>
                  <a:path h="751507" w="2056939">
                    <a:moveTo>
                      <a:pt x="36839" y="0"/>
                    </a:moveTo>
                    <a:lnTo>
                      <a:pt x="2020099" y="0"/>
                    </a:lnTo>
                    <a:cubicBezTo>
                      <a:pt x="2040445" y="0"/>
                      <a:pt x="2056939" y="16494"/>
                      <a:pt x="2056939" y="36839"/>
                    </a:cubicBezTo>
                    <a:lnTo>
                      <a:pt x="2056939" y="714667"/>
                    </a:lnTo>
                    <a:cubicBezTo>
                      <a:pt x="2056939" y="724438"/>
                      <a:pt x="2053057" y="733808"/>
                      <a:pt x="2046149" y="740717"/>
                    </a:cubicBezTo>
                    <a:cubicBezTo>
                      <a:pt x="2039240" y="747626"/>
                      <a:pt x="2029870" y="751507"/>
                      <a:pt x="2020099" y="751507"/>
                    </a:cubicBezTo>
                    <a:lnTo>
                      <a:pt x="36839" y="751507"/>
                    </a:lnTo>
                    <a:cubicBezTo>
                      <a:pt x="27069" y="751507"/>
                      <a:pt x="17699" y="747626"/>
                      <a:pt x="10790" y="740717"/>
                    </a:cubicBezTo>
                    <a:cubicBezTo>
                      <a:pt x="3881" y="733808"/>
                      <a:pt x="0" y="724438"/>
                      <a:pt x="0" y="714667"/>
                    </a:cubicBezTo>
                    <a:lnTo>
                      <a:pt x="0" y="36839"/>
                    </a:lnTo>
                    <a:cubicBezTo>
                      <a:pt x="0" y="27069"/>
                      <a:pt x="3881" y="17699"/>
                      <a:pt x="10790" y="10790"/>
                    </a:cubicBezTo>
                    <a:cubicBezTo>
                      <a:pt x="17699" y="3881"/>
                      <a:pt x="27069" y="0"/>
                      <a:pt x="36839" y="0"/>
                    </a:cubicBezTo>
                    <a:close/>
                  </a:path>
                </a:pathLst>
              </a:custGeom>
              <a:solidFill>
                <a:srgbClr val="000000">
                  <a:alpha val="0"/>
                </a:srgbClr>
              </a:solidFill>
              <a:ln w="28575" cap="sq">
                <a:solidFill>
                  <a:srgbClr val="FFDE59"/>
                </a:solidFill>
                <a:prstDash val="solid"/>
                <a:miter/>
              </a:ln>
            </p:spPr>
          </p:sp>
          <p:sp>
            <p:nvSpPr>
              <p:cNvPr name="TextBox 22" id="22"/>
              <p:cNvSpPr txBox="true"/>
              <p:nvPr/>
            </p:nvSpPr>
            <p:spPr>
              <a:xfrm>
                <a:off x="0" y="-9525"/>
                <a:ext cx="2056939" cy="761032"/>
              </a:xfrm>
              <a:prstGeom prst="rect">
                <a:avLst/>
              </a:prstGeom>
            </p:spPr>
            <p:txBody>
              <a:bodyPr anchor="ctr" rtlCol="false" tIns="18029" lIns="18029" bIns="18029" rIns="18029"/>
              <a:lstStyle/>
              <a:p>
                <a:pPr algn="ctr">
                  <a:lnSpc>
                    <a:spcPts val="2879"/>
                  </a:lnSpc>
                </a:pPr>
              </a:p>
            </p:txBody>
          </p:sp>
        </p:grpSp>
        <p:sp>
          <p:nvSpPr>
            <p:cNvPr name="TextBox 23" id="23"/>
            <p:cNvSpPr txBox="true"/>
            <p:nvPr/>
          </p:nvSpPr>
          <p:spPr>
            <a:xfrm rot="0">
              <a:off x="0" y="309798"/>
              <a:ext cx="3642658" cy="707666"/>
            </a:xfrm>
            <a:prstGeom prst="rect">
              <a:avLst/>
            </a:prstGeom>
          </p:spPr>
          <p:txBody>
            <a:bodyPr anchor="t" rtlCol="false" tIns="0" lIns="0" bIns="0" rIns="0">
              <a:spAutoFit/>
            </a:bodyPr>
            <a:lstStyle/>
            <a:p>
              <a:pPr algn="ctr">
                <a:lnSpc>
                  <a:spcPts val="4303"/>
                </a:lnSpc>
              </a:pPr>
              <a:r>
                <a:rPr lang="en-US" sz="3073">
                  <a:solidFill>
                    <a:srgbClr val="FFFFFF"/>
                  </a:solidFill>
                  <a:latin typeface="Arimo"/>
                </a:rPr>
                <a:t>Router Chain</a:t>
              </a:r>
            </a:p>
          </p:txBody>
        </p:sp>
      </p:grpSp>
      <p:sp>
        <p:nvSpPr>
          <p:cNvPr name="AutoShape 24" id="24"/>
          <p:cNvSpPr/>
          <p:nvPr/>
        </p:nvSpPr>
        <p:spPr>
          <a:xfrm>
            <a:off x="6118737" y="8550795"/>
            <a:ext cx="687067" cy="0"/>
          </a:xfrm>
          <a:prstGeom prst="line">
            <a:avLst/>
          </a:prstGeom>
          <a:ln cap="flat" w="19050">
            <a:solidFill>
              <a:srgbClr val="FFFFFF"/>
            </a:solidFill>
            <a:prstDash val="solid"/>
            <a:headEnd type="none" len="sm" w="sm"/>
            <a:tailEnd type="arrow" len="sm" w="med"/>
          </a:ln>
        </p:spPr>
      </p:sp>
      <p:grpSp>
        <p:nvGrpSpPr>
          <p:cNvPr name="Group 25" id="25"/>
          <p:cNvGrpSpPr/>
          <p:nvPr/>
        </p:nvGrpSpPr>
        <p:grpSpPr>
          <a:xfrm rot="0">
            <a:off x="6784139" y="7975680"/>
            <a:ext cx="2729822" cy="1150229"/>
            <a:chOff x="0" y="0"/>
            <a:chExt cx="1643330" cy="692428"/>
          </a:xfrm>
        </p:grpSpPr>
        <p:sp>
          <p:nvSpPr>
            <p:cNvPr name="Freeform 26" id="26"/>
            <p:cNvSpPr/>
            <p:nvPr/>
          </p:nvSpPr>
          <p:spPr>
            <a:xfrm flipH="false" flipV="false" rot="0">
              <a:off x="0" y="0"/>
              <a:ext cx="1643330" cy="692428"/>
            </a:xfrm>
            <a:custGeom>
              <a:avLst/>
              <a:gdLst/>
              <a:ahLst/>
              <a:cxnLst/>
              <a:rect r="r" b="b" t="t" l="l"/>
              <a:pathLst>
                <a:path h="692428" w="1643330">
                  <a:moveTo>
                    <a:pt x="181507" y="0"/>
                  </a:moveTo>
                  <a:lnTo>
                    <a:pt x="1461822" y="0"/>
                  </a:lnTo>
                  <a:cubicBezTo>
                    <a:pt x="1562066" y="0"/>
                    <a:pt x="1643330" y="81264"/>
                    <a:pt x="1643330" y="181507"/>
                  </a:cubicBezTo>
                  <a:lnTo>
                    <a:pt x="1643330" y="510921"/>
                  </a:lnTo>
                  <a:cubicBezTo>
                    <a:pt x="1643330" y="559060"/>
                    <a:pt x="1624207" y="605227"/>
                    <a:pt x="1590167" y="639266"/>
                  </a:cubicBezTo>
                  <a:cubicBezTo>
                    <a:pt x="1556128" y="673305"/>
                    <a:pt x="1509961" y="692428"/>
                    <a:pt x="1461822" y="692428"/>
                  </a:cubicBezTo>
                  <a:lnTo>
                    <a:pt x="181507" y="692428"/>
                  </a:lnTo>
                  <a:cubicBezTo>
                    <a:pt x="81264" y="692428"/>
                    <a:pt x="0" y="611165"/>
                    <a:pt x="0" y="510921"/>
                  </a:cubicBezTo>
                  <a:lnTo>
                    <a:pt x="0" y="181507"/>
                  </a:lnTo>
                  <a:cubicBezTo>
                    <a:pt x="0" y="81264"/>
                    <a:pt x="81264" y="0"/>
                    <a:pt x="181507" y="0"/>
                  </a:cubicBezTo>
                  <a:close/>
                </a:path>
              </a:pathLst>
            </a:custGeom>
            <a:solidFill>
              <a:srgbClr val="000000">
                <a:alpha val="0"/>
              </a:srgbClr>
            </a:solidFill>
            <a:ln w="38100" cap="rnd">
              <a:solidFill>
                <a:srgbClr val="FFDE59"/>
              </a:solidFill>
              <a:prstDash val="solid"/>
              <a:round/>
            </a:ln>
          </p:spPr>
        </p:sp>
        <p:sp>
          <p:nvSpPr>
            <p:cNvPr name="TextBox 27" id="27"/>
            <p:cNvSpPr txBox="true"/>
            <p:nvPr/>
          </p:nvSpPr>
          <p:spPr>
            <a:xfrm>
              <a:off x="0" y="-9525"/>
              <a:ext cx="1643330" cy="701953"/>
            </a:xfrm>
            <a:prstGeom prst="rect">
              <a:avLst/>
            </a:prstGeom>
          </p:spPr>
          <p:txBody>
            <a:bodyPr anchor="ctr" rtlCol="false" tIns="22549" lIns="22549" bIns="22549" rIns="22549"/>
            <a:lstStyle/>
            <a:p>
              <a:pPr algn="ctr">
                <a:lnSpc>
                  <a:spcPts val="2880"/>
                </a:lnSpc>
              </a:pPr>
            </a:p>
          </p:txBody>
        </p:sp>
      </p:grpSp>
      <p:sp>
        <p:nvSpPr>
          <p:cNvPr name="TextBox 28" id="28"/>
          <p:cNvSpPr txBox="true"/>
          <p:nvPr/>
        </p:nvSpPr>
        <p:spPr>
          <a:xfrm rot="0">
            <a:off x="6588797" y="8257409"/>
            <a:ext cx="3050540" cy="533730"/>
          </a:xfrm>
          <a:prstGeom prst="rect">
            <a:avLst/>
          </a:prstGeom>
        </p:spPr>
        <p:txBody>
          <a:bodyPr anchor="t" rtlCol="false" tIns="0" lIns="0" bIns="0" rIns="0">
            <a:spAutoFit/>
          </a:bodyPr>
          <a:lstStyle/>
          <a:p>
            <a:pPr algn="ctr">
              <a:lnSpc>
                <a:spcPts val="4277"/>
              </a:lnSpc>
            </a:pPr>
            <a:r>
              <a:rPr lang="en-US" sz="3055">
                <a:solidFill>
                  <a:srgbClr val="1EFFC1"/>
                </a:solidFill>
                <a:latin typeface="Arimo"/>
              </a:rPr>
              <a:t>User input</a:t>
            </a:r>
          </a:p>
        </p:txBody>
      </p:sp>
      <p:sp>
        <p:nvSpPr>
          <p:cNvPr name="AutoShape 29" id="29"/>
          <p:cNvSpPr/>
          <p:nvPr/>
        </p:nvSpPr>
        <p:spPr>
          <a:xfrm flipV="true">
            <a:off x="10939691" y="5761533"/>
            <a:ext cx="0" cy="2888198"/>
          </a:xfrm>
          <a:prstGeom prst="line">
            <a:avLst/>
          </a:prstGeom>
          <a:ln cap="flat" w="19050">
            <a:solidFill>
              <a:srgbClr val="FFFFFF"/>
            </a:solidFill>
            <a:prstDash val="solid"/>
            <a:headEnd type="none" len="sm" w="sm"/>
            <a:tailEnd type="arrow" len="sm" w="med"/>
          </a:ln>
        </p:spPr>
      </p:sp>
      <p:sp>
        <p:nvSpPr>
          <p:cNvPr name="AutoShape 30" id="30"/>
          <p:cNvSpPr/>
          <p:nvPr/>
        </p:nvSpPr>
        <p:spPr>
          <a:xfrm>
            <a:off x="9480172" y="8630955"/>
            <a:ext cx="1459519" cy="0"/>
          </a:xfrm>
          <a:prstGeom prst="line">
            <a:avLst/>
          </a:prstGeom>
          <a:ln cap="flat" w="38100">
            <a:solidFill>
              <a:srgbClr val="FFFFFF"/>
            </a:solidFill>
            <a:prstDash val="solid"/>
            <a:headEnd type="none" len="sm" w="sm"/>
            <a:tailEnd type="none" len="sm" w="sm"/>
          </a:ln>
        </p:spPr>
      </p:sp>
      <p:grpSp>
        <p:nvGrpSpPr>
          <p:cNvPr name="Group 31" id="31"/>
          <p:cNvGrpSpPr/>
          <p:nvPr/>
        </p:nvGrpSpPr>
        <p:grpSpPr>
          <a:xfrm rot="0">
            <a:off x="12889559" y="3538831"/>
            <a:ext cx="2729822" cy="1150229"/>
            <a:chOff x="0" y="0"/>
            <a:chExt cx="3639762" cy="1533639"/>
          </a:xfrm>
        </p:grpSpPr>
        <p:grpSp>
          <p:nvGrpSpPr>
            <p:cNvPr name="Group 32" id="32"/>
            <p:cNvGrpSpPr/>
            <p:nvPr/>
          </p:nvGrpSpPr>
          <p:grpSpPr>
            <a:xfrm rot="0">
              <a:off x="0" y="0"/>
              <a:ext cx="3639762" cy="1533639"/>
              <a:chOff x="0" y="0"/>
              <a:chExt cx="1643330" cy="692428"/>
            </a:xfrm>
          </p:grpSpPr>
          <p:sp>
            <p:nvSpPr>
              <p:cNvPr name="Freeform 33" id="33"/>
              <p:cNvSpPr/>
              <p:nvPr/>
            </p:nvSpPr>
            <p:spPr>
              <a:xfrm flipH="false" flipV="false" rot="0">
                <a:off x="0" y="0"/>
                <a:ext cx="1643330" cy="692428"/>
              </a:xfrm>
              <a:custGeom>
                <a:avLst/>
                <a:gdLst/>
                <a:ahLst/>
                <a:cxnLst/>
                <a:rect r="r" b="b" t="t" l="l"/>
                <a:pathLst>
                  <a:path h="692428" w="1643330">
                    <a:moveTo>
                      <a:pt x="181507" y="0"/>
                    </a:moveTo>
                    <a:lnTo>
                      <a:pt x="1461822" y="0"/>
                    </a:lnTo>
                    <a:cubicBezTo>
                      <a:pt x="1562066" y="0"/>
                      <a:pt x="1643330" y="81264"/>
                      <a:pt x="1643330" y="181507"/>
                    </a:cubicBezTo>
                    <a:lnTo>
                      <a:pt x="1643330" y="510921"/>
                    </a:lnTo>
                    <a:cubicBezTo>
                      <a:pt x="1643330" y="559060"/>
                      <a:pt x="1624207" y="605227"/>
                      <a:pt x="1590167" y="639266"/>
                    </a:cubicBezTo>
                    <a:cubicBezTo>
                      <a:pt x="1556128" y="673305"/>
                      <a:pt x="1509961" y="692428"/>
                      <a:pt x="1461822" y="692428"/>
                    </a:cubicBezTo>
                    <a:lnTo>
                      <a:pt x="181507" y="692428"/>
                    </a:lnTo>
                    <a:cubicBezTo>
                      <a:pt x="81264" y="692428"/>
                      <a:pt x="0" y="611165"/>
                      <a:pt x="0" y="510921"/>
                    </a:cubicBezTo>
                    <a:lnTo>
                      <a:pt x="0" y="181507"/>
                    </a:lnTo>
                    <a:cubicBezTo>
                      <a:pt x="0" y="81264"/>
                      <a:pt x="81264" y="0"/>
                      <a:pt x="181507" y="0"/>
                    </a:cubicBezTo>
                    <a:close/>
                  </a:path>
                </a:pathLst>
              </a:custGeom>
              <a:solidFill>
                <a:srgbClr val="000000">
                  <a:alpha val="0"/>
                </a:srgbClr>
              </a:solidFill>
              <a:ln w="38100" cap="rnd">
                <a:solidFill>
                  <a:srgbClr val="FFDE59"/>
                </a:solidFill>
                <a:prstDash val="solid"/>
                <a:round/>
              </a:ln>
            </p:spPr>
          </p:sp>
          <p:sp>
            <p:nvSpPr>
              <p:cNvPr name="TextBox 34" id="34"/>
              <p:cNvSpPr txBox="true"/>
              <p:nvPr/>
            </p:nvSpPr>
            <p:spPr>
              <a:xfrm>
                <a:off x="0" y="-9525"/>
                <a:ext cx="1643330" cy="701953"/>
              </a:xfrm>
              <a:prstGeom prst="rect">
                <a:avLst/>
              </a:prstGeom>
            </p:spPr>
            <p:txBody>
              <a:bodyPr anchor="ctr" rtlCol="false" tIns="22549" lIns="22549" bIns="22549" rIns="22549"/>
              <a:lstStyle/>
              <a:p>
                <a:pPr algn="ctr">
                  <a:lnSpc>
                    <a:spcPts val="2880"/>
                  </a:lnSpc>
                </a:pPr>
              </a:p>
            </p:txBody>
          </p:sp>
        </p:grpSp>
        <p:sp>
          <p:nvSpPr>
            <p:cNvPr name="TextBox 35" id="35"/>
            <p:cNvSpPr txBox="true"/>
            <p:nvPr/>
          </p:nvSpPr>
          <p:spPr>
            <a:xfrm rot="0">
              <a:off x="287023" y="362329"/>
              <a:ext cx="3065717" cy="717462"/>
            </a:xfrm>
            <a:prstGeom prst="rect">
              <a:avLst/>
            </a:prstGeom>
          </p:spPr>
          <p:txBody>
            <a:bodyPr anchor="t" rtlCol="false" tIns="0" lIns="0" bIns="0" rIns="0">
              <a:spAutoFit/>
            </a:bodyPr>
            <a:lstStyle/>
            <a:p>
              <a:pPr algn="ctr">
                <a:lnSpc>
                  <a:spcPts val="4415"/>
                </a:lnSpc>
              </a:pPr>
              <a:r>
                <a:rPr lang="en-US" sz="3154">
                  <a:solidFill>
                    <a:srgbClr val="1EFFC1"/>
                  </a:solidFill>
                  <a:latin typeface="Arimo"/>
                </a:rPr>
                <a:t>Response</a:t>
              </a:r>
            </a:p>
          </p:txBody>
        </p:sp>
      </p:grpSp>
      <p:sp>
        <p:nvSpPr>
          <p:cNvPr name="AutoShape 36" id="36"/>
          <p:cNvSpPr/>
          <p:nvPr/>
        </p:nvSpPr>
        <p:spPr>
          <a:xfrm>
            <a:off x="14254470" y="4689060"/>
            <a:ext cx="0" cy="4868996"/>
          </a:xfrm>
          <a:prstGeom prst="line">
            <a:avLst/>
          </a:prstGeom>
          <a:ln cap="flat" w="38100">
            <a:solidFill>
              <a:srgbClr val="FFFFFF"/>
            </a:solidFill>
            <a:prstDash val="solid"/>
            <a:headEnd type="none" len="sm" w="sm"/>
            <a:tailEnd type="none" len="sm" w="sm"/>
          </a:ln>
        </p:spPr>
      </p:sp>
      <p:sp>
        <p:nvSpPr>
          <p:cNvPr name="AutoShape 37" id="37"/>
          <p:cNvSpPr/>
          <p:nvPr/>
        </p:nvSpPr>
        <p:spPr>
          <a:xfrm>
            <a:off x="4683949" y="9576833"/>
            <a:ext cx="9570521" cy="0"/>
          </a:xfrm>
          <a:prstGeom prst="line">
            <a:avLst/>
          </a:prstGeom>
          <a:ln cap="flat" w="38100">
            <a:solidFill>
              <a:srgbClr val="FFFFFF"/>
            </a:solidFill>
            <a:prstDash val="solid"/>
            <a:headEnd type="none" len="sm" w="sm"/>
            <a:tailEnd type="none" len="sm" w="sm"/>
          </a:ln>
        </p:spPr>
      </p:sp>
      <p:sp>
        <p:nvSpPr>
          <p:cNvPr name="AutoShape 38" id="38"/>
          <p:cNvSpPr/>
          <p:nvPr/>
        </p:nvSpPr>
        <p:spPr>
          <a:xfrm flipH="true" flipV="true">
            <a:off x="4641861" y="8955912"/>
            <a:ext cx="32713" cy="601634"/>
          </a:xfrm>
          <a:prstGeom prst="line">
            <a:avLst/>
          </a:prstGeom>
          <a:ln cap="flat" w="19050">
            <a:solidFill>
              <a:srgbClr val="FFFFFF"/>
            </a:solidFill>
            <a:prstDash val="solid"/>
            <a:headEnd type="none" len="sm" w="sm"/>
            <a:tailEnd type="arrow" len="sm" w="med"/>
          </a:ln>
        </p:spPr>
      </p:sp>
      <p:sp>
        <p:nvSpPr>
          <p:cNvPr name="TextBox 39" id="39"/>
          <p:cNvSpPr txBox="true"/>
          <p:nvPr/>
        </p:nvSpPr>
        <p:spPr>
          <a:xfrm rot="0">
            <a:off x="-251795" y="1624918"/>
            <a:ext cx="11592374" cy="658495"/>
          </a:xfrm>
          <a:prstGeom prst="rect">
            <a:avLst/>
          </a:prstGeom>
        </p:spPr>
        <p:txBody>
          <a:bodyPr anchor="t" rtlCol="false" tIns="0" lIns="0" bIns="0" rIns="0">
            <a:spAutoFit/>
          </a:bodyPr>
          <a:lstStyle/>
          <a:p>
            <a:pPr algn="ctr">
              <a:lnSpc>
                <a:spcPts val="5179"/>
              </a:lnSpc>
            </a:pPr>
            <a:r>
              <a:rPr lang="en-US" sz="3699">
                <a:solidFill>
                  <a:srgbClr val="1EFFC1"/>
                </a:solidFill>
                <a:latin typeface="Arimo"/>
              </a:rPr>
              <a:t>Working of router chain with destination chain</a:t>
            </a:r>
          </a:p>
        </p:txBody>
      </p:sp>
      <p:sp>
        <p:nvSpPr>
          <p:cNvPr name="TextBox 40" id="40"/>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616870" y="1626271"/>
            <a:ext cx="11592374" cy="658495"/>
          </a:xfrm>
          <a:prstGeom prst="rect">
            <a:avLst/>
          </a:prstGeom>
        </p:spPr>
        <p:txBody>
          <a:bodyPr anchor="t" rtlCol="false" tIns="0" lIns="0" bIns="0" rIns="0">
            <a:spAutoFit/>
          </a:bodyPr>
          <a:lstStyle/>
          <a:p>
            <a:pPr algn="ctr">
              <a:lnSpc>
                <a:spcPts val="5179"/>
              </a:lnSpc>
            </a:pPr>
            <a:r>
              <a:rPr lang="en-US" sz="3699">
                <a:solidFill>
                  <a:srgbClr val="1EFFC1"/>
                </a:solidFill>
                <a:latin typeface="Arimo"/>
              </a:rPr>
              <a:t>Working of router chain with default chain</a:t>
            </a:r>
          </a:p>
        </p:txBody>
      </p:sp>
      <p:grpSp>
        <p:nvGrpSpPr>
          <p:cNvPr name="Group 4" id="4"/>
          <p:cNvGrpSpPr/>
          <p:nvPr/>
        </p:nvGrpSpPr>
        <p:grpSpPr>
          <a:xfrm rot="0">
            <a:off x="674610" y="3488386"/>
            <a:ext cx="16938780" cy="5158366"/>
            <a:chOff x="0" y="0"/>
            <a:chExt cx="22585040" cy="6877821"/>
          </a:xfrm>
        </p:grpSpPr>
        <p:grpSp>
          <p:nvGrpSpPr>
            <p:cNvPr name="Group 5" id="5"/>
            <p:cNvGrpSpPr/>
            <p:nvPr/>
          </p:nvGrpSpPr>
          <p:grpSpPr>
            <a:xfrm rot="0">
              <a:off x="0" y="1395748"/>
              <a:ext cx="3639762" cy="1533639"/>
              <a:chOff x="0" y="0"/>
              <a:chExt cx="1643330" cy="692428"/>
            </a:xfrm>
          </p:grpSpPr>
          <p:sp>
            <p:nvSpPr>
              <p:cNvPr name="Freeform 6" id="6"/>
              <p:cNvSpPr/>
              <p:nvPr/>
            </p:nvSpPr>
            <p:spPr>
              <a:xfrm flipH="false" flipV="false" rot="0">
                <a:off x="0" y="0"/>
                <a:ext cx="1643330" cy="692428"/>
              </a:xfrm>
              <a:custGeom>
                <a:avLst/>
                <a:gdLst/>
                <a:ahLst/>
                <a:cxnLst/>
                <a:rect r="r" b="b" t="t" l="l"/>
                <a:pathLst>
                  <a:path h="692428" w="1643330">
                    <a:moveTo>
                      <a:pt x="181507" y="0"/>
                    </a:moveTo>
                    <a:lnTo>
                      <a:pt x="1461822" y="0"/>
                    </a:lnTo>
                    <a:cubicBezTo>
                      <a:pt x="1562066" y="0"/>
                      <a:pt x="1643330" y="81264"/>
                      <a:pt x="1643330" y="181507"/>
                    </a:cubicBezTo>
                    <a:lnTo>
                      <a:pt x="1643330" y="510921"/>
                    </a:lnTo>
                    <a:cubicBezTo>
                      <a:pt x="1643330" y="559060"/>
                      <a:pt x="1624207" y="605227"/>
                      <a:pt x="1590167" y="639266"/>
                    </a:cubicBezTo>
                    <a:cubicBezTo>
                      <a:pt x="1556128" y="673305"/>
                      <a:pt x="1509961" y="692428"/>
                      <a:pt x="1461822" y="692428"/>
                    </a:cubicBezTo>
                    <a:lnTo>
                      <a:pt x="181507" y="692428"/>
                    </a:lnTo>
                    <a:cubicBezTo>
                      <a:pt x="81264" y="692428"/>
                      <a:pt x="0" y="611165"/>
                      <a:pt x="0" y="510921"/>
                    </a:cubicBezTo>
                    <a:lnTo>
                      <a:pt x="0" y="181507"/>
                    </a:lnTo>
                    <a:cubicBezTo>
                      <a:pt x="0" y="81264"/>
                      <a:pt x="81264" y="0"/>
                      <a:pt x="181507" y="0"/>
                    </a:cubicBezTo>
                    <a:close/>
                  </a:path>
                </a:pathLst>
              </a:custGeom>
              <a:solidFill>
                <a:srgbClr val="000000">
                  <a:alpha val="0"/>
                </a:srgbClr>
              </a:solidFill>
              <a:ln w="38100" cap="rnd">
                <a:solidFill>
                  <a:srgbClr val="FFDE59"/>
                </a:solidFill>
                <a:prstDash val="solid"/>
                <a:round/>
              </a:ln>
            </p:spPr>
          </p:sp>
          <p:sp>
            <p:nvSpPr>
              <p:cNvPr name="TextBox 7" id="7"/>
              <p:cNvSpPr txBox="true"/>
              <p:nvPr/>
            </p:nvSpPr>
            <p:spPr>
              <a:xfrm>
                <a:off x="0" y="-9525"/>
                <a:ext cx="1643330" cy="701953"/>
              </a:xfrm>
              <a:prstGeom prst="rect">
                <a:avLst/>
              </a:prstGeom>
            </p:spPr>
            <p:txBody>
              <a:bodyPr anchor="ctr" rtlCol="false" tIns="22549" lIns="22549" bIns="22549" rIns="22549"/>
              <a:lstStyle/>
              <a:p>
                <a:pPr algn="ctr">
                  <a:lnSpc>
                    <a:spcPts val="2880"/>
                  </a:lnSpc>
                </a:pPr>
              </a:p>
            </p:txBody>
          </p:sp>
        </p:grpSp>
        <p:sp>
          <p:nvSpPr>
            <p:cNvPr name="TextBox 8" id="8"/>
            <p:cNvSpPr txBox="true"/>
            <p:nvPr/>
          </p:nvSpPr>
          <p:spPr>
            <a:xfrm rot="0">
              <a:off x="0" y="1724841"/>
              <a:ext cx="3639762" cy="758190"/>
            </a:xfrm>
            <a:prstGeom prst="rect">
              <a:avLst/>
            </a:prstGeom>
          </p:spPr>
          <p:txBody>
            <a:bodyPr anchor="t" rtlCol="false" tIns="0" lIns="0" bIns="0" rIns="0">
              <a:spAutoFit/>
            </a:bodyPr>
            <a:lstStyle/>
            <a:p>
              <a:pPr algn="ctr">
                <a:lnSpc>
                  <a:spcPts val="4620"/>
                </a:lnSpc>
              </a:pPr>
              <a:r>
                <a:rPr lang="en-US" sz="3300">
                  <a:solidFill>
                    <a:srgbClr val="1EFFC1"/>
                  </a:solidFill>
                  <a:latin typeface="Arimo"/>
                </a:rPr>
                <a:t>User input</a:t>
              </a:r>
            </a:p>
          </p:txBody>
        </p:sp>
        <p:sp>
          <p:nvSpPr>
            <p:cNvPr name="AutoShape 9" id="9"/>
            <p:cNvSpPr/>
            <p:nvPr/>
          </p:nvSpPr>
          <p:spPr>
            <a:xfrm>
              <a:off x="3639762" y="2175267"/>
              <a:ext cx="916090" cy="0"/>
            </a:xfrm>
            <a:prstGeom prst="line">
              <a:avLst/>
            </a:prstGeom>
            <a:ln cap="flat" w="25400">
              <a:solidFill>
                <a:srgbClr val="FFFFFF"/>
              </a:solidFill>
              <a:prstDash val="solid"/>
              <a:headEnd type="none" len="sm" w="sm"/>
              <a:tailEnd type="arrow" len="sm" w="med"/>
            </a:ln>
          </p:spPr>
        </p:sp>
        <p:grpSp>
          <p:nvGrpSpPr>
            <p:cNvPr name="Group 10" id="10"/>
            <p:cNvGrpSpPr/>
            <p:nvPr/>
          </p:nvGrpSpPr>
          <p:grpSpPr>
            <a:xfrm rot="0">
              <a:off x="4567401" y="1598534"/>
              <a:ext cx="3642658" cy="1330853"/>
              <a:chOff x="0" y="0"/>
              <a:chExt cx="2056939" cy="751507"/>
            </a:xfrm>
          </p:grpSpPr>
          <p:sp>
            <p:nvSpPr>
              <p:cNvPr name="Freeform 11" id="11"/>
              <p:cNvSpPr/>
              <p:nvPr/>
            </p:nvSpPr>
            <p:spPr>
              <a:xfrm flipH="false" flipV="false" rot="0">
                <a:off x="0" y="0"/>
                <a:ext cx="2056939" cy="751507"/>
              </a:xfrm>
              <a:custGeom>
                <a:avLst/>
                <a:gdLst/>
                <a:ahLst/>
                <a:cxnLst/>
                <a:rect r="r" b="b" t="t" l="l"/>
                <a:pathLst>
                  <a:path h="751507" w="2056939">
                    <a:moveTo>
                      <a:pt x="36839" y="0"/>
                    </a:moveTo>
                    <a:lnTo>
                      <a:pt x="2020099" y="0"/>
                    </a:lnTo>
                    <a:cubicBezTo>
                      <a:pt x="2040445" y="0"/>
                      <a:pt x="2056939" y="16494"/>
                      <a:pt x="2056939" y="36839"/>
                    </a:cubicBezTo>
                    <a:lnTo>
                      <a:pt x="2056939" y="714667"/>
                    </a:lnTo>
                    <a:cubicBezTo>
                      <a:pt x="2056939" y="724438"/>
                      <a:pt x="2053057" y="733808"/>
                      <a:pt x="2046149" y="740717"/>
                    </a:cubicBezTo>
                    <a:cubicBezTo>
                      <a:pt x="2039240" y="747626"/>
                      <a:pt x="2029870" y="751507"/>
                      <a:pt x="2020099" y="751507"/>
                    </a:cubicBezTo>
                    <a:lnTo>
                      <a:pt x="36839" y="751507"/>
                    </a:lnTo>
                    <a:cubicBezTo>
                      <a:pt x="27069" y="751507"/>
                      <a:pt x="17699" y="747626"/>
                      <a:pt x="10790" y="740717"/>
                    </a:cubicBezTo>
                    <a:cubicBezTo>
                      <a:pt x="3881" y="733808"/>
                      <a:pt x="0" y="724438"/>
                      <a:pt x="0" y="714667"/>
                    </a:cubicBezTo>
                    <a:lnTo>
                      <a:pt x="0" y="36839"/>
                    </a:lnTo>
                    <a:cubicBezTo>
                      <a:pt x="0" y="27069"/>
                      <a:pt x="3881" y="17699"/>
                      <a:pt x="10790" y="10790"/>
                    </a:cubicBezTo>
                    <a:cubicBezTo>
                      <a:pt x="17699" y="3881"/>
                      <a:pt x="27069" y="0"/>
                      <a:pt x="36839" y="0"/>
                    </a:cubicBezTo>
                    <a:close/>
                  </a:path>
                </a:pathLst>
              </a:custGeom>
              <a:solidFill>
                <a:srgbClr val="000000">
                  <a:alpha val="0"/>
                </a:srgbClr>
              </a:solidFill>
              <a:ln w="28575" cap="sq">
                <a:solidFill>
                  <a:srgbClr val="FFDE59"/>
                </a:solidFill>
                <a:prstDash val="solid"/>
                <a:miter/>
              </a:ln>
            </p:spPr>
          </p:sp>
          <p:sp>
            <p:nvSpPr>
              <p:cNvPr name="TextBox 12" id="12"/>
              <p:cNvSpPr txBox="true"/>
              <p:nvPr/>
            </p:nvSpPr>
            <p:spPr>
              <a:xfrm>
                <a:off x="0" y="-9525"/>
                <a:ext cx="2056939" cy="761032"/>
              </a:xfrm>
              <a:prstGeom prst="rect">
                <a:avLst/>
              </a:prstGeom>
            </p:spPr>
            <p:txBody>
              <a:bodyPr anchor="ctr" rtlCol="false" tIns="18029" lIns="18029" bIns="18029" rIns="18029"/>
              <a:lstStyle/>
              <a:p>
                <a:pPr algn="ctr">
                  <a:lnSpc>
                    <a:spcPts val="2879"/>
                  </a:lnSpc>
                </a:pPr>
              </a:p>
            </p:txBody>
          </p:sp>
        </p:grpSp>
        <p:sp>
          <p:nvSpPr>
            <p:cNvPr name="TextBox 13" id="13"/>
            <p:cNvSpPr txBox="true"/>
            <p:nvPr/>
          </p:nvSpPr>
          <p:spPr>
            <a:xfrm rot="0">
              <a:off x="4555852" y="1908332"/>
              <a:ext cx="3642658" cy="705527"/>
            </a:xfrm>
            <a:prstGeom prst="rect">
              <a:avLst/>
            </a:prstGeom>
          </p:spPr>
          <p:txBody>
            <a:bodyPr anchor="t" rtlCol="false" tIns="0" lIns="0" bIns="0" rIns="0">
              <a:spAutoFit/>
            </a:bodyPr>
            <a:lstStyle/>
            <a:p>
              <a:pPr algn="ctr">
                <a:lnSpc>
                  <a:spcPts val="4303"/>
                </a:lnSpc>
              </a:pPr>
              <a:r>
                <a:rPr lang="en-US" sz="3073">
                  <a:solidFill>
                    <a:srgbClr val="1EFFC1"/>
                  </a:solidFill>
                  <a:latin typeface="Arimo"/>
                </a:rPr>
                <a:t>Router Chain</a:t>
              </a:r>
            </a:p>
          </p:txBody>
        </p:sp>
        <p:sp>
          <p:nvSpPr>
            <p:cNvPr name="AutoShape 14" id="14"/>
            <p:cNvSpPr/>
            <p:nvPr/>
          </p:nvSpPr>
          <p:spPr>
            <a:xfrm>
              <a:off x="8210058" y="2276661"/>
              <a:ext cx="916090" cy="0"/>
            </a:xfrm>
            <a:prstGeom prst="line">
              <a:avLst/>
            </a:prstGeom>
            <a:ln cap="flat" w="25400">
              <a:solidFill>
                <a:srgbClr val="FFFFFF"/>
              </a:solidFill>
              <a:prstDash val="solid"/>
              <a:headEnd type="none" len="sm" w="sm"/>
              <a:tailEnd type="arrow" len="sm" w="med"/>
            </a:ln>
          </p:spPr>
        </p:sp>
        <p:grpSp>
          <p:nvGrpSpPr>
            <p:cNvPr name="Group 15" id="15"/>
            <p:cNvGrpSpPr/>
            <p:nvPr/>
          </p:nvGrpSpPr>
          <p:grpSpPr>
            <a:xfrm rot="0">
              <a:off x="9224458" y="0"/>
              <a:ext cx="3392503" cy="4325135"/>
              <a:chOff x="0" y="0"/>
              <a:chExt cx="1531694" cy="1952771"/>
            </a:xfrm>
          </p:grpSpPr>
          <p:sp>
            <p:nvSpPr>
              <p:cNvPr name="Freeform 16" id="16"/>
              <p:cNvSpPr/>
              <p:nvPr/>
            </p:nvSpPr>
            <p:spPr>
              <a:xfrm flipH="false" flipV="false" rot="0">
                <a:off x="0" y="0"/>
                <a:ext cx="1531694" cy="1952771"/>
              </a:xfrm>
              <a:custGeom>
                <a:avLst/>
                <a:gdLst/>
                <a:ahLst/>
                <a:cxnLst/>
                <a:rect r="r" b="b" t="t" l="l"/>
                <a:pathLst>
                  <a:path h="1952771" w="1531694">
                    <a:moveTo>
                      <a:pt x="9128" y="0"/>
                    </a:moveTo>
                    <a:lnTo>
                      <a:pt x="1522566" y="0"/>
                    </a:lnTo>
                    <a:cubicBezTo>
                      <a:pt x="1524987" y="0"/>
                      <a:pt x="1527308" y="962"/>
                      <a:pt x="1529020" y="2674"/>
                    </a:cubicBezTo>
                    <a:cubicBezTo>
                      <a:pt x="1530732" y="4385"/>
                      <a:pt x="1531694" y="6707"/>
                      <a:pt x="1531694" y="9128"/>
                    </a:cubicBezTo>
                    <a:lnTo>
                      <a:pt x="1531694" y="1943643"/>
                    </a:lnTo>
                    <a:cubicBezTo>
                      <a:pt x="1531694" y="1946064"/>
                      <a:pt x="1530732" y="1948386"/>
                      <a:pt x="1529020" y="1950097"/>
                    </a:cubicBezTo>
                    <a:cubicBezTo>
                      <a:pt x="1527308" y="1951809"/>
                      <a:pt x="1524987" y="1952771"/>
                      <a:pt x="1522566" y="1952771"/>
                    </a:cubicBezTo>
                    <a:lnTo>
                      <a:pt x="9128" y="1952771"/>
                    </a:lnTo>
                    <a:cubicBezTo>
                      <a:pt x="6707" y="1952771"/>
                      <a:pt x="4385" y="1951809"/>
                      <a:pt x="2674" y="1950097"/>
                    </a:cubicBezTo>
                    <a:cubicBezTo>
                      <a:pt x="962" y="1948386"/>
                      <a:pt x="0" y="1946064"/>
                      <a:pt x="0" y="1943643"/>
                    </a:cubicBezTo>
                    <a:lnTo>
                      <a:pt x="0" y="9128"/>
                    </a:lnTo>
                    <a:cubicBezTo>
                      <a:pt x="0" y="6707"/>
                      <a:pt x="962" y="4385"/>
                      <a:pt x="2674" y="2674"/>
                    </a:cubicBezTo>
                    <a:cubicBezTo>
                      <a:pt x="4385" y="962"/>
                      <a:pt x="6707" y="0"/>
                      <a:pt x="9128" y="0"/>
                    </a:cubicBezTo>
                    <a:close/>
                  </a:path>
                </a:pathLst>
              </a:custGeom>
              <a:solidFill>
                <a:srgbClr val="000000">
                  <a:alpha val="0"/>
                </a:srgbClr>
              </a:solidFill>
              <a:ln w="38100" cap="sq">
                <a:solidFill>
                  <a:srgbClr val="FFDE59"/>
                </a:solidFill>
                <a:prstDash val="solid"/>
                <a:miter/>
              </a:ln>
            </p:spPr>
          </p:sp>
          <p:sp>
            <p:nvSpPr>
              <p:cNvPr name="TextBox 17" id="17"/>
              <p:cNvSpPr txBox="true"/>
              <p:nvPr/>
            </p:nvSpPr>
            <p:spPr>
              <a:xfrm>
                <a:off x="0" y="-9525"/>
                <a:ext cx="1531694" cy="1962296"/>
              </a:xfrm>
              <a:prstGeom prst="rect">
                <a:avLst/>
              </a:prstGeom>
            </p:spPr>
            <p:txBody>
              <a:bodyPr anchor="ctr" rtlCol="false" tIns="22549" lIns="22549" bIns="22549" rIns="22549"/>
              <a:lstStyle/>
              <a:p>
                <a:pPr algn="ctr">
                  <a:lnSpc>
                    <a:spcPts val="2880"/>
                  </a:lnSpc>
                </a:pPr>
              </a:p>
            </p:txBody>
          </p:sp>
        </p:grpSp>
        <p:sp>
          <p:nvSpPr>
            <p:cNvPr name="TextBox 18" id="18"/>
            <p:cNvSpPr txBox="true"/>
            <p:nvPr/>
          </p:nvSpPr>
          <p:spPr>
            <a:xfrm rot="0">
              <a:off x="9126148" y="684819"/>
              <a:ext cx="3589122" cy="2854952"/>
            </a:xfrm>
            <a:prstGeom prst="rect">
              <a:avLst/>
            </a:prstGeom>
          </p:spPr>
          <p:txBody>
            <a:bodyPr anchor="t" rtlCol="false" tIns="0" lIns="0" bIns="0" rIns="0">
              <a:spAutoFit/>
            </a:bodyPr>
            <a:lstStyle/>
            <a:p>
              <a:pPr algn="ctr">
                <a:lnSpc>
                  <a:spcPts val="3447"/>
                </a:lnSpc>
              </a:pPr>
              <a:r>
                <a:rPr lang="en-US" sz="2462">
                  <a:solidFill>
                    <a:srgbClr val="1EFFC1"/>
                  </a:solidFill>
                  <a:latin typeface="Arimo"/>
                </a:rPr>
                <a:t>cannot </a:t>
              </a:r>
            </a:p>
            <a:p>
              <a:pPr algn="ctr">
                <a:lnSpc>
                  <a:spcPts val="3447"/>
                </a:lnSpc>
              </a:pPr>
              <a:r>
                <a:rPr lang="en-US" sz="2462">
                  <a:solidFill>
                    <a:srgbClr val="1EFFC1"/>
                  </a:solidFill>
                  <a:latin typeface="Arimo"/>
                </a:rPr>
                <a:t>determine the </a:t>
              </a:r>
            </a:p>
            <a:p>
              <a:pPr algn="ctr">
                <a:lnSpc>
                  <a:spcPts val="3447"/>
                </a:lnSpc>
              </a:pPr>
              <a:r>
                <a:rPr lang="en-US" sz="2462">
                  <a:solidFill>
                    <a:srgbClr val="1EFFC1"/>
                  </a:solidFill>
                  <a:latin typeface="Arimo"/>
                </a:rPr>
                <a:t>most Appropriate Destination </a:t>
              </a:r>
            </a:p>
            <a:p>
              <a:pPr algn="ctr">
                <a:lnSpc>
                  <a:spcPts val="3587"/>
                </a:lnSpc>
              </a:pPr>
              <a:r>
                <a:rPr lang="en-US" sz="2562">
                  <a:solidFill>
                    <a:srgbClr val="1EFFC1"/>
                  </a:solidFill>
                  <a:latin typeface="Arimo"/>
                </a:rPr>
                <a:t>chain</a:t>
              </a:r>
            </a:p>
          </p:txBody>
        </p:sp>
        <p:sp>
          <p:nvSpPr>
            <p:cNvPr name="AutoShape 19" id="19"/>
            <p:cNvSpPr/>
            <p:nvPr/>
          </p:nvSpPr>
          <p:spPr>
            <a:xfrm>
              <a:off x="12616961" y="2140870"/>
              <a:ext cx="916090" cy="0"/>
            </a:xfrm>
            <a:prstGeom prst="line">
              <a:avLst/>
            </a:prstGeom>
            <a:ln cap="flat" w="25400">
              <a:solidFill>
                <a:srgbClr val="FFFFFF"/>
              </a:solidFill>
              <a:prstDash val="solid"/>
              <a:headEnd type="none" len="sm" w="sm"/>
              <a:tailEnd type="arrow" len="sm" w="med"/>
            </a:ln>
          </p:spPr>
        </p:sp>
        <p:grpSp>
          <p:nvGrpSpPr>
            <p:cNvPr name="Group 20" id="20"/>
            <p:cNvGrpSpPr/>
            <p:nvPr/>
          </p:nvGrpSpPr>
          <p:grpSpPr>
            <a:xfrm rot="0">
              <a:off x="13545751" y="1509841"/>
              <a:ext cx="3642658" cy="1330853"/>
              <a:chOff x="0" y="0"/>
              <a:chExt cx="2056939" cy="751507"/>
            </a:xfrm>
          </p:grpSpPr>
          <p:sp>
            <p:nvSpPr>
              <p:cNvPr name="Freeform 21" id="21"/>
              <p:cNvSpPr/>
              <p:nvPr/>
            </p:nvSpPr>
            <p:spPr>
              <a:xfrm flipH="false" flipV="false" rot="0">
                <a:off x="0" y="0"/>
                <a:ext cx="2056939" cy="751507"/>
              </a:xfrm>
              <a:custGeom>
                <a:avLst/>
                <a:gdLst/>
                <a:ahLst/>
                <a:cxnLst/>
                <a:rect r="r" b="b" t="t" l="l"/>
                <a:pathLst>
                  <a:path h="751507" w="2056939">
                    <a:moveTo>
                      <a:pt x="36839" y="0"/>
                    </a:moveTo>
                    <a:lnTo>
                      <a:pt x="2020099" y="0"/>
                    </a:lnTo>
                    <a:cubicBezTo>
                      <a:pt x="2040445" y="0"/>
                      <a:pt x="2056939" y="16494"/>
                      <a:pt x="2056939" y="36839"/>
                    </a:cubicBezTo>
                    <a:lnTo>
                      <a:pt x="2056939" y="714667"/>
                    </a:lnTo>
                    <a:cubicBezTo>
                      <a:pt x="2056939" y="724438"/>
                      <a:pt x="2053057" y="733808"/>
                      <a:pt x="2046149" y="740717"/>
                    </a:cubicBezTo>
                    <a:cubicBezTo>
                      <a:pt x="2039240" y="747626"/>
                      <a:pt x="2029870" y="751507"/>
                      <a:pt x="2020099" y="751507"/>
                    </a:cubicBezTo>
                    <a:lnTo>
                      <a:pt x="36839" y="751507"/>
                    </a:lnTo>
                    <a:cubicBezTo>
                      <a:pt x="27069" y="751507"/>
                      <a:pt x="17699" y="747626"/>
                      <a:pt x="10790" y="740717"/>
                    </a:cubicBezTo>
                    <a:cubicBezTo>
                      <a:pt x="3881" y="733808"/>
                      <a:pt x="0" y="724438"/>
                      <a:pt x="0" y="714667"/>
                    </a:cubicBezTo>
                    <a:lnTo>
                      <a:pt x="0" y="36839"/>
                    </a:lnTo>
                    <a:cubicBezTo>
                      <a:pt x="0" y="27069"/>
                      <a:pt x="3881" y="17699"/>
                      <a:pt x="10790" y="10790"/>
                    </a:cubicBezTo>
                    <a:cubicBezTo>
                      <a:pt x="17699" y="3881"/>
                      <a:pt x="27069" y="0"/>
                      <a:pt x="36839" y="0"/>
                    </a:cubicBezTo>
                    <a:close/>
                  </a:path>
                </a:pathLst>
              </a:custGeom>
              <a:solidFill>
                <a:srgbClr val="000000">
                  <a:alpha val="0"/>
                </a:srgbClr>
              </a:solidFill>
              <a:ln w="28575" cap="sq">
                <a:solidFill>
                  <a:srgbClr val="FFDE59"/>
                </a:solidFill>
                <a:prstDash val="solid"/>
                <a:miter/>
              </a:ln>
            </p:spPr>
          </p:sp>
          <p:sp>
            <p:nvSpPr>
              <p:cNvPr name="TextBox 22" id="22"/>
              <p:cNvSpPr txBox="true"/>
              <p:nvPr/>
            </p:nvSpPr>
            <p:spPr>
              <a:xfrm>
                <a:off x="0" y="-9525"/>
                <a:ext cx="2056939" cy="761032"/>
              </a:xfrm>
              <a:prstGeom prst="rect">
                <a:avLst/>
              </a:prstGeom>
            </p:spPr>
            <p:txBody>
              <a:bodyPr anchor="ctr" rtlCol="false" tIns="18029" lIns="18029" bIns="18029" rIns="18029"/>
              <a:lstStyle/>
              <a:p>
                <a:pPr algn="ctr">
                  <a:lnSpc>
                    <a:spcPts val="2879"/>
                  </a:lnSpc>
                </a:pPr>
              </a:p>
            </p:txBody>
          </p:sp>
        </p:grpSp>
        <p:sp>
          <p:nvSpPr>
            <p:cNvPr name="TextBox 23" id="23"/>
            <p:cNvSpPr txBox="true"/>
            <p:nvPr/>
          </p:nvSpPr>
          <p:spPr>
            <a:xfrm rot="0">
              <a:off x="13347283" y="1813106"/>
              <a:ext cx="4039593" cy="654261"/>
            </a:xfrm>
            <a:prstGeom prst="rect">
              <a:avLst/>
            </a:prstGeom>
          </p:spPr>
          <p:txBody>
            <a:bodyPr anchor="t" rtlCol="false" tIns="0" lIns="0" bIns="0" rIns="0">
              <a:spAutoFit/>
            </a:bodyPr>
            <a:lstStyle/>
            <a:p>
              <a:pPr algn="ctr">
                <a:lnSpc>
                  <a:spcPts val="4060"/>
                </a:lnSpc>
              </a:pPr>
              <a:r>
                <a:rPr lang="en-US" sz="2900">
                  <a:solidFill>
                    <a:srgbClr val="FFFFFF"/>
                  </a:solidFill>
                  <a:latin typeface="Arimo"/>
                </a:rPr>
                <a:t>Default Chain</a:t>
              </a:r>
            </a:p>
          </p:txBody>
        </p:sp>
        <p:sp>
          <p:nvSpPr>
            <p:cNvPr name="AutoShape 24" id="24"/>
            <p:cNvSpPr/>
            <p:nvPr/>
          </p:nvSpPr>
          <p:spPr>
            <a:xfrm>
              <a:off x="17188408" y="2128170"/>
              <a:ext cx="916090" cy="0"/>
            </a:xfrm>
            <a:prstGeom prst="line">
              <a:avLst/>
            </a:prstGeom>
            <a:ln cap="flat" w="25400">
              <a:solidFill>
                <a:srgbClr val="FFFFFF"/>
              </a:solidFill>
              <a:prstDash val="solid"/>
              <a:headEnd type="none" len="sm" w="sm"/>
              <a:tailEnd type="arrow" len="sm" w="med"/>
            </a:ln>
          </p:spPr>
        </p:sp>
        <p:grpSp>
          <p:nvGrpSpPr>
            <p:cNvPr name="Group 25" id="25"/>
            <p:cNvGrpSpPr/>
            <p:nvPr/>
          </p:nvGrpSpPr>
          <p:grpSpPr>
            <a:xfrm rot="0">
              <a:off x="18104498" y="1361350"/>
              <a:ext cx="4480542" cy="1533639"/>
              <a:chOff x="0" y="0"/>
              <a:chExt cx="2022937" cy="692428"/>
            </a:xfrm>
          </p:grpSpPr>
          <p:sp>
            <p:nvSpPr>
              <p:cNvPr name="Freeform 26" id="26"/>
              <p:cNvSpPr/>
              <p:nvPr/>
            </p:nvSpPr>
            <p:spPr>
              <a:xfrm flipH="false" flipV="false" rot="0">
                <a:off x="0" y="0"/>
                <a:ext cx="2022937" cy="692428"/>
              </a:xfrm>
              <a:custGeom>
                <a:avLst/>
                <a:gdLst/>
                <a:ahLst/>
                <a:cxnLst/>
                <a:rect r="r" b="b" t="t" l="l"/>
                <a:pathLst>
                  <a:path h="692428" w="2022937">
                    <a:moveTo>
                      <a:pt x="147447" y="0"/>
                    </a:moveTo>
                    <a:lnTo>
                      <a:pt x="1875489" y="0"/>
                    </a:lnTo>
                    <a:cubicBezTo>
                      <a:pt x="1914595" y="0"/>
                      <a:pt x="1952098" y="15535"/>
                      <a:pt x="1979750" y="43186"/>
                    </a:cubicBezTo>
                    <a:cubicBezTo>
                      <a:pt x="2007402" y="70838"/>
                      <a:pt x="2022937" y="108342"/>
                      <a:pt x="2022937" y="147447"/>
                    </a:cubicBezTo>
                    <a:lnTo>
                      <a:pt x="2022937" y="544981"/>
                    </a:lnTo>
                    <a:cubicBezTo>
                      <a:pt x="2022937" y="584086"/>
                      <a:pt x="2007402" y="621590"/>
                      <a:pt x="1979750" y="649242"/>
                    </a:cubicBezTo>
                    <a:cubicBezTo>
                      <a:pt x="1952098" y="676894"/>
                      <a:pt x="1914595" y="692428"/>
                      <a:pt x="1875489" y="692428"/>
                    </a:cubicBezTo>
                    <a:lnTo>
                      <a:pt x="147447" y="692428"/>
                    </a:lnTo>
                    <a:cubicBezTo>
                      <a:pt x="108342" y="692428"/>
                      <a:pt x="70838" y="676894"/>
                      <a:pt x="43186" y="649242"/>
                    </a:cubicBezTo>
                    <a:cubicBezTo>
                      <a:pt x="15535" y="621590"/>
                      <a:pt x="0" y="584086"/>
                      <a:pt x="0" y="544981"/>
                    </a:cubicBezTo>
                    <a:lnTo>
                      <a:pt x="0" y="147447"/>
                    </a:lnTo>
                    <a:cubicBezTo>
                      <a:pt x="0" y="108342"/>
                      <a:pt x="15535" y="70838"/>
                      <a:pt x="43186" y="43186"/>
                    </a:cubicBezTo>
                    <a:cubicBezTo>
                      <a:pt x="70838" y="15535"/>
                      <a:pt x="108342" y="0"/>
                      <a:pt x="147447" y="0"/>
                    </a:cubicBezTo>
                    <a:close/>
                  </a:path>
                </a:pathLst>
              </a:custGeom>
              <a:solidFill>
                <a:srgbClr val="000000">
                  <a:alpha val="0"/>
                </a:srgbClr>
              </a:solidFill>
              <a:ln w="38100" cap="rnd">
                <a:solidFill>
                  <a:srgbClr val="FFDE59"/>
                </a:solidFill>
                <a:prstDash val="solid"/>
                <a:round/>
              </a:ln>
            </p:spPr>
          </p:sp>
          <p:sp>
            <p:nvSpPr>
              <p:cNvPr name="TextBox 27" id="27"/>
              <p:cNvSpPr txBox="true"/>
              <p:nvPr/>
            </p:nvSpPr>
            <p:spPr>
              <a:xfrm>
                <a:off x="0" y="-9525"/>
                <a:ext cx="2022937" cy="701953"/>
              </a:xfrm>
              <a:prstGeom prst="rect">
                <a:avLst/>
              </a:prstGeom>
            </p:spPr>
            <p:txBody>
              <a:bodyPr anchor="ctr" rtlCol="false" tIns="22549" lIns="22549" bIns="22549" rIns="22549"/>
              <a:lstStyle/>
              <a:p>
                <a:pPr algn="ctr">
                  <a:lnSpc>
                    <a:spcPts val="2880"/>
                  </a:lnSpc>
                </a:pPr>
              </a:p>
            </p:txBody>
          </p:sp>
        </p:grpSp>
        <p:sp>
          <p:nvSpPr>
            <p:cNvPr name="TextBox 28" id="28"/>
            <p:cNvSpPr txBox="true"/>
            <p:nvPr/>
          </p:nvSpPr>
          <p:spPr>
            <a:xfrm rot="0">
              <a:off x="18293421" y="1531859"/>
              <a:ext cx="4128096" cy="1245234"/>
            </a:xfrm>
            <a:prstGeom prst="rect">
              <a:avLst/>
            </a:prstGeom>
          </p:spPr>
          <p:txBody>
            <a:bodyPr anchor="t" rtlCol="false" tIns="0" lIns="0" bIns="0" rIns="0">
              <a:spAutoFit/>
            </a:bodyPr>
            <a:lstStyle/>
            <a:p>
              <a:pPr algn="ctr">
                <a:lnSpc>
                  <a:spcPts val="3780"/>
                </a:lnSpc>
              </a:pPr>
              <a:r>
                <a:rPr lang="en-US" sz="2700">
                  <a:solidFill>
                    <a:srgbClr val="1EFFC1"/>
                  </a:solidFill>
                  <a:latin typeface="Arimo"/>
                </a:rPr>
                <a:t>Fallback logic </a:t>
              </a:r>
            </a:p>
            <a:p>
              <a:pPr algn="ctr">
                <a:lnSpc>
                  <a:spcPts val="3780"/>
                </a:lnSpc>
              </a:pPr>
              <a:r>
                <a:rPr lang="en-US" sz="2700">
                  <a:solidFill>
                    <a:srgbClr val="1EFFC1"/>
                  </a:solidFill>
                  <a:latin typeface="Arimo"/>
                </a:rPr>
                <a:t>execution</a:t>
              </a:r>
            </a:p>
          </p:txBody>
        </p:sp>
        <p:grpSp>
          <p:nvGrpSpPr>
            <p:cNvPr name="Group 29" id="29"/>
            <p:cNvGrpSpPr/>
            <p:nvPr/>
          </p:nvGrpSpPr>
          <p:grpSpPr>
            <a:xfrm rot="0">
              <a:off x="18524888" y="5344183"/>
              <a:ext cx="3639762" cy="1533639"/>
              <a:chOff x="0" y="0"/>
              <a:chExt cx="1643330" cy="692428"/>
            </a:xfrm>
          </p:grpSpPr>
          <p:sp>
            <p:nvSpPr>
              <p:cNvPr name="Freeform 30" id="30"/>
              <p:cNvSpPr/>
              <p:nvPr/>
            </p:nvSpPr>
            <p:spPr>
              <a:xfrm flipH="false" flipV="false" rot="0">
                <a:off x="0" y="0"/>
                <a:ext cx="1643330" cy="692428"/>
              </a:xfrm>
              <a:custGeom>
                <a:avLst/>
                <a:gdLst/>
                <a:ahLst/>
                <a:cxnLst/>
                <a:rect r="r" b="b" t="t" l="l"/>
                <a:pathLst>
                  <a:path h="692428" w="1643330">
                    <a:moveTo>
                      <a:pt x="181507" y="0"/>
                    </a:moveTo>
                    <a:lnTo>
                      <a:pt x="1461822" y="0"/>
                    </a:lnTo>
                    <a:cubicBezTo>
                      <a:pt x="1562066" y="0"/>
                      <a:pt x="1643330" y="81264"/>
                      <a:pt x="1643330" y="181507"/>
                    </a:cubicBezTo>
                    <a:lnTo>
                      <a:pt x="1643330" y="510921"/>
                    </a:lnTo>
                    <a:cubicBezTo>
                      <a:pt x="1643330" y="559060"/>
                      <a:pt x="1624207" y="605227"/>
                      <a:pt x="1590167" y="639266"/>
                    </a:cubicBezTo>
                    <a:cubicBezTo>
                      <a:pt x="1556128" y="673305"/>
                      <a:pt x="1509961" y="692428"/>
                      <a:pt x="1461822" y="692428"/>
                    </a:cubicBezTo>
                    <a:lnTo>
                      <a:pt x="181507" y="692428"/>
                    </a:lnTo>
                    <a:cubicBezTo>
                      <a:pt x="81264" y="692428"/>
                      <a:pt x="0" y="611165"/>
                      <a:pt x="0" y="510921"/>
                    </a:cubicBezTo>
                    <a:lnTo>
                      <a:pt x="0" y="181507"/>
                    </a:lnTo>
                    <a:cubicBezTo>
                      <a:pt x="0" y="81264"/>
                      <a:pt x="81264" y="0"/>
                      <a:pt x="181507" y="0"/>
                    </a:cubicBezTo>
                    <a:close/>
                  </a:path>
                </a:pathLst>
              </a:custGeom>
              <a:solidFill>
                <a:srgbClr val="000000">
                  <a:alpha val="0"/>
                </a:srgbClr>
              </a:solidFill>
              <a:ln w="38100" cap="rnd">
                <a:solidFill>
                  <a:srgbClr val="FFDE59"/>
                </a:solidFill>
                <a:prstDash val="solid"/>
                <a:round/>
              </a:ln>
            </p:spPr>
          </p:sp>
          <p:sp>
            <p:nvSpPr>
              <p:cNvPr name="TextBox 31" id="31"/>
              <p:cNvSpPr txBox="true"/>
              <p:nvPr/>
            </p:nvSpPr>
            <p:spPr>
              <a:xfrm>
                <a:off x="0" y="-9525"/>
                <a:ext cx="1643330" cy="701953"/>
              </a:xfrm>
              <a:prstGeom prst="rect">
                <a:avLst/>
              </a:prstGeom>
            </p:spPr>
            <p:txBody>
              <a:bodyPr anchor="ctr" rtlCol="false" tIns="22549" lIns="22549" bIns="22549" rIns="22549"/>
              <a:lstStyle/>
              <a:p>
                <a:pPr algn="ctr">
                  <a:lnSpc>
                    <a:spcPts val="2880"/>
                  </a:lnSpc>
                </a:pPr>
              </a:p>
            </p:txBody>
          </p:sp>
        </p:grpSp>
        <p:sp>
          <p:nvSpPr>
            <p:cNvPr name="TextBox 32" id="32"/>
            <p:cNvSpPr txBox="true"/>
            <p:nvPr/>
          </p:nvSpPr>
          <p:spPr>
            <a:xfrm rot="0">
              <a:off x="18811911" y="5706512"/>
              <a:ext cx="3065717" cy="717462"/>
            </a:xfrm>
            <a:prstGeom prst="rect">
              <a:avLst/>
            </a:prstGeom>
          </p:spPr>
          <p:txBody>
            <a:bodyPr anchor="t" rtlCol="false" tIns="0" lIns="0" bIns="0" rIns="0">
              <a:spAutoFit/>
            </a:bodyPr>
            <a:lstStyle/>
            <a:p>
              <a:pPr algn="ctr">
                <a:lnSpc>
                  <a:spcPts val="4415"/>
                </a:lnSpc>
              </a:pPr>
              <a:r>
                <a:rPr lang="en-US" sz="3154">
                  <a:solidFill>
                    <a:srgbClr val="1EFFC1"/>
                  </a:solidFill>
                  <a:latin typeface="Arimo"/>
                </a:rPr>
                <a:t>Response</a:t>
              </a:r>
            </a:p>
          </p:txBody>
        </p:sp>
        <p:sp>
          <p:nvSpPr>
            <p:cNvPr name="AutoShape 33" id="33"/>
            <p:cNvSpPr/>
            <p:nvPr/>
          </p:nvSpPr>
          <p:spPr>
            <a:xfrm flipH="true">
              <a:off x="16148534" y="6123699"/>
              <a:ext cx="2376060" cy="54956"/>
            </a:xfrm>
            <a:prstGeom prst="line">
              <a:avLst/>
            </a:prstGeom>
            <a:ln cap="flat" w="25400">
              <a:solidFill>
                <a:srgbClr val="FFFFFF"/>
              </a:solidFill>
              <a:prstDash val="solid"/>
              <a:headEnd type="none" len="sm" w="sm"/>
              <a:tailEnd type="arrow" len="sm" w="med"/>
            </a:ln>
          </p:spPr>
        </p:sp>
        <p:grpSp>
          <p:nvGrpSpPr>
            <p:cNvPr name="Group 34" id="34"/>
            <p:cNvGrpSpPr/>
            <p:nvPr/>
          </p:nvGrpSpPr>
          <p:grpSpPr>
            <a:xfrm rot="0">
              <a:off x="12505877" y="5546969"/>
              <a:ext cx="3642658" cy="1330853"/>
              <a:chOff x="0" y="0"/>
              <a:chExt cx="2056939" cy="751507"/>
            </a:xfrm>
          </p:grpSpPr>
          <p:sp>
            <p:nvSpPr>
              <p:cNvPr name="Freeform 35" id="35"/>
              <p:cNvSpPr/>
              <p:nvPr/>
            </p:nvSpPr>
            <p:spPr>
              <a:xfrm flipH="false" flipV="false" rot="0">
                <a:off x="0" y="0"/>
                <a:ext cx="2056939" cy="751507"/>
              </a:xfrm>
              <a:custGeom>
                <a:avLst/>
                <a:gdLst/>
                <a:ahLst/>
                <a:cxnLst/>
                <a:rect r="r" b="b" t="t" l="l"/>
                <a:pathLst>
                  <a:path h="751507" w="2056939">
                    <a:moveTo>
                      <a:pt x="36839" y="0"/>
                    </a:moveTo>
                    <a:lnTo>
                      <a:pt x="2020099" y="0"/>
                    </a:lnTo>
                    <a:cubicBezTo>
                      <a:pt x="2040445" y="0"/>
                      <a:pt x="2056939" y="16494"/>
                      <a:pt x="2056939" y="36839"/>
                    </a:cubicBezTo>
                    <a:lnTo>
                      <a:pt x="2056939" y="714667"/>
                    </a:lnTo>
                    <a:cubicBezTo>
                      <a:pt x="2056939" y="724438"/>
                      <a:pt x="2053057" y="733808"/>
                      <a:pt x="2046149" y="740717"/>
                    </a:cubicBezTo>
                    <a:cubicBezTo>
                      <a:pt x="2039240" y="747626"/>
                      <a:pt x="2029870" y="751507"/>
                      <a:pt x="2020099" y="751507"/>
                    </a:cubicBezTo>
                    <a:lnTo>
                      <a:pt x="36839" y="751507"/>
                    </a:lnTo>
                    <a:cubicBezTo>
                      <a:pt x="27069" y="751507"/>
                      <a:pt x="17699" y="747626"/>
                      <a:pt x="10790" y="740717"/>
                    </a:cubicBezTo>
                    <a:cubicBezTo>
                      <a:pt x="3881" y="733808"/>
                      <a:pt x="0" y="724438"/>
                      <a:pt x="0" y="714667"/>
                    </a:cubicBezTo>
                    <a:lnTo>
                      <a:pt x="0" y="36839"/>
                    </a:lnTo>
                    <a:cubicBezTo>
                      <a:pt x="0" y="27069"/>
                      <a:pt x="3881" y="17699"/>
                      <a:pt x="10790" y="10790"/>
                    </a:cubicBezTo>
                    <a:cubicBezTo>
                      <a:pt x="17699" y="3881"/>
                      <a:pt x="27069" y="0"/>
                      <a:pt x="36839" y="0"/>
                    </a:cubicBezTo>
                    <a:close/>
                  </a:path>
                </a:pathLst>
              </a:custGeom>
              <a:solidFill>
                <a:srgbClr val="000000">
                  <a:alpha val="0"/>
                </a:srgbClr>
              </a:solidFill>
              <a:ln w="28575" cap="sq">
                <a:solidFill>
                  <a:srgbClr val="FFDE59"/>
                </a:solidFill>
                <a:prstDash val="solid"/>
                <a:miter/>
              </a:ln>
            </p:spPr>
          </p:sp>
          <p:sp>
            <p:nvSpPr>
              <p:cNvPr name="TextBox 36" id="36"/>
              <p:cNvSpPr txBox="true"/>
              <p:nvPr/>
            </p:nvSpPr>
            <p:spPr>
              <a:xfrm>
                <a:off x="0" y="-9525"/>
                <a:ext cx="2056939" cy="761032"/>
              </a:xfrm>
              <a:prstGeom prst="rect">
                <a:avLst/>
              </a:prstGeom>
            </p:spPr>
            <p:txBody>
              <a:bodyPr anchor="ctr" rtlCol="false" tIns="18029" lIns="18029" bIns="18029" rIns="18029"/>
              <a:lstStyle/>
              <a:p>
                <a:pPr algn="ctr">
                  <a:lnSpc>
                    <a:spcPts val="2879"/>
                  </a:lnSpc>
                </a:pPr>
              </a:p>
            </p:txBody>
          </p:sp>
        </p:grpSp>
        <p:sp>
          <p:nvSpPr>
            <p:cNvPr name="TextBox 37" id="37"/>
            <p:cNvSpPr txBox="true"/>
            <p:nvPr/>
          </p:nvSpPr>
          <p:spPr>
            <a:xfrm rot="0">
              <a:off x="12494328" y="5856767"/>
              <a:ext cx="3642658" cy="705527"/>
            </a:xfrm>
            <a:prstGeom prst="rect">
              <a:avLst/>
            </a:prstGeom>
          </p:spPr>
          <p:txBody>
            <a:bodyPr anchor="t" rtlCol="false" tIns="0" lIns="0" bIns="0" rIns="0">
              <a:spAutoFit/>
            </a:bodyPr>
            <a:lstStyle/>
            <a:p>
              <a:pPr algn="ctr">
                <a:lnSpc>
                  <a:spcPts val="4303"/>
                </a:lnSpc>
              </a:pPr>
              <a:r>
                <a:rPr lang="en-US" sz="3073">
                  <a:solidFill>
                    <a:srgbClr val="1EFFC1"/>
                  </a:solidFill>
                  <a:latin typeface="Arimo"/>
                </a:rPr>
                <a:t>Router Chain</a:t>
              </a:r>
            </a:p>
          </p:txBody>
        </p:sp>
      </p:grpSp>
      <p:sp>
        <p:nvSpPr>
          <p:cNvPr name="AutoShape 38" id="38"/>
          <p:cNvSpPr/>
          <p:nvPr/>
        </p:nvSpPr>
        <p:spPr>
          <a:xfrm>
            <a:off x="15961906" y="5718615"/>
            <a:ext cx="0" cy="1782522"/>
          </a:xfrm>
          <a:prstGeom prst="line">
            <a:avLst/>
          </a:prstGeom>
          <a:ln cap="flat" w="19050">
            <a:solidFill>
              <a:srgbClr val="FFFFFF"/>
            </a:solidFill>
            <a:prstDash val="solid"/>
            <a:headEnd type="none" len="sm" w="sm"/>
            <a:tailEnd type="arrow" len="sm" w="med"/>
          </a:ln>
        </p:spPr>
      </p:sp>
      <p:sp>
        <p:nvSpPr>
          <p:cNvPr name="TextBox 39" id="39"/>
          <p:cNvSpPr txBox="true"/>
          <p:nvPr/>
        </p:nvSpPr>
        <p:spPr>
          <a:xfrm rot="0">
            <a:off x="724911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30585" y="428625"/>
            <a:ext cx="14081525"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Retrieval Augmented Generation (RAG)</a:t>
            </a:r>
          </a:p>
        </p:txBody>
      </p:sp>
      <p:sp>
        <p:nvSpPr>
          <p:cNvPr name="TextBox 3" id="3"/>
          <p:cNvSpPr txBox="true"/>
          <p:nvPr/>
        </p:nvSpPr>
        <p:spPr>
          <a:xfrm rot="0">
            <a:off x="1028700" y="2237120"/>
            <a:ext cx="16317517" cy="263017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1EFFC1"/>
                </a:solidFill>
                <a:latin typeface="Arimo"/>
              </a:rPr>
              <a:t>It is a versatile framework that grants Large Language Models  access to external data beyond their training data.</a:t>
            </a:r>
          </a:p>
          <a:p>
            <a:pPr marL="798829" indent="-399415" lvl="1">
              <a:lnSpc>
                <a:spcPts val="5179"/>
              </a:lnSpc>
              <a:buFont typeface="Arial"/>
              <a:buChar char="•"/>
            </a:pPr>
            <a:r>
              <a:rPr lang="en-US" sz="3699">
                <a:solidFill>
                  <a:srgbClr val="1EFFC1"/>
                </a:solidFill>
                <a:latin typeface="Arimo"/>
              </a:rPr>
              <a:t>Helps to overcome the limitations of LLMs, such as hallucinations and knowledge cut-offs.</a:t>
            </a:r>
          </a:p>
        </p:txBody>
      </p:sp>
      <p:sp>
        <p:nvSpPr>
          <p:cNvPr name="TextBox 4" id="4"/>
          <p:cNvSpPr txBox="true"/>
          <p:nvPr/>
        </p:nvSpPr>
        <p:spPr>
          <a:xfrm rot="0">
            <a:off x="1028700" y="5618509"/>
            <a:ext cx="4025355" cy="658495"/>
          </a:xfrm>
          <a:prstGeom prst="rect">
            <a:avLst/>
          </a:prstGeom>
        </p:spPr>
        <p:txBody>
          <a:bodyPr anchor="t" rtlCol="false" tIns="0" lIns="0" bIns="0" rIns="0">
            <a:spAutoFit/>
          </a:bodyPr>
          <a:lstStyle/>
          <a:p>
            <a:pPr>
              <a:lnSpc>
                <a:spcPts val="5179"/>
              </a:lnSpc>
            </a:pPr>
            <a:r>
              <a:rPr lang="en-US" sz="3699">
                <a:solidFill>
                  <a:srgbClr val="FFFFFF"/>
                </a:solidFill>
                <a:latin typeface="Arimo"/>
              </a:rPr>
              <a:t>Components</a:t>
            </a:r>
          </a:p>
        </p:txBody>
      </p:sp>
      <p:sp>
        <p:nvSpPr>
          <p:cNvPr name="TextBox 5" id="5"/>
          <p:cNvSpPr txBox="true"/>
          <p:nvPr/>
        </p:nvSpPr>
        <p:spPr>
          <a:xfrm rot="0">
            <a:off x="2688134" y="6716336"/>
            <a:ext cx="2365921" cy="1972945"/>
          </a:xfrm>
          <a:prstGeom prst="rect">
            <a:avLst/>
          </a:prstGeom>
        </p:spPr>
        <p:txBody>
          <a:bodyPr anchor="t" rtlCol="false" tIns="0" lIns="0" bIns="0" rIns="0">
            <a:spAutoFit/>
          </a:bodyPr>
          <a:lstStyle/>
          <a:p>
            <a:pPr>
              <a:lnSpc>
                <a:spcPts val="5179"/>
              </a:lnSpc>
            </a:pPr>
            <a:r>
              <a:rPr lang="en-US" sz="3699">
                <a:solidFill>
                  <a:srgbClr val="1EFFC1"/>
                </a:solidFill>
                <a:latin typeface="Arimo"/>
              </a:rPr>
              <a:t>Retriever</a:t>
            </a:r>
          </a:p>
          <a:p>
            <a:pPr>
              <a:lnSpc>
                <a:spcPts val="5179"/>
              </a:lnSpc>
            </a:pPr>
            <a:r>
              <a:rPr lang="en-US" sz="3699">
                <a:solidFill>
                  <a:srgbClr val="1EFFC1"/>
                </a:solidFill>
                <a:latin typeface="Arimo"/>
              </a:rPr>
              <a:t>Generator</a:t>
            </a:r>
          </a:p>
          <a:p>
            <a:pPr algn="ctr">
              <a:lnSpc>
                <a:spcPts val="5179"/>
              </a:lnSpc>
            </a:pPr>
          </a:p>
        </p:txBody>
      </p:sp>
      <p:grpSp>
        <p:nvGrpSpPr>
          <p:cNvPr name="Group 6" id="6"/>
          <p:cNvGrpSpPr/>
          <p:nvPr/>
        </p:nvGrpSpPr>
        <p:grpSpPr>
          <a:xfrm rot="0">
            <a:off x="8022310" y="5040078"/>
            <a:ext cx="9671123" cy="4218222"/>
            <a:chOff x="0" y="0"/>
            <a:chExt cx="12894830" cy="5624296"/>
          </a:xfrm>
        </p:grpSpPr>
        <p:sp>
          <p:nvSpPr>
            <p:cNvPr name="TextBox 7" id="7"/>
            <p:cNvSpPr txBox="true"/>
            <p:nvPr/>
          </p:nvSpPr>
          <p:spPr>
            <a:xfrm rot="0">
              <a:off x="10550029" y="5209797"/>
              <a:ext cx="2344801" cy="414500"/>
            </a:xfrm>
            <a:prstGeom prst="rect">
              <a:avLst/>
            </a:prstGeom>
          </p:spPr>
          <p:txBody>
            <a:bodyPr anchor="t" rtlCol="false" tIns="0" lIns="0" bIns="0" rIns="0">
              <a:spAutoFit/>
            </a:bodyPr>
            <a:lstStyle/>
            <a:p>
              <a:pPr algn="ctr">
                <a:lnSpc>
                  <a:spcPts val="2462"/>
                </a:lnSpc>
              </a:pPr>
              <a:r>
                <a:rPr lang="en-US" sz="1758">
                  <a:solidFill>
                    <a:srgbClr val="FFFFFF"/>
                  </a:solidFill>
                  <a:latin typeface="Arimo"/>
                </a:rPr>
                <a:t>Generator</a:t>
              </a:r>
            </a:p>
          </p:txBody>
        </p:sp>
        <p:sp>
          <p:nvSpPr>
            <p:cNvPr name="TextBox 8" id="8"/>
            <p:cNvSpPr txBox="true"/>
            <p:nvPr/>
          </p:nvSpPr>
          <p:spPr>
            <a:xfrm rot="0">
              <a:off x="586864" y="998206"/>
              <a:ext cx="1274269" cy="487459"/>
            </a:xfrm>
            <a:prstGeom prst="rect">
              <a:avLst/>
            </a:prstGeom>
          </p:spPr>
          <p:txBody>
            <a:bodyPr anchor="t" rtlCol="false" tIns="0" lIns="0" bIns="0" rIns="0">
              <a:spAutoFit/>
            </a:bodyPr>
            <a:lstStyle/>
            <a:p>
              <a:pPr algn="ctr">
                <a:lnSpc>
                  <a:spcPts val="1486"/>
                </a:lnSpc>
              </a:pPr>
              <a:r>
                <a:rPr lang="en-US" sz="1061">
                  <a:solidFill>
                    <a:srgbClr val="1EFFC1"/>
                  </a:solidFill>
                  <a:latin typeface="Arimo"/>
                </a:rPr>
                <a:t>User Query</a:t>
              </a:r>
            </a:p>
            <a:p>
              <a:pPr algn="ctr">
                <a:lnSpc>
                  <a:spcPts val="1486"/>
                </a:lnSpc>
              </a:pPr>
              <a:r>
                <a:rPr lang="en-US" sz="1061">
                  <a:solidFill>
                    <a:srgbClr val="1EFFC1"/>
                  </a:solidFill>
                  <a:latin typeface="Arimo"/>
                </a:rPr>
                <a:t>“What is LLM”</a:t>
              </a:r>
            </a:p>
          </p:txBody>
        </p:sp>
        <p:grpSp>
          <p:nvGrpSpPr>
            <p:cNvPr name="Group 9" id="9"/>
            <p:cNvGrpSpPr/>
            <p:nvPr/>
          </p:nvGrpSpPr>
          <p:grpSpPr>
            <a:xfrm rot="0">
              <a:off x="0" y="975829"/>
              <a:ext cx="2502039" cy="637521"/>
              <a:chOff x="0" y="0"/>
              <a:chExt cx="1354930" cy="345237"/>
            </a:xfrm>
          </p:grpSpPr>
          <p:sp>
            <p:nvSpPr>
              <p:cNvPr name="Freeform 10" id="10"/>
              <p:cNvSpPr/>
              <p:nvPr/>
            </p:nvSpPr>
            <p:spPr>
              <a:xfrm flipH="false" flipV="false" rot="0">
                <a:off x="0" y="0"/>
                <a:ext cx="1354930" cy="345237"/>
              </a:xfrm>
              <a:custGeom>
                <a:avLst/>
                <a:gdLst/>
                <a:ahLst/>
                <a:cxnLst/>
                <a:rect r="r" b="b" t="t" l="l"/>
                <a:pathLst>
                  <a:path h="345237" w="1354930">
                    <a:moveTo>
                      <a:pt x="169196" y="0"/>
                    </a:moveTo>
                    <a:lnTo>
                      <a:pt x="1185734" y="0"/>
                    </a:lnTo>
                    <a:cubicBezTo>
                      <a:pt x="1279178" y="0"/>
                      <a:pt x="1354930" y="75752"/>
                      <a:pt x="1354930" y="169196"/>
                    </a:cubicBezTo>
                    <a:lnTo>
                      <a:pt x="1354930" y="176041"/>
                    </a:lnTo>
                    <a:cubicBezTo>
                      <a:pt x="1354930" y="269485"/>
                      <a:pt x="1279178" y="345237"/>
                      <a:pt x="1185734" y="345237"/>
                    </a:cubicBezTo>
                    <a:lnTo>
                      <a:pt x="169196" y="345237"/>
                    </a:lnTo>
                    <a:cubicBezTo>
                      <a:pt x="75752" y="345237"/>
                      <a:pt x="0" y="269485"/>
                      <a:pt x="0" y="176041"/>
                    </a:cubicBezTo>
                    <a:lnTo>
                      <a:pt x="0" y="169196"/>
                    </a:lnTo>
                    <a:cubicBezTo>
                      <a:pt x="0" y="75752"/>
                      <a:pt x="75752" y="0"/>
                      <a:pt x="169196" y="0"/>
                    </a:cubicBezTo>
                    <a:close/>
                  </a:path>
                </a:pathLst>
              </a:custGeom>
              <a:solidFill>
                <a:srgbClr val="000000">
                  <a:alpha val="0"/>
                </a:srgbClr>
              </a:solidFill>
              <a:ln w="38100" cap="rnd">
                <a:solidFill>
                  <a:srgbClr val="FFDE59"/>
                </a:solidFill>
                <a:prstDash val="solid"/>
                <a:round/>
              </a:ln>
            </p:spPr>
          </p:sp>
          <p:sp>
            <p:nvSpPr>
              <p:cNvPr name="TextBox 11" id="11"/>
              <p:cNvSpPr txBox="true"/>
              <p:nvPr/>
            </p:nvSpPr>
            <p:spPr>
              <a:xfrm>
                <a:off x="0" y="-9525"/>
                <a:ext cx="1354930" cy="354762"/>
              </a:xfrm>
              <a:prstGeom prst="rect">
                <a:avLst/>
              </a:prstGeom>
            </p:spPr>
            <p:txBody>
              <a:bodyPr anchor="ctr" rtlCol="false" tIns="28466" lIns="28466" bIns="28466" rIns="28466"/>
              <a:lstStyle/>
              <a:p>
                <a:pPr algn="ctr">
                  <a:lnSpc>
                    <a:spcPts val="2879"/>
                  </a:lnSpc>
                </a:pPr>
              </a:p>
            </p:txBody>
          </p:sp>
        </p:grpSp>
        <p:sp>
          <p:nvSpPr>
            <p:cNvPr name="AutoShape 12" id="12"/>
            <p:cNvSpPr/>
            <p:nvPr/>
          </p:nvSpPr>
          <p:spPr>
            <a:xfrm flipV="true">
              <a:off x="2475018" y="1259242"/>
              <a:ext cx="1083432" cy="12485"/>
            </a:xfrm>
            <a:prstGeom prst="line">
              <a:avLst/>
            </a:prstGeom>
            <a:ln cap="flat" w="24802">
              <a:solidFill>
                <a:srgbClr val="FFFFFF"/>
              </a:solidFill>
              <a:prstDash val="solid"/>
              <a:headEnd type="none" len="sm" w="sm"/>
              <a:tailEnd type="arrow" len="sm" w="med"/>
            </a:ln>
          </p:spPr>
        </p:sp>
        <p:grpSp>
          <p:nvGrpSpPr>
            <p:cNvPr name="Group 13" id="13"/>
            <p:cNvGrpSpPr/>
            <p:nvPr/>
          </p:nvGrpSpPr>
          <p:grpSpPr>
            <a:xfrm rot="0">
              <a:off x="3558450" y="377624"/>
              <a:ext cx="5530914" cy="1866888"/>
              <a:chOff x="0" y="0"/>
              <a:chExt cx="3343079" cy="1128413"/>
            </a:xfrm>
          </p:grpSpPr>
          <p:sp>
            <p:nvSpPr>
              <p:cNvPr name="Freeform 14" id="14"/>
              <p:cNvSpPr/>
              <p:nvPr/>
            </p:nvSpPr>
            <p:spPr>
              <a:xfrm flipH="false" flipV="false" rot="0">
                <a:off x="0" y="0"/>
                <a:ext cx="3343079" cy="1128413"/>
              </a:xfrm>
              <a:custGeom>
                <a:avLst/>
                <a:gdLst/>
                <a:ahLst/>
                <a:cxnLst/>
                <a:rect r="r" b="b" t="t" l="l"/>
                <a:pathLst>
                  <a:path h="1128413" w="3343079">
                    <a:moveTo>
                      <a:pt x="6075" y="0"/>
                    </a:moveTo>
                    <a:lnTo>
                      <a:pt x="3337004" y="0"/>
                    </a:lnTo>
                    <a:cubicBezTo>
                      <a:pt x="3338615" y="0"/>
                      <a:pt x="3340160" y="640"/>
                      <a:pt x="3341300" y="1779"/>
                    </a:cubicBezTo>
                    <a:cubicBezTo>
                      <a:pt x="3342439" y="2918"/>
                      <a:pt x="3343079" y="4464"/>
                      <a:pt x="3343079" y="6075"/>
                    </a:cubicBezTo>
                    <a:lnTo>
                      <a:pt x="3343079" y="1122338"/>
                    </a:lnTo>
                    <a:cubicBezTo>
                      <a:pt x="3343079" y="1125693"/>
                      <a:pt x="3340359" y="1128413"/>
                      <a:pt x="3337004" y="1128413"/>
                    </a:cubicBezTo>
                    <a:lnTo>
                      <a:pt x="6075" y="1128413"/>
                    </a:lnTo>
                    <a:cubicBezTo>
                      <a:pt x="2720" y="1128413"/>
                      <a:pt x="0" y="1125693"/>
                      <a:pt x="0" y="1122338"/>
                    </a:cubicBezTo>
                    <a:lnTo>
                      <a:pt x="0" y="6075"/>
                    </a:lnTo>
                    <a:cubicBezTo>
                      <a:pt x="0" y="2720"/>
                      <a:pt x="2720" y="0"/>
                      <a:pt x="6075" y="0"/>
                    </a:cubicBezTo>
                    <a:close/>
                  </a:path>
                </a:pathLst>
              </a:custGeom>
              <a:solidFill>
                <a:srgbClr val="000000">
                  <a:alpha val="0"/>
                </a:srgbClr>
              </a:solidFill>
              <a:ln w="38100" cap="sq">
                <a:solidFill>
                  <a:srgbClr val="FFDE59"/>
                </a:solidFill>
                <a:prstDash val="solid"/>
                <a:miter/>
              </a:ln>
            </p:spPr>
          </p:sp>
          <p:sp>
            <p:nvSpPr>
              <p:cNvPr name="TextBox 15" id="15"/>
              <p:cNvSpPr txBox="true"/>
              <p:nvPr/>
            </p:nvSpPr>
            <p:spPr>
              <a:xfrm>
                <a:off x="0" y="-9525"/>
                <a:ext cx="3343079" cy="1137938"/>
              </a:xfrm>
              <a:prstGeom prst="rect">
                <a:avLst/>
              </a:prstGeom>
            </p:spPr>
            <p:txBody>
              <a:bodyPr anchor="ctr" rtlCol="false" tIns="25503" lIns="25503" bIns="25503" rIns="25503"/>
              <a:lstStyle/>
              <a:p>
                <a:pPr algn="ctr">
                  <a:lnSpc>
                    <a:spcPts val="2879"/>
                  </a:lnSpc>
                </a:pPr>
              </a:p>
            </p:txBody>
          </p:sp>
        </p:grpSp>
        <p:grpSp>
          <p:nvGrpSpPr>
            <p:cNvPr name="Group 16" id="16"/>
            <p:cNvGrpSpPr/>
            <p:nvPr/>
          </p:nvGrpSpPr>
          <p:grpSpPr>
            <a:xfrm rot="0">
              <a:off x="3870138" y="945462"/>
              <a:ext cx="2560945" cy="652530"/>
              <a:chOff x="0" y="0"/>
              <a:chExt cx="1354930" cy="345237"/>
            </a:xfrm>
          </p:grpSpPr>
          <p:sp>
            <p:nvSpPr>
              <p:cNvPr name="Freeform 17" id="17"/>
              <p:cNvSpPr/>
              <p:nvPr/>
            </p:nvSpPr>
            <p:spPr>
              <a:xfrm flipH="false" flipV="false" rot="0">
                <a:off x="0" y="0"/>
                <a:ext cx="1354930" cy="345237"/>
              </a:xfrm>
              <a:custGeom>
                <a:avLst/>
                <a:gdLst/>
                <a:ahLst/>
                <a:cxnLst/>
                <a:rect r="r" b="b" t="t" l="l"/>
                <a:pathLst>
                  <a:path h="345237" w="1354930">
                    <a:moveTo>
                      <a:pt x="55101" y="0"/>
                    </a:moveTo>
                    <a:lnTo>
                      <a:pt x="1299829" y="0"/>
                    </a:lnTo>
                    <a:cubicBezTo>
                      <a:pt x="1330260" y="0"/>
                      <a:pt x="1354930" y="24670"/>
                      <a:pt x="1354930" y="55101"/>
                    </a:cubicBezTo>
                    <a:lnTo>
                      <a:pt x="1354930" y="290135"/>
                    </a:lnTo>
                    <a:cubicBezTo>
                      <a:pt x="1354930" y="320567"/>
                      <a:pt x="1330260" y="345237"/>
                      <a:pt x="1299829" y="345237"/>
                    </a:cubicBezTo>
                    <a:lnTo>
                      <a:pt x="55101" y="345237"/>
                    </a:lnTo>
                    <a:cubicBezTo>
                      <a:pt x="24670" y="345237"/>
                      <a:pt x="0" y="320567"/>
                      <a:pt x="0" y="290135"/>
                    </a:cubicBezTo>
                    <a:lnTo>
                      <a:pt x="0" y="55101"/>
                    </a:lnTo>
                    <a:cubicBezTo>
                      <a:pt x="0" y="24670"/>
                      <a:pt x="24670" y="0"/>
                      <a:pt x="55101" y="0"/>
                    </a:cubicBezTo>
                    <a:close/>
                  </a:path>
                </a:pathLst>
              </a:custGeom>
              <a:solidFill>
                <a:srgbClr val="000000">
                  <a:alpha val="0"/>
                </a:srgbClr>
              </a:solidFill>
              <a:ln w="28575" cap="rnd">
                <a:solidFill>
                  <a:srgbClr val="FFDE59"/>
                </a:solidFill>
                <a:prstDash val="solid"/>
                <a:round/>
              </a:ln>
            </p:spPr>
          </p:sp>
          <p:sp>
            <p:nvSpPr>
              <p:cNvPr name="TextBox 18" id="18"/>
              <p:cNvSpPr txBox="true"/>
              <p:nvPr/>
            </p:nvSpPr>
            <p:spPr>
              <a:xfrm>
                <a:off x="0" y="-9525"/>
                <a:ext cx="1354930" cy="354762"/>
              </a:xfrm>
              <a:prstGeom prst="rect">
                <a:avLst/>
              </a:prstGeom>
            </p:spPr>
            <p:txBody>
              <a:bodyPr anchor="ctr" rtlCol="false" tIns="29136" lIns="29136" bIns="29136" rIns="29136"/>
              <a:lstStyle/>
              <a:p>
                <a:pPr algn="ctr">
                  <a:lnSpc>
                    <a:spcPts val="2879"/>
                  </a:lnSpc>
                </a:pPr>
              </a:p>
            </p:txBody>
          </p:sp>
        </p:grpSp>
        <p:grpSp>
          <p:nvGrpSpPr>
            <p:cNvPr name="Group 19" id="19"/>
            <p:cNvGrpSpPr/>
            <p:nvPr/>
          </p:nvGrpSpPr>
          <p:grpSpPr>
            <a:xfrm rot="0">
              <a:off x="3870138" y="945462"/>
              <a:ext cx="2716789" cy="652530"/>
              <a:chOff x="0" y="0"/>
              <a:chExt cx="1437383" cy="345237"/>
            </a:xfrm>
          </p:grpSpPr>
          <p:sp>
            <p:nvSpPr>
              <p:cNvPr name="Freeform 20" id="20"/>
              <p:cNvSpPr/>
              <p:nvPr/>
            </p:nvSpPr>
            <p:spPr>
              <a:xfrm flipH="false" flipV="false" rot="0">
                <a:off x="0" y="0"/>
                <a:ext cx="1437383" cy="345237"/>
              </a:xfrm>
              <a:custGeom>
                <a:avLst/>
                <a:gdLst/>
                <a:ahLst/>
                <a:cxnLst/>
                <a:rect r="r" b="b" t="t" l="l"/>
                <a:pathLst>
                  <a:path h="345237" w="1437383">
                    <a:moveTo>
                      <a:pt x="51941" y="0"/>
                    </a:moveTo>
                    <a:lnTo>
                      <a:pt x="1385442" y="0"/>
                    </a:lnTo>
                    <a:cubicBezTo>
                      <a:pt x="1414128" y="0"/>
                      <a:pt x="1437383" y="23255"/>
                      <a:pt x="1437383" y="51941"/>
                    </a:cubicBezTo>
                    <a:lnTo>
                      <a:pt x="1437383" y="293296"/>
                    </a:lnTo>
                    <a:cubicBezTo>
                      <a:pt x="1437383" y="321982"/>
                      <a:pt x="1414128" y="345237"/>
                      <a:pt x="1385442" y="345237"/>
                    </a:cubicBezTo>
                    <a:lnTo>
                      <a:pt x="51941" y="345237"/>
                    </a:lnTo>
                    <a:cubicBezTo>
                      <a:pt x="23255" y="345237"/>
                      <a:pt x="0" y="321982"/>
                      <a:pt x="0" y="293296"/>
                    </a:cubicBezTo>
                    <a:lnTo>
                      <a:pt x="0" y="51941"/>
                    </a:lnTo>
                    <a:cubicBezTo>
                      <a:pt x="0" y="23255"/>
                      <a:pt x="23255" y="0"/>
                      <a:pt x="51941" y="0"/>
                    </a:cubicBezTo>
                    <a:close/>
                  </a:path>
                </a:pathLst>
              </a:custGeom>
              <a:solidFill>
                <a:srgbClr val="000000">
                  <a:alpha val="0"/>
                </a:srgbClr>
              </a:solidFill>
              <a:ln w="28575" cap="rnd">
                <a:solidFill>
                  <a:srgbClr val="FFDE59"/>
                </a:solidFill>
                <a:prstDash val="solid"/>
                <a:round/>
              </a:ln>
            </p:spPr>
          </p:sp>
          <p:sp>
            <p:nvSpPr>
              <p:cNvPr name="TextBox 21" id="21"/>
              <p:cNvSpPr txBox="true"/>
              <p:nvPr/>
            </p:nvSpPr>
            <p:spPr>
              <a:xfrm>
                <a:off x="0" y="-9525"/>
                <a:ext cx="1437383" cy="354762"/>
              </a:xfrm>
              <a:prstGeom prst="rect">
                <a:avLst/>
              </a:prstGeom>
            </p:spPr>
            <p:txBody>
              <a:bodyPr anchor="ctr" rtlCol="false" tIns="29136" lIns="29136" bIns="29136" rIns="29136"/>
              <a:lstStyle/>
              <a:p>
                <a:pPr algn="ctr">
                  <a:lnSpc>
                    <a:spcPts val="2879"/>
                  </a:lnSpc>
                </a:pPr>
              </a:p>
            </p:txBody>
          </p:sp>
        </p:grpSp>
        <p:grpSp>
          <p:nvGrpSpPr>
            <p:cNvPr name="Group 22" id="22"/>
            <p:cNvGrpSpPr/>
            <p:nvPr/>
          </p:nvGrpSpPr>
          <p:grpSpPr>
            <a:xfrm rot="0">
              <a:off x="3870138" y="945462"/>
              <a:ext cx="2405101" cy="652530"/>
              <a:chOff x="0" y="0"/>
              <a:chExt cx="1272477" cy="345237"/>
            </a:xfrm>
          </p:grpSpPr>
          <p:sp>
            <p:nvSpPr>
              <p:cNvPr name="Freeform 23" id="23"/>
              <p:cNvSpPr/>
              <p:nvPr/>
            </p:nvSpPr>
            <p:spPr>
              <a:xfrm flipH="false" flipV="false" rot="0">
                <a:off x="0" y="0"/>
                <a:ext cx="1272477" cy="345237"/>
              </a:xfrm>
              <a:custGeom>
                <a:avLst/>
                <a:gdLst/>
                <a:ahLst/>
                <a:cxnLst/>
                <a:rect r="r" b="b" t="t" l="l"/>
                <a:pathLst>
                  <a:path h="345237" w="1272477">
                    <a:moveTo>
                      <a:pt x="58672" y="0"/>
                    </a:moveTo>
                    <a:lnTo>
                      <a:pt x="1213805" y="0"/>
                    </a:lnTo>
                    <a:cubicBezTo>
                      <a:pt x="1246209" y="0"/>
                      <a:pt x="1272477" y="26268"/>
                      <a:pt x="1272477" y="58672"/>
                    </a:cubicBezTo>
                    <a:lnTo>
                      <a:pt x="1272477" y="286565"/>
                    </a:lnTo>
                    <a:cubicBezTo>
                      <a:pt x="1272477" y="302126"/>
                      <a:pt x="1266295" y="317049"/>
                      <a:pt x="1255292" y="328052"/>
                    </a:cubicBezTo>
                    <a:cubicBezTo>
                      <a:pt x="1244289" y="339055"/>
                      <a:pt x="1229366" y="345237"/>
                      <a:pt x="1213805" y="345237"/>
                    </a:cubicBezTo>
                    <a:lnTo>
                      <a:pt x="58672" y="345237"/>
                    </a:lnTo>
                    <a:cubicBezTo>
                      <a:pt x="43111" y="345237"/>
                      <a:pt x="28188" y="339055"/>
                      <a:pt x="17185" y="328052"/>
                    </a:cubicBezTo>
                    <a:cubicBezTo>
                      <a:pt x="6181" y="317049"/>
                      <a:pt x="0" y="302126"/>
                      <a:pt x="0" y="286565"/>
                    </a:cubicBezTo>
                    <a:lnTo>
                      <a:pt x="0" y="58672"/>
                    </a:lnTo>
                    <a:cubicBezTo>
                      <a:pt x="0" y="43111"/>
                      <a:pt x="6181" y="28188"/>
                      <a:pt x="17185" y="17185"/>
                    </a:cubicBezTo>
                    <a:cubicBezTo>
                      <a:pt x="28188" y="6181"/>
                      <a:pt x="43111" y="0"/>
                      <a:pt x="58672" y="0"/>
                    </a:cubicBezTo>
                    <a:close/>
                  </a:path>
                </a:pathLst>
              </a:custGeom>
              <a:solidFill>
                <a:srgbClr val="000000">
                  <a:alpha val="0"/>
                </a:srgbClr>
              </a:solidFill>
              <a:ln w="28575" cap="rnd">
                <a:solidFill>
                  <a:srgbClr val="FFDE59"/>
                </a:solidFill>
                <a:prstDash val="solid"/>
                <a:round/>
              </a:ln>
            </p:spPr>
          </p:sp>
          <p:sp>
            <p:nvSpPr>
              <p:cNvPr name="TextBox 24" id="24"/>
              <p:cNvSpPr txBox="true"/>
              <p:nvPr/>
            </p:nvSpPr>
            <p:spPr>
              <a:xfrm>
                <a:off x="0" y="-9525"/>
                <a:ext cx="1272477" cy="354762"/>
              </a:xfrm>
              <a:prstGeom prst="rect">
                <a:avLst/>
              </a:prstGeom>
            </p:spPr>
            <p:txBody>
              <a:bodyPr anchor="ctr" rtlCol="false" tIns="29136" lIns="29136" bIns="29136" rIns="29136"/>
              <a:lstStyle/>
              <a:p>
                <a:pPr algn="ctr">
                  <a:lnSpc>
                    <a:spcPts val="2879"/>
                  </a:lnSpc>
                </a:pPr>
              </a:p>
            </p:txBody>
          </p:sp>
        </p:grpSp>
        <p:sp>
          <p:nvSpPr>
            <p:cNvPr name="TextBox 25" id="25"/>
            <p:cNvSpPr txBox="true"/>
            <p:nvPr/>
          </p:nvSpPr>
          <p:spPr>
            <a:xfrm rot="0">
              <a:off x="3558450" y="1085874"/>
              <a:ext cx="2716789" cy="324082"/>
            </a:xfrm>
            <a:prstGeom prst="rect">
              <a:avLst/>
            </a:prstGeom>
          </p:spPr>
          <p:txBody>
            <a:bodyPr anchor="t" rtlCol="false" tIns="0" lIns="0" bIns="0" rIns="0">
              <a:spAutoFit/>
            </a:bodyPr>
            <a:lstStyle/>
            <a:p>
              <a:pPr algn="ctr">
                <a:lnSpc>
                  <a:spcPts val="1926"/>
                </a:lnSpc>
              </a:pPr>
              <a:r>
                <a:rPr lang="en-US" sz="1376">
                  <a:solidFill>
                    <a:srgbClr val="1EFFC1"/>
                  </a:solidFill>
                  <a:latin typeface="Arimo"/>
                </a:rPr>
                <a:t>Knowledge Base</a:t>
              </a:r>
            </a:p>
          </p:txBody>
        </p:sp>
        <p:grpSp>
          <p:nvGrpSpPr>
            <p:cNvPr name="Group 26" id="26"/>
            <p:cNvGrpSpPr/>
            <p:nvPr/>
          </p:nvGrpSpPr>
          <p:grpSpPr>
            <a:xfrm rot="8395">
              <a:off x="7390392" y="588744"/>
              <a:ext cx="1179109" cy="1339799"/>
              <a:chOff x="0" y="0"/>
              <a:chExt cx="619138" cy="703514"/>
            </a:xfrm>
          </p:grpSpPr>
          <p:sp>
            <p:nvSpPr>
              <p:cNvPr name="Freeform 27" id="27"/>
              <p:cNvSpPr/>
              <p:nvPr/>
            </p:nvSpPr>
            <p:spPr>
              <a:xfrm flipH="false" flipV="false" rot="0">
                <a:off x="0" y="0"/>
                <a:ext cx="619138" cy="703514"/>
              </a:xfrm>
              <a:custGeom>
                <a:avLst/>
                <a:gdLst/>
                <a:ahLst/>
                <a:cxnLst/>
                <a:rect r="r" b="b" t="t" l="l"/>
                <a:pathLst>
                  <a:path h="703514" w="619138">
                    <a:moveTo>
                      <a:pt x="309569" y="0"/>
                    </a:moveTo>
                    <a:lnTo>
                      <a:pt x="309569" y="0"/>
                    </a:lnTo>
                    <a:cubicBezTo>
                      <a:pt x="391672" y="0"/>
                      <a:pt x="470412" y="32615"/>
                      <a:pt x="528467" y="90671"/>
                    </a:cubicBezTo>
                    <a:cubicBezTo>
                      <a:pt x="586522" y="148726"/>
                      <a:pt x="619138" y="227466"/>
                      <a:pt x="619138" y="309569"/>
                    </a:cubicBezTo>
                    <a:lnTo>
                      <a:pt x="619138" y="393945"/>
                    </a:lnTo>
                    <a:cubicBezTo>
                      <a:pt x="619138" y="564915"/>
                      <a:pt x="480539" y="703514"/>
                      <a:pt x="309569" y="703514"/>
                    </a:cubicBezTo>
                    <a:lnTo>
                      <a:pt x="309569" y="703514"/>
                    </a:lnTo>
                    <a:cubicBezTo>
                      <a:pt x="227466" y="703514"/>
                      <a:pt x="148726" y="670899"/>
                      <a:pt x="90671" y="612843"/>
                    </a:cubicBezTo>
                    <a:cubicBezTo>
                      <a:pt x="32615" y="554788"/>
                      <a:pt x="0" y="476048"/>
                      <a:pt x="0" y="393945"/>
                    </a:cubicBezTo>
                    <a:lnTo>
                      <a:pt x="0" y="309569"/>
                    </a:lnTo>
                    <a:cubicBezTo>
                      <a:pt x="0" y="138599"/>
                      <a:pt x="138599" y="0"/>
                      <a:pt x="309569" y="0"/>
                    </a:cubicBezTo>
                    <a:close/>
                  </a:path>
                </a:pathLst>
              </a:custGeom>
              <a:solidFill>
                <a:srgbClr val="000000">
                  <a:alpha val="0"/>
                </a:srgbClr>
              </a:solidFill>
              <a:ln w="38100" cap="rnd">
                <a:solidFill>
                  <a:srgbClr val="FFDE59"/>
                </a:solidFill>
                <a:prstDash val="solid"/>
                <a:round/>
              </a:ln>
            </p:spPr>
          </p:sp>
          <p:sp>
            <p:nvSpPr>
              <p:cNvPr name="TextBox 28" id="28"/>
              <p:cNvSpPr txBox="true"/>
              <p:nvPr/>
            </p:nvSpPr>
            <p:spPr>
              <a:xfrm>
                <a:off x="0" y="-9525"/>
                <a:ext cx="619138" cy="713039"/>
              </a:xfrm>
              <a:prstGeom prst="rect">
                <a:avLst/>
              </a:prstGeom>
            </p:spPr>
            <p:txBody>
              <a:bodyPr anchor="ctr" rtlCol="false" tIns="29357" lIns="29357" bIns="29357" rIns="29357"/>
              <a:lstStyle/>
              <a:p>
                <a:pPr algn="ctr">
                  <a:lnSpc>
                    <a:spcPts val="2879"/>
                  </a:lnSpc>
                </a:pPr>
              </a:p>
            </p:txBody>
          </p:sp>
        </p:grpSp>
        <p:sp>
          <p:nvSpPr>
            <p:cNvPr name="TextBox 29" id="29"/>
            <p:cNvSpPr txBox="true"/>
            <p:nvPr/>
          </p:nvSpPr>
          <p:spPr>
            <a:xfrm rot="0">
              <a:off x="6896425" y="892857"/>
              <a:ext cx="2166981" cy="650238"/>
            </a:xfrm>
            <a:prstGeom prst="rect">
              <a:avLst/>
            </a:prstGeom>
          </p:spPr>
          <p:txBody>
            <a:bodyPr anchor="t" rtlCol="false" tIns="0" lIns="0" bIns="0" rIns="0">
              <a:spAutoFit/>
            </a:bodyPr>
            <a:lstStyle/>
            <a:p>
              <a:pPr algn="ctr">
                <a:lnSpc>
                  <a:spcPts val="1926"/>
                </a:lnSpc>
              </a:pPr>
              <a:r>
                <a:rPr lang="en-US" sz="1376">
                  <a:solidFill>
                    <a:srgbClr val="1EFFC1"/>
                  </a:solidFill>
                  <a:latin typeface="Arimo"/>
                </a:rPr>
                <a:t>Document </a:t>
              </a:r>
            </a:p>
            <a:p>
              <a:pPr algn="ctr">
                <a:lnSpc>
                  <a:spcPts val="1926"/>
                </a:lnSpc>
              </a:pPr>
              <a:r>
                <a:rPr lang="en-US" sz="1376">
                  <a:solidFill>
                    <a:srgbClr val="1EFFC1"/>
                  </a:solidFill>
                  <a:latin typeface="Arimo"/>
                </a:rPr>
                <a:t>Chunks</a:t>
              </a:r>
            </a:p>
          </p:txBody>
        </p:sp>
        <p:sp>
          <p:nvSpPr>
            <p:cNvPr name="AutoShape 30" id="30"/>
            <p:cNvSpPr/>
            <p:nvPr/>
          </p:nvSpPr>
          <p:spPr>
            <a:xfrm>
              <a:off x="6584981" y="1323553"/>
              <a:ext cx="803778" cy="0"/>
            </a:xfrm>
            <a:prstGeom prst="line">
              <a:avLst/>
            </a:prstGeom>
            <a:ln cap="flat" w="24802">
              <a:solidFill>
                <a:srgbClr val="FFFFFF"/>
              </a:solidFill>
              <a:prstDash val="solid"/>
              <a:headEnd type="none" len="sm" w="sm"/>
              <a:tailEnd type="arrow" len="sm" w="med"/>
            </a:ln>
          </p:spPr>
        </p:sp>
        <p:grpSp>
          <p:nvGrpSpPr>
            <p:cNvPr name="Group 31" id="31"/>
            <p:cNvGrpSpPr/>
            <p:nvPr/>
          </p:nvGrpSpPr>
          <p:grpSpPr>
            <a:xfrm rot="0">
              <a:off x="10492657" y="1869359"/>
              <a:ext cx="2399941" cy="3182407"/>
              <a:chOff x="0" y="0"/>
              <a:chExt cx="1354930" cy="1796685"/>
            </a:xfrm>
          </p:grpSpPr>
          <p:sp>
            <p:nvSpPr>
              <p:cNvPr name="Freeform 32" id="32"/>
              <p:cNvSpPr/>
              <p:nvPr/>
            </p:nvSpPr>
            <p:spPr>
              <a:xfrm flipH="false" flipV="false" rot="0">
                <a:off x="0" y="0"/>
                <a:ext cx="1354930" cy="1796685"/>
              </a:xfrm>
              <a:custGeom>
                <a:avLst/>
                <a:gdLst/>
                <a:ahLst/>
                <a:cxnLst/>
                <a:rect r="r" b="b" t="t" l="l"/>
                <a:pathLst>
                  <a:path h="1796685" w="1354930">
                    <a:moveTo>
                      <a:pt x="167994" y="0"/>
                    </a:moveTo>
                    <a:lnTo>
                      <a:pt x="1186936" y="0"/>
                    </a:lnTo>
                    <a:cubicBezTo>
                      <a:pt x="1231491" y="0"/>
                      <a:pt x="1274221" y="17699"/>
                      <a:pt x="1305726" y="49204"/>
                    </a:cubicBezTo>
                    <a:cubicBezTo>
                      <a:pt x="1337231" y="80709"/>
                      <a:pt x="1354930" y="123439"/>
                      <a:pt x="1354930" y="167994"/>
                    </a:cubicBezTo>
                    <a:lnTo>
                      <a:pt x="1354930" y="1628691"/>
                    </a:lnTo>
                    <a:cubicBezTo>
                      <a:pt x="1354930" y="1721472"/>
                      <a:pt x="1279716" y="1796685"/>
                      <a:pt x="1186936" y="1796685"/>
                    </a:cubicBezTo>
                    <a:lnTo>
                      <a:pt x="167994" y="1796685"/>
                    </a:lnTo>
                    <a:cubicBezTo>
                      <a:pt x="75214" y="1796685"/>
                      <a:pt x="0" y="1721472"/>
                      <a:pt x="0" y="1628691"/>
                    </a:cubicBezTo>
                    <a:lnTo>
                      <a:pt x="0" y="167994"/>
                    </a:lnTo>
                    <a:cubicBezTo>
                      <a:pt x="0" y="75214"/>
                      <a:pt x="75214" y="0"/>
                      <a:pt x="167994" y="0"/>
                    </a:cubicBezTo>
                    <a:close/>
                  </a:path>
                </a:pathLst>
              </a:custGeom>
              <a:solidFill>
                <a:srgbClr val="000000">
                  <a:alpha val="0"/>
                </a:srgbClr>
              </a:solidFill>
              <a:ln w="38100" cap="rnd">
                <a:solidFill>
                  <a:srgbClr val="FFDE59"/>
                </a:solidFill>
                <a:prstDash val="solid"/>
                <a:round/>
              </a:ln>
            </p:spPr>
          </p:sp>
          <p:sp>
            <p:nvSpPr>
              <p:cNvPr name="TextBox 33" id="33"/>
              <p:cNvSpPr txBox="true"/>
              <p:nvPr/>
            </p:nvSpPr>
            <p:spPr>
              <a:xfrm>
                <a:off x="0" y="-9525"/>
                <a:ext cx="1354930" cy="1806210"/>
              </a:xfrm>
              <a:prstGeom prst="rect">
                <a:avLst/>
              </a:prstGeom>
            </p:spPr>
            <p:txBody>
              <a:bodyPr anchor="ctr" rtlCol="false" tIns="27304" lIns="27304" bIns="27304" rIns="27304"/>
              <a:lstStyle/>
              <a:p>
                <a:pPr algn="ctr">
                  <a:lnSpc>
                    <a:spcPts val="2879"/>
                  </a:lnSpc>
                </a:pPr>
              </a:p>
            </p:txBody>
          </p:sp>
        </p:grpSp>
        <p:sp>
          <p:nvSpPr>
            <p:cNvPr name="TextBox 34" id="34"/>
            <p:cNvSpPr txBox="true"/>
            <p:nvPr/>
          </p:nvSpPr>
          <p:spPr>
            <a:xfrm rot="0">
              <a:off x="10494889" y="3221910"/>
              <a:ext cx="2399941" cy="451059"/>
            </a:xfrm>
            <a:prstGeom prst="rect">
              <a:avLst/>
            </a:prstGeom>
          </p:spPr>
          <p:txBody>
            <a:bodyPr anchor="t" rtlCol="false" tIns="0" lIns="0" bIns="0" rIns="0">
              <a:spAutoFit/>
            </a:bodyPr>
            <a:lstStyle/>
            <a:p>
              <a:pPr algn="ctr">
                <a:lnSpc>
                  <a:spcPts val="2745"/>
                </a:lnSpc>
              </a:pPr>
              <a:r>
                <a:rPr lang="en-US" sz="1960">
                  <a:solidFill>
                    <a:srgbClr val="1EFFC1"/>
                  </a:solidFill>
                  <a:latin typeface="Arimo"/>
                </a:rPr>
                <a:t>LLM</a:t>
              </a:r>
            </a:p>
          </p:txBody>
        </p:sp>
        <p:sp>
          <p:nvSpPr>
            <p:cNvPr name="AutoShape 35" id="35"/>
            <p:cNvSpPr/>
            <p:nvPr/>
          </p:nvSpPr>
          <p:spPr>
            <a:xfrm flipH="true">
              <a:off x="4225836" y="4427070"/>
              <a:ext cx="6274964" cy="0"/>
            </a:xfrm>
            <a:prstGeom prst="line">
              <a:avLst/>
            </a:prstGeom>
            <a:ln cap="flat" w="33069">
              <a:solidFill>
                <a:srgbClr val="FFFFFF"/>
              </a:solidFill>
              <a:prstDash val="solid"/>
              <a:headEnd type="none" len="sm" w="sm"/>
              <a:tailEnd type="arrow" len="sm" w="med"/>
            </a:ln>
          </p:spPr>
        </p:sp>
        <p:grpSp>
          <p:nvGrpSpPr>
            <p:cNvPr name="Group 36" id="36"/>
            <p:cNvGrpSpPr/>
            <p:nvPr/>
          </p:nvGrpSpPr>
          <p:grpSpPr>
            <a:xfrm rot="0">
              <a:off x="1610876" y="3682986"/>
              <a:ext cx="2614959" cy="1583961"/>
              <a:chOff x="0" y="0"/>
              <a:chExt cx="1015576" cy="615166"/>
            </a:xfrm>
          </p:grpSpPr>
          <p:sp>
            <p:nvSpPr>
              <p:cNvPr name="Freeform 37" id="37"/>
              <p:cNvSpPr/>
              <p:nvPr/>
            </p:nvSpPr>
            <p:spPr>
              <a:xfrm flipH="false" flipV="false" rot="0">
                <a:off x="0" y="0"/>
                <a:ext cx="1015576" cy="615166"/>
              </a:xfrm>
              <a:custGeom>
                <a:avLst/>
                <a:gdLst/>
                <a:ahLst/>
                <a:cxnLst/>
                <a:rect r="r" b="b" t="t" l="l"/>
                <a:pathLst>
                  <a:path h="615166" w="1015576">
                    <a:moveTo>
                      <a:pt x="128484" y="0"/>
                    </a:moveTo>
                    <a:lnTo>
                      <a:pt x="887092" y="0"/>
                    </a:lnTo>
                    <a:cubicBezTo>
                      <a:pt x="921168" y="0"/>
                      <a:pt x="953849" y="13537"/>
                      <a:pt x="977944" y="37632"/>
                    </a:cubicBezTo>
                    <a:cubicBezTo>
                      <a:pt x="1002040" y="61727"/>
                      <a:pt x="1015576" y="94408"/>
                      <a:pt x="1015576" y="128484"/>
                    </a:cubicBezTo>
                    <a:lnTo>
                      <a:pt x="1015576" y="486682"/>
                    </a:lnTo>
                    <a:cubicBezTo>
                      <a:pt x="1015576" y="557641"/>
                      <a:pt x="958052" y="615166"/>
                      <a:pt x="887092" y="615166"/>
                    </a:cubicBezTo>
                    <a:lnTo>
                      <a:pt x="128484" y="615166"/>
                    </a:lnTo>
                    <a:cubicBezTo>
                      <a:pt x="94408" y="615166"/>
                      <a:pt x="61727" y="601629"/>
                      <a:pt x="37632" y="577533"/>
                    </a:cubicBezTo>
                    <a:cubicBezTo>
                      <a:pt x="13537" y="553438"/>
                      <a:pt x="0" y="520758"/>
                      <a:pt x="0" y="486682"/>
                    </a:cubicBezTo>
                    <a:lnTo>
                      <a:pt x="0" y="128484"/>
                    </a:lnTo>
                    <a:cubicBezTo>
                      <a:pt x="0" y="57524"/>
                      <a:pt x="57524" y="0"/>
                      <a:pt x="128484" y="0"/>
                    </a:cubicBezTo>
                    <a:close/>
                  </a:path>
                </a:pathLst>
              </a:custGeom>
              <a:solidFill>
                <a:srgbClr val="000000">
                  <a:alpha val="0"/>
                </a:srgbClr>
              </a:solidFill>
              <a:ln w="28575" cap="rnd">
                <a:solidFill>
                  <a:srgbClr val="FFDE59"/>
                </a:solidFill>
                <a:prstDash val="solid"/>
                <a:round/>
              </a:ln>
            </p:spPr>
          </p:sp>
          <p:sp>
            <p:nvSpPr>
              <p:cNvPr name="TextBox 38" id="38"/>
              <p:cNvSpPr txBox="true"/>
              <p:nvPr/>
            </p:nvSpPr>
            <p:spPr>
              <a:xfrm>
                <a:off x="0" y="-9525"/>
                <a:ext cx="1015576" cy="624691"/>
              </a:xfrm>
              <a:prstGeom prst="rect">
                <a:avLst/>
              </a:prstGeom>
            </p:spPr>
            <p:txBody>
              <a:bodyPr anchor="ctr" rtlCol="false" tIns="39691" lIns="39691" bIns="39691" rIns="39691"/>
              <a:lstStyle/>
              <a:p>
                <a:pPr algn="ctr">
                  <a:lnSpc>
                    <a:spcPts val="2879"/>
                  </a:lnSpc>
                </a:pPr>
              </a:p>
            </p:txBody>
          </p:sp>
        </p:grpSp>
        <p:sp>
          <p:nvSpPr>
            <p:cNvPr name="TextBox 39" id="39"/>
            <p:cNvSpPr txBox="true"/>
            <p:nvPr/>
          </p:nvSpPr>
          <p:spPr>
            <a:xfrm rot="0">
              <a:off x="1784049" y="4015407"/>
              <a:ext cx="2268615" cy="870660"/>
            </a:xfrm>
            <a:prstGeom prst="rect">
              <a:avLst/>
            </a:prstGeom>
          </p:spPr>
          <p:txBody>
            <a:bodyPr anchor="t" rtlCol="false" tIns="0" lIns="0" bIns="0" rIns="0">
              <a:spAutoFit/>
            </a:bodyPr>
            <a:lstStyle/>
            <a:p>
              <a:pPr algn="ctr">
                <a:lnSpc>
                  <a:spcPts val="1747"/>
                </a:lnSpc>
              </a:pPr>
              <a:r>
                <a:rPr lang="en-US" sz="1247">
                  <a:solidFill>
                    <a:srgbClr val="1EFFC1"/>
                  </a:solidFill>
                  <a:latin typeface="Arimo"/>
                </a:rPr>
                <a:t>LLM, are AI models that recognize and generate human text</a:t>
              </a:r>
            </a:p>
          </p:txBody>
        </p:sp>
        <p:sp>
          <p:nvSpPr>
            <p:cNvPr name="AutoShape 40" id="40"/>
            <p:cNvSpPr/>
            <p:nvPr/>
          </p:nvSpPr>
          <p:spPr>
            <a:xfrm flipH="true">
              <a:off x="1223998" y="1613350"/>
              <a:ext cx="21918" cy="1369099"/>
            </a:xfrm>
            <a:prstGeom prst="line">
              <a:avLst/>
            </a:prstGeom>
            <a:ln cap="flat" w="33069">
              <a:solidFill>
                <a:srgbClr val="FFFFFF"/>
              </a:solidFill>
              <a:prstDash val="solid"/>
              <a:headEnd type="none" len="sm" w="sm"/>
              <a:tailEnd type="none" len="sm" w="sm"/>
            </a:ln>
          </p:spPr>
        </p:sp>
        <p:sp>
          <p:nvSpPr>
            <p:cNvPr name="TextBox 41" id="41"/>
            <p:cNvSpPr txBox="true"/>
            <p:nvPr/>
          </p:nvSpPr>
          <p:spPr>
            <a:xfrm rot="0">
              <a:off x="5123357" y="-66675"/>
              <a:ext cx="2303764" cy="444299"/>
            </a:xfrm>
            <a:prstGeom prst="rect">
              <a:avLst/>
            </a:prstGeom>
          </p:spPr>
          <p:txBody>
            <a:bodyPr anchor="t" rtlCol="false" tIns="0" lIns="0" bIns="0" rIns="0">
              <a:spAutoFit/>
            </a:bodyPr>
            <a:lstStyle/>
            <a:p>
              <a:pPr algn="ctr">
                <a:lnSpc>
                  <a:spcPts val="2601"/>
                </a:lnSpc>
              </a:pPr>
              <a:r>
                <a:rPr lang="en-US" sz="1858">
                  <a:solidFill>
                    <a:srgbClr val="FFFFFF"/>
                  </a:solidFill>
                  <a:latin typeface="Arimo"/>
                </a:rPr>
                <a:t>Retriever</a:t>
              </a:r>
            </a:p>
          </p:txBody>
        </p:sp>
        <p:sp>
          <p:nvSpPr>
            <p:cNvPr name="AutoShape 42" id="42"/>
            <p:cNvSpPr/>
            <p:nvPr/>
          </p:nvSpPr>
          <p:spPr>
            <a:xfrm flipV="true">
              <a:off x="1223998" y="2998984"/>
              <a:ext cx="9243870" cy="0"/>
            </a:xfrm>
            <a:prstGeom prst="line">
              <a:avLst/>
            </a:prstGeom>
            <a:ln cap="flat" w="33069">
              <a:solidFill>
                <a:srgbClr val="FFFFFF"/>
              </a:solidFill>
              <a:prstDash val="solid"/>
              <a:headEnd type="none" len="sm" w="sm"/>
              <a:tailEnd type="arrow" len="sm" w="med"/>
            </a:ln>
          </p:spPr>
        </p:sp>
        <p:sp>
          <p:nvSpPr>
            <p:cNvPr name="AutoShape 43" id="43"/>
            <p:cNvSpPr/>
            <p:nvPr/>
          </p:nvSpPr>
          <p:spPr>
            <a:xfrm flipH="true">
              <a:off x="11692628" y="945462"/>
              <a:ext cx="2232" cy="923897"/>
            </a:xfrm>
            <a:prstGeom prst="line">
              <a:avLst/>
            </a:prstGeom>
            <a:ln cap="flat" w="33069">
              <a:solidFill>
                <a:srgbClr val="FFFFFF"/>
              </a:solidFill>
              <a:prstDash val="solid"/>
              <a:headEnd type="none" len="sm" w="sm"/>
              <a:tailEnd type="arrow" len="sm" w="med"/>
            </a:ln>
          </p:spPr>
        </p:sp>
        <p:sp>
          <p:nvSpPr>
            <p:cNvPr name="AutoShape 44" id="44"/>
            <p:cNvSpPr/>
            <p:nvPr/>
          </p:nvSpPr>
          <p:spPr>
            <a:xfrm>
              <a:off x="9052626" y="992364"/>
              <a:ext cx="2640002" cy="0"/>
            </a:xfrm>
            <a:prstGeom prst="line">
              <a:avLst/>
            </a:prstGeom>
            <a:ln cap="flat" w="33069">
              <a:solidFill>
                <a:srgbClr val="FFFFFF"/>
              </a:solidFill>
              <a:prstDash val="solid"/>
              <a:headEnd type="none" len="sm" w="sm"/>
              <a:tailEnd type="none" len="sm" w="sm"/>
            </a:ln>
          </p:spPr>
        </p:sp>
      </p:grpSp>
      <p:sp>
        <p:nvSpPr>
          <p:cNvPr name="TextBox 45" id="45"/>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64058" y="428625"/>
            <a:ext cx="7311035"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Frameworks in RAG</a:t>
            </a:r>
          </a:p>
        </p:txBody>
      </p:sp>
      <p:sp>
        <p:nvSpPr>
          <p:cNvPr name="TextBox 3" id="3"/>
          <p:cNvSpPr txBox="true"/>
          <p:nvPr/>
        </p:nvSpPr>
        <p:spPr>
          <a:xfrm rot="0">
            <a:off x="1472652" y="2083926"/>
            <a:ext cx="16172412" cy="2630170"/>
          </a:xfrm>
          <a:prstGeom prst="rect">
            <a:avLst/>
          </a:prstGeom>
        </p:spPr>
        <p:txBody>
          <a:bodyPr anchor="t" rtlCol="false" tIns="0" lIns="0" bIns="0" rIns="0">
            <a:spAutoFit/>
          </a:bodyPr>
          <a:lstStyle/>
          <a:p>
            <a:pPr>
              <a:lnSpc>
                <a:spcPts val="5179"/>
              </a:lnSpc>
            </a:pPr>
            <a:r>
              <a:rPr lang="en-US" sz="3699">
                <a:solidFill>
                  <a:srgbClr val="FFFFFF"/>
                </a:solidFill>
                <a:latin typeface="Arimo"/>
              </a:rPr>
              <a:t>RAG-Sequence Model: </a:t>
            </a:r>
            <a:r>
              <a:rPr lang="en-US" sz="3699">
                <a:solidFill>
                  <a:srgbClr val="1EFFC1"/>
                </a:solidFill>
                <a:latin typeface="Arimo"/>
              </a:rPr>
              <a:t>Uses same retrieved document for entire response, treats document as single latent variable.</a:t>
            </a:r>
          </a:p>
          <a:p>
            <a:pPr>
              <a:lnSpc>
                <a:spcPts val="5179"/>
              </a:lnSpc>
            </a:pPr>
          </a:p>
          <a:p>
            <a:pPr>
              <a:lnSpc>
                <a:spcPts val="5179"/>
              </a:lnSpc>
            </a:pPr>
            <a:r>
              <a:rPr lang="en-US" sz="3699">
                <a:solidFill>
                  <a:srgbClr val="FFFFFF"/>
                </a:solidFill>
                <a:latin typeface="Arimo"/>
              </a:rPr>
              <a:t>Example Application:</a:t>
            </a:r>
            <a:r>
              <a:rPr lang="en-US" sz="3699">
                <a:solidFill>
                  <a:srgbClr val="1EFFC1"/>
                </a:solidFill>
                <a:latin typeface="Arimo"/>
              </a:rPr>
              <a:t> Summarization, Question answering</a:t>
            </a:r>
          </a:p>
        </p:txBody>
      </p:sp>
      <p:sp>
        <p:nvSpPr>
          <p:cNvPr name="TextBox 4" id="4"/>
          <p:cNvSpPr txBox="true"/>
          <p:nvPr/>
        </p:nvSpPr>
        <p:spPr>
          <a:xfrm rot="0">
            <a:off x="1472652" y="5314171"/>
            <a:ext cx="16815348" cy="2630170"/>
          </a:xfrm>
          <a:prstGeom prst="rect">
            <a:avLst/>
          </a:prstGeom>
        </p:spPr>
        <p:txBody>
          <a:bodyPr anchor="t" rtlCol="false" tIns="0" lIns="0" bIns="0" rIns="0">
            <a:spAutoFit/>
          </a:bodyPr>
          <a:lstStyle/>
          <a:p>
            <a:pPr>
              <a:lnSpc>
                <a:spcPts val="5179"/>
              </a:lnSpc>
            </a:pPr>
            <a:r>
              <a:rPr lang="en-US" sz="3699">
                <a:solidFill>
                  <a:srgbClr val="FFFFFF"/>
                </a:solidFill>
                <a:latin typeface="Arimo"/>
              </a:rPr>
              <a:t>RAG-Token Model: </a:t>
            </a:r>
            <a:r>
              <a:rPr lang="en-US" sz="3699">
                <a:solidFill>
                  <a:srgbClr val="1EFFC1"/>
                </a:solidFill>
                <a:latin typeface="Arimo"/>
              </a:rPr>
              <a:t>Allows different latent document for each target token, enabling selection of content from multiple documents.</a:t>
            </a:r>
          </a:p>
          <a:p>
            <a:pPr>
              <a:lnSpc>
                <a:spcPts val="5179"/>
              </a:lnSpc>
            </a:pPr>
          </a:p>
          <a:p>
            <a:pPr>
              <a:lnSpc>
                <a:spcPts val="5179"/>
              </a:lnSpc>
            </a:pPr>
            <a:r>
              <a:rPr lang="en-US" sz="3699">
                <a:solidFill>
                  <a:srgbClr val="FFFFFF"/>
                </a:solidFill>
                <a:latin typeface="Arimo"/>
              </a:rPr>
              <a:t>Example Application:</a:t>
            </a:r>
            <a:r>
              <a:rPr lang="en-US" sz="3699">
                <a:solidFill>
                  <a:srgbClr val="1EFFC1"/>
                </a:solidFill>
                <a:latin typeface="Arimo"/>
              </a:rPr>
              <a:t> Fact Checking, Dialogue Generation</a:t>
            </a:r>
          </a:p>
        </p:txBody>
      </p:sp>
      <p:sp>
        <p:nvSpPr>
          <p:cNvPr name="TextBox 5" id="5"/>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89808" y="653504"/>
            <a:ext cx="8671771"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Retriever in RAG</a:t>
            </a:r>
          </a:p>
        </p:txBody>
      </p:sp>
      <p:sp>
        <p:nvSpPr>
          <p:cNvPr name="AutoShape 3" id="3"/>
          <p:cNvSpPr/>
          <p:nvPr/>
        </p:nvSpPr>
        <p:spPr>
          <a:xfrm>
            <a:off x="2941406" y="2373846"/>
            <a:ext cx="11394260" cy="0"/>
          </a:xfrm>
          <a:prstGeom prst="line">
            <a:avLst/>
          </a:prstGeom>
          <a:ln cap="flat" w="28575">
            <a:solidFill>
              <a:srgbClr val="FFFFFF"/>
            </a:solidFill>
            <a:prstDash val="solid"/>
            <a:headEnd type="none" len="sm" w="sm"/>
            <a:tailEnd type="none" len="sm" w="sm"/>
          </a:ln>
        </p:spPr>
      </p:sp>
      <p:sp>
        <p:nvSpPr>
          <p:cNvPr name="AutoShape 4" id="4"/>
          <p:cNvSpPr/>
          <p:nvPr/>
        </p:nvSpPr>
        <p:spPr>
          <a:xfrm>
            <a:off x="14322903" y="2373846"/>
            <a:ext cx="0" cy="417917"/>
          </a:xfrm>
          <a:prstGeom prst="line">
            <a:avLst/>
          </a:prstGeom>
          <a:ln cap="flat" w="19050">
            <a:solidFill>
              <a:srgbClr val="FFFFFF"/>
            </a:solidFill>
            <a:prstDash val="solid"/>
            <a:headEnd type="none" len="sm" w="sm"/>
            <a:tailEnd type="triangle" len="med" w="lg"/>
          </a:ln>
        </p:spPr>
      </p:sp>
      <p:grpSp>
        <p:nvGrpSpPr>
          <p:cNvPr name="Group 5" id="5"/>
          <p:cNvGrpSpPr/>
          <p:nvPr/>
        </p:nvGrpSpPr>
        <p:grpSpPr>
          <a:xfrm rot="0">
            <a:off x="2024360" y="4495556"/>
            <a:ext cx="2257118" cy="575115"/>
            <a:chOff x="0" y="0"/>
            <a:chExt cx="1354930" cy="345237"/>
          </a:xfrm>
        </p:grpSpPr>
        <p:sp>
          <p:nvSpPr>
            <p:cNvPr name="Freeform 6" id="6"/>
            <p:cNvSpPr/>
            <p:nvPr/>
          </p:nvSpPr>
          <p:spPr>
            <a:xfrm flipH="false" flipV="false" rot="0">
              <a:off x="0" y="0"/>
              <a:ext cx="1354930" cy="345237"/>
            </a:xfrm>
            <a:custGeom>
              <a:avLst/>
              <a:gdLst/>
              <a:ahLst/>
              <a:cxnLst/>
              <a:rect r="r" b="b" t="t" l="l"/>
              <a:pathLst>
                <a:path h="345237" w="1354930">
                  <a:moveTo>
                    <a:pt x="172618" y="0"/>
                  </a:moveTo>
                  <a:lnTo>
                    <a:pt x="1182311" y="0"/>
                  </a:lnTo>
                  <a:cubicBezTo>
                    <a:pt x="1228093" y="0"/>
                    <a:pt x="1271999" y="18187"/>
                    <a:pt x="1304371" y="50559"/>
                  </a:cubicBezTo>
                  <a:cubicBezTo>
                    <a:pt x="1336743" y="82931"/>
                    <a:pt x="1354930" y="126837"/>
                    <a:pt x="1354930" y="172618"/>
                  </a:cubicBezTo>
                  <a:lnTo>
                    <a:pt x="1354930" y="172618"/>
                  </a:lnTo>
                  <a:cubicBezTo>
                    <a:pt x="1354930" y="218400"/>
                    <a:pt x="1336743" y="262306"/>
                    <a:pt x="1304371" y="294678"/>
                  </a:cubicBezTo>
                  <a:cubicBezTo>
                    <a:pt x="1271999" y="327050"/>
                    <a:pt x="1228093" y="345237"/>
                    <a:pt x="1182311" y="345237"/>
                  </a:cubicBezTo>
                  <a:lnTo>
                    <a:pt x="172618" y="345237"/>
                  </a:lnTo>
                  <a:cubicBezTo>
                    <a:pt x="126837" y="345237"/>
                    <a:pt x="82931" y="327050"/>
                    <a:pt x="50559" y="294678"/>
                  </a:cubicBezTo>
                  <a:cubicBezTo>
                    <a:pt x="18187" y="262306"/>
                    <a:pt x="0" y="218400"/>
                    <a:pt x="0" y="172618"/>
                  </a:cubicBezTo>
                  <a:lnTo>
                    <a:pt x="0" y="172618"/>
                  </a:lnTo>
                  <a:cubicBezTo>
                    <a:pt x="0" y="126837"/>
                    <a:pt x="18187" y="82931"/>
                    <a:pt x="50559" y="50559"/>
                  </a:cubicBezTo>
                  <a:cubicBezTo>
                    <a:pt x="82931" y="18187"/>
                    <a:pt x="126837" y="0"/>
                    <a:pt x="172618" y="0"/>
                  </a:cubicBezTo>
                  <a:close/>
                </a:path>
              </a:pathLst>
            </a:custGeom>
            <a:solidFill>
              <a:srgbClr val="000000">
                <a:alpha val="0"/>
              </a:srgbClr>
            </a:solidFill>
            <a:ln w="28575" cap="rnd">
              <a:solidFill>
                <a:srgbClr val="FFDE59"/>
              </a:solidFill>
              <a:prstDash val="solid"/>
              <a:round/>
            </a:ln>
          </p:spPr>
        </p:sp>
        <p:sp>
          <p:nvSpPr>
            <p:cNvPr name="TextBox 7" id="7"/>
            <p:cNvSpPr txBox="true"/>
            <p:nvPr/>
          </p:nvSpPr>
          <p:spPr>
            <a:xfrm>
              <a:off x="0" y="-9525"/>
              <a:ext cx="1354930" cy="354762"/>
            </a:xfrm>
            <a:prstGeom prst="rect">
              <a:avLst/>
            </a:prstGeom>
          </p:spPr>
          <p:txBody>
            <a:bodyPr anchor="ctr" rtlCol="false" tIns="22288" lIns="22288" bIns="22288" rIns="22288"/>
            <a:lstStyle/>
            <a:p>
              <a:pPr algn="ctr">
                <a:lnSpc>
                  <a:spcPts val="2880"/>
                </a:lnSpc>
              </a:pPr>
            </a:p>
          </p:txBody>
        </p:sp>
      </p:grpSp>
      <p:sp>
        <p:nvSpPr>
          <p:cNvPr name="TextBox 8" id="8"/>
          <p:cNvSpPr txBox="true"/>
          <p:nvPr/>
        </p:nvSpPr>
        <p:spPr>
          <a:xfrm rot="0">
            <a:off x="2404462" y="4605214"/>
            <a:ext cx="1496914" cy="317935"/>
          </a:xfrm>
          <a:prstGeom prst="rect">
            <a:avLst/>
          </a:prstGeom>
        </p:spPr>
        <p:txBody>
          <a:bodyPr anchor="t" rtlCol="false" tIns="0" lIns="0" bIns="0" rIns="0">
            <a:spAutoFit/>
          </a:bodyPr>
          <a:lstStyle/>
          <a:p>
            <a:pPr algn="ctr">
              <a:lnSpc>
                <a:spcPts val="2483"/>
              </a:lnSpc>
            </a:pPr>
            <a:r>
              <a:rPr lang="en-US" sz="1773">
                <a:solidFill>
                  <a:srgbClr val="1EFFC1"/>
                </a:solidFill>
                <a:latin typeface="Arimo"/>
              </a:rPr>
              <a:t>User input</a:t>
            </a:r>
          </a:p>
        </p:txBody>
      </p:sp>
      <p:grpSp>
        <p:nvGrpSpPr>
          <p:cNvPr name="Group 9" id="9"/>
          <p:cNvGrpSpPr/>
          <p:nvPr/>
        </p:nvGrpSpPr>
        <p:grpSpPr>
          <a:xfrm rot="0">
            <a:off x="4695502" y="4149717"/>
            <a:ext cx="2355228" cy="1183401"/>
            <a:chOff x="0" y="0"/>
            <a:chExt cx="1413825" cy="710386"/>
          </a:xfrm>
        </p:grpSpPr>
        <p:sp>
          <p:nvSpPr>
            <p:cNvPr name="Freeform 10" id="10"/>
            <p:cNvSpPr/>
            <p:nvPr/>
          </p:nvSpPr>
          <p:spPr>
            <a:xfrm flipH="false" flipV="false" rot="0">
              <a:off x="0" y="0"/>
              <a:ext cx="1413825" cy="710386"/>
            </a:xfrm>
            <a:custGeom>
              <a:avLst/>
              <a:gdLst/>
              <a:ahLst/>
              <a:cxnLst/>
              <a:rect r="r" b="b" t="t" l="l"/>
              <a:pathLst>
                <a:path h="710386" w="1413825">
                  <a:moveTo>
                    <a:pt x="184079" y="0"/>
                  </a:moveTo>
                  <a:lnTo>
                    <a:pt x="1229746" y="0"/>
                  </a:lnTo>
                  <a:cubicBezTo>
                    <a:pt x="1331410" y="0"/>
                    <a:pt x="1413825" y="82415"/>
                    <a:pt x="1413825" y="184079"/>
                  </a:cubicBezTo>
                  <a:lnTo>
                    <a:pt x="1413825" y="526308"/>
                  </a:lnTo>
                  <a:cubicBezTo>
                    <a:pt x="1413825" y="627971"/>
                    <a:pt x="1331410" y="710386"/>
                    <a:pt x="1229746" y="710386"/>
                  </a:cubicBezTo>
                  <a:lnTo>
                    <a:pt x="184079" y="710386"/>
                  </a:lnTo>
                  <a:cubicBezTo>
                    <a:pt x="82415" y="710386"/>
                    <a:pt x="0" y="627971"/>
                    <a:pt x="0" y="526308"/>
                  </a:cubicBezTo>
                  <a:lnTo>
                    <a:pt x="0" y="184079"/>
                  </a:lnTo>
                  <a:cubicBezTo>
                    <a:pt x="0" y="82415"/>
                    <a:pt x="82415" y="0"/>
                    <a:pt x="184079" y="0"/>
                  </a:cubicBezTo>
                  <a:close/>
                </a:path>
              </a:pathLst>
            </a:custGeom>
            <a:solidFill>
              <a:srgbClr val="000000">
                <a:alpha val="0"/>
              </a:srgbClr>
            </a:solidFill>
            <a:ln w="28575" cap="rnd">
              <a:solidFill>
                <a:srgbClr val="FFDE59"/>
              </a:solidFill>
              <a:prstDash val="solid"/>
              <a:round/>
            </a:ln>
          </p:spPr>
        </p:sp>
        <p:sp>
          <p:nvSpPr>
            <p:cNvPr name="TextBox 11" id="11"/>
            <p:cNvSpPr txBox="true"/>
            <p:nvPr/>
          </p:nvSpPr>
          <p:spPr>
            <a:xfrm>
              <a:off x="0" y="-9525"/>
              <a:ext cx="1413825" cy="719911"/>
            </a:xfrm>
            <a:prstGeom prst="rect">
              <a:avLst/>
            </a:prstGeom>
          </p:spPr>
          <p:txBody>
            <a:bodyPr anchor="ctr" rtlCol="false" tIns="22288" lIns="22288" bIns="22288" rIns="22288"/>
            <a:lstStyle/>
            <a:p>
              <a:pPr algn="ctr">
                <a:lnSpc>
                  <a:spcPts val="2880"/>
                </a:lnSpc>
              </a:pPr>
            </a:p>
          </p:txBody>
        </p:sp>
      </p:grpSp>
      <p:sp>
        <p:nvSpPr>
          <p:cNvPr name="TextBox 12" id="12"/>
          <p:cNvSpPr txBox="true"/>
          <p:nvPr/>
        </p:nvSpPr>
        <p:spPr>
          <a:xfrm rot="0">
            <a:off x="5315777" y="4515699"/>
            <a:ext cx="1173545" cy="394287"/>
          </a:xfrm>
          <a:prstGeom prst="rect">
            <a:avLst/>
          </a:prstGeom>
        </p:spPr>
        <p:txBody>
          <a:bodyPr anchor="t" rtlCol="false" tIns="0" lIns="0" bIns="0" rIns="0">
            <a:spAutoFit/>
          </a:bodyPr>
          <a:lstStyle/>
          <a:p>
            <a:pPr algn="ctr">
              <a:lnSpc>
                <a:spcPts val="3145"/>
              </a:lnSpc>
            </a:pPr>
            <a:r>
              <a:rPr lang="en-US" sz="2246">
                <a:solidFill>
                  <a:srgbClr val="1EFFC1"/>
                </a:solidFill>
                <a:latin typeface="Arimo"/>
              </a:rPr>
              <a:t>wikipedia</a:t>
            </a:r>
          </a:p>
        </p:txBody>
      </p:sp>
      <p:grpSp>
        <p:nvGrpSpPr>
          <p:cNvPr name="Group 13" id="13"/>
          <p:cNvGrpSpPr/>
          <p:nvPr/>
        </p:nvGrpSpPr>
        <p:grpSpPr>
          <a:xfrm rot="0">
            <a:off x="7844767" y="3554804"/>
            <a:ext cx="1982408" cy="2373227"/>
            <a:chOff x="0" y="0"/>
            <a:chExt cx="1190024" cy="1424629"/>
          </a:xfrm>
        </p:grpSpPr>
        <p:sp>
          <p:nvSpPr>
            <p:cNvPr name="Freeform 14" id="14"/>
            <p:cNvSpPr/>
            <p:nvPr/>
          </p:nvSpPr>
          <p:spPr>
            <a:xfrm flipH="false" flipV="false" rot="0">
              <a:off x="0" y="0"/>
              <a:ext cx="1190024" cy="1424629"/>
            </a:xfrm>
            <a:custGeom>
              <a:avLst/>
              <a:gdLst/>
              <a:ahLst/>
              <a:cxnLst/>
              <a:rect r="r" b="b" t="t" l="l"/>
              <a:pathLst>
                <a:path h="1424629" w="1190024">
                  <a:moveTo>
                    <a:pt x="218697" y="0"/>
                  </a:moveTo>
                  <a:lnTo>
                    <a:pt x="971326" y="0"/>
                  </a:lnTo>
                  <a:cubicBezTo>
                    <a:pt x="1029328" y="0"/>
                    <a:pt x="1084955" y="23041"/>
                    <a:pt x="1125969" y="64055"/>
                  </a:cubicBezTo>
                  <a:cubicBezTo>
                    <a:pt x="1166982" y="105069"/>
                    <a:pt x="1190024" y="160695"/>
                    <a:pt x="1190024" y="218697"/>
                  </a:cubicBezTo>
                  <a:lnTo>
                    <a:pt x="1190024" y="1205932"/>
                  </a:lnTo>
                  <a:cubicBezTo>
                    <a:pt x="1190024" y="1326715"/>
                    <a:pt x="1092110" y="1424629"/>
                    <a:pt x="971326" y="1424629"/>
                  </a:cubicBezTo>
                  <a:lnTo>
                    <a:pt x="218697" y="1424629"/>
                  </a:lnTo>
                  <a:cubicBezTo>
                    <a:pt x="97914" y="1424629"/>
                    <a:pt x="0" y="1326715"/>
                    <a:pt x="0" y="1205932"/>
                  </a:cubicBezTo>
                  <a:lnTo>
                    <a:pt x="0" y="218697"/>
                  </a:lnTo>
                  <a:cubicBezTo>
                    <a:pt x="0" y="97914"/>
                    <a:pt x="97914" y="0"/>
                    <a:pt x="218697"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190024" cy="1434154"/>
            </a:xfrm>
            <a:prstGeom prst="rect">
              <a:avLst/>
            </a:prstGeom>
          </p:spPr>
          <p:txBody>
            <a:bodyPr anchor="ctr" rtlCol="false" tIns="22288" lIns="22288" bIns="22288" rIns="22288"/>
            <a:lstStyle/>
            <a:p>
              <a:pPr algn="ctr">
                <a:lnSpc>
                  <a:spcPts val="2880"/>
                </a:lnSpc>
              </a:pPr>
            </a:p>
          </p:txBody>
        </p:sp>
      </p:grpSp>
      <p:sp>
        <p:nvSpPr>
          <p:cNvPr name="TextBox 16" id="16"/>
          <p:cNvSpPr txBox="true"/>
          <p:nvPr/>
        </p:nvSpPr>
        <p:spPr>
          <a:xfrm rot="0">
            <a:off x="7844767" y="4317963"/>
            <a:ext cx="1982408" cy="706131"/>
          </a:xfrm>
          <a:prstGeom prst="rect">
            <a:avLst/>
          </a:prstGeom>
        </p:spPr>
        <p:txBody>
          <a:bodyPr anchor="t" rtlCol="false" tIns="0" lIns="0" bIns="0" rIns="0">
            <a:spAutoFit/>
          </a:bodyPr>
          <a:lstStyle/>
          <a:p>
            <a:pPr algn="ctr">
              <a:lnSpc>
                <a:spcPts val="2814"/>
              </a:lnSpc>
            </a:pPr>
            <a:r>
              <a:rPr lang="en-US" sz="2010">
                <a:solidFill>
                  <a:srgbClr val="1EFFC1"/>
                </a:solidFill>
                <a:latin typeface="Arimo"/>
              </a:rPr>
              <a:t>Relevant Documents</a:t>
            </a:r>
          </a:p>
        </p:txBody>
      </p:sp>
      <p:sp>
        <p:nvSpPr>
          <p:cNvPr name="AutoShape 17" id="17"/>
          <p:cNvSpPr/>
          <p:nvPr/>
        </p:nvSpPr>
        <p:spPr>
          <a:xfrm>
            <a:off x="4281478" y="4776731"/>
            <a:ext cx="416635" cy="0"/>
          </a:xfrm>
          <a:prstGeom prst="line">
            <a:avLst/>
          </a:prstGeom>
          <a:ln cap="flat" w="19050">
            <a:solidFill>
              <a:srgbClr val="FFFFFF"/>
            </a:solidFill>
            <a:prstDash val="solid"/>
            <a:headEnd type="none" len="sm" w="sm"/>
            <a:tailEnd type="triangle" len="med" w="lg"/>
          </a:ln>
        </p:spPr>
      </p:sp>
      <p:sp>
        <p:nvSpPr>
          <p:cNvPr name="AutoShape 18" id="18"/>
          <p:cNvSpPr/>
          <p:nvPr/>
        </p:nvSpPr>
        <p:spPr>
          <a:xfrm>
            <a:off x="7050730" y="4730155"/>
            <a:ext cx="758107" cy="0"/>
          </a:xfrm>
          <a:prstGeom prst="line">
            <a:avLst/>
          </a:prstGeom>
          <a:ln cap="flat" w="19050">
            <a:solidFill>
              <a:srgbClr val="FFFFFF"/>
            </a:solidFill>
            <a:prstDash val="solid"/>
            <a:headEnd type="none" len="sm" w="sm"/>
            <a:tailEnd type="triangle" len="med" w="lg"/>
          </a:ln>
        </p:spPr>
      </p:sp>
      <p:grpSp>
        <p:nvGrpSpPr>
          <p:cNvPr name="Group 19" id="19"/>
          <p:cNvGrpSpPr/>
          <p:nvPr/>
        </p:nvGrpSpPr>
        <p:grpSpPr>
          <a:xfrm rot="0">
            <a:off x="13156481" y="2985575"/>
            <a:ext cx="2290024" cy="3511685"/>
            <a:chOff x="0" y="0"/>
            <a:chExt cx="1486742" cy="2279876"/>
          </a:xfrm>
        </p:grpSpPr>
        <p:sp>
          <p:nvSpPr>
            <p:cNvPr name="Freeform 20" id="20"/>
            <p:cNvSpPr/>
            <p:nvPr/>
          </p:nvSpPr>
          <p:spPr>
            <a:xfrm flipH="false" flipV="false" rot="0">
              <a:off x="0" y="0"/>
              <a:ext cx="1486742" cy="2279876"/>
            </a:xfrm>
            <a:custGeom>
              <a:avLst/>
              <a:gdLst/>
              <a:ahLst/>
              <a:cxnLst/>
              <a:rect r="r" b="b" t="t" l="l"/>
              <a:pathLst>
                <a:path h="2279876" w="1486742">
                  <a:moveTo>
                    <a:pt x="27046" y="0"/>
                  </a:moveTo>
                  <a:lnTo>
                    <a:pt x="1459696" y="0"/>
                  </a:lnTo>
                  <a:cubicBezTo>
                    <a:pt x="1466869" y="0"/>
                    <a:pt x="1473748" y="2849"/>
                    <a:pt x="1478820" y="7922"/>
                  </a:cubicBezTo>
                  <a:cubicBezTo>
                    <a:pt x="1483892" y="12994"/>
                    <a:pt x="1486742" y="19873"/>
                    <a:pt x="1486742" y="27046"/>
                  </a:cubicBezTo>
                  <a:lnTo>
                    <a:pt x="1486742" y="2252830"/>
                  </a:lnTo>
                  <a:cubicBezTo>
                    <a:pt x="1486742" y="2260003"/>
                    <a:pt x="1483892" y="2266882"/>
                    <a:pt x="1478820" y="2271954"/>
                  </a:cubicBezTo>
                  <a:cubicBezTo>
                    <a:pt x="1473748" y="2277026"/>
                    <a:pt x="1466869" y="2279876"/>
                    <a:pt x="1459696" y="2279876"/>
                  </a:cubicBezTo>
                  <a:lnTo>
                    <a:pt x="27046" y="2279876"/>
                  </a:lnTo>
                  <a:cubicBezTo>
                    <a:pt x="19873" y="2279876"/>
                    <a:pt x="12994" y="2277026"/>
                    <a:pt x="7922" y="2271954"/>
                  </a:cubicBezTo>
                  <a:cubicBezTo>
                    <a:pt x="2849" y="2266882"/>
                    <a:pt x="0" y="2260003"/>
                    <a:pt x="0" y="2252830"/>
                  </a:cubicBezTo>
                  <a:lnTo>
                    <a:pt x="0" y="27046"/>
                  </a:lnTo>
                  <a:cubicBezTo>
                    <a:pt x="0" y="19873"/>
                    <a:pt x="2849" y="12994"/>
                    <a:pt x="7922" y="7922"/>
                  </a:cubicBezTo>
                  <a:cubicBezTo>
                    <a:pt x="12994" y="2849"/>
                    <a:pt x="19873" y="0"/>
                    <a:pt x="27046" y="0"/>
                  </a:cubicBezTo>
                  <a:close/>
                </a:path>
              </a:pathLst>
            </a:custGeom>
            <a:solidFill>
              <a:srgbClr val="000000">
                <a:alpha val="0"/>
              </a:srgbClr>
            </a:solidFill>
            <a:ln w="28575" cap="sq">
              <a:solidFill>
                <a:srgbClr val="FFDE59"/>
              </a:solidFill>
              <a:prstDash val="solid"/>
              <a:miter/>
            </a:ln>
          </p:spPr>
        </p:sp>
        <p:sp>
          <p:nvSpPr>
            <p:cNvPr name="TextBox 21" id="21"/>
            <p:cNvSpPr txBox="true"/>
            <p:nvPr/>
          </p:nvSpPr>
          <p:spPr>
            <a:xfrm>
              <a:off x="0" y="-9525"/>
              <a:ext cx="1486742" cy="2289401"/>
            </a:xfrm>
            <a:prstGeom prst="rect">
              <a:avLst/>
            </a:prstGeom>
          </p:spPr>
          <p:txBody>
            <a:bodyPr anchor="ctr" rtlCol="false" tIns="20608" lIns="20608" bIns="20608" rIns="20608"/>
            <a:lstStyle/>
            <a:p>
              <a:pPr algn="ctr">
                <a:lnSpc>
                  <a:spcPts val="2880"/>
                </a:lnSpc>
              </a:pPr>
            </a:p>
          </p:txBody>
        </p:sp>
      </p:grpSp>
      <p:sp>
        <p:nvSpPr>
          <p:cNvPr name="TextBox 22" id="22"/>
          <p:cNvSpPr txBox="true"/>
          <p:nvPr/>
        </p:nvSpPr>
        <p:spPr>
          <a:xfrm rot="0">
            <a:off x="13208818" y="4480050"/>
            <a:ext cx="2185348" cy="456060"/>
          </a:xfrm>
          <a:prstGeom prst="rect">
            <a:avLst/>
          </a:prstGeom>
        </p:spPr>
        <p:txBody>
          <a:bodyPr anchor="t" rtlCol="false" tIns="0" lIns="0" bIns="0" rIns="0">
            <a:spAutoFit/>
          </a:bodyPr>
          <a:lstStyle/>
          <a:p>
            <a:pPr algn="ctr">
              <a:lnSpc>
                <a:spcPts val="3629"/>
              </a:lnSpc>
            </a:pPr>
            <a:r>
              <a:rPr lang="en-US" sz="2592">
                <a:solidFill>
                  <a:srgbClr val="1EFFC1"/>
                </a:solidFill>
                <a:latin typeface="Arimo"/>
              </a:rPr>
              <a:t>Bi-Encoder</a:t>
            </a:r>
          </a:p>
        </p:txBody>
      </p:sp>
      <p:sp>
        <p:nvSpPr>
          <p:cNvPr name="AutoShape 23" id="23"/>
          <p:cNvSpPr/>
          <p:nvPr/>
        </p:nvSpPr>
        <p:spPr>
          <a:xfrm>
            <a:off x="9827174" y="4686313"/>
            <a:ext cx="3295374" cy="0"/>
          </a:xfrm>
          <a:prstGeom prst="line">
            <a:avLst/>
          </a:prstGeom>
          <a:ln cap="flat" w="19050">
            <a:solidFill>
              <a:srgbClr val="FFFFFF"/>
            </a:solidFill>
            <a:prstDash val="solid"/>
            <a:headEnd type="none" len="sm" w="sm"/>
            <a:tailEnd type="triangle" len="med" w="lg"/>
          </a:ln>
        </p:spPr>
      </p:sp>
      <p:sp>
        <p:nvSpPr>
          <p:cNvPr name="AutoShape 24" id="24"/>
          <p:cNvSpPr/>
          <p:nvPr/>
        </p:nvSpPr>
        <p:spPr>
          <a:xfrm>
            <a:off x="14314214" y="6497554"/>
            <a:ext cx="17524" cy="757904"/>
          </a:xfrm>
          <a:prstGeom prst="line">
            <a:avLst/>
          </a:prstGeom>
          <a:ln cap="flat" w="19050">
            <a:solidFill>
              <a:srgbClr val="FFFFFF"/>
            </a:solidFill>
            <a:prstDash val="solid"/>
            <a:headEnd type="none" len="sm" w="sm"/>
            <a:tailEnd type="triangle" len="med" w="lg"/>
          </a:ln>
        </p:spPr>
      </p:sp>
      <p:grpSp>
        <p:nvGrpSpPr>
          <p:cNvPr name="Group 25" id="25"/>
          <p:cNvGrpSpPr/>
          <p:nvPr/>
        </p:nvGrpSpPr>
        <p:grpSpPr>
          <a:xfrm rot="0">
            <a:off x="8388380" y="7501961"/>
            <a:ext cx="2355228" cy="1183401"/>
            <a:chOff x="0" y="0"/>
            <a:chExt cx="1413825" cy="710386"/>
          </a:xfrm>
        </p:grpSpPr>
        <p:sp>
          <p:nvSpPr>
            <p:cNvPr name="Freeform 26" id="26"/>
            <p:cNvSpPr/>
            <p:nvPr/>
          </p:nvSpPr>
          <p:spPr>
            <a:xfrm flipH="false" flipV="false" rot="0">
              <a:off x="0" y="0"/>
              <a:ext cx="1413825" cy="710386"/>
            </a:xfrm>
            <a:custGeom>
              <a:avLst/>
              <a:gdLst/>
              <a:ahLst/>
              <a:cxnLst/>
              <a:rect r="r" b="b" t="t" l="l"/>
              <a:pathLst>
                <a:path h="710386" w="1413825">
                  <a:moveTo>
                    <a:pt x="184079" y="0"/>
                  </a:moveTo>
                  <a:lnTo>
                    <a:pt x="1229746" y="0"/>
                  </a:lnTo>
                  <a:cubicBezTo>
                    <a:pt x="1331410" y="0"/>
                    <a:pt x="1413825" y="82415"/>
                    <a:pt x="1413825" y="184079"/>
                  </a:cubicBezTo>
                  <a:lnTo>
                    <a:pt x="1413825" y="526308"/>
                  </a:lnTo>
                  <a:cubicBezTo>
                    <a:pt x="1413825" y="627971"/>
                    <a:pt x="1331410" y="710386"/>
                    <a:pt x="1229746" y="710386"/>
                  </a:cubicBezTo>
                  <a:lnTo>
                    <a:pt x="184079" y="710386"/>
                  </a:lnTo>
                  <a:cubicBezTo>
                    <a:pt x="82415" y="710386"/>
                    <a:pt x="0" y="627971"/>
                    <a:pt x="0" y="526308"/>
                  </a:cubicBezTo>
                  <a:lnTo>
                    <a:pt x="0" y="184079"/>
                  </a:lnTo>
                  <a:cubicBezTo>
                    <a:pt x="0" y="82415"/>
                    <a:pt x="82415" y="0"/>
                    <a:pt x="184079" y="0"/>
                  </a:cubicBezTo>
                  <a:close/>
                </a:path>
              </a:pathLst>
            </a:custGeom>
            <a:solidFill>
              <a:srgbClr val="000000">
                <a:alpha val="0"/>
              </a:srgbClr>
            </a:solidFill>
            <a:ln w="28575" cap="rnd">
              <a:solidFill>
                <a:srgbClr val="FFDE59"/>
              </a:solidFill>
              <a:prstDash val="solid"/>
              <a:round/>
            </a:ln>
          </p:spPr>
        </p:sp>
        <p:sp>
          <p:nvSpPr>
            <p:cNvPr name="TextBox 27" id="27"/>
            <p:cNvSpPr txBox="true"/>
            <p:nvPr/>
          </p:nvSpPr>
          <p:spPr>
            <a:xfrm>
              <a:off x="0" y="-9525"/>
              <a:ext cx="1413825" cy="719911"/>
            </a:xfrm>
            <a:prstGeom prst="rect">
              <a:avLst/>
            </a:prstGeom>
          </p:spPr>
          <p:txBody>
            <a:bodyPr anchor="ctr" rtlCol="false" tIns="22288" lIns="22288" bIns="22288" rIns="22288"/>
            <a:lstStyle/>
            <a:p>
              <a:pPr algn="ctr">
                <a:lnSpc>
                  <a:spcPts val="2880"/>
                </a:lnSpc>
              </a:pPr>
            </a:p>
          </p:txBody>
        </p:sp>
      </p:grpSp>
      <p:sp>
        <p:nvSpPr>
          <p:cNvPr name="TextBox 28" id="28"/>
          <p:cNvSpPr txBox="true"/>
          <p:nvPr/>
        </p:nvSpPr>
        <p:spPr>
          <a:xfrm rot="0">
            <a:off x="8686739" y="7830745"/>
            <a:ext cx="1693305" cy="459159"/>
          </a:xfrm>
          <a:prstGeom prst="rect">
            <a:avLst/>
          </a:prstGeom>
        </p:spPr>
        <p:txBody>
          <a:bodyPr anchor="t" rtlCol="false" tIns="0" lIns="0" bIns="0" rIns="0">
            <a:spAutoFit/>
          </a:bodyPr>
          <a:lstStyle/>
          <a:p>
            <a:pPr algn="ctr">
              <a:lnSpc>
                <a:spcPts val="3615"/>
              </a:lnSpc>
            </a:pPr>
            <a:r>
              <a:rPr lang="en-US" sz="2582">
                <a:solidFill>
                  <a:srgbClr val="1EFFC1"/>
                </a:solidFill>
                <a:latin typeface="Arimo"/>
              </a:rPr>
              <a:t>MIPS</a:t>
            </a:r>
          </a:p>
        </p:txBody>
      </p:sp>
      <p:sp>
        <p:nvSpPr>
          <p:cNvPr name="AutoShape 29" id="29"/>
          <p:cNvSpPr/>
          <p:nvPr/>
        </p:nvSpPr>
        <p:spPr>
          <a:xfrm flipH="true">
            <a:off x="5059074" y="8080937"/>
            <a:ext cx="3295374" cy="0"/>
          </a:xfrm>
          <a:prstGeom prst="line">
            <a:avLst/>
          </a:prstGeom>
          <a:ln cap="flat" w="19050">
            <a:solidFill>
              <a:srgbClr val="FFFFFF"/>
            </a:solidFill>
            <a:prstDash val="solid"/>
            <a:headEnd type="none" len="sm" w="sm"/>
            <a:tailEnd type="triangle" len="med" w="lg"/>
          </a:ln>
        </p:spPr>
      </p:sp>
      <p:grpSp>
        <p:nvGrpSpPr>
          <p:cNvPr name="Group 30" id="30"/>
          <p:cNvGrpSpPr/>
          <p:nvPr/>
        </p:nvGrpSpPr>
        <p:grpSpPr>
          <a:xfrm rot="0">
            <a:off x="2693307" y="7096013"/>
            <a:ext cx="1789837" cy="2142692"/>
            <a:chOff x="0" y="0"/>
            <a:chExt cx="1190024" cy="1424629"/>
          </a:xfrm>
        </p:grpSpPr>
        <p:sp>
          <p:nvSpPr>
            <p:cNvPr name="Freeform 31" id="31"/>
            <p:cNvSpPr/>
            <p:nvPr/>
          </p:nvSpPr>
          <p:spPr>
            <a:xfrm flipH="false" flipV="false" rot="0">
              <a:off x="0" y="0"/>
              <a:ext cx="1190024" cy="1424629"/>
            </a:xfrm>
            <a:custGeom>
              <a:avLst/>
              <a:gdLst/>
              <a:ahLst/>
              <a:cxnLst/>
              <a:rect r="r" b="b" t="t" l="l"/>
              <a:pathLst>
                <a:path h="1424629" w="1190024">
                  <a:moveTo>
                    <a:pt x="34604" y="0"/>
                  </a:moveTo>
                  <a:lnTo>
                    <a:pt x="1155420" y="0"/>
                  </a:lnTo>
                  <a:cubicBezTo>
                    <a:pt x="1174531" y="0"/>
                    <a:pt x="1190024" y="15493"/>
                    <a:pt x="1190024" y="34604"/>
                  </a:cubicBezTo>
                  <a:lnTo>
                    <a:pt x="1190024" y="1390025"/>
                  </a:lnTo>
                  <a:cubicBezTo>
                    <a:pt x="1190024" y="1409136"/>
                    <a:pt x="1174531" y="1424629"/>
                    <a:pt x="1155420" y="1424629"/>
                  </a:cubicBezTo>
                  <a:lnTo>
                    <a:pt x="34604" y="1424629"/>
                  </a:lnTo>
                  <a:cubicBezTo>
                    <a:pt x="15493" y="1424629"/>
                    <a:pt x="0" y="1409136"/>
                    <a:pt x="0" y="1390025"/>
                  </a:cubicBezTo>
                  <a:lnTo>
                    <a:pt x="0" y="34604"/>
                  </a:lnTo>
                  <a:cubicBezTo>
                    <a:pt x="0" y="15493"/>
                    <a:pt x="15493" y="0"/>
                    <a:pt x="34604" y="0"/>
                  </a:cubicBezTo>
                  <a:close/>
                </a:path>
              </a:pathLst>
            </a:custGeom>
            <a:solidFill>
              <a:srgbClr val="000000">
                <a:alpha val="0"/>
              </a:srgbClr>
            </a:solidFill>
            <a:ln w="28575" cap="sq">
              <a:solidFill>
                <a:srgbClr val="FFDE59"/>
              </a:solidFill>
              <a:prstDash val="solid"/>
              <a:miter/>
            </a:ln>
          </p:spPr>
        </p:sp>
        <p:sp>
          <p:nvSpPr>
            <p:cNvPr name="TextBox 32" id="32"/>
            <p:cNvSpPr txBox="true"/>
            <p:nvPr/>
          </p:nvSpPr>
          <p:spPr>
            <a:xfrm>
              <a:off x="0" y="-9525"/>
              <a:ext cx="1190024" cy="1434154"/>
            </a:xfrm>
            <a:prstGeom prst="rect">
              <a:avLst/>
            </a:prstGeom>
          </p:spPr>
          <p:txBody>
            <a:bodyPr anchor="ctr" rtlCol="false" tIns="20123" lIns="20123" bIns="20123" rIns="20123"/>
            <a:lstStyle/>
            <a:p>
              <a:pPr algn="ctr">
                <a:lnSpc>
                  <a:spcPts val="2880"/>
                </a:lnSpc>
              </a:pPr>
            </a:p>
          </p:txBody>
        </p:sp>
      </p:grpSp>
      <p:grpSp>
        <p:nvGrpSpPr>
          <p:cNvPr name="Group 33" id="33"/>
          <p:cNvGrpSpPr/>
          <p:nvPr/>
        </p:nvGrpSpPr>
        <p:grpSpPr>
          <a:xfrm rot="0">
            <a:off x="2815851" y="7218558"/>
            <a:ext cx="1789837" cy="2142692"/>
            <a:chOff x="0" y="0"/>
            <a:chExt cx="1190024" cy="1424629"/>
          </a:xfrm>
        </p:grpSpPr>
        <p:sp>
          <p:nvSpPr>
            <p:cNvPr name="Freeform 34" id="34"/>
            <p:cNvSpPr/>
            <p:nvPr/>
          </p:nvSpPr>
          <p:spPr>
            <a:xfrm flipH="false" flipV="false" rot="0">
              <a:off x="0" y="0"/>
              <a:ext cx="1190024" cy="1424629"/>
            </a:xfrm>
            <a:custGeom>
              <a:avLst/>
              <a:gdLst/>
              <a:ahLst/>
              <a:cxnLst/>
              <a:rect r="r" b="b" t="t" l="l"/>
              <a:pathLst>
                <a:path h="1424629" w="1190024">
                  <a:moveTo>
                    <a:pt x="34604" y="0"/>
                  </a:moveTo>
                  <a:lnTo>
                    <a:pt x="1155420" y="0"/>
                  </a:lnTo>
                  <a:cubicBezTo>
                    <a:pt x="1174531" y="0"/>
                    <a:pt x="1190024" y="15493"/>
                    <a:pt x="1190024" y="34604"/>
                  </a:cubicBezTo>
                  <a:lnTo>
                    <a:pt x="1190024" y="1390025"/>
                  </a:lnTo>
                  <a:cubicBezTo>
                    <a:pt x="1190024" y="1409136"/>
                    <a:pt x="1174531" y="1424629"/>
                    <a:pt x="1155420" y="1424629"/>
                  </a:cubicBezTo>
                  <a:lnTo>
                    <a:pt x="34604" y="1424629"/>
                  </a:lnTo>
                  <a:cubicBezTo>
                    <a:pt x="15493" y="1424629"/>
                    <a:pt x="0" y="1409136"/>
                    <a:pt x="0" y="1390025"/>
                  </a:cubicBezTo>
                  <a:lnTo>
                    <a:pt x="0" y="34604"/>
                  </a:lnTo>
                  <a:cubicBezTo>
                    <a:pt x="0" y="15493"/>
                    <a:pt x="15493" y="0"/>
                    <a:pt x="34604" y="0"/>
                  </a:cubicBezTo>
                  <a:close/>
                </a:path>
              </a:pathLst>
            </a:custGeom>
            <a:solidFill>
              <a:srgbClr val="000000">
                <a:alpha val="0"/>
              </a:srgbClr>
            </a:solidFill>
            <a:ln w="28575" cap="sq">
              <a:solidFill>
                <a:srgbClr val="FFDE59"/>
              </a:solidFill>
              <a:prstDash val="solid"/>
              <a:miter/>
            </a:ln>
          </p:spPr>
        </p:sp>
        <p:sp>
          <p:nvSpPr>
            <p:cNvPr name="TextBox 35" id="35"/>
            <p:cNvSpPr txBox="true"/>
            <p:nvPr/>
          </p:nvSpPr>
          <p:spPr>
            <a:xfrm>
              <a:off x="0" y="-9525"/>
              <a:ext cx="1190024" cy="1434154"/>
            </a:xfrm>
            <a:prstGeom prst="rect">
              <a:avLst/>
            </a:prstGeom>
          </p:spPr>
          <p:txBody>
            <a:bodyPr anchor="ctr" rtlCol="false" tIns="20123" lIns="20123" bIns="20123" rIns="20123"/>
            <a:lstStyle/>
            <a:p>
              <a:pPr algn="ctr">
                <a:lnSpc>
                  <a:spcPts val="2880"/>
                </a:lnSpc>
              </a:pPr>
            </a:p>
          </p:txBody>
        </p:sp>
      </p:grpSp>
      <p:grpSp>
        <p:nvGrpSpPr>
          <p:cNvPr name="Group 36" id="36"/>
          <p:cNvGrpSpPr/>
          <p:nvPr/>
        </p:nvGrpSpPr>
        <p:grpSpPr>
          <a:xfrm rot="0">
            <a:off x="2938396" y="7341103"/>
            <a:ext cx="1789837" cy="2142692"/>
            <a:chOff x="0" y="0"/>
            <a:chExt cx="1190024" cy="1424629"/>
          </a:xfrm>
        </p:grpSpPr>
        <p:sp>
          <p:nvSpPr>
            <p:cNvPr name="Freeform 37" id="37"/>
            <p:cNvSpPr/>
            <p:nvPr/>
          </p:nvSpPr>
          <p:spPr>
            <a:xfrm flipH="false" flipV="false" rot="0">
              <a:off x="0" y="0"/>
              <a:ext cx="1190024" cy="1424629"/>
            </a:xfrm>
            <a:custGeom>
              <a:avLst/>
              <a:gdLst/>
              <a:ahLst/>
              <a:cxnLst/>
              <a:rect r="r" b="b" t="t" l="l"/>
              <a:pathLst>
                <a:path h="1424629" w="1190024">
                  <a:moveTo>
                    <a:pt x="34604" y="0"/>
                  </a:moveTo>
                  <a:lnTo>
                    <a:pt x="1155420" y="0"/>
                  </a:lnTo>
                  <a:cubicBezTo>
                    <a:pt x="1174531" y="0"/>
                    <a:pt x="1190024" y="15493"/>
                    <a:pt x="1190024" y="34604"/>
                  </a:cubicBezTo>
                  <a:lnTo>
                    <a:pt x="1190024" y="1390025"/>
                  </a:lnTo>
                  <a:cubicBezTo>
                    <a:pt x="1190024" y="1409136"/>
                    <a:pt x="1174531" y="1424629"/>
                    <a:pt x="1155420" y="1424629"/>
                  </a:cubicBezTo>
                  <a:lnTo>
                    <a:pt x="34604" y="1424629"/>
                  </a:lnTo>
                  <a:cubicBezTo>
                    <a:pt x="15493" y="1424629"/>
                    <a:pt x="0" y="1409136"/>
                    <a:pt x="0" y="1390025"/>
                  </a:cubicBezTo>
                  <a:lnTo>
                    <a:pt x="0" y="34604"/>
                  </a:lnTo>
                  <a:cubicBezTo>
                    <a:pt x="0" y="15493"/>
                    <a:pt x="15493" y="0"/>
                    <a:pt x="34604" y="0"/>
                  </a:cubicBezTo>
                  <a:close/>
                </a:path>
              </a:pathLst>
            </a:custGeom>
            <a:solidFill>
              <a:srgbClr val="000000">
                <a:alpha val="0"/>
              </a:srgbClr>
            </a:solidFill>
            <a:ln w="28575" cap="sq">
              <a:solidFill>
                <a:srgbClr val="FFDE59"/>
              </a:solidFill>
              <a:prstDash val="solid"/>
              <a:miter/>
            </a:ln>
          </p:spPr>
        </p:sp>
        <p:sp>
          <p:nvSpPr>
            <p:cNvPr name="TextBox 38" id="38"/>
            <p:cNvSpPr txBox="true"/>
            <p:nvPr/>
          </p:nvSpPr>
          <p:spPr>
            <a:xfrm>
              <a:off x="0" y="-9525"/>
              <a:ext cx="1190024" cy="1434154"/>
            </a:xfrm>
            <a:prstGeom prst="rect">
              <a:avLst/>
            </a:prstGeom>
          </p:spPr>
          <p:txBody>
            <a:bodyPr anchor="ctr" rtlCol="false" tIns="20123" lIns="20123" bIns="20123" rIns="20123"/>
            <a:lstStyle/>
            <a:p>
              <a:pPr algn="ctr">
                <a:lnSpc>
                  <a:spcPts val="2880"/>
                </a:lnSpc>
              </a:pPr>
            </a:p>
          </p:txBody>
        </p:sp>
      </p:grpSp>
      <p:sp>
        <p:nvSpPr>
          <p:cNvPr name="TextBox 39" id="39"/>
          <p:cNvSpPr txBox="true"/>
          <p:nvPr/>
        </p:nvSpPr>
        <p:spPr>
          <a:xfrm rot="0">
            <a:off x="2787541" y="7575000"/>
            <a:ext cx="1846459" cy="1292460"/>
          </a:xfrm>
          <a:prstGeom prst="rect">
            <a:avLst/>
          </a:prstGeom>
        </p:spPr>
        <p:txBody>
          <a:bodyPr anchor="t" rtlCol="false" tIns="0" lIns="0" bIns="0" rIns="0">
            <a:spAutoFit/>
          </a:bodyPr>
          <a:lstStyle/>
          <a:p>
            <a:pPr algn="ctr">
              <a:lnSpc>
                <a:spcPts val="3450"/>
              </a:lnSpc>
            </a:pPr>
            <a:r>
              <a:rPr lang="en-US" sz="2464">
                <a:solidFill>
                  <a:srgbClr val="1EFFC1"/>
                </a:solidFill>
                <a:latin typeface="Arimo"/>
              </a:rPr>
              <a:t>Top K relevant docs</a:t>
            </a:r>
          </a:p>
        </p:txBody>
      </p:sp>
      <p:sp>
        <p:nvSpPr>
          <p:cNvPr name="AutoShape 40" id="40"/>
          <p:cNvSpPr/>
          <p:nvPr/>
        </p:nvSpPr>
        <p:spPr>
          <a:xfrm>
            <a:off x="2955560" y="2407467"/>
            <a:ext cx="0" cy="2088089"/>
          </a:xfrm>
          <a:prstGeom prst="line">
            <a:avLst/>
          </a:prstGeom>
          <a:ln cap="flat" w="28575">
            <a:solidFill>
              <a:srgbClr val="FFFFFF"/>
            </a:solidFill>
            <a:prstDash val="solid"/>
            <a:headEnd type="none" len="sm" w="sm"/>
            <a:tailEnd type="none" len="sm" w="sm"/>
          </a:ln>
        </p:spPr>
      </p:sp>
      <p:grpSp>
        <p:nvGrpSpPr>
          <p:cNvPr name="Group 41" id="41"/>
          <p:cNvGrpSpPr/>
          <p:nvPr/>
        </p:nvGrpSpPr>
        <p:grpSpPr>
          <a:xfrm rot="0">
            <a:off x="13091276" y="7455090"/>
            <a:ext cx="2355228" cy="1183401"/>
            <a:chOff x="0" y="0"/>
            <a:chExt cx="1413825" cy="710386"/>
          </a:xfrm>
        </p:grpSpPr>
        <p:sp>
          <p:nvSpPr>
            <p:cNvPr name="Freeform 42" id="42"/>
            <p:cNvSpPr/>
            <p:nvPr/>
          </p:nvSpPr>
          <p:spPr>
            <a:xfrm flipH="false" flipV="false" rot="0">
              <a:off x="0" y="0"/>
              <a:ext cx="1413825" cy="710386"/>
            </a:xfrm>
            <a:custGeom>
              <a:avLst/>
              <a:gdLst/>
              <a:ahLst/>
              <a:cxnLst/>
              <a:rect r="r" b="b" t="t" l="l"/>
              <a:pathLst>
                <a:path h="710386" w="1413825">
                  <a:moveTo>
                    <a:pt x="184079" y="0"/>
                  </a:moveTo>
                  <a:lnTo>
                    <a:pt x="1229746" y="0"/>
                  </a:lnTo>
                  <a:cubicBezTo>
                    <a:pt x="1331410" y="0"/>
                    <a:pt x="1413825" y="82415"/>
                    <a:pt x="1413825" y="184079"/>
                  </a:cubicBezTo>
                  <a:lnTo>
                    <a:pt x="1413825" y="526308"/>
                  </a:lnTo>
                  <a:cubicBezTo>
                    <a:pt x="1413825" y="627971"/>
                    <a:pt x="1331410" y="710386"/>
                    <a:pt x="1229746" y="710386"/>
                  </a:cubicBezTo>
                  <a:lnTo>
                    <a:pt x="184079" y="710386"/>
                  </a:lnTo>
                  <a:cubicBezTo>
                    <a:pt x="82415" y="710386"/>
                    <a:pt x="0" y="627971"/>
                    <a:pt x="0" y="526308"/>
                  </a:cubicBezTo>
                  <a:lnTo>
                    <a:pt x="0" y="184079"/>
                  </a:lnTo>
                  <a:cubicBezTo>
                    <a:pt x="0" y="82415"/>
                    <a:pt x="82415" y="0"/>
                    <a:pt x="184079" y="0"/>
                  </a:cubicBezTo>
                  <a:close/>
                </a:path>
              </a:pathLst>
            </a:custGeom>
            <a:solidFill>
              <a:srgbClr val="000000">
                <a:alpha val="0"/>
              </a:srgbClr>
            </a:solidFill>
            <a:ln w="28575" cap="rnd">
              <a:solidFill>
                <a:srgbClr val="FFDE59"/>
              </a:solidFill>
              <a:prstDash val="solid"/>
              <a:round/>
            </a:ln>
          </p:spPr>
        </p:sp>
        <p:sp>
          <p:nvSpPr>
            <p:cNvPr name="TextBox 43" id="43"/>
            <p:cNvSpPr txBox="true"/>
            <p:nvPr/>
          </p:nvSpPr>
          <p:spPr>
            <a:xfrm>
              <a:off x="0" y="-9525"/>
              <a:ext cx="1413825" cy="719911"/>
            </a:xfrm>
            <a:prstGeom prst="rect">
              <a:avLst/>
            </a:prstGeom>
          </p:spPr>
          <p:txBody>
            <a:bodyPr anchor="ctr" rtlCol="false" tIns="22288" lIns="22288" bIns="22288" rIns="22288"/>
            <a:lstStyle/>
            <a:p>
              <a:pPr algn="ctr">
                <a:lnSpc>
                  <a:spcPts val="2880"/>
                </a:lnSpc>
              </a:pPr>
            </a:p>
          </p:txBody>
        </p:sp>
      </p:grpSp>
      <p:sp>
        <p:nvSpPr>
          <p:cNvPr name="TextBox 44" id="44"/>
          <p:cNvSpPr txBox="true"/>
          <p:nvPr/>
        </p:nvSpPr>
        <p:spPr>
          <a:xfrm rot="0">
            <a:off x="12791775" y="7486334"/>
            <a:ext cx="2954231" cy="915253"/>
          </a:xfrm>
          <a:prstGeom prst="rect">
            <a:avLst/>
          </a:prstGeom>
        </p:spPr>
        <p:txBody>
          <a:bodyPr anchor="t" rtlCol="false" tIns="0" lIns="0" bIns="0" rIns="0">
            <a:spAutoFit/>
          </a:bodyPr>
          <a:lstStyle/>
          <a:p>
            <a:pPr algn="ctr">
              <a:lnSpc>
                <a:spcPts val="3628"/>
              </a:lnSpc>
            </a:pPr>
            <a:r>
              <a:rPr lang="en-US" sz="2591">
                <a:solidFill>
                  <a:srgbClr val="1EFFC1"/>
                </a:solidFill>
                <a:latin typeface="Arimo"/>
              </a:rPr>
              <a:t>Dense</a:t>
            </a:r>
          </a:p>
          <a:p>
            <a:pPr algn="ctr">
              <a:lnSpc>
                <a:spcPts val="3628"/>
              </a:lnSpc>
            </a:pPr>
            <a:r>
              <a:rPr lang="en-US" sz="2591">
                <a:solidFill>
                  <a:srgbClr val="1EFFC1"/>
                </a:solidFill>
                <a:latin typeface="Arimo"/>
              </a:rPr>
              <a:t> Vector</a:t>
            </a:r>
          </a:p>
        </p:txBody>
      </p:sp>
      <p:sp>
        <p:nvSpPr>
          <p:cNvPr name="AutoShape 45" id="45"/>
          <p:cNvSpPr/>
          <p:nvPr/>
        </p:nvSpPr>
        <p:spPr>
          <a:xfrm flipH="true">
            <a:off x="10743609" y="8037294"/>
            <a:ext cx="2347667" cy="56367"/>
          </a:xfrm>
          <a:prstGeom prst="line">
            <a:avLst/>
          </a:prstGeom>
          <a:ln cap="flat" w="19050">
            <a:solidFill>
              <a:srgbClr val="FFFFFF"/>
            </a:solidFill>
            <a:prstDash val="solid"/>
            <a:headEnd type="none" len="sm" w="sm"/>
            <a:tailEnd type="triangle" len="med" w="lg"/>
          </a:ln>
        </p:spPr>
      </p:sp>
      <p:sp>
        <p:nvSpPr>
          <p:cNvPr name="TextBox 46" id="4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AutoShape 2" id="2"/>
          <p:cNvSpPr/>
          <p:nvPr/>
        </p:nvSpPr>
        <p:spPr>
          <a:xfrm rot="10788362">
            <a:off x="3692944" y="2353050"/>
            <a:ext cx="10945113" cy="0"/>
          </a:xfrm>
          <a:prstGeom prst="line">
            <a:avLst/>
          </a:prstGeom>
          <a:ln cap="rnd" w="9525">
            <a:solidFill>
              <a:srgbClr val="48FFD5"/>
            </a:solidFill>
            <a:prstDash val="solid"/>
            <a:headEnd type="none" len="sm" w="sm"/>
            <a:tailEnd type="none" len="sm" w="sm"/>
          </a:ln>
        </p:spPr>
      </p:sp>
      <p:sp>
        <p:nvSpPr>
          <p:cNvPr name="TextBox 3" id="3"/>
          <p:cNvSpPr txBox="true"/>
          <p:nvPr/>
        </p:nvSpPr>
        <p:spPr>
          <a:xfrm rot="0">
            <a:off x="714825" y="952900"/>
            <a:ext cx="16858350" cy="942975"/>
          </a:xfrm>
          <a:prstGeom prst="rect">
            <a:avLst/>
          </a:prstGeom>
        </p:spPr>
        <p:txBody>
          <a:bodyPr anchor="t" rtlCol="false" tIns="0" lIns="0" bIns="0" rIns="0">
            <a:spAutoFit/>
          </a:bodyPr>
          <a:lstStyle/>
          <a:p>
            <a:pPr>
              <a:lnSpc>
                <a:spcPts val="7200"/>
              </a:lnSpc>
            </a:pPr>
            <a:r>
              <a:rPr lang="en-US" sz="6000">
                <a:solidFill>
                  <a:srgbClr val="FFFFFF"/>
                </a:solidFill>
                <a:latin typeface="Arimo"/>
              </a:rPr>
              <a:t>About Techcovery</a:t>
            </a:r>
          </a:p>
        </p:txBody>
      </p:sp>
      <p:sp>
        <p:nvSpPr>
          <p:cNvPr name="TextBox 4" id="4"/>
          <p:cNvSpPr txBox="true"/>
          <p:nvPr/>
        </p:nvSpPr>
        <p:spPr>
          <a:xfrm rot="0">
            <a:off x="17036341" y="9453334"/>
            <a:ext cx="914550" cy="476250"/>
          </a:xfrm>
          <a:prstGeom prst="rect">
            <a:avLst/>
          </a:prstGeom>
        </p:spPr>
        <p:txBody>
          <a:bodyPr anchor="t" rtlCol="false" tIns="0" lIns="0" bIns="0" rIns="0">
            <a:spAutoFit/>
          </a:bodyPr>
          <a:lstStyle/>
          <a:p>
            <a:pPr algn="r">
              <a:lnSpc>
                <a:spcPts val="3359"/>
              </a:lnSpc>
            </a:pPr>
            <a:r>
              <a:rPr lang="en-US" sz="2799">
                <a:solidFill>
                  <a:srgbClr val="1EFFC1"/>
                </a:solidFill>
                <a:latin typeface="Arial"/>
              </a:rPr>
              <a:t>2</a:t>
            </a:r>
          </a:p>
        </p:txBody>
      </p:sp>
      <p:sp>
        <p:nvSpPr>
          <p:cNvPr name="TextBox 5" id="5"/>
          <p:cNvSpPr txBox="true"/>
          <p:nvPr/>
        </p:nvSpPr>
        <p:spPr>
          <a:xfrm rot="0">
            <a:off x="714825" y="2763173"/>
            <a:ext cx="12297150" cy="6276083"/>
          </a:xfrm>
          <a:prstGeom prst="rect">
            <a:avLst/>
          </a:prstGeom>
        </p:spPr>
        <p:txBody>
          <a:bodyPr anchor="t" rtlCol="false" tIns="0" lIns="0" bIns="0" rIns="0">
            <a:spAutoFit/>
          </a:bodyPr>
          <a:lstStyle/>
          <a:p>
            <a:pPr algn="l" marL="1155696" indent="-577848" lvl="1">
              <a:lnSpc>
                <a:spcPts val="6299"/>
              </a:lnSpc>
              <a:buFont typeface="Arial"/>
              <a:buChar char="•"/>
            </a:pPr>
            <a:r>
              <a:rPr lang="en-US" sz="3499">
                <a:solidFill>
                  <a:srgbClr val="48FFD5"/>
                </a:solidFill>
                <a:latin typeface="Arimo"/>
              </a:rPr>
              <a:t>Founded in 2017 by ex-Amazon Employees</a:t>
            </a:r>
          </a:p>
          <a:p>
            <a:pPr algn="l" marL="1155696" indent="-577848" lvl="1">
              <a:lnSpc>
                <a:spcPts val="6299"/>
              </a:lnSpc>
              <a:buFont typeface="Arial"/>
              <a:buChar char="•"/>
            </a:pPr>
            <a:r>
              <a:rPr lang="en-US" sz="3499">
                <a:solidFill>
                  <a:srgbClr val="48FFD5"/>
                </a:solidFill>
                <a:latin typeface="Arimo"/>
              </a:rPr>
              <a:t>Over 3200 hours of training in</a:t>
            </a:r>
          </a:p>
          <a:p>
            <a:pPr algn="l" marL="2222492" indent="-740831" lvl="2">
              <a:lnSpc>
                <a:spcPts val="6299"/>
              </a:lnSpc>
              <a:buFont typeface="Arial"/>
              <a:buChar char="⚬"/>
            </a:pPr>
            <a:r>
              <a:rPr lang="en-US" sz="3499">
                <a:solidFill>
                  <a:srgbClr val="48FFD5"/>
                </a:solidFill>
                <a:latin typeface="Arimo"/>
              </a:rPr>
              <a:t>Machine Learning</a:t>
            </a:r>
          </a:p>
          <a:p>
            <a:pPr algn="l" marL="2222492" indent="-740831" lvl="2">
              <a:lnSpc>
                <a:spcPts val="6299"/>
              </a:lnSpc>
              <a:buFont typeface="Arial"/>
              <a:buChar char="⚬"/>
            </a:pPr>
            <a:r>
              <a:rPr lang="en-US" sz="3499">
                <a:solidFill>
                  <a:srgbClr val="48FFD5"/>
                </a:solidFill>
                <a:latin typeface="Arimo"/>
              </a:rPr>
              <a:t>Deep Learning</a:t>
            </a:r>
          </a:p>
          <a:p>
            <a:pPr algn="l" marL="2222492" indent="-740831" lvl="2">
              <a:lnSpc>
                <a:spcPts val="6299"/>
              </a:lnSpc>
              <a:buFont typeface="Arial"/>
              <a:buChar char="⚬"/>
            </a:pPr>
            <a:r>
              <a:rPr lang="en-US" sz="3499">
                <a:solidFill>
                  <a:srgbClr val="48FFD5"/>
                </a:solidFill>
                <a:latin typeface="Arimo"/>
              </a:rPr>
              <a:t>Computer Vision</a:t>
            </a:r>
          </a:p>
          <a:p>
            <a:pPr algn="l" marL="2222492" indent="-740831" lvl="2">
              <a:lnSpc>
                <a:spcPts val="6299"/>
              </a:lnSpc>
              <a:buFont typeface="Arial"/>
              <a:buChar char="⚬"/>
            </a:pPr>
            <a:r>
              <a:rPr lang="en-US" sz="3499">
                <a:solidFill>
                  <a:srgbClr val="48FFD5"/>
                </a:solidFill>
                <a:latin typeface="Arimo"/>
              </a:rPr>
              <a:t>Golang</a:t>
            </a:r>
          </a:p>
          <a:p>
            <a:pPr algn="l" marL="2222492" indent="-740831" lvl="2">
              <a:lnSpc>
                <a:spcPts val="6299"/>
              </a:lnSpc>
              <a:buFont typeface="Arial"/>
              <a:buChar char="⚬"/>
            </a:pPr>
            <a:r>
              <a:rPr lang="en-US" sz="3499">
                <a:solidFill>
                  <a:srgbClr val="48FFD5"/>
                </a:solidFill>
                <a:latin typeface="Arimo"/>
              </a:rPr>
              <a:t>Amazon-Web services</a:t>
            </a:r>
          </a:p>
          <a:p>
            <a:pPr algn="l" marL="2222492" indent="-740831" lvl="2">
              <a:lnSpc>
                <a:spcPts val="6299"/>
              </a:lnSpc>
              <a:buFont typeface="Arial"/>
              <a:buChar char="⚬"/>
            </a:pPr>
            <a:r>
              <a:rPr lang="en-US" sz="3499">
                <a:solidFill>
                  <a:srgbClr val="48FFD5"/>
                </a:solidFill>
                <a:latin typeface="Arimo"/>
              </a:rPr>
              <a:t>Go and Python</a:t>
            </a:r>
          </a:p>
        </p:txBody>
      </p:sp>
      <p:grpSp>
        <p:nvGrpSpPr>
          <p:cNvPr name="Group 6" id="6"/>
          <p:cNvGrpSpPr/>
          <p:nvPr/>
        </p:nvGrpSpPr>
        <p:grpSpPr>
          <a:xfrm rot="0">
            <a:off x="10929775" y="2771625"/>
            <a:ext cx="7030641" cy="5982774"/>
            <a:chOff x="0" y="0"/>
            <a:chExt cx="10013900" cy="8521400"/>
          </a:xfrm>
        </p:grpSpPr>
        <p:sp>
          <p:nvSpPr>
            <p:cNvPr name="Freeform 7" id="7"/>
            <p:cNvSpPr/>
            <p:nvPr/>
          </p:nvSpPr>
          <p:spPr>
            <a:xfrm flipH="false" flipV="false" rot="0">
              <a:off x="12635" y="12700"/>
              <a:ext cx="9988615" cy="8496046"/>
            </a:xfrm>
            <a:custGeom>
              <a:avLst/>
              <a:gdLst/>
              <a:ahLst/>
              <a:cxnLst/>
              <a:rect r="r" b="b" t="t" l="l"/>
              <a:pathLst>
                <a:path h="8496046" w="9988615">
                  <a:moveTo>
                    <a:pt x="0" y="0"/>
                  </a:moveTo>
                  <a:lnTo>
                    <a:pt x="9988615" y="0"/>
                  </a:lnTo>
                  <a:lnTo>
                    <a:pt x="9988615" y="8496046"/>
                  </a:lnTo>
                  <a:lnTo>
                    <a:pt x="0" y="8496046"/>
                  </a:lnTo>
                  <a:close/>
                </a:path>
              </a:pathLst>
            </a:custGeom>
            <a:solidFill>
              <a:srgbClr val="1EFFC1"/>
            </a:solidFill>
          </p:spPr>
        </p:sp>
        <p:sp>
          <p:nvSpPr>
            <p:cNvPr name="Freeform 8" id="8"/>
            <p:cNvSpPr/>
            <p:nvPr/>
          </p:nvSpPr>
          <p:spPr>
            <a:xfrm flipH="false" flipV="false" rot="0">
              <a:off x="0" y="0"/>
              <a:ext cx="10013885" cy="8521446"/>
            </a:xfrm>
            <a:custGeom>
              <a:avLst/>
              <a:gdLst/>
              <a:ahLst/>
              <a:cxnLst/>
              <a:rect r="r" b="b" t="t" l="l"/>
              <a:pathLst>
                <a:path h="8521446" w="10013885">
                  <a:moveTo>
                    <a:pt x="12635" y="0"/>
                  </a:moveTo>
                  <a:lnTo>
                    <a:pt x="10001250" y="0"/>
                  </a:lnTo>
                  <a:cubicBezTo>
                    <a:pt x="10008199" y="0"/>
                    <a:pt x="10013885" y="5715"/>
                    <a:pt x="10013885" y="12700"/>
                  </a:cubicBezTo>
                  <a:lnTo>
                    <a:pt x="10013885" y="8508746"/>
                  </a:lnTo>
                  <a:cubicBezTo>
                    <a:pt x="10013885" y="8515731"/>
                    <a:pt x="10008199" y="8521446"/>
                    <a:pt x="10001250" y="8521446"/>
                  </a:cubicBezTo>
                  <a:lnTo>
                    <a:pt x="12635" y="8521446"/>
                  </a:lnTo>
                  <a:cubicBezTo>
                    <a:pt x="5686" y="8521446"/>
                    <a:pt x="0" y="8515731"/>
                    <a:pt x="0" y="8508746"/>
                  </a:cubicBezTo>
                  <a:lnTo>
                    <a:pt x="0" y="12700"/>
                  </a:lnTo>
                  <a:cubicBezTo>
                    <a:pt x="0" y="5715"/>
                    <a:pt x="5686" y="0"/>
                    <a:pt x="12635" y="0"/>
                  </a:cubicBezTo>
                  <a:moveTo>
                    <a:pt x="12635" y="25400"/>
                  </a:moveTo>
                  <a:lnTo>
                    <a:pt x="12635" y="12700"/>
                  </a:lnTo>
                  <a:lnTo>
                    <a:pt x="25270" y="12700"/>
                  </a:lnTo>
                  <a:lnTo>
                    <a:pt x="25270" y="8508746"/>
                  </a:lnTo>
                  <a:lnTo>
                    <a:pt x="12635" y="8508746"/>
                  </a:lnTo>
                  <a:lnTo>
                    <a:pt x="12635" y="8496046"/>
                  </a:lnTo>
                  <a:lnTo>
                    <a:pt x="10001250" y="8496046"/>
                  </a:lnTo>
                  <a:lnTo>
                    <a:pt x="10001250" y="8508746"/>
                  </a:lnTo>
                  <a:lnTo>
                    <a:pt x="9988615" y="8508746"/>
                  </a:lnTo>
                  <a:lnTo>
                    <a:pt x="9988615" y="12700"/>
                  </a:lnTo>
                  <a:lnTo>
                    <a:pt x="10001250" y="12700"/>
                  </a:lnTo>
                  <a:lnTo>
                    <a:pt x="10001250" y="25400"/>
                  </a:lnTo>
                  <a:lnTo>
                    <a:pt x="12635" y="25400"/>
                  </a:lnTo>
                  <a:close/>
                </a:path>
              </a:pathLst>
            </a:custGeom>
            <a:solidFill>
              <a:srgbClr val="48FFD5"/>
            </a:solidFill>
          </p:spPr>
        </p:sp>
      </p:grpSp>
      <p:sp>
        <p:nvSpPr>
          <p:cNvPr name="Freeform 9" id="9"/>
          <p:cNvSpPr/>
          <p:nvPr/>
        </p:nvSpPr>
        <p:spPr>
          <a:xfrm flipH="false" flipV="false" rot="0">
            <a:off x="11429326" y="6406906"/>
            <a:ext cx="2743248" cy="1445950"/>
          </a:xfrm>
          <a:custGeom>
            <a:avLst/>
            <a:gdLst/>
            <a:ahLst/>
            <a:cxnLst/>
            <a:rect r="r" b="b" t="t" l="l"/>
            <a:pathLst>
              <a:path h="1445950" w="2743248">
                <a:moveTo>
                  <a:pt x="0" y="0"/>
                </a:moveTo>
                <a:lnTo>
                  <a:pt x="2743248" y="0"/>
                </a:lnTo>
                <a:lnTo>
                  <a:pt x="2743248" y="1445950"/>
                </a:lnTo>
                <a:lnTo>
                  <a:pt x="0" y="1445950"/>
                </a:lnTo>
                <a:lnTo>
                  <a:pt x="0" y="0"/>
                </a:lnTo>
                <a:close/>
              </a:path>
            </a:pathLst>
          </a:custGeom>
          <a:blipFill>
            <a:blip r:embed="rId3"/>
            <a:stretch>
              <a:fillRect l="0" t="-23" r="0" b="-23"/>
            </a:stretch>
          </a:blipFill>
        </p:spPr>
      </p:sp>
      <p:sp>
        <p:nvSpPr>
          <p:cNvPr name="Freeform 10" id="10"/>
          <p:cNvSpPr/>
          <p:nvPr/>
        </p:nvSpPr>
        <p:spPr>
          <a:xfrm flipH="false" flipV="false" rot="0">
            <a:off x="11790150" y="3195734"/>
            <a:ext cx="5523898" cy="949420"/>
          </a:xfrm>
          <a:custGeom>
            <a:avLst/>
            <a:gdLst/>
            <a:ahLst/>
            <a:cxnLst/>
            <a:rect r="r" b="b" t="t" l="l"/>
            <a:pathLst>
              <a:path h="949420" w="5523898">
                <a:moveTo>
                  <a:pt x="0" y="0"/>
                </a:moveTo>
                <a:lnTo>
                  <a:pt x="5523898" y="0"/>
                </a:lnTo>
                <a:lnTo>
                  <a:pt x="5523898" y="949420"/>
                </a:lnTo>
                <a:lnTo>
                  <a:pt x="0" y="949420"/>
                </a:lnTo>
                <a:lnTo>
                  <a:pt x="0" y="0"/>
                </a:lnTo>
                <a:close/>
              </a:path>
            </a:pathLst>
          </a:custGeom>
          <a:blipFill>
            <a:blip r:embed="rId4"/>
            <a:stretch>
              <a:fillRect l="0" t="0" r="0" b="0"/>
            </a:stretch>
          </a:blipFill>
        </p:spPr>
      </p:sp>
      <p:sp>
        <p:nvSpPr>
          <p:cNvPr name="Freeform 11" id="11"/>
          <p:cNvSpPr/>
          <p:nvPr/>
        </p:nvSpPr>
        <p:spPr>
          <a:xfrm flipH="false" flipV="false" rot="0">
            <a:off x="10920250" y="4482702"/>
            <a:ext cx="3761400" cy="1528050"/>
          </a:xfrm>
          <a:custGeom>
            <a:avLst/>
            <a:gdLst/>
            <a:ahLst/>
            <a:cxnLst/>
            <a:rect r="r" b="b" t="t" l="l"/>
            <a:pathLst>
              <a:path h="1528050" w="3761400">
                <a:moveTo>
                  <a:pt x="0" y="0"/>
                </a:moveTo>
                <a:lnTo>
                  <a:pt x="3761400" y="0"/>
                </a:lnTo>
                <a:lnTo>
                  <a:pt x="3761400" y="1528050"/>
                </a:lnTo>
                <a:lnTo>
                  <a:pt x="0" y="1528050"/>
                </a:lnTo>
                <a:lnTo>
                  <a:pt x="0" y="0"/>
                </a:lnTo>
                <a:close/>
              </a:path>
            </a:pathLst>
          </a:custGeom>
          <a:blipFill>
            <a:blip r:embed="rId5"/>
            <a:stretch>
              <a:fillRect l="0" t="0" r="0" b="0"/>
            </a:stretch>
          </a:blipFill>
        </p:spPr>
      </p:sp>
      <p:sp>
        <p:nvSpPr>
          <p:cNvPr name="Freeform 12" id="12"/>
          <p:cNvSpPr/>
          <p:nvPr/>
        </p:nvSpPr>
        <p:spPr>
          <a:xfrm flipH="false" flipV="false" rot="0">
            <a:off x="14834050" y="5147750"/>
            <a:ext cx="3036702" cy="2657700"/>
          </a:xfrm>
          <a:custGeom>
            <a:avLst/>
            <a:gdLst/>
            <a:ahLst/>
            <a:cxnLst/>
            <a:rect r="r" b="b" t="t" l="l"/>
            <a:pathLst>
              <a:path h="2657700" w="3036702">
                <a:moveTo>
                  <a:pt x="0" y="0"/>
                </a:moveTo>
                <a:lnTo>
                  <a:pt x="3036702" y="0"/>
                </a:lnTo>
                <a:lnTo>
                  <a:pt x="3036702" y="2657700"/>
                </a:lnTo>
                <a:lnTo>
                  <a:pt x="0" y="2657700"/>
                </a:lnTo>
                <a:lnTo>
                  <a:pt x="0" y="0"/>
                </a:lnTo>
                <a:close/>
              </a:path>
            </a:pathLst>
          </a:custGeom>
          <a:blipFill>
            <a:blip r:embed="rId6"/>
            <a:stretch>
              <a:fillRect l="-11" t="0" r="-11" b="0"/>
            </a:stretch>
          </a:blipFill>
        </p:spPr>
      </p:sp>
      <p:sp>
        <p:nvSpPr>
          <p:cNvPr name="TextBox 13" id="13"/>
          <p:cNvSpPr txBox="true"/>
          <p:nvPr/>
        </p:nvSpPr>
        <p:spPr>
          <a:xfrm rot="0">
            <a:off x="7220543"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538679" y="261177"/>
            <a:ext cx="18130544"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Generator in RAG Using RAG-Sequence</a:t>
            </a:r>
          </a:p>
        </p:txBody>
      </p:sp>
      <p:sp>
        <p:nvSpPr>
          <p:cNvPr name="AutoShape 3" id="3"/>
          <p:cNvSpPr/>
          <p:nvPr/>
        </p:nvSpPr>
        <p:spPr>
          <a:xfrm>
            <a:off x="15946934" y="4923102"/>
            <a:ext cx="0" cy="1002599"/>
          </a:xfrm>
          <a:prstGeom prst="line">
            <a:avLst/>
          </a:prstGeom>
          <a:ln cap="flat" w="28575">
            <a:solidFill>
              <a:srgbClr val="FFFFFF"/>
            </a:solidFill>
            <a:prstDash val="solid"/>
            <a:headEnd type="none" len="sm" w="sm"/>
            <a:tailEnd type="arrow" len="sm" w="med"/>
          </a:ln>
        </p:spPr>
      </p:sp>
      <p:grpSp>
        <p:nvGrpSpPr>
          <p:cNvPr name="Group 4" id="4"/>
          <p:cNvGrpSpPr/>
          <p:nvPr/>
        </p:nvGrpSpPr>
        <p:grpSpPr>
          <a:xfrm rot="0">
            <a:off x="512523" y="2451499"/>
            <a:ext cx="2839185" cy="723426"/>
            <a:chOff x="0" y="0"/>
            <a:chExt cx="1354930" cy="345237"/>
          </a:xfrm>
        </p:grpSpPr>
        <p:sp>
          <p:nvSpPr>
            <p:cNvPr name="Freeform 5" id="5"/>
            <p:cNvSpPr/>
            <p:nvPr/>
          </p:nvSpPr>
          <p:spPr>
            <a:xfrm flipH="false" flipV="false" rot="0">
              <a:off x="0" y="0"/>
              <a:ext cx="1354930" cy="345237"/>
            </a:xfrm>
            <a:custGeom>
              <a:avLst/>
              <a:gdLst/>
              <a:ahLst/>
              <a:cxnLst/>
              <a:rect r="r" b="b" t="t" l="l"/>
              <a:pathLst>
                <a:path h="345237" w="1354930">
                  <a:moveTo>
                    <a:pt x="139067" y="0"/>
                  </a:moveTo>
                  <a:lnTo>
                    <a:pt x="1215863" y="0"/>
                  </a:lnTo>
                  <a:cubicBezTo>
                    <a:pt x="1252746" y="0"/>
                    <a:pt x="1288118" y="14652"/>
                    <a:pt x="1314198" y="40732"/>
                  </a:cubicBezTo>
                  <a:cubicBezTo>
                    <a:pt x="1340278" y="66812"/>
                    <a:pt x="1354930" y="102184"/>
                    <a:pt x="1354930" y="139067"/>
                  </a:cubicBezTo>
                  <a:lnTo>
                    <a:pt x="1354930" y="206170"/>
                  </a:lnTo>
                  <a:cubicBezTo>
                    <a:pt x="1354930" y="243052"/>
                    <a:pt x="1340278" y="278425"/>
                    <a:pt x="1314198" y="304505"/>
                  </a:cubicBezTo>
                  <a:cubicBezTo>
                    <a:pt x="1288118" y="330585"/>
                    <a:pt x="1252746" y="345237"/>
                    <a:pt x="1215863" y="345237"/>
                  </a:cubicBezTo>
                  <a:lnTo>
                    <a:pt x="139067" y="345237"/>
                  </a:lnTo>
                  <a:cubicBezTo>
                    <a:pt x="102184" y="345237"/>
                    <a:pt x="66812" y="330585"/>
                    <a:pt x="40732" y="304505"/>
                  </a:cubicBezTo>
                  <a:cubicBezTo>
                    <a:pt x="14652" y="278425"/>
                    <a:pt x="0" y="243052"/>
                    <a:pt x="0" y="206170"/>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54930" cy="354762"/>
            </a:xfrm>
            <a:prstGeom prst="rect">
              <a:avLst/>
            </a:prstGeom>
          </p:spPr>
          <p:txBody>
            <a:bodyPr anchor="ctr" rtlCol="false" tIns="28036" lIns="28036" bIns="28036" rIns="28036"/>
            <a:lstStyle/>
            <a:p>
              <a:pPr algn="ctr">
                <a:lnSpc>
                  <a:spcPts val="2880"/>
                </a:lnSpc>
              </a:pPr>
            </a:p>
          </p:txBody>
        </p:sp>
      </p:grpSp>
      <p:sp>
        <p:nvSpPr>
          <p:cNvPr name="TextBox 7" id="7"/>
          <p:cNvSpPr txBox="true"/>
          <p:nvPr/>
        </p:nvSpPr>
        <p:spPr>
          <a:xfrm rot="0">
            <a:off x="1274493" y="2598332"/>
            <a:ext cx="1315247" cy="372611"/>
          </a:xfrm>
          <a:prstGeom prst="rect">
            <a:avLst/>
          </a:prstGeom>
        </p:spPr>
        <p:txBody>
          <a:bodyPr anchor="t" rtlCol="false" tIns="0" lIns="0" bIns="0" rIns="0">
            <a:spAutoFit/>
          </a:bodyPr>
          <a:lstStyle/>
          <a:p>
            <a:pPr algn="ctr">
              <a:lnSpc>
                <a:spcPts val="2915"/>
              </a:lnSpc>
            </a:pPr>
            <a:r>
              <a:rPr lang="en-US" sz="2082">
                <a:solidFill>
                  <a:srgbClr val="1EFFC1"/>
                </a:solidFill>
                <a:latin typeface="Arimo"/>
              </a:rPr>
              <a:t>User Input</a:t>
            </a:r>
          </a:p>
        </p:txBody>
      </p:sp>
      <p:grpSp>
        <p:nvGrpSpPr>
          <p:cNvPr name="Group 8" id="8"/>
          <p:cNvGrpSpPr/>
          <p:nvPr/>
        </p:nvGrpSpPr>
        <p:grpSpPr>
          <a:xfrm rot="0">
            <a:off x="512523" y="3798954"/>
            <a:ext cx="2839185" cy="1068978"/>
            <a:chOff x="0" y="0"/>
            <a:chExt cx="1354930" cy="510143"/>
          </a:xfrm>
        </p:grpSpPr>
        <p:sp>
          <p:nvSpPr>
            <p:cNvPr name="Freeform 9" id="9"/>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10" id="10"/>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sp>
        <p:nvSpPr>
          <p:cNvPr name="TextBox 11" id="11"/>
          <p:cNvSpPr txBox="true"/>
          <p:nvPr/>
        </p:nvSpPr>
        <p:spPr>
          <a:xfrm rot="0">
            <a:off x="512523" y="3934387"/>
            <a:ext cx="2839185" cy="740964"/>
          </a:xfrm>
          <a:prstGeom prst="rect">
            <a:avLst/>
          </a:prstGeom>
        </p:spPr>
        <p:txBody>
          <a:bodyPr anchor="t" rtlCol="false" tIns="0" lIns="0" bIns="0" rIns="0">
            <a:spAutoFit/>
          </a:bodyPr>
          <a:lstStyle/>
          <a:p>
            <a:pPr algn="ctr">
              <a:lnSpc>
                <a:spcPts val="2915"/>
              </a:lnSpc>
            </a:pPr>
            <a:r>
              <a:rPr lang="en-US" sz="2082">
                <a:solidFill>
                  <a:srgbClr val="1EFFC1"/>
                </a:solidFill>
                <a:latin typeface="Arimo"/>
              </a:rPr>
              <a:t>Retrieved Doc From Retriever</a:t>
            </a:r>
          </a:p>
        </p:txBody>
      </p:sp>
      <p:sp>
        <p:nvSpPr>
          <p:cNvPr name="AutoShape 12" id="12"/>
          <p:cNvSpPr/>
          <p:nvPr/>
        </p:nvSpPr>
        <p:spPr>
          <a:xfrm>
            <a:off x="3351709" y="2799045"/>
            <a:ext cx="1125911" cy="0"/>
          </a:xfrm>
          <a:prstGeom prst="line">
            <a:avLst/>
          </a:prstGeom>
          <a:ln cap="flat" w="28575">
            <a:solidFill>
              <a:srgbClr val="FFFFFF"/>
            </a:solidFill>
            <a:prstDash val="solid"/>
            <a:headEnd type="none" len="sm" w="sm"/>
            <a:tailEnd type="none" len="sm" w="sm"/>
          </a:ln>
        </p:spPr>
      </p:sp>
      <p:sp>
        <p:nvSpPr>
          <p:cNvPr name="AutoShape 13" id="13"/>
          <p:cNvSpPr/>
          <p:nvPr/>
        </p:nvSpPr>
        <p:spPr>
          <a:xfrm>
            <a:off x="3351709" y="4319276"/>
            <a:ext cx="1125911" cy="0"/>
          </a:xfrm>
          <a:prstGeom prst="line">
            <a:avLst/>
          </a:prstGeom>
          <a:ln cap="flat" w="28575">
            <a:solidFill>
              <a:srgbClr val="FFFFFF"/>
            </a:solidFill>
            <a:prstDash val="solid"/>
            <a:headEnd type="none" len="sm" w="sm"/>
            <a:tailEnd type="none" len="sm" w="sm"/>
          </a:ln>
        </p:spPr>
      </p:sp>
      <p:sp>
        <p:nvSpPr>
          <p:cNvPr name="AutoShape 14" id="14"/>
          <p:cNvSpPr/>
          <p:nvPr/>
        </p:nvSpPr>
        <p:spPr>
          <a:xfrm>
            <a:off x="4491787" y="2813345"/>
            <a:ext cx="14167" cy="1506064"/>
          </a:xfrm>
          <a:prstGeom prst="line">
            <a:avLst/>
          </a:prstGeom>
          <a:ln cap="flat" w="28575">
            <a:solidFill>
              <a:srgbClr val="FFFFFF"/>
            </a:solidFill>
            <a:prstDash val="solid"/>
            <a:headEnd type="none" len="sm" w="sm"/>
            <a:tailEnd type="none" len="sm" w="sm"/>
          </a:ln>
        </p:spPr>
      </p:sp>
      <p:sp>
        <p:nvSpPr>
          <p:cNvPr name="AutoShape 15" id="15"/>
          <p:cNvSpPr/>
          <p:nvPr/>
        </p:nvSpPr>
        <p:spPr>
          <a:xfrm>
            <a:off x="4506154" y="3526943"/>
            <a:ext cx="1002499" cy="14167"/>
          </a:xfrm>
          <a:prstGeom prst="line">
            <a:avLst/>
          </a:prstGeom>
          <a:ln cap="flat" w="28575">
            <a:solidFill>
              <a:srgbClr val="FFFFFF"/>
            </a:solidFill>
            <a:prstDash val="solid"/>
            <a:headEnd type="none" len="sm" w="sm"/>
            <a:tailEnd type="arrow" len="sm" w="med"/>
          </a:ln>
        </p:spPr>
      </p:sp>
      <p:grpSp>
        <p:nvGrpSpPr>
          <p:cNvPr name="Group 16" id="16"/>
          <p:cNvGrpSpPr/>
          <p:nvPr/>
        </p:nvGrpSpPr>
        <p:grpSpPr>
          <a:xfrm rot="0">
            <a:off x="5508654" y="2655482"/>
            <a:ext cx="1703083" cy="1677962"/>
            <a:chOff x="0" y="0"/>
            <a:chExt cx="1486742" cy="1464812"/>
          </a:xfrm>
        </p:grpSpPr>
        <p:sp>
          <p:nvSpPr>
            <p:cNvPr name="Freeform 17" id="17"/>
            <p:cNvSpPr/>
            <p:nvPr/>
          </p:nvSpPr>
          <p:spPr>
            <a:xfrm flipH="false" flipV="false" rot="0">
              <a:off x="0" y="0"/>
              <a:ext cx="1486742" cy="1464812"/>
            </a:xfrm>
            <a:custGeom>
              <a:avLst/>
              <a:gdLst/>
              <a:ahLst/>
              <a:cxnLst/>
              <a:rect r="r" b="b" t="t" l="l"/>
              <a:pathLst>
                <a:path h="1464812" w="1486742">
                  <a:moveTo>
                    <a:pt x="36367" y="0"/>
                  </a:moveTo>
                  <a:lnTo>
                    <a:pt x="1450375" y="0"/>
                  </a:lnTo>
                  <a:cubicBezTo>
                    <a:pt x="1470460" y="0"/>
                    <a:pt x="1486742" y="16282"/>
                    <a:pt x="1486742" y="36367"/>
                  </a:cubicBezTo>
                  <a:lnTo>
                    <a:pt x="1486742" y="1428445"/>
                  </a:lnTo>
                  <a:cubicBezTo>
                    <a:pt x="1486742" y="1448530"/>
                    <a:pt x="1470460" y="1464812"/>
                    <a:pt x="1450375" y="1464812"/>
                  </a:cubicBezTo>
                  <a:lnTo>
                    <a:pt x="36367" y="1464812"/>
                  </a:lnTo>
                  <a:cubicBezTo>
                    <a:pt x="16282" y="1464812"/>
                    <a:pt x="0" y="1448530"/>
                    <a:pt x="0" y="1428445"/>
                  </a:cubicBezTo>
                  <a:lnTo>
                    <a:pt x="0" y="36367"/>
                  </a:lnTo>
                  <a:cubicBezTo>
                    <a:pt x="0" y="16282"/>
                    <a:pt x="16282" y="0"/>
                    <a:pt x="36367" y="0"/>
                  </a:cubicBezTo>
                  <a:close/>
                </a:path>
              </a:pathLst>
            </a:custGeom>
            <a:solidFill>
              <a:srgbClr val="000000">
                <a:alpha val="0"/>
              </a:srgbClr>
            </a:solidFill>
            <a:ln w="28575" cap="sq">
              <a:solidFill>
                <a:srgbClr val="FFDE59"/>
              </a:solidFill>
              <a:prstDash val="solid"/>
              <a:miter/>
            </a:ln>
          </p:spPr>
        </p:sp>
        <p:sp>
          <p:nvSpPr>
            <p:cNvPr name="TextBox 18" id="18"/>
            <p:cNvSpPr txBox="true"/>
            <p:nvPr/>
          </p:nvSpPr>
          <p:spPr>
            <a:xfrm>
              <a:off x="0" y="-9525"/>
              <a:ext cx="1486742" cy="1474337"/>
            </a:xfrm>
            <a:prstGeom prst="rect">
              <a:avLst/>
            </a:prstGeom>
          </p:spPr>
          <p:txBody>
            <a:bodyPr anchor="ctr" rtlCol="false" tIns="15326" lIns="15326" bIns="15326" rIns="15326"/>
            <a:lstStyle/>
            <a:p>
              <a:pPr algn="ctr">
                <a:lnSpc>
                  <a:spcPts val="2880"/>
                </a:lnSpc>
              </a:pPr>
            </a:p>
          </p:txBody>
        </p:sp>
      </p:grpSp>
      <p:sp>
        <p:nvSpPr>
          <p:cNvPr name="TextBox 19" id="19"/>
          <p:cNvSpPr txBox="true"/>
          <p:nvPr/>
        </p:nvSpPr>
        <p:spPr>
          <a:xfrm rot="0">
            <a:off x="6050659" y="3031544"/>
            <a:ext cx="1759528" cy="767410"/>
          </a:xfrm>
          <a:prstGeom prst="rect">
            <a:avLst/>
          </a:prstGeom>
        </p:spPr>
        <p:txBody>
          <a:bodyPr anchor="t" rtlCol="false" tIns="0" lIns="0" bIns="0" rIns="0">
            <a:spAutoFit/>
          </a:bodyPr>
          <a:lstStyle/>
          <a:p>
            <a:pPr algn="just">
              <a:lnSpc>
                <a:spcPts val="3019"/>
              </a:lnSpc>
            </a:pPr>
            <a:r>
              <a:rPr lang="en-US" sz="2156">
                <a:solidFill>
                  <a:srgbClr val="1EFFC1"/>
                </a:solidFill>
                <a:latin typeface="Arimo"/>
              </a:rPr>
              <a:t>LLM</a:t>
            </a:r>
          </a:p>
          <a:p>
            <a:pPr algn="just">
              <a:lnSpc>
                <a:spcPts val="3019"/>
              </a:lnSpc>
            </a:pPr>
            <a:r>
              <a:rPr lang="en-US" sz="2156">
                <a:solidFill>
                  <a:srgbClr val="1EFFC1"/>
                </a:solidFill>
                <a:latin typeface="Arimo"/>
              </a:rPr>
              <a:t>BART</a:t>
            </a:r>
          </a:p>
        </p:txBody>
      </p:sp>
      <p:grpSp>
        <p:nvGrpSpPr>
          <p:cNvPr name="Group 20" id="20"/>
          <p:cNvGrpSpPr/>
          <p:nvPr/>
        </p:nvGrpSpPr>
        <p:grpSpPr>
          <a:xfrm rot="0">
            <a:off x="8214437" y="2159118"/>
            <a:ext cx="1703083" cy="2763984"/>
            <a:chOff x="0" y="0"/>
            <a:chExt cx="1486742" cy="2412877"/>
          </a:xfrm>
        </p:grpSpPr>
        <p:sp>
          <p:nvSpPr>
            <p:cNvPr name="Freeform 21" id="21"/>
            <p:cNvSpPr/>
            <p:nvPr/>
          </p:nvSpPr>
          <p:spPr>
            <a:xfrm flipH="false" flipV="false" rot="0">
              <a:off x="0" y="0"/>
              <a:ext cx="1486742" cy="2412877"/>
            </a:xfrm>
            <a:custGeom>
              <a:avLst/>
              <a:gdLst/>
              <a:ahLst/>
              <a:cxnLst/>
              <a:rect r="r" b="b" t="t" l="l"/>
              <a:pathLst>
                <a:path h="2412877" w="1486742">
                  <a:moveTo>
                    <a:pt x="36367" y="0"/>
                  </a:moveTo>
                  <a:lnTo>
                    <a:pt x="1450375" y="0"/>
                  </a:lnTo>
                  <a:cubicBezTo>
                    <a:pt x="1470460" y="0"/>
                    <a:pt x="1486742" y="16282"/>
                    <a:pt x="1486742" y="36367"/>
                  </a:cubicBezTo>
                  <a:lnTo>
                    <a:pt x="1486742" y="2376510"/>
                  </a:lnTo>
                  <a:cubicBezTo>
                    <a:pt x="1486742" y="2396595"/>
                    <a:pt x="1470460" y="2412877"/>
                    <a:pt x="1450375" y="2412877"/>
                  </a:cubicBezTo>
                  <a:lnTo>
                    <a:pt x="36367" y="2412877"/>
                  </a:lnTo>
                  <a:cubicBezTo>
                    <a:pt x="16282" y="2412877"/>
                    <a:pt x="0" y="2396595"/>
                    <a:pt x="0" y="2376510"/>
                  </a:cubicBezTo>
                  <a:lnTo>
                    <a:pt x="0" y="36367"/>
                  </a:lnTo>
                  <a:cubicBezTo>
                    <a:pt x="0" y="16282"/>
                    <a:pt x="16282" y="0"/>
                    <a:pt x="36367" y="0"/>
                  </a:cubicBezTo>
                  <a:close/>
                </a:path>
              </a:pathLst>
            </a:custGeom>
            <a:solidFill>
              <a:srgbClr val="000000">
                <a:alpha val="0"/>
              </a:srgbClr>
            </a:solidFill>
            <a:ln w="28575" cap="sq">
              <a:solidFill>
                <a:srgbClr val="FFDE59"/>
              </a:solidFill>
              <a:prstDash val="solid"/>
              <a:miter/>
            </a:ln>
          </p:spPr>
        </p:sp>
        <p:sp>
          <p:nvSpPr>
            <p:cNvPr name="TextBox 22" id="22"/>
            <p:cNvSpPr txBox="true"/>
            <p:nvPr/>
          </p:nvSpPr>
          <p:spPr>
            <a:xfrm>
              <a:off x="0" y="-9525"/>
              <a:ext cx="1486742" cy="2422402"/>
            </a:xfrm>
            <a:prstGeom prst="rect">
              <a:avLst/>
            </a:prstGeom>
          </p:spPr>
          <p:txBody>
            <a:bodyPr anchor="ctr" rtlCol="false" tIns="15326" lIns="15326" bIns="15326" rIns="15326"/>
            <a:lstStyle/>
            <a:p>
              <a:pPr algn="ctr">
                <a:lnSpc>
                  <a:spcPts val="2880"/>
                </a:lnSpc>
              </a:pPr>
            </a:p>
          </p:txBody>
        </p:sp>
      </p:grpSp>
      <p:sp>
        <p:nvSpPr>
          <p:cNvPr name="AutoShape 23" id="23"/>
          <p:cNvSpPr/>
          <p:nvPr/>
        </p:nvSpPr>
        <p:spPr>
          <a:xfrm>
            <a:off x="7211937" y="3466129"/>
            <a:ext cx="1002499" cy="14167"/>
          </a:xfrm>
          <a:prstGeom prst="line">
            <a:avLst/>
          </a:prstGeom>
          <a:ln cap="flat" w="28575">
            <a:solidFill>
              <a:srgbClr val="FFFFFF"/>
            </a:solidFill>
            <a:prstDash val="solid"/>
            <a:headEnd type="none" len="sm" w="sm"/>
            <a:tailEnd type="arrow" len="sm" w="med"/>
          </a:ln>
        </p:spPr>
      </p:sp>
      <p:sp>
        <p:nvSpPr>
          <p:cNvPr name="TextBox 24" id="24"/>
          <p:cNvSpPr txBox="true"/>
          <p:nvPr/>
        </p:nvSpPr>
        <p:spPr>
          <a:xfrm rot="0">
            <a:off x="7810187" y="2923403"/>
            <a:ext cx="2488613" cy="1149931"/>
          </a:xfrm>
          <a:prstGeom prst="rect">
            <a:avLst/>
          </a:prstGeom>
        </p:spPr>
        <p:txBody>
          <a:bodyPr anchor="t" rtlCol="false" tIns="0" lIns="0" bIns="0" rIns="0">
            <a:spAutoFit/>
          </a:bodyPr>
          <a:lstStyle/>
          <a:p>
            <a:pPr algn="ctr">
              <a:lnSpc>
                <a:spcPts val="3019"/>
              </a:lnSpc>
            </a:pPr>
            <a:r>
              <a:rPr lang="en-US" sz="2156">
                <a:solidFill>
                  <a:srgbClr val="1EFFC1"/>
                </a:solidFill>
                <a:latin typeface="Arimo"/>
              </a:rPr>
              <a:t>Top K </a:t>
            </a:r>
          </a:p>
          <a:p>
            <a:pPr algn="ctr">
              <a:lnSpc>
                <a:spcPts val="3019"/>
              </a:lnSpc>
            </a:pPr>
            <a:r>
              <a:rPr lang="en-US" sz="2156">
                <a:solidFill>
                  <a:srgbClr val="1EFFC1"/>
                </a:solidFill>
                <a:latin typeface="Arimo"/>
              </a:rPr>
              <a:t>relevant </a:t>
            </a:r>
          </a:p>
          <a:p>
            <a:pPr algn="ctr">
              <a:lnSpc>
                <a:spcPts val="3019"/>
              </a:lnSpc>
            </a:pPr>
            <a:r>
              <a:rPr lang="en-US" sz="2156">
                <a:solidFill>
                  <a:srgbClr val="1EFFC1"/>
                </a:solidFill>
                <a:latin typeface="Arimo"/>
              </a:rPr>
              <a:t>Response</a:t>
            </a:r>
          </a:p>
        </p:txBody>
      </p:sp>
      <p:sp>
        <p:nvSpPr>
          <p:cNvPr name="AutoShape 25" id="25"/>
          <p:cNvSpPr/>
          <p:nvPr/>
        </p:nvSpPr>
        <p:spPr>
          <a:xfrm>
            <a:off x="9917730" y="3414824"/>
            <a:ext cx="1002499" cy="14167"/>
          </a:xfrm>
          <a:prstGeom prst="line">
            <a:avLst/>
          </a:prstGeom>
          <a:ln cap="flat" w="28575">
            <a:solidFill>
              <a:srgbClr val="FFFFFF"/>
            </a:solidFill>
            <a:prstDash val="solid"/>
            <a:headEnd type="none" len="sm" w="sm"/>
            <a:tailEnd type="arrow" len="sm" w="med"/>
          </a:ln>
        </p:spPr>
      </p:sp>
      <p:grpSp>
        <p:nvGrpSpPr>
          <p:cNvPr name="Group 26" id="26"/>
          <p:cNvGrpSpPr/>
          <p:nvPr/>
        </p:nvGrpSpPr>
        <p:grpSpPr>
          <a:xfrm rot="0">
            <a:off x="10920229" y="2880335"/>
            <a:ext cx="2839185" cy="1068978"/>
            <a:chOff x="0" y="0"/>
            <a:chExt cx="1354930" cy="510143"/>
          </a:xfrm>
        </p:grpSpPr>
        <p:sp>
          <p:nvSpPr>
            <p:cNvPr name="Freeform 27" id="27"/>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28" id="28"/>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sp>
        <p:nvSpPr>
          <p:cNvPr name="TextBox 29" id="29"/>
          <p:cNvSpPr txBox="true"/>
          <p:nvPr/>
        </p:nvSpPr>
        <p:spPr>
          <a:xfrm rot="0">
            <a:off x="10920229" y="2935708"/>
            <a:ext cx="2839185" cy="834497"/>
          </a:xfrm>
          <a:prstGeom prst="rect">
            <a:avLst/>
          </a:prstGeom>
        </p:spPr>
        <p:txBody>
          <a:bodyPr anchor="t" rtlCol="false" tIns="0" lIns="0" bIns="0" rIns="0">
            <a:spAutoFit/>
          </a:bodyPr>
          <a:lstStyle/>
          <a:p>
            <a:pPr algn="ctr">
              <a:lnSpc>
                <a:spcPts val="3354"/>
              </a:lnSpc>
            </a:pPr>
            <a:r>
              <a:rPr lang="en-US" sz="2395">
                <a:solidFill>
                  <a:srgbClr val="FFFFFF"/>
                </a:solidFill>
                <a:latin typeface="Arimo"/>
              </a:rPr>
              <a:t>Seq to seq probability</a:t>
            </a:r>
          </a:p>
        </p:txBody>
      </p:sp>
      <p:grpSp>
        <p:nvGrpSpPr>
          <p:cNvPr name="Group 30" id="30"/>
          <p:cNvGrpSpPr/>
          <p:nvPr/>
        </p:nvGrpSpPr>
        <p:grpSpPr>
          <a:xfrm rot="0">
            <a:off x="14748398" y="2144951"/>
            <a:ext cx="2426741" cy="2763984"/>
            <a:chOff x="0" y="0"/>
            <a:chExt cx="2118474" cy="2412877"/>
          </a:xfrm>
        </p:grpSpPr>
        <p:sp>
          <p:nvSpPr>
            <p:cNvPr name="Freeform 31" id="31"/>
            <p:cNvSpPr/>
            <p:nvPr/>
          </p:nvSpPr>
          <p:spPr>
            <a:xfrm flipH="false" flipV="false" rot="0">
              <a:off x="0" y="0"/>
              <a:ext cx="2118474" cy="2412877"/>
            </a:xfrm>
            <a:custGeom>
              <a:avLst/>
              <a:gdLst/>
              <a:ahLst/>
              <a:cxnLst/>
              <a:rect r="r" b="b" t="t" l="l"/>
              <a:pathLst>
                <a:path h="2412877" w="2118474">
                  <a:moveTo>
                    <a:pt x="25522" y="0"/>
                  </a:moveTo>
                  <a:lnTo>
                    <a:pt x="2092952" y="0"/>
                  </a:lnTo>
                  <a:cubicBezTo>
                    <a:pt x="2099721" y="0"/>
                    <a:pt x="2106213" y="2689"/>
                    <a:pt x="2110999" y="7475"/>
                  </a:cubicBezTo>
                  <a:cubicBezTo>
                    <a:pt x="2115785" y="12262"/>
                    <a:pt x="2118474" y="18753"/>
                    <a:pt x="2118474" y="25522"/>
                  </a:cubicBezTo>
                  <a:lnTo>
                    <a:pt x="2118474" y="2387355"/>
                  </a:lnTo>
                  <a:cubicBezTo>
                    <a:pt x="2118474" y="2394124"/>
                    <a:pt x="2115785" y="2400615"/>
                    <a:pt x="2110999" y="2405402"/>
                  </a:cubicBezTo>
                  <a:cubicBezTo>
                    <a:pt x="2106213" y="2410188"/>
                    <a:pt x="2099721" y="2412877"/>
                    <a:pt x="2092952" y="2412877"/>
                  </a:cubicBezTo>
                  <a:lnTo>
                    <a:pt x="25522" y="2412877"/>
                  </a:lnTo>
                  <a:cubicBezTo>
                    <a:pt x="18753" y="2412877"/>
                    <a:pt x="12262" y="2410188"/>
                    <a:pt x="7475" y="2405402"/>
                  </a:cubicBezTo>
                  <a:cubicBezTo>
                    <a:pt x="2689" y="2400615"/>
                    <a:pt x="0" y="2394124"/>
                    <a:pt x="0" y="2387355"/>
                  </a:cubicBezTo>
                  <a:lnTo>
                    <a:pt x="0" y="25522"/>
                  </a:lnTo>
                  <a:cubicBezTo>
                    <a:pt x="0" y="18753"/>
                    <a:pt x="2689" y="12262"/>
                    <a:pt x="7475" y="7475"/>
                  </a:cubicBezTo>
                  <a:cubicBezTo>
                    <a:pt x="12262" y="2689"/>
                    <a:pt x="18753" y="0"/>
                    <a:pt x="25522" y="0"/>
                  </a:cubicBezTo>
                  <a:close/>
                </a:path>
              </a:pathLst>
            </a:custGeom>
            <a:solidFill>
              <a:srgbClr val="000000">
                <a:alpha val="0"/>
              </a:srgbClr>
            </a:solidFill>
            <a:ln w="28575" cap="sq">
              <a:solidFill>
                <a:srgbClr val="FFDE59"/>
              </a:solidFill>
              <a:prstDash val="solid"/>
              <a:miter/>
            </a:ln>
          </p:spPr>
        </p:sp>
        <p:sp>
          <p:nvSpPr>
            <p:cNvPr name="TextBox 32" id="32"/>
            <p:cNvSpPr txBox="true"/>
            <p:nvPr/>
          </p:nvSpPr>
          <p:spPr>
            <a:xfrm>
              <a:off x="0" y="-9525"/>
              <a:ext cx="2118474" cy="2422402"/>
            </a:xfrm>
            <a:prstGeom prst="rect">
              <a:avLst/>
            </a:prstGeom>
          </p:spPr>
          <p:txBody>
            <a:bodyPr anchor="ctr" rtlCol="false" tIns="15326" lIns="15326" bIns="15326" rIns="15326"/>
            <a:lstStyle/>
            <a:p>
              <a:pPr algn="ctr">
                <a:lnSpc>
                  <a:spcPts val="2880"/>
                </a:lnSpc>
              </a:pPr>
            </a:p>
          </p:txBody>
        </p:sp>
      </p:grpSp>
      <p:sp>
        <p:nvSpPr>
          <p:cNvPr name="TextBox 33" id="33"/>
          <p:cNvSpPr txBox="true"/>
          <p:nvPr/>
        </p:nvSpPr>
        <p:spPr>
          <a:xfrm rot="0">
            <a:off x="14748398" y="2768301"/>
            <a:ext cx="2426741" cy="1317538"/>
          </a:xfrm>
          <a:prstGeom prst="rect">
            <a:avLst/>
          </a:prstGeom>
        </p:spPr>
        <p:txBody>
          <a:bodyPr anchor="t" rtlCol="false" tIns="0" lIns="0" bIns="0" rIns="0">
            <a:spAutoFit/>
          </a:bodyPr>
          <a:lstStyle/>
          <a:p>
            <a:pPr algn="ctr">
              <a:lnSpc>
                <a:spcPts val="3504"/>
              </a:lnSpc>
            </a:pPr>
            <a:r>
              <a:rPr lang="en-US" sz="2503">
                <a:solidFill>
                  <a:srgbClr val="1EFFC1"/>
                </a:solidFill>
                <a:latin typeface="Arimo"/>
              </a:rPr>
              <a:t>Encoder Decoder Network</a:t>
            </a:r>
          </a:p>
        </p:txBody>
      </p:sp>
      <p:sp>
        <p:nvSpPr>
          <p:cNvPr name="AutoShape 34" id="34"/>
          <p:cNvSpPr/>
          <p:nvPr/>
        </p:nvSpPr>
        <p:spPr>
          <a:xfrm>
            <a:off x="13745689" y="3385823"/>
            <a:ext cx="1002499" cy="14167"/>
          </a:xfrm>
          <a:prstGeom prst="line">
            <a:avLst/>
          </a:prstGeom>
          <a:ln cap="flat" w="28575">
            <a:solidFill>
              <a:srgbClr val="FFFFFF"/>
            </a:solidFill>
            <a:prstDash val="solid"/>
            <a:headEnd type="none" len="sm" w="sm"/>
            <a:tailEnd type="arrow" len="sm" w="med"/>
          </a:ln>
        </p:spPr>
      </p:sp>
      <p:grpSp>
        <p:nvGrpSpPr>
          <p:cNvPr name="Group 35" id="35"/>
          <p:cNvGrpSpPr/>
          <p:nvPr/>
        </p:nvGrpSpPr>
        <p:grpSpPr>
          <a:xfrm rot="0">
            <a:off x="14527341" y="6369385"/>
            <a:ext cx="2839185" cy="1068978"/>
            <a:chOff x="0" y="0"/>
            <a:chExt cx="1354930" cy="510143"/>
          </a:xfrm>
        </p:grpSpPr>
        <p:sp>
          <p:nvSpPr>
            <p:cNvPr name="Freeform 36" id="36"/>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37" id="37"/>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sp>
        <p:nvSpPr>
          <p:cNvPr name="TextBox 38" id="38"/>
          <p:cNvSpPr txBox="true"/>
          <p:nvPr/>
        </p:nvSpPr>
        <p:spPr>
          <a:xfrm rot="0">
            <a:off x="13993120" y="6443219"/>
            <a:ext cx="3937297" cy="864160"/>
          </a:xfrm>
          <a:prstGeom prst="rect">
            <a:avLst/>
          </a:prstGeom>
        </p:spPr>
        <p:txBody>
          <a:bodyPr anchor="t" rtlCol="false" tIns="0" lIns="0" bIns="0" rIns="0">
            <a:spAutoFit/>
          </a:bodyPr>
          <a:lstStyle/>
          <a:p>
            <a:pPr algn="ctr">
              <a:lnSpc>
                <a:spcPts val="3488"/>
              </a:lnSpc>
            </a:pPr>
            <a:r>
              <a:rPr lang="en-US" sz="2491">
                <a:solidFill>
                  <a:srgbClr val="1EFFC1"/>
                </a:solidFill>
                <a:latin typeface="Arimo"/>
              </a:rPr>
              <a:t>Probability</a:t>
            </a:r>
          </a:p>
          <a:p>
            <a:pPr algn="ctr">
              <a:lnSpc>
                <a:spcPts val="3488"/>
              </a:lnSpc>
            </a:pPr>
            <a:r>
              <a:rPr lang="en-US" sz="2491">
                <a:solidFill>
                  <a:srgbClr val="1EFFC1"/>
                </a:solidFill>
                <a:latin typeface="Arimo"/>
              </a:rPr>
              <a:t> Distribuition</a:t>
            </a:r>
          </a:p>
        </p:txBody>
      </p:sp>
      <p:sp>
        <p:nvSpPr>
          <p:cNvPr name="AutoShape 39" id="39"/>
          <p:cNvSpPr/>
          <p:nvPr/>
        </p:nvSpPr>
        <p:spPr>
          <a:xfrm flipH="true" flipV="true">
            <a:off x="13491820" y="6889039"/>
            <a:ext cx="1002599" cy="0"/>
          </a:xfrm>
          <a:prstGeom prst="line">
            <a:avLst/>
          </a:prstGeom>
          <a:ln cap="flat" w="28575">
            <a:solidFill>
              <a:srgbClr val="FFFFFF"/>
            </a:solidFill>
            <a:prstDash val="solid"/>
            <a:headEnd type="none" len="sm" w="sm"/>
            <a:tailEnd type="arrow" len="sm" w="med"/>
          </a:ln>
        </p:spPr>
      </p:sp>
      <p:grpSp>
        <p:nvGrpSpPr>
          <p:cNvPr name="Group 40" id="40"/>
          <p:cNvGrpSpPr/>
          <p:nvPr/>
        </p:nvGrpSpPr>
        <p:grpSpPr>
          <a:xfrm rot="0">
            <a:off x="10622965" y="6369385"/>
            <a:ext cx="2839185" cy="1068978"/>
            <a:chOff x="0" y="0"/>
            <a:chExt cx="1354930" cy="510143"/>
          </a:xfrm>
        </p:grpSpPr>
        <p:sp>
          <p:nvSpPr>
            <p:cNvPr name="Freeform 41" id="41"/>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42" id="42"/>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sp>
        <p:nvSpPr>
          <p:cNvPr name="TextBox 43" id="43"/>
          <p:cNvSpPr txBox="true"/>
          <p:nvPr/>
        </p:nvSpPr>
        <p:spPr>
          <a:xfrm rot="0">
            <a:off x="10622965" y="6627864"/>
            <a:ext cx="2839185" cy="455675"/>
          </a:xfrm>
          <a:prstGeom prst="rect">
            <a:avLst/>
          </a:prstGeom>
        </p:spPr>
        <p:txBody>
          <a:bodyPr anchor="t" rtlCol="false" tIns="0" lIns="0" bIns="0" rIns="0">
            <a:spAutoFit/>
          </a:bodyPr>
          <a:lstStyle/>
          <a:p>
            <a:pPr algn="ctr">
              <a:lnSpc>
                <a:spcPts val="3634"/>
              </a:lnSpc>
            </a:pPr>
            <a:r>
              <a:rPr lang="en-US" sz="2595">
                <a:solidFill>
                  <a:srgbClr val="FFFFFF"/>
                </a:solidFill>
                <a:latin typeface="Arimo"/>
              </a:rPr>
              <a:t>Marginalization</a:t>
            </a:r>
          </a:p>
        </p:txBody>
      </p:sp>
      <p:sp>
        <p:nvSpPr>
          <p:cNvPr name="AutoShape 44" id="44"/>
          <p:cNvSpPr/>
          <p:nvPr/>
        </p:nvSpPr>
        <p:spPr>
          <a:xfrm flipH="true">
            <a:off x="9620366" y="6874204"/>
            <a:ext cx="1002599" cy="0"/>
          </a:xfrm>
          <a:prstGeom prst="line">
            <a:avLst/>
          </a:prstGeom>
          <a:ln cap="flat" w="28575">
            <a:solidFill>
              <a:srgbClr val="FFFFFF"/>
            </a:solidFill>
            <a:prstDash val="solid"/>
            <a:headEnd type="none" len="sm" w="sm"/>
            <a:tailEnd type="arrow" len="sm" w="med"/>
          </a:ln>
        </p:spPr>
      </p:sp>
      <p:grpSp>
        <p:nvGrpSpPr>
          <p:cNvPr name="Group 45" id="45"/>
          <p:cNvGrpSpPr/>
          <p:nvPr/>
        </p:nvGrpSpPr>
        <p:grpSpPr>
          <a:xfrm rot="0">
            <a:off x="2880056" y="8160321"/>
            <a:ext cx="2839185" cy="1068978"/>
            <a:chOff x="0" y="0"/>
            <a:chExt cx="1354930" cy="510143"/>
          </a:xfrm>
        </p:grpSpPr>
        <p:sp>
          <p:nvSpPr>
            <p:cNvPr name="Freeform 46" id="46"/>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47" id="47"/>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grpSp>
        <p:nvGrpSpPr>
          <p:cNvPr name="Group 48" id="48"/>
          <p:cNvGrpSpPr/>
          <p:nvPr/>
        </p:nvGrpSpPr>
        <p:grpSpPr>
          <a:xfrm rot="0">
            <a:off x="2880056" y="6339715"/>
            <a:ext cx="2839185" cy="1068978"/>
            <a:chOff x="0" y="0"/>
            <a:chExt cx="1354930" cy="510143"/>
          </a:xfrm>
        </p:grpSpPr>
        <p:sp>
          <p:nvSpPr>
            <p:cNvPr name="Freeform 49" id="49"/>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50" id="50"/>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grpSp>
        <p:nvGrpSpPr>
          <p:cNvPr name="Group 51" id="51"/>
          <p:cNvGrpSpPr/>
          <p:nvPr/>
        </p:nvGrpSpPr>
        <p:grpSpPr>
          <a:xfrm rot="0">
            <a:off x="6751511" y="6339715"/>
            <a:ext cx="2839185" cy="1068978"/>
            <a:chOff x="0" y="0"/>
            <a:chExt cx="1354930" cy="510143"/>
          </a:xfrm>
        </p:grpSpPr>
        <p:sp>
          <p:nvSpPr>
            <p:cNvPr name="Freeform 52" id="52"/>
            <p:cNvSpPr/>
            <p:nvPr/>
          </p:nvSpPr>
          <p:spPr>
            <a:xfrm flipH="false" flipV="false" rot="0">
              <a:off x="0" y="0"/>
              <a:ext cx="1354930" cy="510143"/>
            </a:xfrm>
            <a:custGeom>
              <a:avLst/>
              <a:gdLst/>
              <a:ahLst/>
              <a:cxnLst/>
              <a:rect r="r" b="b" t="t" l="l"/>
              <a:pathLst>
                <a:path h="510143" w="1354930">
                  <a:moveTo>
                    <a:pt x="139067" y="0"/>
                  </a:moveTo>
                  <a:lnTo>
                    <a:pt x="1215863" y="0"/>
                  </a:lnTo>
                  <a:cubicBezTo>
                    <a:pt x="1252746" y="0"/>
                    <a:pt x="1288118" y="14652"/>
                    <a:pt x="1314198" y="40732"/>
                  </a:cubicBezTo>
                  <a:cubicBezTo>
                    <a:pt x="1340278" y="66812"/>
                    <a:pt x="1354930" y="102184"/>
                    <a:pt x="1354930" y="139067"/>
                  </a:cubicBezTo>
                  <a:lnTo>
                    <a:pt x="1354930" y="371076"/>
                  </a:lnTo>
                  <a:cubicBezTo>
                    <a:pt x="1354930" y="407959"/>
                    <a:pt x="1340278" y="443331"/>
                    <a:pt x="1314198" y="469411"/>
                  </a:cubicBezTo>
                  <a:cubicBezTo>
                    <a:pt x="1288118" y="495491"/>
                    <a:pt x="1252746" y="510143"/>
                    <a:pt x="1215863" y="510143"/>
                  </a:cubicBezTo>
                  <a:lnTo>
                    <a:pt x="139067" y="510143"/>
                  </a:lnTo>
                  <a:cubicBezTo>
                    <a:pt x="102184" y="510143"/>
                    <a:pt x="66812" y="495491"/>
                    <a:pt x="40732" y="469411"/>
                  </a:cubicBezTo>
                  <a:cubicBezTo>
                    <a:pt x="14652" y="443331"/>
                    <a:pt x="0" y="407959"/>
                    <a:pt x="0" y="371076"/>
                  </a:cubicBezTo>
                  <a:lnTo>
                    <a:pt x="0" y="139067"/>
                  </a:lnTo>
                  <a:cubicBezTo>
                    <a:pt x="0" y="102184"/>
                    <a:pt x="14652" y="66812"/>
                    <a:pt x="40732" y="40732"/>
                  </a:cubicBezTo>
                  <a:cubicBezTo>
                    <a:pt x="66812" y="14652"/>
                    <a:pt x="102184" y="0"/>
                    <a:pt x="139067" y="0"/>
                  </a:cubicBezTo>
                  <a:close/>
                </a:path>
              </a:pathLst>
            </a:custGeom>
            <a:solidFill>
              <a:srgbClr val="000000">
                <a:alpha val="0"/>
              </a:srgbClr>
            </a:solidFill>
            <a:ln w="28575" cap="rnd">
              <a:solidFill>
                <a:srgbClr val="FFDE59"/>
              </a:solidFill>
              <a:prstDash val="solid"/>
              <a:round/>
            </a:ln>
          </p:spPr>
        </p:sp>
        <p:sp>
          <p:nvSpPr>
            <p:cNvPr name="TextBox 53" id="53"/>
            <p:cNvSpPr txBox="true"/>
            <p:nvPr/>
          </p:nvSpPr>
          <p:spPr>
            <a:xfrm>
              <a:off x="0" y="-9525"/>
              <a:ext cx="1354930" cy="519668"/>
            </a:xfrm>
            <a:prstGeom prst="rect">
              <a:avLst/>
            </a:prstGeom>
          </p:spPr>
          <p:txBody>
            <a:bodyPr anchor="ctr" rtlCol="false" tIns="28036" lIns="28036" bIns="28036" rIns="28036"/>
            <a:lstStyle/>
            <a:p>
              <a:pPr algn="ctr">
                <a:lnSpc>
                  <a:spcPts val="2880"/>
                </a:lnSpc>
              </a:pPr>
            </a:p>
          </p:txBody>
        </p:sp>
      </p:grpSp>
      <p:sp>
        <p:nvSpPr>
          <p:cNvPr name="TextBox 54" id="54"/>
          <p:cNvSpPr txBox="true"/>
          <p:nvPr/>
        </p:nvSpPr>
        <p:spPr>
          <a:xfrm rot="0">
            <a:off x="6751511" y="6619184"/>
            <a:ext cx="2839185" cy="507102"/>
          </a:xfrm>
          <a:prstGeom prst="rect">
            <a:avLst/>
          </a:prstGeom>
        </p:spPr>
        <p:txBody>
          <a:bodyPr anchor="t" rtlCol="false" tIns="0" lIns="0" bIns="0" rIns="0">
            <a:spAutoFit/>
          </a:bodyPr>
          <a:lstStyle/>
          <a:p>
            <a:pPr algn="ctr">
              <a:lnSpc>
                <a:spcPts val="4070"/>
              </a:lnSpc>
            </a:pPr>
            <a:r>
              <a:rPr lang="en-US" sz="2907">
                <a:solidFill>
                  <a:srgbClr val="1EFFC1"/>
                </a:solidFill>
                <a:latin typeface="Arimo"/>
              </a:rPr>
              <a:t>Weighting</a:t>
            </a:r>
          </a:p>
        </p:txBody>
      </p:sp>
      <p:sp>
        <p:nvSpPr>
          <p:cNvPr name="AutoShape 55" id="55"/>
          <p:cNvSpPr/>
          <p:nvPr/>
        </p:nvSpPr>
        <p:spPr>
          <a:xfrm flipH="true" flipV="true">
            <a:off x="5748911" y="6859370"/>
            <a:ext cx="1002599" cy="0"/>
          </a:xfrm>
          <a:prstGeom prst="line">
            <a:avLst/>
          </a:prstGeom>
          <a:ln cap="flat" w="28575">
            <a:solidFill>
              <a:srgbClr val="FFFFFF"/>
            </a:solidFill>
            <a:prstDash val="solid"/>
            <a:headEnd type="none" len="sm" w="sm"/>
            <a:tailEnd type="arrow" len="sm" w="med"/>
          </a:ln>
        </p:spPr>
      </p:sp>
      <p:sp>
        <p:nvSpPr>
          <p:cNvPr name="TextBox 56" id="56"/>
          <p:cNvSpPr txBox="true"/>
          <p:nvPr/>
        </p:nvSpPr>
        <p:spPr>
          <a:xfrm rot="0">
            <a:off x="3044515" y="6616985"/>
            <a:ext cx="2510269" cy="507102"/>
          </a:xfrm>
          <a:prstGeom prst="rect">
            <a:avLst/>
          </a:prstGeom>
        </p:spPr>
        <p:txBody>
          <a:bodyPr anchor="t" rtlCol="false" tIns="0" lIns="0" bIns="0" rIns="0">
            <a:spAutoFit/>
          </a:bodyPr>
          <a:lstStyle/>
          <a:p>
            <a:pPr algn="ctr">
              <a:lnSpc>
                <a:spcPts val="4070"/>
              </a:lnSpc>
            </a:pPr>
            <a:r>
              <a:rPr lang="en-US" sz="2907">
                <a:solidFill>
                  <a:srgbClr val="1EFFC1"/>
                </a:solidFill>
                <a:latin typeface="Arimo"/>
              </a:rPr>
              <a:t>Summation</a:t>
            </a:r>
          </a:p>
        </p:txBody>
      </p:sp>
      <p:grpSp>
        <p:nvGrpSpPr>
          <p:cNvPr name="Group 57" id="57"/>
          <p:cNvGrpSpPr/>
          <p:nvPr/>
        </p:nvGrpSpPr>
        <p:grpSpPr>
          <a:xfrm rot="0">
            <a:off x="6781180" y="8189322"/>
            <a:ext cx="3517619" cy="1068978"/>
            <a:chOff x="0" y="0"/>
            <a:chExt cx="1678695" cy="510143"/>
          </a:xfrm>
        </p:grpSpPr>
        <p:sp>
          <p:nvSpPr>
            <p:cNvPr name="Freeform 58" id="58"/>
            <p:cNvSpPr/>
            <p:nvPr/>
          </p:nvSpPr>
          <p:spPr>
            <a:xfrm flipH="false" flipV="false" rot="0">
              <a:off x="0" y="0"/>
              <a:ext cx="1678695" cy="510143"/>
            </a:xfrm>
            <a:custGeom>
              <a:avLst/>
              <a:gdLst/>
              <a:ahLst/>
              <a:cxnLst/>
              <a:rect r="r" b="b" t="t" l="l"/>
              <a:pathLst>
                <a:path h="510143" w="1678695">
                  <a:moveTo>
                    <a:pt x="35214" y="0"/>
                  </a:moveTo>
                  <a:lnTo>
                    <a:pt x="1643481" y="0"/>
                  </a:lnTo>
                  <a:cubicBezTo>
                    <a:pt x="1652820" y="0"/>
                    <a:pt x="1661777" y="3710"/>
                    <a:pt x="1668381" y="10314"/>
                  </a:cubicBezTo>
                  <a:cubicBezTo>
                    <a:pt x="1674985" y="16918"/>
                    <a:pt x="1678695" y="25875"/>
                    <a:pt x="1678695" y="35214"/>
                  </a:cubicBezTo>
                  <a:lnTo>
                    <a:pt x="1678695" y="474929"/>
                  </a:lnTo>
                  <a:cubicBezTo>
                    <a:pt x="1678695" y="494377"/>
                    <a:pt x="1662929" y="510143"/>
                    <a:pt x="1643481" y="510143"/>
                  </a:cubicBezTo>
                  <a:lnTo>
                    <a:pt x="35214" y="510143"/>
                  </a:lnTo>
                  <a:cubicBezTo>
                    <a:pt x="15766" y="510143"/>
                    <a:pt x="0" y="494377"/>
                    <a:pt x="0" y="474929"/>
                  </a:cubicBezTo>
                  <a:lnTo>
                    <a:pt x="0" y="35214"/>
                  </a:lnTo>
                  <a:cubicBezTo>
                    <a:pt x="0" y="15766"/>
                    <a:pt x="15766" y="0"/>
                    <a:pt x="35214" y="0"/>
                  </a:cubicBezTo>
                  <a:close/>
                </a:path>
              </a:pathLst>
            </a:custGeom>
            <a:solidFill>
              <a:srgbClr val="000000">
                <a:alpha val="0"/>
              </a:srgbClr>
            </a:solidFill>
            <a:ln w="28575" cap="sq">
              <a:solidFill>
                <a:srgbClr val="FFDE59"/>
              </a:solidFill>
              <a:prstDash val="solid"/>
              <a:miter/>
            </a:ln>
          </p:spPr>
        </p:sp>
        <p:sp>
          <p:nvSpPr>
            <p:cNvPr name="TextBox 59" id="59"/>
            <p:cNvSpPr txBox="true"/>
            <p:nvPr/>
          </p:nvSpPr>
          <p:spPr>
            <a:xfrm>
              <a:off x="0" y="-9525"/>
              <a:ext cx="1678695" cy="519668"/>
            </a:xfrm>
            <a:prstGeom prst="rect">
              <a:avLst/>
            </a:prstGeom>
          </p:spPr>
          <p:txBody>
            <a:bodyPr anchor="ctr" rtlCol="false" tIns="28036" lIns="28036" bIns="28036" rIns="28036"/>
            <a:lstStyle/>
            <a:p>
              <a:pPr algn="ctr">
                <a:lnSpc>
                  <a:spcPts val="2880"/>
                </a:lnSpc>
              </a:pPr>
            </a:p>
          </p:txBody>
        </p:sp>
      </p:grpSp>
      <p:sp>
        <p:nvSpPr>
          <p:cNvPr name="TextBox 60" id="60"/>
          <p:cNvSpPr txBox="true"/>
          <p:nvPr/>
        </p:nvSpPr>
        <p:spPr>
          <a:xfrm rot="0">
            <a:off x="6751511" y="8453442"/>
            <a:ext cx="3731559" cy="474063"/>
          </a:xfrm>
          <a:prstGeom prst="rect">
            <a:avLst/>
          </a:prstGeom>
        </p:spPr>
        <p:txBody>
          <a:bodyPr anchor="t" rtlCol="false" tIns="0" lIns="0" bIns="0" rIns="0">
            <a:spAutoFit/>
          </a:bodyPr>
          <a:lstStyle/>
          <a:p>
            <a:pPr algn="ctr">
              <a:lnSpc>
                <a:spcPts val="3795"/>
              </a:lnSpc>
            </a:pPr>
            <a:r>
              <a:rPr lang="en-US" sz="2711">
                <a:solidFill>
                  <a:srgbClr val="1EFFC1"/>
                </a:solidFill>
                <a:latin typeface="Arimo"/>
              </a:rPr>
              <a:t>Beam Search</a:t>
            </a:r>
          </a:p>
        </p:txBody>
      </p:sp>
      <p:sp>
        <p:nvSpPr>
          <p:cNvPr name="TextBox 61" id="61"/>
          <p:cNvSpPr txBox="true"/>
          <p:nvPr/>
        </p:nvSpPr>
        <p:spPr>
          <a:xfrm rot="0">
            <a:off x="2443035" y="8374883"/>
            <a:ext cx="3713227" cy="507102"/>
          </a:xfrm>
          <a:prstGeom prst="rect">
            <a:avLst/>
          </a:prstGeom>
        </p:spPr>
        <p:txBody>
          <a:bodyPr anchor="t" rtlCol="false" tIns="0" lIns="0" bIns="0" rIns="0">
            <a:spAutoFit/>
          </a:bodyPr>
          <a:lstStyle/>
          <a:p>
            <a:pPr algn="ctr">
              <a:lnSpc>
                <a:spcPts val="4070"/>
              </a:lnSpc>
            </a:pPr>
            <a:r>
              <a:rPr lang="en-US" sz="2907">
                <a:solidFill>
                  <a:srgbClr val="1EFFC1"/>
                </a:solidFill>
                <a:latin typeface="Arimo"/>
              </a:rPr>
              <a:t>Normalization</a:t>
            </a:r>
          </a:p>
        </p:txBody>
      </p:sp>
      <p:sp>
        <p:nvSpPr>
          <p:cNvPr name="AutoShape 62" id="62"/>
          <p:cNvSpPr/>
          <p:nvPr/>
        </p:nvSpPr>
        <p:spPr>
          <a:xfrm>
            <a:off x="5720546" y="8709643"/>
            <a:ext cx="1002499" cy="14167"/>
          </a:xfrm>
          <a:prstGeom prst="line">
            <a:avLst/>
          </a:prstGeom>
          <a:ln cap="flat" w="28575">
            <a:solidFill>
              <a:srgbClr val="FFFFFF"/>
            </a:solidFill>
            <a:prstDash val="solid"/>
            <a:headEnd type="none" len="sm" w="sm"/>
            <a:tailEnd type="arrow" len="sm" w="med"/>
          </a:ln>
        </p:spPr>
      </p:sp>
      <p:sp>
        <p:nvSpPr>
          <p:cNvPr name="AutoShape 63" id="63"/>
          <p:cNvSpPr/>
          <p:nvPr/>
        </p:nvSpPr>
        <p:spPr>
          <a:xfrm>
            <a:off x="4285362" y="7340557"/>
            <a:ext cx="0" cy="848765"/>
          </a:xfrm>
          <a:prstGeom prst="line">
            <a:avLst/>
          </a:prstGeom>
          <a:ln cap="flat" w="28575">
            <a:solidFill>
              <a:srgbClr val="FFFFFF"/>
            </a:solidFill>
            <a:prstDash val="solid"/>
            <a:headEnd type="none" len="sm" w="sm"/>
            <a:tailEnd type="arrow" len="sm" w="med"/>
          </a:ln>
        </p:spPr>
      </p:sp>
      <p:grpSp>
        <p:nvGrpSpPr>
          <p:cNvPr name="Group 64" id="64"/>
          <p:cNvGrpSpPr/>
          <p:nvPr/>
        </p:nvGrpSpPr>
        <p:grpSpPr>
          <a:xfrm rot="0">
            <a:off x="11511770" y="8160321"/>
            <a:ext cx="3517619" cy="1068978"/>
            <a:chOff x="0" y="0"/>
            <a:chExt cx="1678695" cy="510143"/>
          </a:xfrm>
        </p:grpSpPr>
        <p:sp>
          <p:nvSpPr>
            <p:cNvPr name="Freeform 65" id="65"/>
            <p:cNvSpPr/>
            <p:nvPr/>
          </p:nvSpPr>
          <p:spPr>
            <a:xfrm flipH="false" flipV="false" rot="0">
              <a:off x="0" y="0"/>
              <a:ext cx="1678695" cy="510143"/>
            </a:xfrm>
            <a:custGeom>
              <a:avLst/>
              <a:gdLst/>
              <a:ahLst/>
              <a:cxnLst/>
              <a:rect r="r" b="b" t="t" l="l"/>
              <a:pathLst>
                <a:path h="510143" w="1678695">
                  <a:moveTo>
                    <a:pt x="35214" y="0"/>
                  </a:moveTo>
                  <a:lnTo>
                    <a:pt x="1643481" y="0"/>
                  </a:lnTo>
                  <a:cubicBezTo>
                    <a:pt x="1652820" y="0"/>
                    <a:pt x="1661777" y="3710"/>
                    <a:pt x="1668381" y="10314"/>
                  </a:cubicBezTo>
                  <a:cubicBezTo>
                    <a:pt x="1674985" y="16918"/>
                    <a:pt x="1678695" y="25875"/>
                    <a:pt x="1678695" y="35214"/>
                  </a:cubicBezTo>
                  <a:lnTo>
                    <a:pt x="1678695" y="474929"/>
                  </a:lnTo>
                  <a:cubicBezTo>
                    <a:pt x="1678695" y="494377"/>
                    <a:pt x="1662929" y="510143"/>
                    <a:pt x="1643481" y="510143"/>
                  </a:cubicBezTo>
                  <a:lnTo>
                    <a:pt x="35214" y="510143"/>
                  </a:lnTo>
                  <a:cubicBezTo>
                    <a:pt x="15766" y="510143"/>
                    <a:pt x="0" y="494377"/>
                    <a:pt x="0" y="474929"/>
                  </a:cubicBezTo>
                  <a:lnTo>
                    <a:pt x="0" y="35214"/>
                  </a:lnTo>
                  <a:cubicBezTo>
                    <a:pt x="0" y="15766"/>
                    <a:pt x="15766" y="0"/>
                    <a:pt x="35214" y="0"/>
                  </a:cubicBezTo>
                  <a:close/>
                </a:path>
              </a:pathLst>
            </a:custGeom>
            <a:solidFill>
              <a:srgbClr val="000000">
                <a:alpha val="0"/>
              </a:srgbClr>
            </a:solidFill>
            <a:ln w="28575" cap="sq">
              <a:solidFill>
                <a:srgbClr val="FFDE59"/>
              </a:solidFill>
              <a:prstDash val="solid"/>
              <a:miter/>
            </a:ln>
          </p:spPr>
        </p:sp>
        <p:sp>
          <p:nvSpPr>
            <p:cNvPr name="TextBox 66" id="66"/>
            <p:cNvSpPr txBox="true"/>
            <p:nvPr/>
          </p:nvSpPr>
          <p:spPr>
            <a:xfrm>
              <a:off x="0" y="-9525"/>
              <a:ext cx="1678695" cy="519668"/>
            </a:xfrm>
            <a:prstGeom prst="rect">
              <a:avLst/>
            </a:prstGeom>
          </p:spPr>
          <p:txBody>
            <a:bodyPr anchor="ctr" rtlCol="false" tIns="28036" lIns="28036" bIns="28036" rIns="28036"/>
            <a:lstStyle/>
            <a:p>
              <a:pPr algn="ctr">
                <a:lnSpc>
                  <a:spcPts val="2880"/>
                </a:lnSpc>
              </a:pPr>
            </a:p>
          </p:txBody>
        </p:sp>
      </p:grpSp>
      <p:sp>
        <p:nvSpPr>
          <p:cNvPr name="AutoShape 67" id="67"/>
          <p:cNvSpPr/>
          <p:nvPr/>
        </p:nvSpPr>
        <p:spPr>
          <a:xfrm>
            <a:off x="10299002" y="8702560"/>
            <a:ext cx="1002499" cy="14167"/>
          </a:xfrm>
          <a:prstGeom prst="line">
            <a:avLst/>
          </a:prstGeom>
          <a:ln cap="flat" w="28575">
            <a:solidFill>
              <a:srgbClr val="FFFFFF"/>
            </a:solidFill>
            <a:prstDash val="solid"/>
            <a:headEnd type="none" len="sm" w="sm"/>
            <a:tailEnd type="arrow" len="sm" w="med"/>
          </a:ln>
        </p:spPr>
      </p:sp>
      <p:sp>
        <p:nvSpPr>
          <p:cNvPr name="TextBox 68" id="68"/>
          <p:cNvSpPr txBox="true"/>
          <p:nvPr/>
        </p:nvSpPr>
        <p:spPr>
          <a:xfrm rot="0">
            <a:off x="11301501" y="8374620"/>
            <a:ext cx="3909138" cy="507365"/>
          </a:xfrm>
          <a:prstGeom prst="rect">
            <a:avLst/>
          </a:prstGeom>
        </p:spPr>
        <p:txBody>
          <a:bodyPr anchor="t" rtlCol="false" tIns="0" lIns="0" bIns="0" rIns="0">
            <a:spAutoFit/>
          </a:bodyPr>
          <a:lstStyle/>
          <a:p>
            <a:pPr algn="ctr">
              <a:lnSpc>
                <a:spcPts val="4060"/>
              </a:lnSpc>
            </a:pPr>
            <a:r>
              <a:rPr lang="en-US" sz="2900">
                <a:solidFill>
                  <a:srgbClr val="1EFFC1"/>
                </a:solidFill>
                <a:latin typeface="Arimo"/>
              </a:rPr>
              <a:t>Final Response</a:t>
            </a:r>
          </a:p>
        </p:txBody>
      </p:sp>
      <p:sp>
        <p:nvSpPr>
          <p:cNvPr name="TextBox 69" id="69"/>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004687" y="428625"/>
            <a:ext cx="15475450"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Generator in RAG Using RAG-Token </a:t>
            </a:r>
          </a:p>
        </p:txBody>
      </p:sp>
      <p:grpSp>
        <p:nvGrpSpPr>
          <p:cNvPr name="Group 3" id="3"/>
          <p:cNvGrpSpPr/>
          <p:nvPr/>
        </p:nvGrpSpPr>
        <p:grpSpPr>
          <a:xfrm rot="0">
            <a:off x="0" y="1945881"/>
            <a:ext cx="18860720" cy="6992333"/>
            <a:chOff x="0" y="0"/>
            <a:chExt cx="25147627" cy="9323111"/>
          </a:xfrm>
        </p:grpSpPr>
        <p:grpSp>
          <p:nvGrpSpPr>
            <p:cNvPr name="Group 4" id="4"/>
            <p:cNvGrpSpPr/>
            <p:nvPr/>
          </p:nvGrpSpPr>
          <p:grpSpPr>
            <a:xfrm rot="0">
              <a:off x="760093" y="370515"/>
              <a:ext cx="3597915" cy="916751"/>
              <a:chOff x="0" y="0"/>
              <a:chExt cx="1354930" cy="345237"/>
            </a:xfrm>
          </p:grpSpPr>
          <p:sp>
            <p:nvSpPr>
              <p:cNvPr name="Freeform 5" id="5"/>
              <p:cNvSpPr/>
              <p:nvPr/>
            </p:nvSpPr>
            <p:spPr>
              <a:xfrm flipH="false" flipV="false" rot="0">
                <a:off x="0" y="0"/>
                <a:ext cx="1354930" cy="345237"/>
              </a:xfrm>
              <a:custGeom>
                <a:avLst/>
                <a:gdLst/>
                <a:ahLst/>
                <a:cxnLst/>
                <a:rect r="r" b="b" t="t" l="l"/>
                <a:pathLst>
                  <a:path h="345237" w="1354930">
                    <a:moveTo>
                      <a:pt x="146321" y="0"/>
                    </a:moveTo>
                    <a:lnTo>
                      <a:pt x="1208609" y="0"/>
                    </a:lnTo>
                    <a:cubicBezTo>
                      <a:pt x="1289420" y="0"/>
                      <a:pt x="1354930" y="65510"/>
                      <a:pt x="1354930" y="146321"/>
                    </a:cubicBezTo>
                    <a:lnTo>
                      <a:pt x="1354930" y="198916"/>
                    </a:lnTo>
                    <a:cubicBezTo>
                      <a:pt x="1354930" y="279727"/>
                      <a:pt x="1289420" y="345237"/>
                      <a:pt x="1208609" y="345237"/>
                    </a:cubicBezTo>
                    <a:lnTo>
                      <a:pt x="146321" y="345237"/>
                    </a:lnTo>
                    <a:cubicBezTo>
                      <a:pt x="65510" y="345237"/>
                      <a:pt x="0" y="279727"/>
                      <a:pt x="0" y="198916"/>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54930" cy="354762"/>
              </a:xfrm>
              <a:prstGeom prst="rect">
                <a:avLst/>
              </a:prstGeom>
            </p:spPr>
            <p:txBody>
              <a:bodyPr anchor="ctr" rtlCol="false" tIns="26646" lIns="26646" bIns="26646" rIns="26646"/>
              <a:lstStyle/>
              <a:p>
                <a:pPr algn="ctr">
                  <a:lnSpc>
                    <a:spcPts val="2880"/>
                  </a:lnSpc>
                </a:pPr>
              </a:p>
            </p:txBody>
          </p:sp>
        </p:grpSp>
        <p:sp>
          <p:nvSpPr>
            <p:cNvPr name="TextBox 7" id="7"/>
            <p:cNvSpPr txBox="true"/>
            <p:nvPr/>
          </p:nvSpPr>
          <p:spPr>
            <a:xfrm rot="0">
              <a:off x="1725687" y="581384"/>
              <a:ext cx="1666727" cy="447388"/>
            </a:xfrm>
            <a:prstGeom prst="rect">
              <a:avLst/>
            </a:prstGeom>
          </p:spPr>
          <p:txBody>
            <a:bodyPr anchor="t" rtlCol="false" tIns="0" lIns="0" bIns="0" rIns="0">
              <a:spAutoFit/>
            </a:bodyPr>
            <a:lstStyle/>
            <a:p>
              <a:pPr algn="ctr">
                <a:lnSpc>
                  <a:spcPts val="2770"/>
                </a:lnSpc>
              </a:pPr>
              <a:r>
                <a:rPr lang="en-US" sz="1979">
                  <a:solidFill>
                    <a:srgbClr val="1EFFC1"/>
                  </a:solidFill>
                  <a:latin typeface="Arimo"/>
                </a:rPr>
                <a:t>User Input</a:t>
              </a:r>
            </a:p>
          </p:txBody>
        </p:sp>
        <p:grpSp>
          <p:nvGrpSpPr>
            <p:cNvPr name="Group 8" id="8"/>
            <p:cNvGrpSpPr/>
            <p:nvPr/>
          </p:nvGrpSpPr>
          <p:grpSpPr>
            <a:xfrm rot="0">
              <a:off x="760093" y="2078058"/>
              <a:ext cx="3597915" cy="1354647"/>
              <a:chOff x="0" y="0"/>
              <a:chExt cx="1354930" cy="510143"/>
            </a:xfrm>
          </p:grpSpPr>
          <p:sp>
            <p:nvSpPr>
              <p:cNvPr name="Freeform 9" id="9"/>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10" id="10"/>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sp>
          <p:nvSpPr>
            <p:cNvPr name="TextBox 11" id="11"/>
            <p:cNvSpPr txBox="true"/>
            <p:nvPr/>
          </p:nvSpPr>
          <p:spPr>
            <a:xfrm rot="0">
              <a:off x="760093" y="2274480"/>
              <a:ext cx="3597915" cy="914178"/>
            </a:xfrm>
            <a:prstGeom prst="rect">
              <a:avLst/>
            </a:prstGeom>
          </p:spPr>
          <p:txBody>
            <a:bodyPr anchor="t" rtlCol="false" tIns="0" lIns="0" bIns="0" rIns="0">
              <a:spAutoFit/>
            </a:bodyPr>
            <a:lstStyle/>
            <a:p>
              <a:pPr algn="ctr">
                <a:lnSpc>
                  <a:spcPts val="2770"/>
                </a:lnSpc>
              </a:pPr>
              <a:r>
                <a:rPr lang="en-US" sz="1979">
                  <a:solidFill>
                    <a:srgbClr val="1EFFC1"/>
                  </a:solidFill>
                  <a:latin typeface="Arimo"/>
                </a:rPr>
                <a:t>Retrieved Doc From Retriever</a:t>
              </a:r>
            </a:p>
          </p:txBody>
        </p:sp>
        <p:sp>
          <p:nvSpPr>
            <p:cNvPr name="AutoShape 12" id="12"/>
            <p:cNvSpPr/>
            <p:nvPr/>
          </p:nvSpPr>
          <p:spPr>
            <a:xfrm>
              <a:off x="4358008" y="810937"/>
              <a:ext cx="1426794" cy="0"/>
            </a:xfrm>
            <a:prstGeom prst="line">
              <a:avLst/>
            </a:prstGeom>
            <a:ln cap="flat" w="38100">
              <a:solidFill>
                <a:srgbClr val="FFFFFF"/>
              </a:solidFill>
              <a:prstDash val="solid"/>
              <a:headEnd type="none" len="sm" w="sm"/>
              <a:tailEnd type="none" len="sm" w="sm"/>
            </a:ln>
          </p:spPr>
        </p:sp>
        <p:sp>
          <p:nvSpPr>
            <p:cNvPr name="AutoShape 13" id="13"/>
            <p:cNvSpPr/>
            <p:nvPr/>
          </p:nvSpPr>
          <p:spPr>
            <a:xfrm>
              <a:off x="4358008" y="2737428"/>
              <a:ext cx="1426794" cy="0"/>
            </a:xfrm>
            <a:prstGeom prst="line">
              <a:avLst/>
            </a:prstGeom>
            <a:ln cap="flat" w="38100">
              <a:solidFill>
                <a:srgbClr val="FFFFFF"/>
              </a:solidFill>
              <a:prstDash val="solid"/>
              <a:headEnd type="none" len="sm" w="sm"/>
              <a:tailEnd type="none" len="sm" w="sm"/>
            </a:ln>
          </p:spPr>
        </p:sp>
        <p:sp>
          <p:nvSpPr>
            <p:cNvPr name="AutoShape 14" id="14"/>
            <p:cNvSpPr/>
            <p:nvPr/>
          </p:nvSpPr>
          <p:spPr>
            <a:xfrm>
              <a:off x="5802755" y="829060"/>
              <a:ext cx="17953" cy="1908537"/>
            </a:xfrm>
            <a:prstGeom prst="line">
              <a:avLst/>
            </a:prstGeom>
            <a:ln cap="flat" w="38100">
              <a:solidFill>
                <a:srgbClr val="FFFFFF"/>
              </a:solidFill>
              <a:prstDash val="solid"/>
              <a:headEnd type="none" len="sm" w="sm"/>
              <a:tailEnd type="none" len="sm" w="sm"/>
            </a:ln>
          </p:spPr>
        </p:sp>
        <p:sp>
          <p:nvSpPr>
            <p:cNvPr name="AutoShape 15" id="15"/>
            <p:cNvSpPr/>
            <p:nvPr/>
          </p:nvSpPr>
          <p:spPr>
            <a:xfrm>
              <a:off x="5820962" y="1733355"/>
              <a:ext cx="1270402" cy="17953"/>
            </a:xfrm>
            <a:prstGeom prst="line">
              <a:avLst/>
            </a:prstGeom>
            <a:ln cap="flat" w="38100">
              <a:solidFill>
                <a:srgbClr val="FFFFFF"/>
              </a:solidFill>
              <a:prstDash val="solid"/>
              <a:headEnd type="none" len="sm" w="sm"/>
              <a:tailEnd type="arrow" len="sm" w="med"/>
            </a:ln>
          </p:spPr>
        </p:sp>
        <p:grpSp>
          <p:nvGrpSpPr>
            <p:cNvPr name="Group 16" id="16"/>
            <p:cNvGrpSpPr/>
            <p:nvPr/>
          </p:nvGrpSpPr>
          <p:grpSpPr>
            <a:xfrm rot="0">
              <a:off x="7091364" y="629009"/>
              <a:ext cx="2158207" cy="2126372"/>
              <a:chOff x="0" y="0"/>
              <a:chExt cx="1486742" cy="1464812"/>
            </a:xfrm>
          </p:grpSpPr>
          <p:sp>
            <p:nvSpPr>
              <p:cNvPr name="Freeform 17" id="17"/>
              <p:cNvSpPr/>
              <p:nvPr/>
            </p:nvSpPr>
            <p:spPr>
              <a:xfrm flipH="false" flipV="false" rot="0">
                <a:off x="0" y="0"/>
                <a:ext cx="1486742" cy="1464812"/>
              </a:xfrm>
              <a:custGeom>
                <a:avLst/>
                <a:gdLst/>
                <a:ahLst/>
                <a:cxnLst/>
                <a:rect r="r" b="b" t="t" l="l"/>
                <a:pathLst>
                  <a:path h="1464812" w="1486742">
                    <a:moveTo>
                      <a:pt x="38263" y="0"/>
                    </a:moveTo>
                    <a:lnTo>
                      <a:pt x="1448478" y="0"/>
                    </a:lnTo>
                    <a:cubicBezTo>
                      <a:pt x="1469611" y="0"/>
                      <a:pt x="1486742" y="17131"/>
                      <a:pt x="1486742" y="38263"/>
                    </a:cubicBezTo>
                    <a:lnTo>
                      <a:pt x="1486742" y="1426548"/>
                    </a:lnTo>
                    <a:cubicBezTo>
                      <a:pt x="1486742" y="1436696"/>
                      <a:pt x="1482711" y="1446429"/>
                      <a:pt x="1475535" y="1453605"/>
                    </a:cubicBezTo>
                    <a:cubicBezTo>
                      <a:pt x="1468359" y="1460780"/>
                      <a:pt x="1458627" y="1464812"/>
                      <a:pt x="1448478" y="1464812"/>
                    </a:cubicBezTo>
                    <a:lnTo>
                      <a:pt x="38263" y="1464812"/>
                    </a:lnTo>
                    <a:cubicBezTo>
                      <a:pt x="17131" y="1464812"/>
                      <a:pt x="0" y="1447681"/>
                      <a:pt x="0" y="1426548"/>
                    </a:cubicBezTo>
                    <a:lnTo>
                      <a:pt x="0" y="38263"/>
                    </a:lnTo>
                    <a:cubicBezTo>
                      <a:pt x="0" y="17131"/>
                      <a:pt x="17131" y="0"/>
                      <a:pt x="38263" y="0"/>
                    </a:cubicBezTo>
                    <a:close/>
                  </a:path>
                </a:pathLst>
              </a:custGeom>
              <a:solidFill>
                <a:srgbClr val="000000">
                  <a:alpha val="0"/>
                </a:srgbClr>
              </a:solidFill>
              <a:ln w="28575" cap="sq">
                <a:solidFill>
                  <a:srgbClr val="FFDE59"/>
                </a:solidFill>
                <a:prstDash val="solid"/>
                <a:miter/>
              </a:ln>
            </p:spPr>
          </p:sp>
          <p:sp>
            <p:nvSpPr>
              <p:cNvPr name="TextBox 18" id="18"/>
              <p:cNvSpPr txBox="true"/>
              <p:nvPr/>
            </p:nvSpPr>
            <p:spPr>
              <a:xfrm>
                <a:off x="0" y="-9525"/>
                <a:ext cx="1486742" cy="1474337"/>
              </a:xfrm>
              <a:prstGeom prst="rect">
                <a:avLst/>
              </a:prstGeom>
            </p:spPr>
            <p:txBody>
              <a:bodyPr anchor="ctr" rtlCol="false" tIns="14567" lIns="14567" bIns="14567" rIns="14567"/>
              <a:lstStyle/>
              <a:p>
                <a:pPr algn="ctr">
                  <a:lnSpc>
                    <a:spcPts val="2880"/>
                  </a:lnSpc>
                </a:pPr>
              </a:p>
            </p:txBody>
          </p:sp>
        </p:grpSp>
        <p:sp>
          <p:nvSpPr>
            <p:cNvPr name="TextBox 19" id="19"/>
            <p:cNvSpPr txBox="true"/>
            <p:nvPr/>
          </p:nvSpPr>
          <p:spPr>
            <a:xfrm rot="0">
              <a:off x="7778212" y="1130367"/>
              <a:ext cx="2229736" cy="947691"/>
            </a:xfrm>
            <a:prstGeom prst="rect">
              <a:avLst/>
            </a:prstGeom>
          </p:spPr>
          <p:txBody>
            <a:bodyPr anchor="t" rtlCol="false" tIns="0" lIns="0" bIns="0" rIns="0">
              <a:spAutoFit/>
            </a:bodyPr>
            <a:lstStyle/>
            <a:p>
              <a:pPr algn="just">
                <a:lnSpc>
                  <a:spcPts val="2869"/>
                </a:lnSpc>
              </a:pPr>
              <a:r>
                <a:rPr lang="en-US" sz="2049">
                  <a:solidFill>
                    <a:srgbClr val="1EFFC1"/>
                  </a:solidFill>
                  <a:latin typeface="Arimo"/>
                </a:rPr>
                <a:t>LLM</a:t>
              </a:r>
            </a:p>
            <a:p>
              <a:pPr algn="just">
                <a:lnSpc>
                  <a:spcPts val="2869"/>
                </a:lnSpc>
              </a:pPr>
              <a:r>
                <a:rPr lang="en-US" sz="2049">
                  <a:solidFill>
                    <a:srgbClr val="1EFFC1"/>
                  </a:solidFill>
                  <a:latin typeface="Arimo"/>
                </a:rPr>
                <a:t>BART</a:t>
              </a:r>
            </a:p>
          </p:txBody>
        </p:sp>
        <p:grpSp>
          <p:nvGrpSpPr>
            <p:cNvPr name="Group 20" id="20"/>
            <p:cNvGrpSpPr/>
            <p:nvPr/>
          </p:nvGrpSpPr>
          <p:grpSpPr>
            <a:xfrm rot="0">
              <a:off x="10520227" y="0"/>
              <a:ext cx="2158207" cy="3502618"/>
              <a:chOff x="0" y="0"/>
              <a:chExt cx="1486742" cy="2412877"/>
            </a:xfrm>
          </p:grpSpPr>
          <p:sp>
            <p:nvSpPr>
              <p:cNvPr name="Freeform 21" id="21"/>
              <p:cNvSpPr/>
              <p:nvPr/>
            </p:nvSpPr>
            <p:spPr>
              <a:xfrm flipH="false" flipV="false" rot="0">
                <a:off x="0" y="0"/>
                <a:ext cx="1486742" cy="2412877"/>
              </a:xfrm>
              <a:custGeom>
                <a:avLst/>
                <a:gdLst/>
                <a:ahLst/>
                <a:cxnLst/>
                <a:rect r="r" b="b" t="t" l="l"/>
                <a:pathLst>
                  <a:path h="2412877" w="1486742">
                    <a:moveTo>
                      <a:pt x="38263" y="0"/>
                    </a:moveTo>
                    <a:lnTo>
                      <a:pt x="1448478" y="0"/>
                    </a:lnTo>
                    <a:cubicBezTo>
                      <a:pt x="1469611" y="0"/>
                      <a:pt x="1486742" y="17131"/>
                      <a:pt x="1486742" y="38263"/>
                    </a:cubicBezTo>
                    <a:lnTo>
                      <a:pt x="1486742" y="2374614"/>
                    </a:lnTo>
                    <a:cubicBezTo>
                      <a:pt x="1486742" y="2395746"/>
                      <a:pt x="1469611" y="2412877"/>
                      <a:pt x="1448478" y="2412877"/>
                    </a:cubicBezTo>
                    <a:lnTo>
                      <a:pt x="38263" y="2412877"/>
                    </a:lnTo>
                    <a:cubicBezTo>
                      <a:pt x="17131" y="2412877"/>
                      <a:pt x="0" y="2395746"/>
                      <a:pt x="0" y="2374614"/>
                    </a:cubicBezTo>
                    <a:lnTo>
                      <a:pt x="0" y="38263"/>
                    </a:lnTo>
                    <a:cubicBezTo>
                      <a:pt x="0" y="17131"/>
                      <a:pt x="17131" y="0"/>
                      <a:pt x="38263" y="0"/>
                    </a:cubicBezTo>
                    <a:close/>
                  </a:path>
                </a:pathLst>
              </a:custGeom>
              <a:solidFill>
                <a:srgbClr val="000000">
                  <a:alpha val="0"/>
                </a:srgbClr>
              </a:solidFill>
              <a:ln w="28575" cap="sq">
                <a:solidFill>
                  <a:srgbClr val="FFDE59"/>
                </a:solidFill>
                <a:prstDash val="solid"/>
                <a:miter/>
              </a:ln>
            </p:spPr>
          </p:sp>
          <p:sp>
            <p:nvSpPr>
              <p:cNvPr name="TextBox 22" id="22"/>
              <p:cNvSpPr txBox="true"/>
              <p:nvPr/>
            </p:nvSpPr>
            <p:spPr>
              <a:xfrm>
                <a:off x="0" y="-9525"/>
                <a:ext cx="1486742" cy="2422402"/>
              </a:xfrm>
              <a:prstGeom prst="rect">
                <a:avLst/>
              </a:prstGeom>
            </p:spPr>
            <p:txBody>
              <a:bodyPr anchor="ctr" rtlCol="false" tIns="14567" lIns="14567" bIns="14567" rIns="14567"/>
              <a:lstStyle/>
              <a:p>
                <a:pPr algn="ctr">
                  <a:lnSpc>
                    <a:spcPts val="2880"/>
                  </a:lnSpc>
                </a:pPr>
              </a:p>
            </p:txBody>
          </p:sp>
        </p:grpSp>
        <p:sp>
          <p:nvSpPr>
            <p:cNvPr name="AutoShape 23" id="23"/>
            <p:cNvSpPr/>
            <p:nvPr/>
          </p:nvSpPr>
          <p:spPr>
            <a:xfrm>
              <a:off x="9249825" y="1656290"/>
              <a:ext cx="1270402" cy="17953"/>
            </a:xfrm>
            <a:prstGeom prst="line">
              <a:avLst/>
            </a:prstGeom>
            <a:ln cap="flat" w="38100">
              <a:solidFill>
                <a:srgbClr val="FFFFFF"/>
              </a:solidFill>
              <a:prstDash val="solid"/>
              <a:headEnd type="none" len="sm" w="sm"/>
              <a:tailEnd type="arrow" len="sm" w="med"/>
            </a:ln>
          </p:spPr>
        </p:sp>
        <p:sp>
          <p:nvSpPr>
            <p:cNvPr name="TextBox 24" id="24"/>
            <p:cNvSpPr txBox="true"/>
            <p:nvPr/>
          </p:nvSpPr>
          <p:spPr>
            <a:xfrm rot="0">
              <a:off x="10007948" y="993325"/>
              <a:ext cx="3153657" cy="1432435"/>
            </a:xfrm>
            <a:prstGeom prst="rect">
              <a:avLst/>
            </a:prstGeom>
          </p:spPr>
          <p:txBody>
            <a:bodyPr anchor="t" rtlCol="false" tIns="0" lIns="0" bIns="0" rIns="0">
              <a:spAutoFit/>
            </a:bodyPr>
            <a:lstStyle/>
            <a:p>
              <a:pPr algn="ctr">
                <a:lnSpc>
                  <a:spcPts val="2869"/>
                </a:lnSpc>
              </a:pPr>
              <a:r>
                <a:rPr lang="en-US" sz="2049">
                  <a:solidFill>
                    <a:srgbClr val="1EFFC1"/>
                  </a:solidFill>
                  <a:latin typeface="Arimo"/>
                </a:rPr>
                <a:t>Top K </a:t>
              </a:r>
            </a:p>
            <a:p>
              <a:pPr algn="ctr">
                <a:lnSpc>
                  <a:spcPts val="2869"/>
                </a:lnSpc>
              </a:pPr>
              <a:r>
                <a:rPr lang="en-US" sz="2049">
                  <a:solidFill>
                    <a:srgbClr val="1EFFC1"/>
                  </a:solidFill>
                  <a:latin typeface="Arimo"/>
                </a:rPr>
                <a:t>relevant </a:t>
              </a:r>
            </a:p>
            <a:p>
              <a:pPr algn="ctr">
                <a:lnSpc>
                  <a:spcPts val="2869"/>
                </a:lnSpc>
              </a:pPr>
              <a:r>
                <a:rPr lang="en-US" sz="2049">
                  <a:solidFill>
                    <a:srgbClr val="1EFFC1"/>
                  </a:solidFill>
                  <a:latin typeface="Arimo"/>
                </a:rPr>
                <a:t>Response</a:t>
              </a:r>
            </a:p>
          </p:txBody>
        </p:sp>
        <p:sp>
          <p:nvSpPr>
            <p:cNvPr name="AutoShape 25" id="25"/>
            <p:cNvSpPr/>
            <p:nvPr/>
          </p:nvSpPr>
          <p:spPr>
            <a:xfrm>
              <a:off x="12678690" y="1638186"/>
              <a:ext cx="1270402" cy="17953"/>
            </a:xfrm>
            <a:prstGeom prst="line">
              <a:avLst/>
            </a:prstGeom>
            <a:ln cap="flat" w="38100">
              <a:solidFill>
                <a:srgbClr val="FFFFFF"/>
              </a:solidFill>
              <a:prstDash val="solid"/>
              <a:headEnd type="none" len="sm" w="sm"/>
              <a:tailEnd type="arrow" len="sm" w="med"/>
            </a:ln>
          </p:spPr>
        </p:sp>
        <p:grpSp>
          <p:nvGrpSpPr>
            <p:cNvPr name="Group 26" id="26"/>
            <p:cNvGrpSpPr/>
            <p:nvPr/>
          </p:nvGrpSpPr>
          <p:grpSpPr>
            <a:xfrm rot="0">
              <a:off x="13922041" y="1056032"/>
              <a:ext cx="3597915" cy="1354647"/>
              <a:chOff x="0" y="0"/>
              <a:chExt cx="1354930" cy="510143"/>
            </a:xfrm>
          </p:grpSpPr>
          <p:sp>
            <p:nvSpPr>
              <p:cNvPr name="Freeform 27" id="27"/>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28" id="28"/>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sp>
          <p:nvSpPr>
            <p:cNvPr name="TextBox 29" id="29"/>
            <p:cNvSpPr txBox="true"/>
            <p:nvPr/>
          </p:nvSpPr>
          <p:spPr>
            <a:xfrm rot="0">
              <a:off x="14456306" y="1161201"/>
              <a:ext cx="2351994" cy="1087158"/>
            </a:xfrm>
            <a:prstGeom prst="rect">
              <a:avLst/>
            </a:prstGeom>
          </p:spPr>
          <p:txBody>
            <a:bodyPr anchor="t" rtlCol="false" tIns="0" lIns="0" bIns="0" rIns="0">
              <a:spAutoFit/>
            </a:bodyPr>
            <a:lstStyle/>
            <a:p>
              <a:pPr algn="ctr">
                <a:lnSpc>
                  <a:spcPts val="3326"/>
                </a:lnSpc>
              </a:pPr>
              <a:r>
                <a:rPr lang="en-US" sz="2376">
                  <a:solidFill>
                    <a:srgbClr val="FFFFFF"/>
                  </a:solidFill>
                  <a:latin typeface="Arimo"/>
                </a:rPr>
                <a:t>Token level </a:t>
              </a:r>
            </a:p>
            <a:p>
              <a:pPr algn="ctr">
                <a:lnSpc>
                  <a:spcPts val="3326"/>
                </a:lnSpc>
              </a:pPr>
              <a:r>
                <a:rPr lang="en-US" sz="2376">
                  <a:solidFill>
                    <a:srgbClr val="FFFFFF"/>
                  </a:solidFill>
                  <a:latin typeface="Arimo"/>
                </a:rPr>
                <a:t>distribution</a:t>
              </a:r>
            </a:p>
          </p:txBody>
        </p:sp>
        <p:sp>
          <p:nvSpPr>
            <p:cNvPr name="AutoShape 30" id="30"/>
            <p:cNvSpPr/>
            <p:nvPr/>
          </p:nvSpPr>
          <p:spPr>
            <a:xfrm>
              <a:off x="17520213" y="1674394"/>
              <a:ext cx="1270402" cy="17953"/>
            </a:xfrm>
            <a:prstGeom prst="line">
              <a:avLst/>
            </a:prstGeom>
            <a:ln cap="flat" w="38100">
              <a:solidFill>
                <a:srgbClr val="FFFFFF"/>
              </a:solidFill>
              <a:prstDash val="solid"/>
              <a:headEnd type="none" len="sm" w="sm"/>
              <a:tailEnd type="arrow" len="sm" w="med"/>
            </a:ln>
          </p:spPr>
        </p:sp>
        <p:grpSp>
          <p:nvGrpSpPr>
            <p:cNvPr name="Group 31" id="31"/>
            <p:cNvGrpSpPr/>
            <p:nvPr/>
          </p:nvGrpSpPr>
          <p:grpSpPr>
            <a:xfrm rot="0">
              <a:off x="18790615" y="1040950"/>
              <a:ext cx="3597915" cy="1354647"/>
              <a:chOff x="0" y="0"/>
              <a:chExt cx="1354930" cy="510143"/>
            </a:xfrm>
          </p:grpSpPr>
          <p:sp>
            <p:nvSpPr>
              <p:cNvPr name="Freeform 32" id="32"/>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33" id="33"/>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sp>
          <p:nvSpPr>
            <p:cNvPr name="TextBox 34" id="34"/>
            <p:cNvSpPr txBox="true"/>
            <p:nvPr/>
          </p:nvSpPr>
          <p:spPr>
            <a:xfrm rot="0">
              <a:off x="18637610" y="1168651"/>
              <a:ext cx="3903924" cy="1042095"/>
            </a:xfrm>
            <a:prstGeom prst="rect">
              <a:avLst/>
            </a:prstGeom>
          </p:spPr>
          <p:txBody>
            <a:bodyPr anchor="t" rtlCol="false" tIns="0" lIns="0" bIns="0" rIns="0">
              <a:spAutoFit/>
            </a:bodyPr>
            <a:lstStyle/>
            <a:p>
              <a:pPr algn="ctr">
                <a:lnSpc>
                  <a:spcPts val="3193"/>
                </a:lnSpc>
              </a:pPr>
              <a:r>
                <a:rPr lang="en-US" sz="2281">
                  <a:solidFill>
                    <a:srgbClr val="1EFFC1"/>
                  </a:solidFill>
                  <a:latin typeface="Arimo"/>
                </a:rPr>
                <a:t>Context </a:t>
              </a:r>
            </a:p>
            <a:p>
              <a:pPr algn="ctr">
                <a:lnSpc>
                  <a:spcPts val="3193"/>
                </a:lnSpc>
              </a:pPr>
              <a:r>
                <a:rPr lang="en-US" sz="2281">
                  <a:solidFill>
                    <a:srgbClr val="1EFFC1"/>
                  </a:solidFill>
                  <a:latin typeface="Arimo"/>
                </a:rPr>
                <a:t>Identification</a:t>
              </a:r>
            </a:p>
          </p:txBody>
        </p:sp>
        <p:grpSp>
          <p:nvGrpSpPr>
            <p:cNvPr name="Group 35" id="35"/>
            <p:cNvGrpSpPr/>
            <p:nvPr/>
          </p:nvGrpSpPr>
          <p:grpSpPr>
            <a:xfrm rot="0">
              <a:off x="18430962" y="4805106"/>
              <a:ext cx="4445533" cy="1354647"/>
              <a:chOff x="0" y="0"/>
              <a:chExt cx="1674132" cy="510143"/>
            </a:xfrm>
          </p:grpSpPr>
          <p:sp>
            <p:nvSpPr>
              <p:cNvPr name="Freeform 36" id="36"/>
              <p:cNvSpPr/>
              <p:nvPr/>
            </p:nvSpPr>
            <p:spPr>
              <a:xfrm flipH="false" flipV="false" rot="0">
                <a:off x="0" y="0"/>
                <a:ext cx="1674132" cy="510143"/>
              </a:xfrm>
              <a:custGeom>
                <a:avLst/>
                <a:gdLst/>
                <a:ahLst/>
                <a:cxnLst/>
                <a:rect r="r" b="b" t="t" l="l"/>
                <a:pathLst>
                  <a:path h="510143" w="1674132">
                    <a:moveTo>
                      <a:pt x="118422" y="0"/>
                    </a:moveTo>
                    <a:lnTo>
                      <a:pt x="1555710" y="0"/>
                    </a:lnTo>
                    <a:cubicBezTo>
                      <a:pt x="1621113" y="0"/>
                      <a:pt x="1674132" y="53020"/>
                      <a:pt x="1674132" y="118422"/>
                    </a:cubicBezTo>
                    <a:lnTo>
                      <a:pt x="1674132" y="391721"/>
                    </a:lnTo>
                    <a:cubicBezTo>
                      <a:pt x="1674132" y="457124"/>
                      <a:pt x="1621113" y="510143"/>
                      <a:pt x="1555710" y="510143"/>
                    </a:cubicBezTo>
                    <a:lnTo>
                      <a:pt x="118422" y="510143"/>
                    </a:lnTo>
                    <a:cubicBezTo>
                      <a:pt x="53020" y="510143"/>
                      <a:pt x="0" y="457124"/>
                      <a:pt x="0" y="391721"/>
                    </a:cubicBezTo>
                    <a:lnTo>
                      <a:pt x="0" y="118422"/>
                    </a:lnTo>
                    <a:cubicBezTo>
                      <a:pt x="0" y="53020"/>
                      <a:pt x="53020" y="0"/>
                      <a:pt x="118422" y="0"/>
                    </a:cubicBezTo>
                    <a:close/>
                  </a:path>
                </a:pathLst>
              </a:custGeom>
              <a:solidFill>
                <a:srgbClr val="000000">
                  <a:alpha val="0"/>
                </a:srgbClr>
              </a:solidFill>
              <a:ln w="28575" cap="rnd">
                <a:solidFill>
                  <a:srgbClr val="FFDE59"/>
                </a:solidFill>
                <a:prstDash val="solid"/>
                <a:round/>
              </a:ln>
            </p:spPr>
          </p:sp>
          <p:sp>
            <p:nvSpPr>
              <p:cNvPr name="TextBox 37" id="37"/>
              <p:cNvSpPr txBox="true"/>
              <p:nvPr/>
            </p:nvSpPr>
            <p:spPr>
              <a:xfrm>
                <a:off x="0" y="-9525"/>
                <a:ext cx="1674132" cy="519668"/>
              </a:xfrm>
              <a:prstGeom prst="rect">
                <a:avLst/>
              </a:prstGeom>
            </p:spPr>
            <p:txBody>
              <a:bodyPr anchor="ctr" rtlCol="false" tIns="26646" lIns="26646" bIns="26646" rIns="26646"/>
              <a:lstStyle/>
              <a:p>
                <a:pPr algn="ctr">
                  <a:lnSpc>
                    <a:spcPts val="2880"/>
                  </a:lnSpc>
                </a:pPr>
              </a:p>
            </p:txBody>
          </p:sp>
        </p:grpSp>
        <p:sp>
          <p:nvSpPr>
            <p:cNvPr name="TextBox 38" id="38"/>
            <p:cNvSpPr txBox="true"/>
            <p:nvPr/>
          </p:nvSpPr>
          <p:spPr>
            <a:xfrm rot="0">
              <a:off x="18295057" y="4955338"/>
              <a:ext cx="4717343" cy="997033"/>
            </a:xfrm>
            <a:prstGeom prst="rect">
              <a:avLst/>
            </a:prstGeom>
          </p:spPr>
          <p:txBody>
            <a:bodyPr anchor="t" rtlCol="false" tIns="0" lIns="0" bIns="0" rIns="0">
              <a:spAutoFit/>
            </a:bodyPr>
            <a:lstStyle/>
            <a:p>
              <a:pPr algn="ctr">
                <a:lnSpc>
                  <a:spcPts val="3060"/>
                </a:lnSpc>
              </a:pPr>
              <a:r>
                <a:rPr lang="en-US" sz="2185">
                  <a:solidFill>
                    <a:srgbClr val="1EFFC1"/>
                  </a:solidFill>
                  <a:latin typeface="Arimo"/>
                </a:rPr>
                <a:t>Target token and</a:t>
              </a:r>
            </a:p>
            <a:p>
              <a:pPr algn="ctr">
                <a:lnSpc>
                  <a:spcPts val="3060"/>
                </a:lnSpc>
              </a:pPr>
              <a:r>
                <a:rPr lang="en-US" sz="2185">
                  <a:solidFill>
                    <a:srgbClr val="1EFFC1"/>
                  </a:solidFill>
                  <a:latin typeface="Arimo"/>
                </a:rPr>
                <a:t> Context Embedding</a:t>
              </a:r>
            </a:p>
          </p:txBody>
        </p:sp>
        <p:sp>
          <p:nvSpPr>
            <p:cNvPr name="AutoShape 39" id="39"/>
            <p:cNvSpPr/>
            <p:nvPr/>
          </p:nvSpPr>
          <p:spPr>
            <a:xfrm flipH="true">
              <a:off x="17160433" y="5464324"/>
              <a:ext cx="1270529" cy="0"/>
            </a:xfrm>
            <a:prstGeom prst="line">
              <a:avLst/>
            </a:prstGeom>
            <a:ln cap="flat" w="38100">
              <a:solidFill>
                <a:srgbClr val="FFFFFF"/>
              </a:solidFill>
              <a:prstDash val="solid"/>
              <a:headEnd type="none" len="sm" w="sm"/>
              <a:tailEnd type="arrow" len="sm" w="med"/>
            </a:ln>
          </p:spPr>
        </p:sp>
        <p:grpSp>
          <p:nvGrpSpPr>
            <p:cNvPr name="Group 40" id="40"/>
            <p:cNvGrpSpPr/>
            <p:nvPr/>
          </p:nvGrpSpPr>
          <p:grpSpPr>
            <a:xfrm rot="0">
              <a:off x="14385563" y="4408444"/>
              <a:ext cx="2774870" cy="2577345"/>
              <a:chOff x="0" y="0"/>
              <a:chExt cx="1911548" cy="1775477"/>
            </a:xfrm>
          </p:grpSpPr>
          <p:sp>
            <p:nvSpPr>
              <p:cNvPr name="Freeform 41" id="41"/>
              <p:cNvSpPr/>
              <p:nvPr/>
            </p:nvSpPr>
            <p:spPr>
              <a:xfrm flipH="false" flipV="false" rot="0">
                <a:off x="0" y="0"/>
                <a:ext cx="1911548" cy="1775477"/>
              </a:xfrm>
              <a:custGeom>
                <a:avLst/>
                <a:gdLst/>
                <a:ahLst/>
                <a:cxnLst/>
                <a:rect r="r" b="b" t="t" l="l"/>
                <a:pathLst>
                  <a:path h="1775477" w="1911548">
                    <a:moveTo>
                      <a:pt x="29760" y="0"/>
                    </a:moveTo>
                    <a:lnTo>
                      <a:pt x="1881787" y="0"/>
                    </a:lnTo>
                    <a:cubicBezTo>
                      <a:pt x="1898224" y="0"/>
                      <a:pt x="1911548" y="13324"/>
                      <a:pt x="1911548" y="29760"/>
                    </a:cubicBezTo>
                    <a:lnTo>
                      <a:pt x="1911548" y="1745717"/>
                    </a:lnTo>
                    <a:cubicBezTo>
                      <a:pt x="1911548" y="1762153"/>
                      <a:pt x="1898224" y="1775477"/>
                      <a:pt x="1881787" y="1775477"/>
                    </a:cubicBezTo>
                    <a:lnTo>
                      <a:pt x="29760" y="1775477"/>
                    </a:lnTo>
                    <a:cubicBezTo>
                      <a:pt x="13324" y="1775477"/>
                      <a:pt x="0" y="1762153"/>
                      <a:pt x="0" y="1745717"/>
                    </a:cubicBezTo>
                    <a:lnTo>
                      <a:pt x="0" y="29760"/>
                    </a:lnTo>
                    <a:cubicBezTo>
                      <a:pt x="0" y="13324"/>
                      <a:pt x="13324" y="0"/>
                      <a:pt x="29760" y="0"/>
                    </a:cubicBezTo>
                    <a:close/>
                  </a:path>
                </a:pathLst>
              </a:custGeom>
              <a:solidFill>
                <a:srgbClr val="000000">
                  <a:alpha val="0"/>
                </a:srgbClr>
              </a:solidFill>
              <a:ln w="28575" cap="sq">
                <a:solidFill>
                  <a:srgbClr val="FFDE59"/>
                </a:solidFill>
                <a:prstDash val="solid"/>
                <a:miter/>
              </a:ln>
            </p:spPr>
          </p:sp>
          <p:sp>
            <p:nvSpPr>
              <p:cNvPr name="TextBox 42" id="42"/>
              <p:cNvSpPr txBox="true"/>
              <p:nvPr/>
            </p:nvSpPr>
            <p:spPr>
              <a:xfrm>
                <a:off x="0" y="-9525"/>
                <a:ext cx="1911548" cy="1785002"/>
              </a:xfrm>
              <a:prstGeom prst="rect">
                <a:avLst/>
              </a:prstGeom>
            </p:spPr>
            <p:txBody>
              <a:bodyPr anchor="ctr" rtlCol="false" tIns="14567" lIns="14567" bIns="14567" rIns="14567"/>
              <a:lstStyle/>
              <a:p>
                <a:pPr algn="ctr">
                  <a:lnSpc>
                    <a:spcPts val="2880"/>
                  </a:lnSpc>
                </a:pPr>
              </a:p>
            </p:txBody>
          </p:sp>
        </p:grpSp>
        <p:sp>
          <p:nvSpPr>
            <p:cNvPr name="TextBox 43" id="43"/>
            <p:cNvSpPr txBox="true"/>
            <p:nvPr/>
          </p:nvSpPr>
          <p:spPr>
            <a:xfrm rot="0">
              <a:off x="14262821" y="4760998"/>
              <a:ext cx="2774870" cy="1574483"/>
            </a:xfrm>
            <a:prstGeom prst="rect">
              <a:avLst/>
            </a:prstGeom>
          </p:spPr>
          <p:txBody>
            <a:bodyPr anchor="t" rtlCol="false" tIns="0" lIns="0" bIns="0" rIns="0">
              <a:spAutoFit/>
            </a:bodyPr>
            <a:lstStyle/>
            <a:p>
              <a:pPr algn="ctr">
                <a:lnSpc>
                  <a:spcPts val="3140"/>
                </a:lnSpc>
                <a:spcBef>
                  <a:spcPct val="0"/>
                </a:spcBef>
              </a:pPr>
              <a:r>
                <a:rPr lang="en-US" sz="2242">
                  <a:solidFill>
                    <a:srgbClr val="1EFFC1"/>
                  </a:solidFill>
                  <a:latin typeface="Arimo"/>
                </a:rPr>
                <a:t>Encoder Decoder Network</a:t>
              </a:r>
            </a:p>
          </p:txBody>
        </p:sp>
        <p:sp>
          <p:nvSpPr>
            <p:cNvPr name="AutoShape 44" id="44"/>
            <p:cNvSpPr/>
            <p:nvPr/>
          </p:nvSpPr>
          <p:spPr>
            <a:xfrm>
              <a:off x="20607678" y="2508984"/>
              <a:ext cx="0" cy="1987267"/>
            </a:xfrm>
            <a:prstGeom prst="line">
              <a:avLst/>
            </a:prstGeom>
            <a:ln cap="flat" w="38100">
              <a:solidFill>
                <a:srgbClr val="FFFFFF"/>
              </a:solidFill>
              <a:prstDash val="solid"/>
              <a:headEnd type="none" len="sm" w="sm"/>
              <a:tailEnd type="arrow" len="sm" w="med"/>
            </a:ln>
          </p:spPr>
        </p:sp>
        <p:grpSp>
          <p:nvGrpSpPr>
            <p:cNvPr name="Group 45" id="45"/>
            <p:cNvGrpSpPr/>
            <p:nvPr/>
          </p:nvGrpSpPr>
          <p:grpSpPr>
            <a:xfrm rot="0">
              <a:off x="9012686" y="4818148"/>
              <a:ext cx="3981643" cy="1609098"/>
              <a:chOff x="0" y="0"/>
              <a:chExt cx="1499437" cy="605966"/>
            </a:xfrm>
          </p:grpSpPr>
          <p:sp>
            <p:nvSpPr>
              <p:cNvPr name="Freeform 46" id="46"/>
              <p:cNvSpPr/>
              <p:nvPr/>
            </p:nvSpPr>
            <p:spPr>
              <a:xfrm flipH="false" flipV="false" rot="0">
                <a:off x="0" y="0"/>
                <a:ext cx="1499437" cy="605966"/>
              </a:xfrm>
              <a:custGeom>
                <a:avLst/>
                <a:gdLst/>
                <a:ahLst/>
                <a:cxnLst/>
                <a:rect r="r" b="b" t="t" l="l"/>
                <a:pathLst>
                  <a:path h="605966" w="1499437">
                    <a:moveTo>
                      <a:pt x="132219" y="0"/>
                    </a:moveTo>
                    <a:lnTo>
                      <a:pt x="1367218" y="0"/>
                    </a:lnTo>
                    <a:cubicBezTo>
                      <a:pt x="1402284" y="0"/>
                      <a:pt x="1435915" y="13930"/>
                      <a:pt x="1460711" y="38726"/>
                    </a:cubicBezTo>
                    <a:cubicBezTo>
                      <a:pt x="1485507" y="63522"/>
                      <a:pt x="1499437" y="97153"/>
                      <a:pt x="1499437" y="132219"/>
                    </a:cubicBezTo>
                    <a:lnTo>
                      <a:pt x="1499437" y="473747"/>
                    </a:lnTo>
                    <a:cubicBezTo>
                      <a:pt x="1499437" y="508814"/>
                      <a:pt x="1485507" y="542444"/>
                      <a:pt x="1460711" y="567240"/>
                    </a:cubicBezTo>
                    <a:cubicBezTo>
                      <a:pt x="1435915" y="592036"/>
                      <a:pt x="1402284" y="605966"/>
                      <a:pt x="1367218" y="605966"/>
                    </a:cubicBezTo>
                    <a:lnTo>
                      <a:pt x="132219" y="605966"/>
                    </a:lnTo>
                    <a:cubicBezTo>
                      <a:pt x="97153" y="605966"/>
                      <a:pt x="63522" y="592036"/>
                      <a:pt x="38726" y="567240"/>
                    </a:cubicBezTo>
                    <a:cubicBezTo>
                      <a:pt x="13930" y="542444"/>
                      <a:pt x="0" y="508814"/>
                      <a:pt x="0" y="473747"/>
                    </a:cubicBezTo>
                    <a:lnTo>
                      <a:pt x="0" y="132219"/>
                    </a:lnTo>
                    <a:cubicBezTo>
                      <a:pt x="0" y="97153"/>
                      <a:pt x="13930" y="63522"/>
                      <a:pt x="38726" y="38726"/>
                    </a:cubicBezTo>
                    <a:cubicBezTo>
                      <a:pt x="63522" y="13930"/>
                      <a:pt x="97153" y="0"/>
                      <a:pt x="132219" y="0"/>
                    </a:cubicBezTo>
                    <a:close/>
                  </a:path>
                </a:pathLst>
              </a:custGeom>
              <a:solidFill>
                <a:srgbClr val="000000">
                  <a:alpha val="0"/>
                </a:srgbClr>
              </a:solidFill>
              <a:ln w="28575" cap="rnd">
                <a:solidFill>
                  <a:srgbClr val="FFDE59"/>
                </a:solidFill>
                <a:prstDash val="solid"/>
                <a:round/>
              </a:ln>
            </p:spPr>
          </p:sp>
          <p:sp>
            <p:nvSpPr>
              <p:cNvPr name="TextBox 47" id="47"/>
              <p:cNvSpPr txBox="true"/>
              <p:nvPr/>
            </p:nvSpPr>
            <p:spPr>
              <a:xfrm>
                <a:off x="0" y="-9525"/>
                <a:ext cx="1499437" cy="615491"/>
              </a:xfrm>
              <a:prstGeom prst="rect">
                <a:avLst/>
              </a:prstGeom>
            </p:spPr>
            <p:txBody>
              <a:bodyPr anchor="ctr" rtlCol="false" tIns="26646" lIns="26646" bIns="26646" rIns="26646"/>
              <a:lstStyle/>
              <a:p>
                <a:pPr algn="ctr">
                  <a:lnSpc>
                    <a:spcPts val="2880"/>
                  </a:lnSpc>
                </a:pPr>
              </a:p>
            </p:txBody>
          </p:sp>
        </p:grpSp>
        <p:sp>
          <p:nvSpPr>
            <p:cNvPr name="AutoShape 48" id="48"/>
            <p:cNvSpPr/>
            <p:nvPr/>
          </p:nvSpPr>
          <p:spPr>
            <a:xfrm flipH="true">
              <a:off x="13115033" y="5558709"/>
              <a:ext cx="1270529" cy="0"/>
            </a:xfrm>
            <a:prstGeom prst="line">
              <a:avLst/>
            </a:prstGeom>
            <a:ln cap="flat" w="38100">
              <a:solidFill>
                <a:srgbClr val="FFFFFF"/>
              </a:solidFill>
              <a:prstDash val="solid"/>
              <a:headEnd type="none" len="sm" w="sm"/>
              <a:tailEnd type="arrow" len="sm" w="med"/>
            </a:ln>
          </p:spPr>
        </p:sp>
        <p:sp>
          <p:nvSpPr>
            <p:cNvPr name="TextBox 49" id="49"/>
            <p:cNvSpPr txBox="true"/>
            <p:nvPr/>
          </p:nvSpPr>
          <p:spPr>
            <a:xfrm rot="0">
              <a:off x="9396414" y="4977170"/>
              <a:ext cx="3597915" cy="1323064"/>
            </a:xfrm>
            <a:prstGeom prst="rect">
              <a:avLst/>
            </a:prstGeom>
          </p:spPr>
          <p:txBody>
            <a:bodyPr anchor="t" rtlCol="false" tIns="0" lIns="0" bIns="0" rIns="0">
              <a:spAutoFit/>
            </a:bodyPr>
            <a:lstStyle/>
            <a:p>
              <a:pPr>
                <a:lnSpc>
                  <a:spcPts val="2661"/>
                </a:lnSpc>
              </a:pPr>
              <a:r>
                <a:rPr lang="en-US" sz="1900">
                  <a:solidFill>
                    <a:srgbClr val="1EFFC1"/>
                  </a:solidFill>
                  <a:latin typeface="Arimo"/>
                </a:rPr>
                <a:t>Next possible output token given to the context</a:t>
              </a:r>
            </a:p>
          </p:txBody>
        </p:sp>
        <p:sp>
          <p:nvSpPr>
            <p:cNvPr name="AutoShape 50" id="50"/>
            <p:cNvSpPr/>
            <p:nvPr/>
          </p:nvSpPr>
          <p:spPr>
            <a:xfrm flipH="true">
              <a:off x="7624588" y="5662514"/>
              <a:ext cx="1270529" cy="0"/>
            </a:xfrm>
            <a:prstGeom prst="line">
              <a:avLst/>
            </a:prstGeom>
            <a:ln cap="flat" w="38100">
              <a:solidFill>
                <a:srgbClr val="FFFFFF"/>
              </a:solidFill>
              <a:prstDash val="solid"/>
              <a:headEnd type="none" len="sm" w="sm"/>
              <a:tailEnd type="arrow" len="sm" w="med"/>
            </a:ln>
          </p:spPr>
        </p:sp>
        <p:grpSp>
          <p:nvGrpSpPr>
            <p:cNvPr name="Group 51" id="51"/>
            <p:cNvGrpSpPr/>
            <p:nvPr/>
          </p:nvGrpSpPr>
          <p:grpSpPr>
            <a:xfrm rot="0">
              <a:off x="5057258" y="4980834"/>
              <a:ext cx="2602620" cy="1354647"/>
              <a:chOff x="0" y="0"/>
              <a:chExt cx="980114" cy="510143"/>
            </a:xfrm>
          </p:grpSpPr>
          <p:sp>
            <p:nvSpPr>
              <p:cNvPr name="Freeform 52" id="52"/>
              <p:cNvSpPr/>
              <p:nvPr/>
            </p:nvSpPr>
            <p:spPr>
              <a:xfrm flipH="false" flipV="false" rot="0">
                <a:off x="0" y="0"/>
                <a:ext cx="980114" cy="510143"/>
              </a:xfrm>
              <a:custGeom>
                <a:avLst/>
                <a:gdLst/>
                <a:ahLst/>
                <a:cxnLst/>
                <a:rect r="r" b="b" t="t" l="l"/>
                <a:pathLst>
                  <a:path h="510143" w="980114">
                    <a:moveTo>
                      <a:pt x="202277" y="0"/>
                    </a:moveTo>
                    <a:lnTo>
                      <a:pt x="777837" y="0"/>
                    </a:lnTo>
                    <a:cubicBezTo>
                      <a:pt x="831484" y="0"/>
                      <a:pt x="882934" y="21311"/>
                      <a:pt x="920868" y="59246"/>
                    </a:cubicBezTo>
                    <a:cubicBezTo>
                      <a:pt x="958803" y="97180"/>
                      <a:pt x="980114" y="148630"/>
                      <a:pt x="980114" y="202277"/>
                    </a:cubicBezTo>
                    <a:lnTo>
                      <a:pt x="980114" y="307866"/>
                    </a:lnTo>
                    <a:cubicBezTo>
                      <a:pt x="980114" y="419580"/>
                      <a:pt x="889551" y="510143"/>
                      <a:pt x="777837" y="510143"/>
                    </a:cubicBezTo>
                    <a:lnTo>
                      <a:pt x="202277" y="510143"/>
                    </a:lnTo>
                    <a:cubicBezTo>
                      <a:pt x="90563" y="510143"/>
                      <a:pt x="0" y="419580"/>
                      <a:pt x="0" y="307866"/>
                    </a:cubicBezTo>
                    <a:lnTo>
                      <a:pt x="0" y="202277"/>
                    </a:lnTo>
                    <a:cubicBezTo>
                      <a:pt x="0" y="90563"/>
                      <a:pt x="90563" y="0"/>
                      <a:pt x="202277" y="0"/>
                    </a:cubicBezTo>
                    <a:close/>
                  </a:path>
                </a:pathLst>
              </a:custGeom>
              <a:solidFill>
                <a:srgbClr val="000000">
                  <a:alpha val="0"/>
                </a:srgbClr>
              </a:solidFill>
              <a:ln w="28575" cap="rnd">
                <a:solidFill>
                  <a:srgbClr val="FFDE59"/>
                </a:solidFill>
                <a:prstDash val="solid"/>
                <a:round/>
              </a:ln>
            </p:spPr>
          </p:sp>
          <p:sp>
            <p:nvSpPr>
              <p:cNvPr name="TextBox 53" id="53"/>
              <p:cNvSpPr txBox="true"/>
              <p:nvPr/>
            </p:nvSpPr>
            <p:spPr>
              <a:xfrm>
                <a:off x="0" y="-9525"/>
                <a:ext cx="980114" cy="519668"/>
              </a:xfrm>
              <a:prstGeom prst="rect">
                <a:avLst/>
              </a:prstGeom>
            </p:spPr>
            <p:txBody>
              <a:bodyPr anchor="ctr" rtlCol="false" tIns="26646" lIns="26646" bIns="26646" rIns="26646"/>
              <a:lstStyle/>
              <a:p>
                <a:pPr algn="ctr">
                  <a:lnSpc>
                    <a:spcPts val="2880"/>
                  </a:lnSpc>
                </a:pPr>
              </a:p>
            </p:txBody>
          </p:sp>
        </p:grpSp>
        <p:sp>
          <p:nvSpPr>
            <p:cNvPr name="TextBox 54" id="54"/>
            <p:cNvSpPr txBox="true"/>
            <p:nvPr/>
          </p:nvSpPr>
          <p:spPr>
            <a:xfrm rot="0">
              <a:off x="4753308" y="5381318"/>
              <a:ext cx="3417160" cy="552841"/>
            </a:xfrm>
            <a:prstGeom prst="rect">
              <a:avLst/>
            </a:prstGeom>
          </p:spPr>
          <p:txBody>
            <a:bodyPr anchor="t" rtlCol="false" tIns="0" lIns="0" bIns="0" rIns="0">
              <a:spAutoFit/>
            </a:bodyPr>
            <a:lstStyle/>
            <a:p>
              <a:pPr algn="ctr">
                <a:lnSpc>
                  <a:spcPts val="3459"/>
                </a:lnSpc>
              </a:pPr>
              <a:r>
                <a:rPr lang="en-US" sz="2471">
                  <a:solidFill>
                    <a:srgbClr val="1EFFC1"/>
                  </a:solidFill>
                  <a:latin typeface="Arimo"/>
                </a:rPr>
                <a:t>Weighting</a:t>
              </a:r>
            </a:p>
          </p:txBody>
        </p:sp>
        <p:grpSp>
          <p:nvGrpSpPr>
            <p:cNvPr name="Group 55" id="55"/>
            <p:cNvGrpSpPr/>
            <p:nvPr/>
          </p:nvGrpSpPr>
          <p:grpSpPr>
            <a:xfrm rot="0">
              <a:off x="731584" y="4985191"/>
              <a:ext cx="3417160" cy="1354647"/>
              <a:chOff x="0" y="0"/>
              <a:chExt cx="1286860" cy="510143"/>
            </a:xfrm>
          </p:grpSpPr>
          <p:sp>
            <p:nvSpPr>
              <p:cNvPr name="Freeform 56" id="56"/>
              <p:cNvSpPr/>
              <p:nvPr/>
            </p:nvSpPr>
            <p:spPr>
              <a:xfrm flipH="false" flipV="false" rot="0">
                <a:off x="0" y="0"/>
                <a:ext cx="1286860" cy="510143"/>
              </a:xfrm>
              <a:custGeom>
                <a:avLst/>
                <a:gdLst/>
                <a:ahLst/>
                <a:cxnLst/>
                <a:rect r="r" b="b" t="t" l="l"/>
                <a:pathLst>
                  <a:path h="510143" w="1286860">
                    <a:moveTo>
                      <a:pt x="154061" y="0"/>
                    </a:moveTo>
                    <a:lnTo>
                      <a:pt x="1132799" y="0"/>
                    </a:lnTo>
                    <a:cubicBezTo>
                      <a:pt x="1173658" y="0"/>
                      <a:pt x="1212844" y="16231"/>
                      <a:pt x="1241736" y="45123"/>
                    </a:cubicBezTo>
                    <a:cubicBezTo>
                      <a:pt x="1270628" y="74015"/>
                      <a:pt x="1286860" y="113201"/>
                      <a:pt x="1286860" y="154061"/>
                    </a:cubicBezTo>
                    <a:lnTo>
                      <a:pt x="1286860" y="356082"/>
                    </a:lnTo>
                    <a:cubicBezTo>
                      <a:pt x="1286860" y="441168"/>
                      <a:pt x="1217884" y="510143"/>
                      <a:pt x="1132799" y="510143"/>
                    </a:cubicBezTo>
                    <a:lnTo>
                      <a:pt x="154061" y="510143"/>
                    </a:lnTo>
                    <a:cubicBezTo>
                      <a:pt x="68975" y="510143"/>
                      <a:pt x="0" y="441168"/>
                      <a:pt x="0" y="356082"/>
                    </a:cubicBezTo>
                    <a:lnTo>
                      <a:pt x="0" y="154061"/>
                    </a:lnTo>
                    <a:cubicBezTo>
                      <a:pt x="0" y="68975"/>
                      <a:pt x="68975" y="0"/>
                      <a:pt x="154061" y="0"/>
                    </a:cubicBezTo>
                    <a:close/>
                  </a:path>
                </a:pathLst>
              </a:custGeom>
              <a:solidFill>
                <a:srgbClr val="000000">
                  <a:alpha val="0"/>
                </a:srgbClr>
              </a:solidFill>
              <a:ln w="28575" cap="rnd">
                <a:solidFill>
                  <a:srgbClr val="FFDE59"/>
                </a:solidFill>
                <a:prstDash val="solid"/>
                <a:round/>
              </a:ln>
            </p:spPr>
          </p:sp>
          <p:sp>
            <p:nvSpPr>
              <p:cNvPr name="TextBox 57" id="57"/>
              <p:cNvSpPr txBox="true"/>
              <p:nvPr/>
            </p:nvSpPr>
            <p:spPr>
              <a:xfrm>
                <a:off x="0" y="-9525"/>
                <a:ext cx="1286860" cy="519668"/>
              </a:xfrm>
              <a:prstGeom prst="rect">
                <a:avLst/>
              </a:prstGeom>
            </p:spPr>
            <p:txBody>
              <a:bodyPr anchor="ctr" rtlCol="false" tIns="26646" lIns="26646" bIns="26646" rIns="26646"/>
              <a:lstStyle/>
              <a:p>
                <a:pPr algn="ctr">
                  <a:lnSpc>
                    <a:spcPts val="2880"/>
                  </a:lnSpc>
                </a:pPr>
              </a:p>
            </p:txBody>
          </p:sp>
        </p:grpSp>
        <p:sp>
          <p:nvSpPr>
            <p:cNvPr name="TextBox 58" id="58"/>
            <p:cNvSpPr txBox="true"/>
            <p:nvPr/>
          </p:nvSpPr>
          <p:spPr>
            <a:xfrm rot="0">
              <a:off x="0" y="5325887"/>
              <a:ext cx="5118101" cy="552841"/>
            </a:xfrm>
            <a:prstGeom prst="rect">
              <a:avLst/>
            </a:prstGeom>
          </p:spPr>
          <p:txBody>
            <a:bodyPr anchor="t" rtlCol="false" tIns="0" lIns="0" bIns="0" rIns="0">
              <a:spAutoFit/>
            </a:bodyPr>
            <a:lstStyle/>
            <a:p>
              <a:pPr algn="ctr">
                <a:lnSpc>
                  <a:spcPts val="3459"/>
                </a:lnSpc>
              </a:pPr>
              <a:r>
                <a:rPr lang="en-US" sz="2471">
                  <a:solidFill>
                    <a:srgbClr val="1EFFC1"/>
                  </a:solidFill>
                  <a:latin typeface="Arimo"/>
                </a:rPr>
                <a:t>Normalization</a:t>
              </a:r>
            </a:p>
          </p:txBody>
        </p:sp>
        <p:sp>
          <p:nvSpPr>
            <p:cNvPr name="AutoShape 59" id="59"/>
            <p:cNvSpPr/>
            <p:nvPr/>
          </p:nvSpPr>
          <p:spPr>
            <a:xfrm flipH="true">
              <a:off x="4207299" y="5644409"/>
              <a:ext cx="910802" cy="0"/>
            </a:xfrm>
            <a:prstGeom prst="line">
              <a:avLst/>
            </a:prstGeom>
            <a:ln cap="flat" w="38100">
              <a:solidFill>
                <a:srgbClr val="FFFFFF"/>
              </a:solidFill>
              <a:prstDash val="solid"/>
              <a:headEnd type="none" len="sm" w="sm"/>
              <a:tailEnd type="arrow" len="sm" w="med"/>
            </a:ln>
          </p:spPr>
        </p:sp>
        <p:grpSp>
          <p:nvGrpSpPr>
            <p:cNvPr name="Group 60" id="60"/>
            <p:cNvGrpSpPr/>
            <p:nvPr/>
          </p:nvGrpSpPr>
          <p:grpSpPr>
            <a:xfrm rot="0">
              <a:off x="760093" y="7836569"/>
              <a:ext cx="3597915" cy="1354647"/>
              <a:chOff x="0" y="0"/>
              <a:chExt cx="1354930" cy="510143"/>
            </a:xfrm>
          </p:grpSpPr>
          <p:sp>
            <p:nvSpPr>
              <p:cNvPr name="Freeform 61" id="61"/>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62" id="62"/>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sp>
          <p:nvSpPr>
            <p:cNvPr name="TextBox 63" id="63"/>
            <p:cNvSpPr txBox="true"/>
            <p:nvPr/>
          </p:nvSpPr>
          <p:spPr>
            <a:xfrm rot="0">
              <a:off x="760093" y="8191466"/>
              <a:ext cx="3597915" cy="550104"/>
            </a:xfrm>
            <a:prstGeom prst="rect">
              <a:avLst/>
            </a:prstGeom>
          </p:spPr>
          <p:txBody>
            <a:bodyPr anchor="t" rtlCol="false" tIns="0" lIns="0" bIns="0" rIns="0">
              <a:spAutoFit/>
            </a:bodyPr>
            <a:lstStyle/>
            <a:p>
              <a:pPr algn="ctr">
                <a:lnSpc>
                  <a:spcPts val="3453"/>
                </a:lnSpc>
              </a:pPr>
              <a:r>
                <a:rPr lang="en-US" sz="2467">
                  <a:solidFill>
                    <a:srgbClr val="FFFFFF"/>
                  </a:solidFill>
                  <a:latin typeface="Arimo"/>
                </a:rPr>
                <a:t>Marginalization</a:t>
              </a:r>
            </a:p>
          </p:txBody>
        </p:sp>
        <p:sp>
          <p:nvSpPr>
            <p:cNvPr name="AutoShape 64" id="64"/>
            <p:cNvSpPr/>
            <p:nvPr/>
          </p:nvSpPr>
          <p:spPr>
            <a:xfrm>
              <a:off x="2540945" y="6427246"/>
              <a:ext cx="0" cy="1442874"/>
            </a:xfrm>
            <a:prstGeom prst="line">
              <a:avLst/>
            </a:prstGeom>
            <a:ln cap="flat" w="38100">
              <a:solidFill>
                <a:srgbClr val="FFFFFF"/>
              </a:solidFill>
              <a:prstDash val="solid"/>
              <a:headEnd type="none" len="sm" w="sm"/>
              <a:tailEnd type="arrow" len="sm" w="med"/>
            </a:ln>
          </p:spPr>
        </p:sp>
        <p:sp>
          <p:nvSpPr>
            <p:cNvPr name="AutoShape 65" id="65"/>
            <p:cNvSpPr/>
            <p:nvPr/>
          </p:nvSpPr>
          <p:spPr>
            <a:xfrm>
              <a:off x="4358264" y="8531996"/>
              <a:ext cx="1270402" cy="17953"/>
            </a:xfrm>
            <a:prstGeom prst="line">
              <a:avLst/>
            </a:prstGeom>
            <a:ln cap="flat" w="38100">
              <a:solidFill>
                <a:srgbClr val="FFFFFF"/>
              </a:solidFill>
              <a:prstDash val="solid"/>
              <a:headEnd type="none" len="sm" w="sm"/>
              <a:tailEnd type="arrow" len="sm" w="med"/>
            </a:ln>
          </p:spPr>
        </p:sp>
        <p:grpSp>
          <p:nvGrpSpPr>
            <p:cNvPr name="Group 66" id="66"/>
            <p:cNvGrpSpPr/>
            <p:nvPr/>
          </p:nvGrpSpPr>
          <p:grpSpPr>
            <a:xfrm rot="0">
              <a:off x="10544880" y="7911907"/>
              <a:ext cx="3597915" cy="1354647"/>
              <a:chOff x="0" y="0"/>
              <a:chExt cx="1354930" cy="510143"/>
            </a:xfrm>
          </p:grpSpPr>
          <p:sp>
            <p:nvSpPr>
              <p:cNvPr name="Freeform 67" id="67"/>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68" id="68"/>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grpSp>
          <p:nvGrpSpPr>
            <p:cNvPr name="Group 69" id="69"/>
            <p:cNvGrpSpPr/>
            <p:nvPr/>
          </p:nvGrpSpPr>
          <p:grpSpPr>
            <a:xfrm rot="0">
              <a:off x="5651910" y="7911907"/>
              <a:ext cx="3597915" cy="1354647"/>
              <a:chOff x="0" y="0"/>
              <a:chExt cx="1354930" cy="510143"/>
            </a:xfrm>
          </p:grpSpPr>
          <p:sp>
            <p:nvSpPr>
              <p:cNvPr name="Freeform 70" id="70"/>
              <p:cNvSpPr/>
              <p:nvPr/>
            </p:nvSpPr>
            <p:spPr>
              <a:xfrm flipH="false" flipV="false" rot="0">
                <a:off x="0" y="0"/>
                <a:ext cx="1354930" cy="510143"/>
              </a:xfrm>
              <a:custGeom>
                <a:avLst/>
                <a:gdLst/>
                <a:ahLst/>
                <a:cxnLst/>
                <a:rect r="r" b="b" t="t" l="l"/>
                <a:pathLst>
                  <a:path h="510143" w="1354930">
                    <a:moveTo>
                      <a:pt x="146321" y="0"/>
                    </a:moveTo>
                    <a:lnTo>
                      <a:pt x="1208609" y="0"/>
                    </a:lnTo>
                    <a:cubicBezTo>
                      <a:pt x="1289420" y="0"/>
                      <a:pt x="1354930" y="65510"/>
                      <a:pt x="1354930" y="146321"/>
                    </a:cubicBezTo>
                    <a:lnTo>
                      <a:pt x="1354930" y="363822"/>
                    </a:lnTo>
                    <a:cubicBezTo>
                      <a:pt x="1354930" y="444633"/>
                      <a:pt x="1289420" y="510143"/>
                      <a:pt x="1208609" y="510143"/>
                    </a:cubicBezTo>
                    <a:lnTo>
                      <a:pt x="146321" y="510143"/>
                    </a:lnTo>
                    <a:cubicBezTo>
                      <a:pt x="65510" y="510143"/>
                      <a:pt x="0" y="444633"/>
                      <a:pt x="0" y="363822"/>
                    </a:cubicBezTo>
                    <a:lnTo>
                      <a:pt x="0" y="146321"/>
                    </a:lnTo>
                    <a:cubicBezTo>
                      <a:pt x="0" y="65510"/>
                      <a:pt x="65510" y="0"/>
                      <a:pt x="146321" y="0"/>
                    </a:cubicBezTo>
                    <a:close/>
                  </a:path>
                </a:pathLst>
              </a:custGeom>
              <a:solidFill>
                <a:srgbClr val="000000">
                  <a:alpha val="0"/>
                </a:srgbClr>
              </a:solidFill>
              <a:ln w="28575" cap="rnd">
                <a:solidFill>
                  <a:srgbClr val="FFDE59"/>
                </a:solidFill>
                <a:prstDash val="solid"/>
                <a:round/>
              </a:ln>
            </p:spPr>
          </p:sp>
          <p:sp>
            <p:nvSpPr>
              <p:cNvPr name="TextBox 71" id="71"/>
              <p:cNvSpPr txBox="true"/>
              <p:nvPr/>
            </p:nvSpPr>
            <p:spPr>
              <a:xfrm>
                <a:off x="0" y="-9525"/>
                <a:ext cx="1354930" cy="519668"/>
              </a:xfrm>
              <a:prstGeom prst="rect">
                <a:avLst/>
              </a:prstGeom>
            </p:spPr>
            <p:txBody>
              <a:bodyPr anchor="ctr" rtlCol="false" tIns="26646" lIns="26646" bIns="26646" rIns="26646"/>
              <a:lstStyle/>
              <a:p>
                <a:pPr algn="ctr">
                  <a:lnSpc>
                    <a:spcPts val="2880"/>
                  </a:lnSpc>
                </a:pPr>
              </a:p>
            </p:txBody>
          </p:sp>
        </p:grpSp>
        <p:sp>
          <p:nvSpPr>
            <p:cNvPr name="AutoShape 72" id="72"/>
            <p:cNvSpPr/>
            <p:nvPr/>
          </p:nvSpPr>
          <p:spPr>
            <a:xfrm>
              <a:off x="9250081" y="8513892"/>
              <a:ext cx="1270402" cy="17953"/>
            </a:xfrm>
            <a:prstGeom prst="line">
              <a:avLst/>
            </a:prstGeom>
            <a:ln cap="flat" w="38100">
              <a:solidFill>
                <a:srgbClr val="FFFFFF"/>
              </a:solidFill>
              <a:prstDash val="solid"/>
              <a:headEnd type="none" len="sm" w="sm"/>
              <a:tailEnd type="arrow" len="sm" w="med"/>
            </a:ln>
          </p:spPr>
        </p:sp>
        <p:sp>
          <p:nvSpPr>
            <p:cNvPr name="AutoShape 73" id="73"/>
            <p:cNvSpPr/>
            <p:nvPr/>
          </p:nvSpPr>
          <p:spPr>
            <a:xfrm>
              <a:off x="14143051" y="8553173"/>
              <a:ext cx="1270402" cy="17953"/>
            </a:xfrm>
            <a:prstGeom prst="line">
              <a:avLst/>
            </a:prstGeom>
            <a:ln cap="flat" w="38100">
              <a:solidFill>
                <a:srgbClr val="FFFFFF"/>
              </a:solidFill>
              <a:prstDash val="solid"/>
              <a:headEnd type="none" len="sm" w="sm"/>
              <a:tailEnd type="arrow" len="sm" w="med"/>
            </a:ln>
          </p:spPr>
        </p:sp>
        <p:sp>
          <p:nvSpPr>
            <p:cNvPr name="TextBox 74" id="74"/>
            <p:cNvSpPr txBox="true"/>
            <p:nvPr/>
          </p:nvSpPr>
          <p:spPr>
            <a:xfrm rot="0">
              <a:off x="5720234" y="8266131"/>
              <a:ext cx="3808708" cy="552841"/>
            </a:xfrm>
            <a:prstGeom prst="rect">
              <a:avLst/>
            </a:prstGeom>
          </p:spPr>
          <p:txBody>
            <a:bodyPr anchor="t" rtlCol="false" tIns="0" lIns="0" bIns="0" rIns="0">
              <a:spAutoFit/>
            </a:bodyPr>
            <a:lstStyle/>
            <a:p>
              <a:pPr algn="ctr">
                <a:lnSpc>
                  <a:spcPts val="3459"/>
                </a:lnSpc>
              </a:pPr>
              <a:r>
                <a:rPr lang="en-US" sz="2471">
                  <a:solidFill>
                    <a:srgbClr val="1EFFC1"/>
                  </a:solidFill>
                  <a:latin typeface="Arimo"/>
                </a:rPr>
                <a:t>Aggregating</a:t>
              </a:r>
            </a:p>
          </p:txBody>
        </p:sp>
        <p:sp>
          <p:nvSpPr>
            <p:cNvPr name="TextBox 75" id="75"/>
            <p:cNvSpPr txBox="true"/>
            <p:nvPr/>
          </p:nvSpPr>
          <p:spPr>
            <a:xfrm rot="0">
              <a:off x="9411375" y="8294696"/>
              <a:ext cx="5864925" cy="552841"/>
            </a:xfrm>
            <a:prstGeom prst="rect">
              <a:avLst/>
            </a:prstGeom>
          </p:spPr>
          <p:txBody>
            <a:bodyPr anchor="t" rtlCol="false" tIns="0" lIns="0" bIns="0" rIns="0">
              <a:spAutoFit/>
            </a:bodyPr>
            <a:lstStyle/>
            <a:p>
              <a:pPr algn="ctr">
                <a:lnSpc>
                  <a:spcPts val="3459"/>
                </a:lnSpc>
              </a:pPr>
              <a:r>
                <a:rPr lang="en-US" sz="2471">
                  <a:solidFill>
                    <a:srgbClr val="1EFFC1"/>
                  </a:solidFill>
                  <a:latin typeface="Arimo"/>
                </a:rPr>
                <a:t>Normalization</a:t>
              </a:r>
            </a:p>
          </p:txBody>
        </p:sp>
        <p:grpSp>
          <p:nvGrpSpPr>
            <p:cNvPr name="Group 76" id="76"/>
            <p:cNvGrpSpPr/>
            <p:nvPr/>
          </p:nvGrpSpPr>
          <p:grpSpPr>
            <a:xfrm rot="0">
              <a:off x="15413453" y="7855350"/>
              <a:ext cx="4793409" cy="1467761"/>
              <a:chOff x="0" y="0"/>
              <a:chExt cx="1805138" cy="552740"/>
            </a:xfrm>
          </p:grpSpPr>
          <p:sp>
            <p:nvSpPr>
              <p:cNvPr name="Freeform 77" id="77"/>
              <p:cNvSpPr/>
              <p:nvPr/>
            </p:nvSpPr>
            <p:spPr>
              <a:xfrm flipH="false" flipV="false" rot="0">
                <a:off x="0" y="0"/>
                <a:ext cx="1805138" cy="552740"/>
              </a:xfrm>
              <a:custGeom>
                <a:avLst/>
                <a:gdLst/>
                <a:ahLst/>
                <a:cxnLst/>
                <a:rect r="r" b="b" t="t" l="l"/>
                <a:pathLst>
                  <a:path h="552740" w="1805138">
                    <a:moveTo>
                      <a:pt x="34456" y="0"/>
                    </a:moveTo>
                    <a:lnTo>
                      <a:pt x="1770682" y="0"/>
                    </a:lnTo>
                    <a:cubicBezTo>
                      <a:pt x="1789711" y="0"/>
                      <a:pt x="1805138" y="15426"/>
                      <a:pt x="1805138" y="34456"/>
                    </a:cubicBezTo>
                    <a:lnTo>
                      <a:pt x="1805138" y="518285"/>
                    </a:lnTo>
                    <a:cubicBezTo>
                      <a:pt x="1805138" y="527423"/>
                      <a:pt x="1801507" y="536187"/>
                      <a:pt x="1795046" y="542649"/>
                    </a:cubicBezTo>
                    <a:cubicBezTo>
                      <a:pt x="1788584" y="549110"/>
                      <a:pt x="1779820" y="552740"/>
                      <a:pt x="1770682" y="552740"/>
                    </a:cubicBezTo>
                    <a:lnTo>
                      <a:pt x="34456" y="552740"/>
                    </a:lnTo>
                    <a:cubicBezTo>
                      <a:pt x="25318" y="552740"/>
                      <a:pt x="16554" y="549110"/>
                      <a:pt x="10092" y="542649"/>
                    </a:cubicBezTo>
                    <a:cubicBezTo>
                      <a:pt x="3630" y="536187"/>
                      <a:pt x="0" y="527423"/>
                      <a:pt x="0" y="518285"/>
                    </a:cubicBezTo>
                    <a:lnTo>
                      <a:pt x="0" y="34456"/>
                    </a:lnTo>
                    <a:cubicBezTo>
                      <a:pt x="0" y="25318"/>
                      <a:pt x="3630" y="16554"/>
                      <a:pt x="10092" y="10092"/>
                    </a:cubicBezTo>
                    <a:cubicBezTo>
                      <a:pt x="16554" y="3630"/>
                      <a:pt x="25318" y="0"/>
                      <a:pt x="34456" y="0"/>
                    </a:cubicBezTo>
                    <a:close/>
                  </a:path>
                </a:pathLst>
              </a:custGeom>
              <a:solidFill>
                <a:srgbClr val="000000">
                  <a:alpha val="0"/>
                </a:srgbClr>
              </a:solidFill>
              <a:ln w="28575" cap="sq">
                <a:solidFill>
                  <a:srgbClr val="FFDE59"/>
                </a:solidFill>
                <a:prstDash val="solid"/>
                <a:miter/>
              </a:ln>
            </p:spPr>
          </p:sp>
          <p:sp>
            <p:nvSpPr>
              <p:cNvPr name="TextBox 78" id="78"/>
              <p:cNvSpPr txBox="true"/>
              <p:nvPr/>
            </p:nvSpPr>
            <p:spPr>
              <a:xfrm>
                <a:off x="0" y="-9525"/>
                <a:ext cx="1805138" cy="562265"/>
              </a:xfrm>
              <a:prstGeom prst="rect">
                <a:avLst/>
              </a:prstGeom>
            </p:spPr>
            <p:txBody>
              <a:bodyPr anchor="ctr" rtlCol="false" tIns="26646" lIns="26646" bIns="26646" rIns="26646"/>
              <a:lstStyle/>
              <a:p>
                <a:pPr algn="ctr">
                  <a:lnSpc>
                    <a:spcPts val="2880"/>
                  </a:lnSpc>
                </a:pPr>
              </a:p>
            </p:txBody>
          </p:sp>
        </p:grpSp>
        <p:sp>
          <p:nvSpPr>
            <p:cNvPr name="TextBox 79" id="79"/>
            <p:cNvSpPr txBox="true"/>
            <p:nvPr/>
          </p:nvSpPr>
          <p:spPr>
            <a:xfrm rot="0">
              <a:off x="15450103" y="8047694"/>
              <a:ext cx="4530950" cy="1046846"/>
            </a:xfrm>
            <a:prstGeom prst="rect">
              <a:avLst/>
            </a:prstGeom>
          </p:spPr>
          <p:txBody>
            <a:bodyPr anchor="t" rtlCol="false" tIns="0" lIns="0" bIns="0" rIns="0">
              <a:spAutoFit/>
            </a:bodyPr>
            <a:lstStyle/>
            <a:p>
              <a:pPr algn="ctr">
                <a:lnSpc>
                  <a:spcPts val="3187"/>
                </a:lnSpc>
              </a:pPr>
              <a:r>
                <a:rPr lang="en-US" sz="2276">
                  <a:solidFill>
                    <a:srgbClr val="1EFFC1"/>
                  </a:solidFill>
                  <a:latin typeface="Arimo"/>
                </a:rPr>
                <a:t>Autoregressive Sequence Generation</a:t>
              </a:r>
            </a:p>
          </p:txBody>
        </p:sp>
        <p:grpSp>
          <p:nvGrpSpPr>
            <p:cNvPr name="Group 80" id="80"/>
            <p:cNvGrpSpPr/>
            <p:nvPr/>
          </p:nvGrpSpPr>
          <p:grpSpPr>
            <a:xfrm rot="0">
              <a:off x="21134380" y="7837246"/>
              <a:ext cx="2814309" cy="1467761"/>
              <a:chOff x="0" y="0"/>
              <a:chExt cx="1059833" cy="552740"/>
            </a:xfrm>
          </p:grpSpPr>
          <p:sp>
            <p:nvSpPr>
              <p:cNvPr name="Freeform 81" id="81"/>
              <p:cNvSpPr/>
              <p:nvPr/>
            </p:nvSpPr>
            <p:spPr>
              <a:xfrm flipH="false" flipV="false" rot="0">
                <a:off x="0" y="0"/>
                <a:ext cx="1059833" cy="552740"/>
              </a:xfrm>
              <a:custGeom>
                <a:avLst/>
                <a:gdLst/>
                <a:ahLst/>
                <a:cxnLst/>
                <a:rect r="r" b="b" t="t" l="l"/>
                <a:pathLst>
                  <a:path h="552740" w="1059833">
                    <a:moveTo>
                      <a:pt x="58686" y="0"/>
                    </a:moveTo>
                    <a:lnTo>
                      <a:pt x="1001147" y="0"/>
                    </a:lnTo>
                    <a:cubicBezTo>
                      <a:pt x="1033559" y="0"/>
                      <a:pt x="1059833" y="26275"/>
                      <a:pt x="1059833" y="58686"/>
                    </a:cubicBezTo>
                    <a:lnTo>
                      <a:pt x="1059833" y="494054"/>
                    </a:lnTo>
                    <a:cubicBezTo>
                      <a:pt x="1059833" y="526466"/>
                      <a:pt x="1033559" y="552740"/>
                      <a:pt x="1001147" y="552740"/>
                    </a:cubicBezTo>
                    <a:lnTo>
                      <a:pt x="58686" y="552740"/>
                    </a:lnTo>
                    <a:cubicBezTo>
                      <a:pt x="26275" y="552740"/>
                      <a:pt x="0" y="526466"/>
                      <a:pt x="0" y="494054"/>
                    </a:cubicBezTo>
                    <a:lnTo>
                      <a:pt x="0" y="58686"/>
                    </a:lnTo>
                    <a:cubicBezTo>
                      <a:pt x="0" y="26275"/>
                      <a:pt x="26275" y="0"/>
                      <a:pt x="58686" y="0"/>
                    </a:cubicBezTo>
                    <a:close/>
                  </a:path>
                </a:pathLst>
              </a:custGeom>
              <a:solidFill>
                <a:srgbClr val="000000">
                  <a:alpha val="0"/>
                </a:srgbClr>
              </a:solidFill>
              <a:ln w="28575" cap="sq">
                <a:solidFill>
                  <a:srgbClr val="FFDE59"/>
                </a:solidFill>
                <a:prstDash val="solid"/>
                <a:miter/>
              </a:ln>
            </p:spPr>
          </p:sp>
          <p:sp>
            <p:nvSpPr>
              <p:cNvPr name="TextBox 82" id="82"/>
              <p:cNvSpPr txBox="true"/>
              <p:nvPr/>
            </p:nvSpPr>
            <p:spPr>
              <a:xfrm>
                <a:off x="0" y="-9525"/>
                <a:ext cx="1059833" cy="562265"/>
              </a:xfrm>
              <a:prstGeom prst="rect">
                <a:avLst/>
              </a:prstGeom>
            </p:spPr>
            <p:txBody>
              <a:bodyPr anchor="ctr" rtlCol="false" tIns="26646" lIns="26646" bIns="26646" rIns="26646"/>
              <a:lstStyle/>
              <a:p>
                <a:pPr algn="ctr">
                  <a:lnSpc>
                    <a:spcPts val="2880"/>
                  </a:lnSpc>
                </a:pPr>
              </a:p>
            </p:txBody>
          </p:sp>
        </p:grpSp>
        <p:sp>
          <p:nvSpPr>
            <p:cNvPr name="AutoShape 83" id="83"/>
            <p:cNvSpPr/>
            <p:nvPr/>
          </p:nvSpPr>
          <p:spPr>
            <a:xfrm>
              <a:off x="20207131" y="8522869"/>
              <a:ext cx="927249" cy="48257"/>
            </a:xfrm>
            <a:prstGeom prst="line">
              <a:avLst/>
            </a:prstGeom>
            <a:ln cap="flat" w="38100">
              <a:solidFill>
                <a:srgbClr val="FFFFFF"/>
              </a:solidFill>
              <a:prstDash val="solid"/>
              <a:headEnd type="none" len="sm" w="sm"/>
              <a:tailEnd type="arrow" len="sm" w="med"/>
            </a:ln>
          </p:spPr>
        </p:sp>
        <p:sp>
          <p:nvSpPr>
            <p:cNvPr name="TextBox 84" id="84"/>
            <p:cNvSpPr txBox="true"/>
            <p:nvPr/>
          </p:nvSpPr>
          <p:spPr>
            <a:xfrm rot="0">
              <a:off x="19935443" y="8220183"/>
              <a:ext cx="5212184" cy="503342"/>
            </a:xfrm>
            <a:prstGeom prst="rect">
              <a:avLst/>
            </a:prstGeom>
          </p:spPr>
          <p:txBody>
            <a:bodyPr anchor="t" rtlCol="false" tIns="0" lIns="0" bIns="0" rIns="0">
              <a:spAutoFit/>
            </a:bodyPr>
            <a:lstStyle/>
            <a:p>
              <a:pPr algn="ctr">
                <a:lnSpc>
                  <a:spcPts val="3080"/>
                </a:lnSpc>
              </a:pPr>
              <a:r>
                <a:rPr lang="en-US" sz="2200">
                  <a:solidFill>
                    <a:srgbClr val="1EFFC1"/>
                  </a:solidFill>
                  <a:latin typeface="Arimo"/>
                </a:rPr>
                <a:t>Final Response</a:t>
              </a:r>
            </a:p>
          </p:txBody>
        </p:sp>
      </p:grpSp>
      <p:sp>
        <p:nvSpPr>
          <p:cNvPr name="TextBox 85" id="85"/>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03146" y="629446"/>
            <a:ext cx="10427469"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Example of  Lang chain</a:t>
            </a:r>
          </a:p>
        </p:txBody>
      </p:sp>
      <p:sp>
        <p:nvSpPr>
          <p:cNvPr name="TextBox 3" id="3"/>
          <p:cNvSpPr txBox="true"/>
          <p:nvPr/>
        </p:nvSpPr>
        <p:spPr>
          <a:xfrm rot="0">
            <a:off x="824243" y="1992030"/>
            <a:ext cx="7572691" cy="658495"/>
          </a:xfrm>
          <a:prstGeom prst="rect">
            <a:avLst/>
          </a:prstGeom>
        </p:spPr>
        <p:txBody>
          <a:bodyPr anchor="t" rtlCol="false" tIns="0" lIns="0" bIns="0" rIns="0">
            <a:spAutoFit/>
          </a:bodyPr>
          <a:lstStyle/>
          <a:p>
            <a:pPr algn="ctr">
              <a:lnSpc>
                <a:spcPts val="5179"/>
              </a:lnSpc>
            </a:pPr>
            <a:r>
              <a:rPr lang="en-US" sz="3699">
                <a:solidFill>
                  <a:srgbClr val="1EFFC1"/>
                </a:solidFill>
                <a:latin typeface="Arimo"/>
              </a:rPr>
              <a:t>Chatbot with PDF using Lang Chain</a:t>
            </a:r>
          </a:p>
        </p:txBody>
      </p:sp>
      <p:sp>
        <p:nvSpPr>
          <p:cNvPr name="Freeform 4" id="4"/>
          <p:cNvSpPr/>
          <p:nvPr/>
        </p:nvSpPr>
        <p:spPr>
          <a:xfrm flipH="false" flipV="false" rot="0">
            <a:off x="3898197" y="3976041"/>
            <a:ext cx="864793" cy="1099895"/>
          </a:xfrm>
          <a:custGeom>
            <a:avLst/>
            <a:gdLst/>
            <a:ahLst/>
            <a:cxnLst/>
            <a:rect r="r" b="b" t="t" l="l"/>
            <a:pathLst>
              <a:path h="1099895" w="864793">
                <a:moveTo>
                  <a:pt x="0" y="0"/>
                </a:moveTo>
                <a:lnTo>
                  <a:pt x="864793" y="0"/>
                </a:lnTo>
                <a:lnTo>
                  <a:pt x="864793" y="1099896"/>
                </a:lnTo>
                <a:lnTo>
                  <a:pt x="0" y="1099896"/>
                </a:lnTo>
                <a:lnTo>
                  <a:pt x="0" y="0"/>
                </a:lnTo>
                <a:close/>
              </a:path>
            </a:pathLst>
          </a:custGeom>
          <a:blipFill>
            <a:blip r:embed="rId2"/>
            <a:stretch>
              <a:fillRect l="0" t="0" r="0" b="0"/>
            </a:stretch>
          </a:blipFill>
        </p:spPr>
      </p:sp>
      <p:sp>
        <p:nvSpPr>
          <p:cNvPr name="Freeform 5" id="5"/>
          <p:cNvSpPr/>
          <p:nvPr/>
        </p:nvSpPr>
        <p:spPr>
          <a:xfrm flipH="false" flipV="false" rot="0">
            <a:off x="3898197" y="5430512"/>
            <a:ext cx="864793" cy="1099895"/>
          </a:xfrm>
          <a:custGeom>
            <a:avLst/>
            <a:gdLst/>
            <a:ahLst/>
            <a:cxnLst/>
            <a:rect r="r" b="b" t="t" l="l"/>
            <a:pathLst>
              <a:path h="1099895" w="864793">
                <a:moveTo>
                  <a:pt x="0" y="0"/>
                </a:moveTo>
                <a:lnTo>
                  <a:pt x="864793" y="0"/>
                </a:lnTo>
                <a:lnTo>
                  <a:pt x="864793" y="1099896"/>
                </a:lnTo>
                <a:lnTo>
                  <a:pt x="0" y="1099896"/>
                </a:lnTo>
                <a:lnTo>
                  <a:pt x="0" y="0"/>
                </a:lnTo>
                <a:close/>
              </a:path>
            </a:pathLst>
          </a:custGeom>
          <a:blipFill>
            <a:blip r:embed="rId2"/>
            <a:stretch>
              <a:fillRect l="0" t="0" r="0" b="0"/>
            </a:stretch>
          </a:blipFill>
        </p:spPr>
      </p:sp>
      <p:sp>
        <p:nvSpPr>
          <p:cNvPr name="AutoShape 6" id="6"/>
          <p:cNvSpPr/>
          <p:nvPr/>
        </p:nvSpPr>
        <p:spPr>
          <a:xfrm flipV="true">
            <a:off x="5139172" y="5212112"/>
            <a:ext cx="1526181" cy="0"/>
          </a:xfrm>
          <a:prstGeom prst="line">
            <a:avLst/>
          </a:prstGeom>
          <a:ln cap="flat" w="28575">
            <a:solidFill>
              <a:srgbClr val="FFFFFF"/>
            </a:solidFill>
            <a:prstDash val="solid"/>
            <a:headEnd type="none" len="sm" w="sm"/>
            <a:tailEnd type="arrow" len="sm" w="med"/>
          </a:ln>
        </p:spPr>
      </p:sp>
      <p:grpSp>
        <p:nvGrpSpPr>
          <p:cNvPr name="Group 7" id="7"/>
          <p:cNvGrpSpPr/>
          <p:nvPr/>
        </p:nvGrpSpPr>
        <p:grpSpPr>
          <a:xfrm rot="0">
            <a:off x="3522014" y="3766220"/>
            <a:ext cx="1617158" cy="2921732"/>
            <a:chOff x="0" y="0"/>
            <a:chExt cx="556522" cy="1005472"/>
          </a:xfrm>
        </p:grpSpPr>
        <p:sp>
          <p:nvSpPr>
            <p:cNvPr name="Freeform 8" id="8"/>
            <p:cNvSpPr/>
            <p:nvPr/>
          </p:nvSpPr>
          <p:spPr>
            <a:xfrm flipH="false" flipV="false" rot="0">
              <a:off x="0" y="0"/>
              <a:ext cx="556522" cy="1005472"/>
            </a:xfrm>
            <a:custGeom>
              <a:avLst/>
              <a:gdLst/>
              <a:ahLst/>
              <a:cxnLst/>
              <a:rect r="r" b="b" t="t" l="l"/>
              <a:pathLst>
                <a:path h="1005472" w="556522">
                  <a:moveTo>
                    <a:pt x="244155" y="0"/>
                  </a:moveTo>
                  <a:lnTo>
                    <a:pt x="312366" y="0"/>
                  </a:lnTo>
                  <a:cubicBezTo>
                    <a:pt x="377120" y="0"/>
                    <a:pt x="439222" y="25723"/>
                    <a:pt x="485010" y="71511"/>
                  </a:cubicBezTo>
                  <a:cubicBezTo>
                    <a:pt x="530798" y="117299"/>
                    <a:pt x="556522" y="179401"/>
                    <a:pt x="556522" y="244155"/>
                  </a:cubicBezTo>
                  <a:lnTo>
                    <a:pt x="556522" y="761316"/>
                  </a:lnTo>
                  <a:cubicBezTo>
                    <a:pt x="556522" y="826070"/>
                    <a:pt x="530798" y="888172"/>
                    <a:pt x="485010" y="933960"/>
                  </a:cubicBezTo>
                  <a:cubicBezTo>
                    <a:pt x="439222" y="979748"/>
                    <a:pt x="377120" y="1005472"/>
                    <a:pt x="312366" y="1005472"/>
                  </a:cubicBezTo>
                  <a:lnTo>
                    <a:pt x="244155" y="1005472"/>
                  </a:lnTo>
                  <a:cubicBezTo>
                    <a:pt x="179401" y="1005472"/>
                    <a:pt x="117299" y="979748"/>
                    <a:pt x="71511" y="933960"/>
                  </a:cubicBezTo>
                  <a:cubicBezTo>
                    <a:pt x="25723" y="888172"/>
                    <a:pt x="0" y="826070"/>
                    <a:pt x="0" y="761316"/>
                  </a:cubicBezTo>
                  <a:lnTo>
                    <a:pt x="0" y="244155"/>
                  </a:lnTo>
                  <a:cubicBezTo>
                    <a:pt x="0" y="179401"/>
                    <a:pt x="25723" y="117299"/>
                    <a:pt x="71511" y="71511"/>
                  </a:cubicBezTo>
                  <a:cubicBezTo>
                    <a:pt x="117299" y="25723"/>
                    <a:pt x="179401" y="0"/>
                    <a:pt x="244155" y="0"/>
                  </a:cubicBezTo>
                  <a:close/>
                </a:path>
              </a:pathLst>
            </a:custGeom>
            <a:solidFill>
              <a:srgbClr val="000000">
                <a:alpha val="0"/>
              </a:srgbClr>
            </a:solidFill>
            <a:ln w="28575" cap="rnd">
              <a:solidFill>
                <a:srgbClr val="FFDE59"/>
              </a:solidFill>
              <a:prstDash val="solid"/>
              <a:round/>
            </a:ln>
          </p:spPr>
        </p:sp>
        <p:sp>
          <p:nvSpPr>
            <p:cNvPr name="TextBox 9" id="9"/>
            <p:cNvSpPr txBox="true"/>
            <p:nvPr/>
          </p:nvSpPr>
          <p:spPr>
            <a:xfrm>
              <a:off x="0" y="-9525"/>
              <a:ext cx="556522" cy="1014997"/>
            </a:xfrm>
            <a:prstGeom prst="rect">
              <a:avLst/>
            </a:prstGeom>
          </p:spPr>
          <p:txBody>
            <a:bodyPr anchor="ctr" rtlCol="false" tIns="38878" lIns="38878" bIns="38878" rIns="38878"/>
            <a:lstStyle/>
            <a:p>
              <a:pPr algn="ctr">
                <a:lnSpc>
                  <a:spcPts val="2879"/>
                </a:lnSpc>
              </a:pPr>
            </a:p>
          </p:txBody>
        </p:sp>
      </p:grpSp>
      <p:grpSp>
        <p:nvGrpSpPr>
          <p:cNvPr name="Group 10" id="10"/>
          <p:cNvGrpSpPr/>
          <p:nvPr/>
        </p:nvGrpSpPr>
        <p:grpSpPr>
          <a:xfrm rot="0">
            <a:off x="6665354" y="4158623"/>
            <a:ext cx="1367657" cy="2044294"/>
            <a:chOff x="0" y="0"/>
            <a:chExt cx="470659" cy="703514"/>
          </a:xfrm>
        </p:grpSpPr>
        <p:sp>
          <p:nvSpPr>
            <p:cNvPr name="Freeform 11" id="11"/>
            <p:cNvSpPr/>
            <p:nvPr/>
          </p:nvSpPr>
          <p:spPr>
            <a:xfrm flipH="false" flipV="false" rot="0">
              <a:off x="0" y="0"/>
              <a:ext cx="470659" cy="703514"/>
            </a:xfrm>
            <a:custGeom>
              <a:avLst/>
              <a:gdLst/>
              <a:ahLst/>
              <a:cxnLst/>
              <a:rect r="r" b="b" t="t" l="l"/>
              <a:pathLst>
                <a:path h="703514" w="470659">
                  <a:moveTo>
                    <a:pt x="235330" y="0"/>
                  </a:moveTo>
                  <a:lnTo>
                    <a:pt x="235330" y="0"/>
                  </a:lnTo>
                  <a:cubicBezTo>
                    <a:pt x="297743" y="0"/>
                    <a:pt x="357600" y="24794"/>
                    <a:pt x="401733" y="68926"/>
                  </a:cubicBezTo>
                  <a:cubicBezTo>
                    <a:pt x="445866" y="113059"/>
                    <a:pt x="470659" y="172916"/>
                    <a:pt x="470659" y="235330"/>
                  </a:cubicBezTo>
                  <a:lnTo>
                    <a:pt x="470659" y="468184"/>
                  </a:lnTo>
                  <a:cubicBezTo>
                    <a:pt x="470659" y="598153"/>
                    <a:pt x="365299" y="703514"/>
                    <a:pt x="235330" y="703514"/>
                  </a:cubicBezTo>
                  <a:lnTo>
                    <a:pt x="235330" y="703514"/>
                  </a:lnTo>
                  <a:cubicBezTo>
                    <a:pt x="172916" y="703514"/>
                    <a:pt x="113059" y="678720"/>
                    <a:pt x="68926" y="634588"/>
                  </a:cubicBezTo>
                  <a:cubicBezTo>
                    <a:pt x="24794" y="590455"/>
                    <a:pt x="0" y="530598"/>
                    <a:pt x="0" y="468184"/>
                  </a:cubicBezTo>
                  <a:lnTo>
                    <a:pt x="0" y="235330"/>
                  </a:lnTo>
                  <a:cubicBezTo>
                    <a:pt x="0" y="105361"/>
                    <a:pt x="105361" y="0"/>
                    <a:pt x="235330"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470659" cy="713039"/>
            </a:xfrm>
            <a:prstGeom prst="rect">
              <a:avLst/>
            </a:prstGeom>
          </p:spPr>
          <p:txBody>
            <a:bodyPr anchor="ctr" rtlCol="false" tIns="38878" lIns="38878" bIns="38878" rIns="38878"/>
            <a:lstStyle/>
            <a:p>
              <a:pPr algn="ctr">
                <a:lnSpc>
                  <a:spcPts val="2879"/>
                </a:lnSpc>
              </a:pPr>
            </a:p>
          </p:txBody>
        </p:sp>
      </p:grpSp>
      <p:sp>
        <p:nvSpPr>
          <p:cNvPr name="TextBox 13" id="13"/>
          <p:cNvSpPr txBox="true"/>
          <p:nvPr/>
        </p:nvSpPr>
        <p:spPr>
          <a:xfrm rot="0">
            <a:off x="6874548" y="4736627"/>
            <a:ext cx="1158463" cy="914244"/>
          </a:xfrm>
          <a:prstGeom prst="rect">
            <a:avLst/>
          </a:prstGeom>
        </p:spPr>
        <p:txBody>
          <a:bodyPr anchor="t" rtlCol="false" tIns="0" lIns="0" bIns="0" rIns="0">
            <a:spAutoFit/>
          </a:bodyPr>
          <a:lstStyle/>
          <a:p>
            <a:pPr>
              <a:lnSpc>
                <a:spcPts val="3631"/>
              </a:lnSpc>
            </a:pPr>
            <a:r>
              <a:rPr lang="en-US" sz="2594">
                <a:solidFill>
                  <a:srgbClr val="1EFFC1"/>
                </a:solidFill>
                <a:latin typeface="Arimo"/>
              </a:rPr>
              <a:t>Text  chunk</a:t>
            </a:r>
          </a:p>
        </p:txBody>
      </p:sp>
      <p:sp>
        <p:nvSpPr>
          <p:cNvPr name="AutoShape 14" id="14"/>
          <p:cNvSpPr/>
          <p:nvPr/>
        </p:nvSpPr>
        <p:spPr>
          <a:xfrm flipV="true">
            <a:off x="8033011" y="5227086"/>
            <a:ext cx="1299457" cy="14975"/>
          </a:xfrm>
          <a:prstGeom prst="line">
            <a:avLst/>
          </a:prstGeom>
          <a:ln cap="flat" w="28575">
            <a:solidFill>
              <a:srgbClr val="FFFFFF"/>
            </a:solidFill>
            <a:prstDash val="solid"/>
            <a:headEnd type="none" len="sm" w="sm"/>
            <a:tailEnd type="arrow" len="sm" w="med"/>
          </a:ln>
        </p:spPr>
      </p:sp>
      <p:grpSp>
        <p:nvGrpSpPr>
          <p:cNvPr name="Group 15" id="15"/>
          <p:cNvGrpSpPr/>
          <p:nvPr/>
        </p:nvGrpSpPr>
        <p:grpSpPr>
          <a:xfrm rot="0">
            <a:off x="13466704" y="3976041"/>
            <a:ext cx="2004323" cy="2598960"/>
            <a:chOff x="0" y="0"/>
            <a:chExt cx="689759" cy="894394"/>
          </a:xfrm>
        </p:grpSpPr>
        <p:sp>
          <p:nvSpPr>
            <p:cNvPr name="Freeform 16" id="16"/>
            <p:cNvSpPr/>
            <p:nvPr/>
          </p:nvSpPr>
          <p:spPr>
            <a:xfrm flipH="false" flipV="false" rot="0">
              <a:off x="0" y="0"/>
              <a:ext cx="689759" cy="894394"/>
            </a:xfrm>
            <a:custGeom>
              <a:avLst/>
              <a:gdLst/>
              <a:ahLst/>
              <a:cxnLst/>
              <a:rect r="r" b="b" t="t" l="l"/>
              <a:pathLst>
                <a:path h="894394" w="689759">
                  <a:moveTo>
                    <a:pt x="196993" y="0"/>
                  </a:moveTo>
                  <a:lnTo>
                    <a:pt x="492765" y="0"/>
                  </a:lnTo>
                  <a:cubicBezTo>
                    <a:pt x="601562" y="0"/>
                    <a:pt x="689759" y="88197"/>
                    <a:pt x="689759" y="196993"/>
                  </a:cubicBezTo>
                  <a:lnTo>
                    <a:pt x="689759" y="697401"/>
                  </a:lnTo>
                  <a:cubicBezTo>
                    <a:pt x="689759" y="749647"/>
                    <a:pt x="669004" y="799753"/>
                    <a:pt x="632061" y="836696"/>
                  </a:cubicBezTo>
                  <a:cubicBezTo>
                    <a:pt x="595117" y="873640"/>
                    <a:pt x="545011" y="894394"/>
                    <a:pt x="492765" y="894394"/>
                  </a:cubicBezTo>
                  <a:lnTo>
                    <a:pt x="196993" y="894394"/>
                  </a:lnTo>
                  <a:cubicBezTo>
                    <a:pt x="144747" y="894394"/>
                    <a:pt x="94641" y="873640"/>
                    <a:pt x="57698" y="836696"/>
                  </a:cubicBezTo>
                  <a:cubicBezTo>
                    <a:pt x="20755" y="799753"/>
                    <a:pt x="0" y="749647"/>
                    <a:pt x="0" y="697401"/>
                  </a:cubicBezTo>
                  <a:lnTo>
                    <a:pt x="0" y="196993"/>
                  </a:lnTo>
                  <a:cubicBezTo>
                    <a:pt x="0" y="144747"/>
                    <a:pt x="20755" y="94641"/>
                    <a:pt x="57698" y="57698"/>
                  </a:cubicBezTo>
                  <a:cubicBezTo>
                    <a:pt x="94641" y="20755"/>
                    <a:pt x="144747" y="0"/>
                    <a:pt x="196993" y="0"/>
                  </a:cubicBezTo>
                  <a:close/>
                </a:path>
              </a:pathLst>
            </a:custGeom>
            <a:solidFill>
              <a:srgbClr val="000000">
                <a:alpha val="0"/>
              </a:srgbClr>
            </a:solidFill>
            <a:ln w="28575" cap="rnd">
              <a:solidFill>
                <a:srgbClr val="FFDE59"/>
              </a:solidFill>
              <a:prstDash val="solid"/>
              <a:round/>
            </a:ln>
          </p:spPr>
        </p:sp>
        <p:sp>
          <p:nvSpPr>
            <p:cNvPr name="TextBox 17" id="17"/>
            <p:cNvSpPr txBox="true"/>
            <p:nvPr/>
          </p:nvSpPr>
          <p:spPr>
            <a:xfrm>
              <a:off x="0" y="-9525"/>
              <a:ext cx="689759" cy="903919"/>
            </a:xfrm>
            <a:prstGeom prst="rect">
              <a:avLst/>
            </a:prstGeom>
          </p:spPr>
          <p:txBody>
            <a:bodyPr anchor="ctr" rtlCol="false" tIns="38878" lIns="38878" bIns="38878" rIns="38878"/>
            <a:lstStyle/>
            <a:p>
              <a:pPr algn="ctr">
                <a:lnSpc>
                  <a:spcPts val="2879"/>
                </a:lnSpc>
              </a:pPr>
            </a:p>
          </p:txBody>
        </p:sp>
      </p:grpSp>
      <p:sp>
        <p:nvSpPr>
          <p:cNvPr name="TextBox 18" id="18"/>
          <p:cNvSpPr txBox="true"/>
          <p:nvPr/>
        </p:nvSpPr>
        <p:spPr>
          <a:xfrm rot="0">
            <a:off x="9332640" y="4698150"/>
            <a:ext cx="2622545" cy="979675"/>
          </a:xfrm>
          <a:prstGeom prst="rect">
            <a:avLst/>
          </a:prstGeom>
        </p:spPr>
        <p:txBody>
          <a:bodyPr anchor="t" rtlCol="false" tIns="0" lIns="0" bIns="0" rIns="0">
            <a:spAutoFit/>
          </a:bodyPr>
          <a:lstStyle/>
          <a:p>
            <a:pPr algn="ctr">
              <a:lnSpc>
                <a:spcPts val="3851"/>
              </a:lnSpc>
            </a:pPr>
            <a:r>
              <a:rPr lang="en-US" sz="2751">
                <a:solidFill>
                  <a:srgbClr val="1EFFC1"/>
                </a:solidFill>
                <a:latin typeface="Arimo"/>
              </a:rPr>
              <a:t>Open AI embedding API</a:t>
            </a:r>
          </a:p>
        </p:txBody>
      </p:sp>
      <p:sp>
        <p:nvSpPr>
          <p:cNvPr name="AutoShape 19" id="19"/>
          <p:cNvSpPr/>
          <p:nvPr/>
        </p:nvSpPr>
        <p:spPr>
          <a:xfrm>
            <a:off x="11955315" y="5212113"/>
            <a:ext cx="1299543" cy="0"/>
          </a:xfrm>
          <a:prstGeom prst="line">
            <a:avLst/>
          </a:prstGeom>
          <a:ln cap="flat" w="28575">
            <a:solidFill>
              <a:srgbClr val="FFFFFF"/>
            </a:solidFill>
            <a:prstDash val="solid"/>
            <a:headEnd type="none" len="sm" w="sm"/>
            <a:tailEnd type="arrow" len="sm" w="med"/>
          </a:ln>
        </p:spPr>
      </p:sp>
      <p:sp>
        <p:nvSpPr>
          <p:cNvPr name="TextBox 20" id="20"/>
          <p:cNvSpPr txBox="true"/>
          <p:nvPr/>
        </p:nvSpPr>
        <p:spPr>
          <a:xfrm rot="0">
            <a:off x="13629226" y="4707675"/>
            <a:ext cx="1679279" cy="1264653"/>
          </a:xfrm>
          <a:prstGeom prst="rect">
            <a:avLst/>
          </a:prstGeom>
        </p:spPr>
        <p:txBody>
          <a:bodyPr anchor="t" rtlCol="false" tIns="0" lIns="0" bIns="0" rIns="0">
            <a:spAutoFit/>
          </a:bodyPr>
          <a:lstStyle/>
          <a:p>
            <a:pPr algn="ctr">
              <a:lnSpc>
                <a:spcPts val="3301"/>
              </a:lnSpc>
            </a:pPr>
            <a:r>
              <a:rPr lang="en-US" sz="2358">
                <a:solidFill>
                  <a:srgbClr val="1EFFC1"/>
                </a:solidFill>
                <a:latin typeface="Arimo"/>
              </a:rPr>
              <a:t>Embeddings for Text Chunk</a:t>
            </a:r>
          </a:p>
        </p:txBody>
      </p:sp>
      <p:sp>
        <p:nvSpPr>
          <p:cNvPr name="AutoShape 21" id="21"/>
          <p:cNvSpPr/>
          <p:nvPr/>
        </p:nvSpPr>
        <p:spPr>
          <a:xfrm flipH="true">
            <a:off x="7349182" y="6202917"/>
            <a:ext cx="0" cy="2126271"/>
          </a:xfrm>
          <a:prstGeom prst="line">
            <a:avLst/>
          </a:prstGeom>
          <a:ln cap="flat" w="38100">
            <a:solidFill>
              <a:srgbClr val="FFFFFF"/>
            </a:solidFill>
            <a:prstDash val="solid"/>
            <a:headEnd type="none" len="sm" w="sm"/>
            <a:tailEnd type="none" len="sm" w="sm"/>
          </a:ln>
        </p:spPr>
      </p:sp>
      <p:sp>
        <p:nvSpPr>
          <p:cNvPr name="AutoShape 22" id="22"/>
          <p:cNvSpPr/>
          <p:nvPr/>
        </p:nvSpPr>
        <p:spPr>
          <a:xfrm>
            <a:off x="14460001" y="6688127"/>
            <a:ext cx="8864" cy="1676342"/>
          </a:xfrm>
          <a:prstGeom prst="line">
            <a:avLst/>
          </a:prstGeom>
          <a:ln cap="flat" w="38100">
            <a:solidFill>
              <a:srgbClr val="FFFFFF"/>
            </a:solidFill>
            <a:prstDash val="solid"/>
            <a:headEnd type="none" len="sm" w="sm"/>
            <a:tailEnd type="none" len="sm" w="sm"/>
          </a:ln>
        </p:spPr>
      </p:sp>
      <p:grpSp>
        <p:nvGrpSpPr>
          <p:cNvPr name="Group 23" id="23"/>
          <p:cNvGrpSpPr/>
          <p:nvPr/>
        </p:nvGrpSpPr>
        <p:grpSpPr>
          <a:xfrm rot="5400000">
            <a:off x="9948729" y="6964751"/>
            <a:ext cx="1974739" cy="2758659"/>
            <a:chOff x="0" y="0"/>
            <a:chExt cx="679578" cy="949352"/>
          </a:xfrm>
        </p:grpSpPr>
        <p:sp>
          <p:nvSpPr>
            <p:cNvPr name="Freeform 24" id="24"/>
            <p:cNvSpPr/>
            <p:nvPr/>
          </p:nvSpPr>
          <p:spPr>
            <a:xfrm flipH="false" flipV="false" rot="0">
              <a:off x="0" y="0"/>
              <a:ext cx="679578" cy="949352"/>
            </a:xfrm>
            <a:custGeom>
              <a:avLst/>
              <a:gdLst/>
              <a:ahLst/>
              <a:cxnLst/>
              <a:rect r="r" b="b" t="t" l="l"/>
              <a:pathLst>
                <a:path h="949352" w="679578">
                  <a:moveTo>
                    <a:pt x="199944" y="0"/>
                  </a:moveTo>
                  <a:lnTo>
                    <a:pt x="479633" y="0"/>
                  </a:lnTo>
                  <a:cubicBezTo>
                    <a:pt x="590060" y="0"/>
                    <a:pt x="679578" y="89518"/>
                    <a:pt x="679578" y="199944"/>
                  </a:cubicBezTo>
                  <a:lnTo>
                    <a:pt x="679578" y="749408"/>
                  </a:lnTo>
                  <a:cubicBezTo>
                    <a:pt x="679578" y="802437"/>
                    <a:pt x="658512" y="853293"/>
                    <a:pt x="621015" y="890790"/>
                  </a:cubicBezTo>
                  <a:cubicBezTo>
                    <a:pt x="583519" y="928287"/>
                    <a:pt x="532662" y="949352"/>
                    <a:pt x="479633" y="949352"/>
                  </a:cubicBezTo>
                  <a:lnTo>
                    <a:pt x="199944" y="949352"/>
                  </a:lnTo>
                  <a:cubicBezTo>
                    <a:pt x="89518" y="949352"/>
                    <a:pt x="0" y="859834"/>
                    <a:pt x="0" y="749408"/>
                  </a:cubicBezTo>
                  <a:lnTo>
                    <a:pt x="0" y="199944"/>
                  </a:lnTo>
                  <a:cubicBezTo>
                    <a:pt x="0" y="146916"/>
                    <a:pt x="21066" y="96059"/>
                    <a:pt x="58562" y="58562"/>
                  </a:cubicBezTo>
                  <a:cubicBezTo>
                    <a:pt x="96059" y="21066"/>
                    <a:pt x="146916" y="0"/>
                    <a:pt x="199944" y="0"/>
                  </a:cubicBezTo>
                  <a:close/>
                </a:path>
              </a:pathLst>
            </a:custGeom>
            <a:solidFill>
              <a:srgbClr val="000000">
                <a:alpha val="0"/>
              </a:srgbClr>
            </a:solidFill>
            <a:ln w="28575" cap="rnd">
              <a:solidFill>
                <a:srgbClr val="FFDE59"/>
              </a:solidFill>
              <a:prstDash val="solid"/>
              <a:round/>
            </a:ln>
          </p:spPr>
        </p:sp>
        <p:sp>
          <p:nvSpPr>
            <p:cNvPr name="TextBox 25" id="25"/>
            <p:cNvSpPr txBox="true"/>
            <p:nvPr/>
          </p:nvSpPr>
          <p:spPr>
            <a:xfrm>
              <a:off x="0" y="-9525"/>
              <a:ext cx="679578" cy="958877"/>
            </a:xfrm>
            <a:prstGeom prst="rect">
              <a:avLst/>
            </a:prstGeom>
          </p:spPr>
          <p:txBody>
            <a:bodyPr anchor="ctr" rtlCol="false" tIns="38878" lIns="38878" bIns="38878" rIns="38878"/>
            <a:lstStyle/>
            <a:p>
              <a:pPr algn="ctr">
                <a:lnSpc>
                  <a:spcPts val="2879"/>
                </a:lnSpc>
              </a:pPr>
            </a:p>
          </p:txBody>
        </p:sp>
      </p:grpSp>
      <p:sp>
        <p:nvSpPr>
          <p:cNvPr name="TextBox 26" id="26"/>
          <p:cNvSpPr txBox="true"/>
          <p:nvPr/>
        </p:nvSpPr>
        <p:spPr>
          <a:xfrm rot="0">
            <a:off x="8960801" y="7744075"/>
            <a:ext cx="3878716" cy="979631"/>
          </a:xfrm>
          <a:prstGeom prst="rect">
            <a:avLst/>
          </a:prstGeom>
        </p:spPr>
        <p:txBody>
          <a:bodyPr anchor="t" rtlCol="false" tIns="0" lIns="0" bIns="0" rIns="0">
            <a:spAutoFit/>
          </a:bodyPr>
          <a:lstStyle/>
          <a:p>
            <a:pPr algn="ctr">
              <a:lnSpc>
                <a:spcPts val="3870"/>
              </a:lnSpc>
            </a:pPr>
            <a:r>
              <a:rPr lang="en-US" sz="2764">
                <a:solidFill>
                  <a:srgbClr val="1EFFC1"/>
                </a:solidFill>
                <a:latin typeface="Arimo"/>
              </a:rPr>
              <a:t>Vector </a:t>
            </a:r>
          </a:p>
          <a:p>
            <a:pPr algn="ctr">
              <a:lnSpc>
                <a:spcPts val="3870"/>
              </a:lnSpc>
            </a:pPr>
            <a:r>
              <a:rPr lang="en-US" sz="2764">
                <a:solidFill>
                  <a:srgbClr val="1EFFC1"/>
                </a:solidFill>
                <a:latin typeface="Arimo"/>
              </a:rPr>
              <a:t>Database</a:t>
            </a:r>
          </a:p>
        </p:txBody>
      </p:sp>
      <p:sp>
        <p:nvSpPr>
          <p:cNvPr name="AutoShape 27" id="27"/>
          <p:cNvSpPr/>
          <p:nvPr/>
        </p:nvSpPr>
        <p:spPr>
          <a:xfrm>
            <a:off x="7331859" y="8311289"/>
            <a:ext cx="2224911" cy="32791"/>
          </a:xfrm>
          <a:prstGeom prst="line">
            <a:avLst/>
          </a:prstGeom>
          <a:ln cap="flat" w="38100">
            <a:solidFill>
              <a:srgbClr val="FFFFFF"/>
            </a:solidFill>
            <a:prstDash val="solid"/>
            <a:headEnd type="none" len="sm" w="sm"/>
            <a:tailEnd type="arrow" len="sm" w="med"/>
          </a:ln>
        </p:spPr>
      </p:sp>
      <p:sp>
        <p:nvSpPr>
          <p:cNvPr name="AutoShape 28" id="28"/>
          <p:cNvSpPr/>
          <p:nvPr/>
        </p:nvSpPr>
        <p:spPr>
          <a:xfrm flipH="true" flipV="true">
            <a:off x="12315428" y="8344080"/>
            <a:ext cx="2126845" cy="2661"/>
          </a:xfrm>
          <a:prstGeom prst="line">
            <a:avLst/>
          </a:prstGeom>
          <a:ln cap="flat" w="38100">
            <a:solidFill>
              <a:srgbClr val="FFFFFF"/>
            </a:solidFill>
            <a:prstDash val="solid"/>
            <a:headEnd type="none" len="sm" w="sm"/>
            <a:tailEnd type="arrow" len="sm" w="med"/>
          </a:ln>
        </p:spPr>
      </p:sp>
      <p:sp>
        <p:nvSpPr>
          <p:cNvPr name="TextBox 29" id="29"/>
          <p:cNvSpPr txBox="true"/>
          <p:nvPr/>
        </p:nvSpPr>
        <p:spPr>
          <a:xfrm rot="0">
            <a:off x="824243" y="2955325"/>
            <a:ext cx="1996458" cy="658495"/>
          </a:xfrm>
          <a:prstGeom prst="rect">
            <a:avLst/>
          </a:prstGeom>
        </p:spPr>
        <p:txBody>
          <a:bodyPr anchor="t" rtlCol="false" tIns="0" lIns="0" bIns="0" rIns="0">
            <a:spAutoFit/>
          </a:bodyPr>
          <a:lstStyle/>
          <a:p>
            <a:pPr algn="ctr">
              <a:lnSpc>
                <a:spcPts val="5179"/>
              </a:lnSpc>
            </a:pPr>
            <a:r>
              <a:rPr lang="en-US" sz="3699">
                <a:solidFill>
                  <a:srgbClr val="FFFFFF"/>
                </a:solidFill>
                <a:latin typeface="Arimo"/>
              </a:rPr>
              <a:t>Chunking</a:t>
            </a:r>
          </a:p>
        </p:txBody>
      </p:sp>
      <p:sp>
        <p:nvSpPr>
          <p:cNvPr name="TextBox 30" id="30"/>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94525" y="428625"/>
            <a:ext cx="8449475"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Example of  Lang chain</a:t>
            </a:r>
          </a:p>
        </p:txBody>
      </p:sp>
      <p:sp>
        <p:nvSpPr>
          <p:cNvPr name="TextBox 3" id="3"/>
          <p:cNvSpPr txBox="true"/>
          <p:nvPr/>
        </p:nvSpPr>
        <p:spPr>
          <a:xfrm rot="0">
            <a:off x="12281293" y="1233374"/>
            <a:ext cx="2271979" cy="646588"/>
          </a:xfrm>
          <a:prstGeom prst="rect">
            <a:avLst/>
          </a:prstGeom>
        </p:spPr>
        <p:txBody>
          <a:bodyPr anchor="t" rtlCol="false" tIns="0" lIns="0" bIns="0" rIns="0">
            <a:spAutoFit/>
          </a:bodyPr>
          <a:lstStyle/>
          <a:p>
            <a:pPr algn="ctr">
              <a:lnSpc>
                <a:spcPts val="2540"/>
              </a:lnSpc>
            </a:pPr>
            <a:r>
              <a:rPr lang="en-US" sz="1814">
                <a:solidFill>
                  <a:srgbClr val="FFFFFF"/>
                </a:solidFill>
                <a:latin typeface="Arimo"/>
              </a:rPr>
              <a:t>User query Embedding</a:t>
            </a:r>
          </a:p>
        </p:txBody>
      </p:sp>
      <p:sp>
        <p:nvSpPr>
          <p:cNvPr name="TextBox 4" id="4"/>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grpSp>
        <p:nvGrpSpPr>
          <p:cNvPr name="Group 5" id="5"/>
          <p:cNvGrpSpPr/>
          <p:nvPr/>
        </p:nvGrpSpPr>
        <p:grpSpPr>
          <a:xfrm rot="0">
            <a:off x="2728676" y="1879963"/>
            <a:ext cx="12732559" cy="8040716"/>
            <a:chOff x="0" y="0"/>
            <a:chExt cx="16976745" cy="10720955"/>
          </a:xfrm>
        </p:grpSpPr>
        <p:sp>
          <p:nvSpPr>
            <p:cNvPr name="AutoShape 6" id="6"/>
            <p:cNvSpPr/>
            <p:nvPr/>
          </p:nvSpPr>
          <p:spPr>
            <a:xfrm>
              <a:off x="11259959" y="518714"/>
              <a:ext cx="1476863" cy="0"/>
            </a:xfrm>
            <a:prstGeom prst="line">
              <a:avLst/>
            </a:prstGeom>
            <a:ln cap="flat" w="25400">
              <a:solidFill>
                <a:srgbClr val="FFFFFF"/>
              </a:solidFill>
              <a:prstDash val="solid"/>
              <a:headEnd type="none" len="sm" w="sm"/>
              <a:tailEnd type="arrow" len="sm" w="med"/>
            </a:ln>
          </p:spPr>
        </p:sp>
        <p:sp>
          <p:nvSpPr>
            <p:cNvPr name="TextBox 7" id="7"/>
            <p:cNvSpPr txBox="true"/>
            <p:nvPr/>
          </p:nvSpPr>
          <p:spPr>
            <a:xfrm rot="0">
              <a:off x="3693366" y="90680"/>
              <a:ext cx="2042171" cy="783042"/>
            </a:xfrm>
            <a:prstGeom prst="rect">
              <a:avLst/>
            </a:prstGeom>
          </p:spPr>
          <p:txBody>
            <a:bodyPr anchor="t" rtlCol="false" tIns="0" lIns="0" bIns="0" rIns="0">
              <a:spAutoFit/>
            </a:bodyPr>
            <a:lstStyle/>
            <a:p>
              <a:pPr algn="ctr">
                <a:lnSpc>
                  <a:spcPts val="2382"/>
                </a:lnSpc>
              </a:pPr>
              <a:r>
                <a:rPr lang="en-US" sz="1701">
                  <a:solidFill>
                    <a:srgbClr val="1EFFC1"/>
                  </a:solidFill>
                  <a:latin typeface="Arimo"/>
                </a:rPr>
                <a:t>User Query</a:t>
              </a:r>
            </a:p>
            <a:p>
              <a:pPr algn="ctr">
                <a:lnSpc>
                  <a:spcPts val="2382"/>
                </a:lnSpc>
              </a:pPr>
              <a:r>
                <a:rPr lang="en-US" sz="1701">
                  <a:solidFill>
                    <a:srgbClr val="1EFFC1"/>
                  </a:solidFill>
                  <a:latin typeface="Arimo"/>
                </a:rPr>
                <a:t>“What is LLM”</a:t>
              </a:r>
            </a:p>
          </p:txBody>
        </p:sp>
        <p:grpSp>
          <p:nvGrpSpPr>
            <p:cNvPr name="Group 8" id="8"/>
            <p:cNvGrpSpPr/>
            <p:nvPr/>
          </p:nvGrpSpPr>
          <p:grpSpPr>
            <a:xfrm rot="0">
              <a:off x="2709540" y="0"/>
              <a:ext cx="4009824" cy="1021705"/>
              <a:chOff x="0" y="0"/>
              <a:chExt cx="1354930" cy="345237"/>
            </a:xfrm>
          </p:grpSpPr>
          <p:sp>
            <p:nvSpPr>
              <p:cNvPr name="Freeform 9" id="9"/>
              <p:cNvSpPr/>
              <p:nvPr/>
            </p:nvSpPr>
            <p:spPr>
              <a:xfrm flipH="false" flipV="false" rot="0">
                <a:off x="0" y="0"/>
                <a:ext cx="1354930" cy="345237"/>
              </a:xfrm>
              <a:custGeom>
                <a:avLst/>
                <a:gdLst/>
                <a:ahLst/>
                <a:cxnLst/>
                <a:rect r="r" b="b" t="t" l="l"/>
                <a:pathLst>
                  <a:path h="345237" w="1354930">
                    <a:moveTo>
                      <a:pt x="164756" y="0"/>
                    </a:moveTo>
                    <a:lnTo>
                      <a:pt x="1190174" y="0"/>
                    </a:lnTo>
                    <a:cubicBezTo>
                      <a:pt x="1233870" y="0"/>
                      <a:pt x="1275776" y="17358"/>
                      <a:pt x="1306674" y="48256"/>
                    </a:cubicBezTo>
                    <a:cubicBezTo>
                      <a:pt x="1337572" y="79154"/>
                      <a:pt x="1354930" y="121060"/>
                      <a:pt x="1354930" y="164756"/>
                    </a:cubicBezTo>
                    <a:lnTo>
                      <a:pt x="1354930" y="180481"/>
                    </a:lnTo>
                    <a:cubicBezTo>
                      <a:pt x="1354930" y="271473"/>
                      <a:pt x="1281166" y="345237"/>
                      <a:pt x="1190174" y="345237"/>
                    </a:cubicBezTo>
                    <a:lnTo>
                      <a:pt x="164756" y="345237"/>
                    </a:lnTo>
                    <a:cubicBezTo>
                      <a:pt x="121060" y="345237"/>
                      <a:pt x="79154" y="327879"/>
                      <a:pt x="48256" y="296981"/>
                    </a:cubicBezTo>
                    <a:cubicBezTo>
                      <a:pt x="17358" y="266083"/>
                      <a:pt x="0" y="224177"/>
                      <a:pt x="0" y="180481"/>
                    </a:cubicBezTo>
                    <a:lnTo>
                      <a:pt x="0" y="164756"/>
                    </a:lnTo>
                    <a:cubicBezTo>
                      <a:pt x="0" y="121060"/>
                      <a:pt x="17358" y="79154"/>
                      <a:pt x="48256" y="48256"/>
                    </a:cubicBezTo>
                    <a:cubicBezTo>
                      <a:pt x="79154" y="17358"/>
                      <a:pt x="121060" y="0"/>
                      <a:pt x="164756" y="0"/>
                    </a:cubicBezTo>
                    <a:close/>
                  </a:path>
                </a:pathLst>
              </a:custGeom>
              <a:solidFill>
                <a:srgbClr val="000000">
                  <a:alpha val="0"/>
                </a:srgbClr>
              </a:solidFill>
              <a:ln w="38100" cap="rnd">
                <a:solidFill>
                  <a:srgbClr val="FFDE59"/>
                </a:solidFill>
                <a:prstDash val="solid"/>
                <a:round/>
              </a:ln>
            </p:spPr>
          </p:sp>
          <p:sp>
            <p:nvSpPr>
              <p:cNvPr name="TextBox 10" id="10"/>
              <p:cNvSpPr txBox="true"/>
              <p:nvPr/>
            </p:nvSpPr>
            <p:spPr>
              <a:xfrm>
                <a:off x="0" y="-9525"/>
                <a:ext cx="1354930" cy="354762"/>
              </a:xfrm>
              <a:prstGeom prst="rect">
                <a:avLst/>
              </a:prstGeom>
            </p:spPr>
            <p:txBody>
              <a:bodyPr anchor="ctr" rtlCol="false" tIns="29697" lIns="29697" bIns="29697" rIns="29697"/>
              <a:lstStyle/>
              <a:p>
                <a:pPr algn="ctr">
                  <a:lnSpc>
                    <a:spcPts val="2879"/>
                  </a:lnSpc>
                </a:pPr>
              </a:p>
            </p:txBody>
          </p:sp>
        </p:grpSp>
        <p:sp>
          <p:nvSpPr>
            <p:cNvPr name="TextBox 11" id="11"/>
            <p:cNvSpPr txBox="true"/>
            <p:nvPr/>
          </p:nvSpPr>
          <p:spPr>
            <a:xfrm rot="0">
              <a:off x="8560622" y="72429"/>
              <a:ext cx="2119524" cy="850199"/>
            </a:xfrm>
            <a:prstGeom prst="rect">
              <a:avLst/>
            </a:prstGeom>
          </p:spPr>
          <p:txBody>
            <a:bodyPr anchor="t" rtlCol="false" tIns="0" lIns="0" bIns="0" rIns="0">
              <a:spAutoFit/>
            </a:bodyPr>
            <a:lstStyle/>
            <a:p>
              <a:pPr algn="ctr">
                <a:lnSpc>
                  <a:spcPts val="2521"/>
                </a:lnSpc>
                <a:spcBef>
                  <a:spcPct val="0"/>
                </a:spcBef>
              </a:pPr>
              <a:r>
                <a:rPr lang="en-US" sz="1801">
                  <a:solidFill>
                    <a:srgbClr val="1EFFC1"/>
                  </a:solidFill>
                  <a:latin typeface="Arimo"/>
                </a:rPr>
                <a:t>Open AI </a:t>
              </a:r>
            </a:p>
            <a:p>
              <a:pPr algn="ctr">
                <a:lnSpc>
                  <a:spcPts val="2521"/>
                </a:lnSpc>
                <a:spcBef>
                  <a:spcPct val="0"/>
                </a:spcBef>
              </a:pPr>
              <a:r>
                <a:rPr lang="en-US" sz="1801">
                  <a:solidFill>
                    <a:srgbClr val="1EFFC1"/>
                  </a:solidFill>
                  <a:latin typeface="Arimo"/>
                </a:rPr>
                <a:t>Embedding API</a:t>
              </a:r>
            </a:p>
          </p:txBody>
        </p:sp>
        <p:sp>
          <p:nvSpPr>
            <p:cNvPr name="AutoShape 12" id="12"/>
            <p:cNvSpPr/>
            <p:nvPr/>
          </p:nvSpPr>
          <p:spPr>
            <a:xfrm>
              <a:off x="6719363" y="526104"/>
              <a:ext cx="1515102" cy="0"/>
            </a:xfrm>
            <a:prstGeom prst="line">
              <a:avLst/>
            </a:prstGeom>
            <a:ln cap="flat" w="25400">
              <a:solidFill>
                <a:srgbClr val="FFFFFF"/>
              </a:solidFill>
              <a:prstDash val="solid"/>
              <a:headEnd type="none" len="sm" w="sm"/>
              <a:tailEnd type="arrow" len="sm" w="med"/>
            </a:ln>
          </p:spPr>
        </p:sp>
        <p:grpSp>
          <p:nvGrpSpPr>
            <p:cNvPr name="Group 13" id="13"/>
            <p:cNvGrpSpPr/>
            <p:nvPr/>
          </p:nvGrpSpPr>
          <p:grpSpPr>
            <a:xfrm rot="0">
              <a:off x="12724311" y="76969"/>
              <a:ext cx="3163167" cy="944736"/>
              <a:chOff x="0" y="0"/>
              <a:chExt cx="1068842" cy="319229"/>
            </a:xfrm>
          </p:grpSpPr>
          <p:sp>
            <p:nvSpPr>
              <p:cNvPr name="Freeform 14" id="14"/>
              <p:cNvSpPr/>
              <p:nvPr/>
            </p:nvSpPr>
            <p:spPr>
              <a:xfrm flipH="false" flipV="false" rot="0">
                <a:off x="0" y="0"/>
                <a:ext cx="1068842" cy="319229"/>
              </a:xfrm>
              <a:custGeom>
                <a:avLst/>
                <a:gdLst/>
                <a:ahLst/>
                <a:cxnLst/>
                <a:rect r="r" b="b" t="t" l="l"/>
                <a:pathLst>
                  <a:path h="319229" w="1068842">
                    <a:moveTo>
                      <a:pt x="159614" y="0"/>
                    </a:moveTo>
                    <a:lnTo>
                      <a:pt x="909228" y="0"/>
                    </a:lnTo>
                    <a:cubicBezTo>
                      <a:pt x="997381" y="0"/>
                      <a:pt x="1068842" y="71462"/>
                      <a:pt x="1068842" y="159614"/>
                    </a:cubicBezTo>
                    <a:lnTo>
                      <a:pt x="1068842" y="159614"/>
                    </a:lnTo>
                    <a:cubicBezTo>
                      <a:pt x="1068842" y="247767"/>
                      <a:pt x="997381" y="319229"/>
                      <a:pt x="909228" y="319229"/>
                    </a:cubicBezTo>
                    <a:lnTo>
                      <a:pt x="159614" y="319229"/>
                    </a:lnTo>
                    <a:cubicBezTo>
                      <a:pt x="71462" y="319229"/>
                      <a:pt x="0" y="247767"/>
                      <a:pt x="0" y="159614"/>
                    </a:cubicBezTo>
                    <a:lnTo>
                      <a:pt x="0" y="159614"/>
                    </a:lnTo>
                    <a:cubicBezTo>
                      <a:pt x="0" y="71462"/>
                      <a:pt x="71462" y="0"/>
                      <a:pt x="159614" y="0"/>
                    </a:cubicBezTo>
                    <a:close/>
                  </a:path>
                </a:pathLst>
              </a:custGeom>
              <a:solidFill>
                <a:srgbClr val="000000">
                  <a:alpha val="0"/>
                </a:srgbClr>
              </a:solidFill>
              <a:ln w="38100" cap="rnd">
                <a:solidFill>
                  <a:srgbClr val="FFDE59"/>
                </a:solidFill>
                <a:prstDash val="solid"/>
                <a:round/>
              </a:ln>
            </p:spPr>
          </p:sp>
          <p:sp>
            <p:nvSpPr>
              <p:cNvPr name="TextBox 15" id="15"/>
              <p:cNvSpPr txBox="true"/>
              <p:nvPr/>
            </p:nvSpPr>
            <p:spPr>
              <a:xfrm>
                <a:off x="0" y="-9525"/>
                <a:ext cx="1068842" cy="328754"/>
              </a:xfrm>
              <a:prstGeom prst="rect">
                <a:avLst/>
              </a:prstGeom>
            </p:spPr>
            <p:txBody>
              <a:bodyPr anchor="ctr" rtlCol="false" tIns="29697" lIns="29697" bIns="29697" rIns="29697"/>
              <a:lstStyle/>
              <a:p>
                <a:pPr algn="ctr">
                  <a:lnSpc>
                    <a:spcPts val="2879"/>
                  </a:lnSpc>
                </a:pPr>
              </a:p>
            </p:txBody>
          </p:sp>
        </p:grpSp>
        <p:sp>
          <p:nvSpPr>
            <p:cNvPr name="TextBox 16" id="16"/>
            <p:cNvSpPr txBox="true"/>
            <p:nvPr/>
          </p:nvSpPr>
          <p:spPr>
            <a:xfrm rot="0">
              <a:off x="13207769" y="293162"/>
              <a:ext cx="2196252" cy="455200"/>
            </a:xfrm>
            <a:prstGeom prst="rect">
              <a:avLst/>
            </a:prstGeom>
          </p:spPr>
          <p:txBody>
            <a:bodyPr anchor="t" rtlCol="false" tIns="0" lIns="0" bIns="0" rIns="0">
              <a:spAutoFit/>
            </a:bodyPr>
            <a:lstStyle/>
            <a:p>
              <a:pPr algn="ctr">
                <a:lnSpc>
                  <a:spcPts val="2773"/>
                </a:lnSpc>
              </a:pPr>
              <a:r>
                <a:rPr lang="en-US" sz="1981">
                  <a:solidFill>
                    <a:srgbClr val="1EFFC1"/>
                  </a:solidFill>
                  <a:latin typeface="Arimo"/>
                </a:rPr>
                <a:t>[0.1,...0.8]</a:t>
              </a:r>
            </a:p>
          </p:txBody>
        </p:sp>
        <p:grpSp>
          <p:nvGrpSpPr>
            <p:cNvPr name="Group 17" id="17"/>
            <p:cNvGrpSpPr/>
            <p:nvPr/>
          </p:nvGrpSpPr>
          <p:grpSpPr>
            <a:xfrm rot="0">
              <a:off x="12806319" y="4148404"/>
              <a:ext cx="3909751" cy="981789"/>
              <a:chOff x="0" y="0"/>
              <a:chExt cx="1198511" cy="300961"/>
            </a:xfrm>
          </p:grpSpPr>
          <p:sp>
            <p:nvSpPr>
              <p:cNvPr name="Freeform 18" id="18"/>
              <p:cNvSpPr/>
              <p:nvPr/>
            </p:nvSpPr>
            <p:spPr>
              <a:xfrm flipH="false" flipV="false" rot="0">
                <a:off x="0" y="0"/>
                <a:ext cx="1198511" cy="300961"/>
              </a:xfrm>
              <a:custGeom>
                <a:avLst/>
                <a:gdLst/>
                <a:ahLst/>
                <a:cxnLst/>
                <a:rect r="r" b="b" t="t" l="l"/>
                <a:pathLst>
                  <a:path h="300961" w="1198511">
                    <a:moveTo>
                      <a:pt x="150481" y="0"/>
                    </a:moveTo>
                    <a:lnTo>
                      <a:pt x="1048030" y="0"/>
                    </a:lnTo>
                    <a:cubicBezTo>
                      <a:pt x="1131139" y="0"/>
                      <a:pt x="1198511" y="67373"/>
                      <a:pt x="1198511" y="150481"/>
                    </a:cubicBezTo>
                    <a:lnTo>
                      <a:pt x="1198511" y="150481"/>
                    </a:lnTo>
                    <a:cubicBezTo>
                      <a:pt x="1198511" y="190391"/>
                      <a:pt x="1182657" y="228666"/>
                      <a:pt x="1154436" y="256887"/>
                    </a:cubicBezTo>
                    <a:cubicBezTo>
                      <a:pt x="1126216" y="285107"/>
                      <a:pt x="1087940" y="300961"/>
                      <a:pt x="1048030" y="300961"/>
                    </a:cubicBezTo>
                    <a:lnTo>
                      <a:pt x="150481" y="300961"/>
                    </a:lnTo>
                    <a:cubicBezTo>
                      <a:pt x="67373" y="300961"/>
                      <a:pt x="0" y="233589"/>
                      <a:pt x="0" y="150481"/>
                    </a:cubicBezTo>
                    <a:lnTo>
                      <a:pt x="0" y="150481"/>
                    </a:lnTo>
                    <a:cubicBezTo>
                      <a:pt x="0" y="67373"/>
                      <a:pt x="67373" y="0"/>
                      <a:pt x="150481" y="0"/>
                    </a:cubicBezTo>
                    <a:close/>
                  </a:path>
                </a:pathLst>
              </a:custGeom>
              <a:solidFill>
                <a:srgbClr val="000000">
                  <a:alpha val="0"/>
                </a:srgbClr>
              </a:solidFill>
              <a:ln w="38100" cap="rnd">
                <a:solidFill>
                  <a:srgbClr val="FFDE59"/>
                </a:solidFill>
                <a:prstDash val="solid"/>
                <a:round/>
              </a:ln>
            </p:spPr>
          </p:sp>
          <p:sp>
            <p:nvSpPr>
              <p:cNvPr name="TextBox 19" id="19"/>
              <p:cNvSpPr txBox="true"/>
              <p:nvPr/>
            </p:nvSpPr>
            <p:spPr>
              <a:xfrm>
                <a:off x="0" y="-9525"/>
                <a:ext cx="1198511" cy="310486"/>
              </a:xfrm>
              <a:prstGeom prst="rect">
                <a:avLst/>
              </a:prstGeom>
            </p:spPr>
            <p:txBody>
              <a:bodyPr anchor="ctr" rtlCol="false" tIns="32735" lIns="32735" bIns="32735" rIns="32735"/>
              <a:lstStyle/>
              <a:p>
                <a:pPr algn="ctr">
                  <a:lnSpc>
                    <a:spcPts val="2880"/>
                  </a:lnSpc>
                </a:pPr>
              </a:p>
            </p:txBody>
          </p:sp>
        </p:grpSp>
        <p:sp>
          <p:nvSpPr>
            <p:cNvPr name="TextBox 20" id="20"/>
            <p:cNvSpPr txBox="true"/>
            <p:nvPr/>
          </p:nvSpPr>
          <p:spPr>
            <a:xfrm rot="0">
              <a:off x="12556728" y="4403378"/>
              <a:ext cx="4420017" cy="471824"/>
            </a:xfrm>
            <a:prstGeom prst="rect">
              <a:avLst/>
            </a:prstGeom>
          </p:spPr>
          <p:txBody>
            <a:bodyPr anchor="t" rtlCol="false" tIns="0" lIns="0" bIns="0" rIns="0">
              <a:spAutoFit/>
            </a:bodyPr>
            <a:lstStyle/>
            <a:p>
              <a:pPr algn="ctr">
                <a:lnSpc>
                  <a:spcPts val="2965"/>
                </a:lnSpc>
              </a:pPr>
              <a:r>
                <a:rPr lang="en-US" sz="2117">
                  <a:solidFill>
                    <a:srgbClr val="1EFFC1"/>
                  </a:solidFill>
                  <a:latin typeface="Arimo"/>
                </a:rPr>
                <a:t>Vector Database</a:t>
              </a:r>
            </a:p>
          </p:txBody>
        </p:sp>
        <p:grpSp>
          <p:nvGrpSpPr>
            <p:cNvPr name="Group 21" id="21"/>
            <p:cNvGrpSpPr/>
            <p:nvPr/>
          </p:nvGrpSpPr>
          <p:grpSpPr>
            <a:xfrm rot="0">
              <a:off x="12869481" y="5889894"/>
              <a:ext cx="3873501" cy="4831061"/>
              <a:chOff x="0" y="0"/>
              <a:chExt cx="1015576" cy="1266635"/>
            </a:xfrm>
          </p:grpSpPr>
          <p:sp>
            <p:nvSpPr>
              <p:cNvPr name="Freeform 22" id="22"/>
              <p:cNvSpPr/>
              <p:nvPr/>
            </p:nvSpPr>
            <p:spPr>
              <a:xfrm flipH="false" flipV="false" rot="0">
                <a:off x="0" y="0"/>
                <a:ext cx="1015576" cy="1266635"/>
              </a:xfrm>
              <a:custGeom>
                <a:avLst/>
                <a:gdLst/>
                <a:ahLst/>
                <a:cxnLst/>
                <a:rect r="r" b="b" t="t" l="l"/>
                <a:pathLst>
                  <a:path h="1266635" w="1015576">
                    <a:moveTo>
                      <a:pt x="170555" y="0"/>
                    </a:moveTo>
                    <a:lnTo>
                      <a:pt x="845022" y="0"/>
                    </a:lnTo>
                    <a:cubicBezTo>
                      <a:pt x="939216" y="0"/>
                      <a:pt x="1015576" y="76360"/>
                      <a:pt x="1015576" y="170555"/>
                    </a:cubicBezTo>
                    <a:lnTo>
                      <a:pt x="1015576" y="1096080"/>
                    </a:lnTo>
                    <a:cubicBezTo>
                      <a:pt x="1015576" y="1190275"/>
                      <a:pt x="939216" y="1266635"/>
                      <a:pt x="845022" y="1266635"/>
                    </a:cubicBezTo>
                    <a:lnTo>
                      <a:pt x="170555" y="1266635"/>
                    </a:lnTo>
                    <a:cubicBezTo>
                      <a:pt x="76360" y="1266635"/>
                      <a:pt x="0" y="1190275"/>
                      <a:pt x="0" y="1096080"/>
                    </a:cubicBezTo>
                    <a:lnTo>
                      <a:pt x="0" y="170555"/>
                    </a:lnTo>
                    <a:cubicBezTo>
                      <a:pt x="0" y="76360"/>
                      <a:pt x="76360" y="0"/>
                      <a:pt x="170555" y="0"/>
                    </a:cubicBezTo>
                    <a:close/>
                  </a:path>
                </a:pathLst>
              </a:custGeom>
              <a:solidFill>
                <a:srgbClr val="000000">
                  <a:alpha val="0"/>
                </a:srgbClr>
              </a:solidFill>
              <a:ln w="38100" cap="rnd">
                <a:solidFill>
                  <a:srgbClr val="FFDE59"/>
                </a:solidFill>
                <a:prstDash val="solid"/>
                <a:round/>
              </a:ln>
            </p:spPr>
          </p:sp>
          <p:sp>
            <p:nvSpPr>
              <p:cNvPr name="TextBox 23" id="23"/>
              <p:cNvSpPr txBox="true"/>
              <p:nvPr/>
            </p:nvSpPr>
            <p:spPr>
              <a:xfrm>
                <a:off x="0" y="-9525"/>
                <a:ext cx="1015576" cy="1276160"/>
              </a:xfrm>
              <a:prstGeom prst="rect">
                <a:avLst/>
              </a:prstGeom>
            </p:spPr>
            <p:txBody>
              <a:bodyPr anchor="ctr" rtlCol="false" tIns="38273" lIns="38273" bIns="38273" rIns="38273"/>
              <a:lstStyle/>
              <a:p>
                <a:pPr algn="ctr">
                  <a:lnSpc>
                    <a:spcPts val="2879"/>
                  </a:lnSpc>
                </a:pPr>
              </a:p>
            </p:txBody>
          </p:sp>
        </p:grpSp>
        <p:sp>
          <p:nvSpPr>
            <p:cNvPr name="TextBox 24" id="24"/>
            <p:cNvSpPr txBox="true"/>
            <p:nvPr/>
          </p:nvSpPr>
          <p:spPr>
            <a:xfrm rot="0">
              <a:off x="13275702" y="5985649"/>
              <a:ext cx="3061059" cy="4591926"/>
            </a:xfrm>
            <a:prstGeom prst="rect">
              <a:avLst/>
            </a:prstGeom>
          </p:spPr>
          <p:txBody>
            <a:bodyPr anchor="t" rtlCol="false" tIns="0" lIns="0" bIns="0" rIns="0">
              <a:spAutoFit/>
            </a:bodyPr>
            <a:lstStyle/>
            <a:p>
              <a:pPr>
                <a:lnSpc>
                  <a:spcPts val="2275"/>
                </a:lnSpc>
              </a:pPr>
              <a:r>
                <a:rPr lang="en-US" sz="1625">
                  <a:solidFill>
                    <a:srgbClr val="1EFFC1"/>
                  </a:solidFill>
                  <a:latin typeface="Arimo"/>
                </a:rPr>
                <a:t>Large language models (LLMs) are powerful artificial intelligence (AI) systems that can process and generate human-quality text. They are trained on massive amounts of data and can perform a variety of tasks, including translation, writing, and answering questions</a:t>
              </a:r>
            </a:p>
          </p:txBody>
        </p:sp>
        <p:sp>
          <p:nvSpPr>
            <p:cNvPr name="AutoShape 25" id="25"/>
            <p:cNvSpPr/>
            <p:nvPr/>
          </p:nvSpPr>
          <p:spPr>
            <a:xfrm>
              <a:off x="14742144" y="5130193"/>
              <a:ext cx="0" cy="761035"/>
            </a:xfrm>
            <a:prstGeom prst="line">
              <a:avLst/>
            </a:prstGeom>
            <a:ln cap="flat" w="38100">
              <a:solidFill>
                <a:srgbClr val="FFFFFF"/>
              </a:solidFill>
              <a:prstDash val="solid"/>
              <a:headEnd type="none" len="sm" w="sm"/>
              <a:tailEnd type="arrow" len="sm" w="med"/>
            </a:ln>
          </p:spPr>
        </p:sp>
        <p:sp>
          <p:nvSpPr>
            <p:cNvPr name="AutoShape 26" id="26"/>
            <p:cNvSpPr/>
            <p:nvPr/>
          </p:nvSpPr>
          <p:spPr>
            <a:xfrm flipH="true">
              <a:off x="10506741" y="8326227"/>
              <a:ext cx="2362740" cy="0"/>
            </a:xfrm>
            <a:prstGeom prst="line">
              <a:avLst/>
            </a:prstGeom>
            <a:ln cap="flat" w="38100">
              <a:solidFill>
                <a:srgbClr val="FFFFFF"/>
              </a:solidFill>
              <a:prstDash val="solid"/>
              <a:headEnd type="none" len="sm" w="sm"/>
              <a:tailEnd type="arrow" len="sm" w="med"/>
            </a:ln>
          </p:spPr>
        </p:sp>
        <p:sp>
          <p:nvSpPr>
            <p:cNvPr name="TextBox 27" id="27"/>
            <p:cNvSpPr txBox="true"/>
            <p:nvPr/>
          </p:nvSpPr>
          <p:spPr>
            <a:xfrm rot="0">
              <a:off x="6404433" y="7864896"/>
              <a:ext cx="3963897" cy="916644"/>
            </a:xfrm>
            <a:prstGeom prst="rect">
              <a:avLst/>
            </a:prstGeom>
          </p:spPr>
          <p:txBody>
            <a:bodyPr anchor="t" rtlCol="false" tIns="0" lIns="0" bIns="0" rIns="0">
              <a:spAutoFit/>
            </a:bodyPr>
            <a:lstStyle/>
            <a:p>
              <a:pPr algn="ctr">
                <a:lnSpc>
                  <a:spcPts val="2774"/>
                </a:lnSpc>
              </a:pPr>
              <a:r>
                <a:rPr lang="en-US" sz="1982">
                  <a:solidFill>
                    <a:srgbClr val="1EFFC1"/>
                  </a:solidFill>
                  <a:latin typeface="Arimo"/>
                </a:rPr>
                <a:t>Open AI</a:t>
              </a:r>
            </a:p>
            <a:p>
              <a:pPr algn="ctr">
                <a:lnSpc>
                  <a:spcPts val="2774"/>
                </a:lnSpc>
              </a:pPr>
              <a:r>
                <a:rPr lang="en-US" sz="1982">
                  <a:solidFill>
                    <a:srgbClr val="1EFFC1"/>
                  </a:solidFill>
                  <a:latin typeface="Arimo"/>
                </a:rPr>
                <a:t>Chat Completion API</a:t>
              </a:r>
            </a:p>
          </p:txBody>
        </p:sp>
        <p:sp>
          <p:nvSpPr>
            <p:cNvPr name="AutoShape 28" id="28"/>
            <p:cNvSpPr/>
            <p:nvPr/>
          </p:nvSpPr>
          <p:spPr>
            <a:xfrm flipH="true">
              <a:off x="4146759" y="8367834"/>
              <a:ext cx="2362740" cy="0"/>
            </a:xfrm>
            <a:prstGeom prst="line">
              <a:avLst/>
            </a:prstGeom>
            <a:ln cap="flat" w="38100">
              <a:solidFill>
                <a:srgbClr val="FFFFFF"/>
              </a:solidFill>
              <a:prstDash val="solid"/>
              <a:headEnd type="none" len="sm" w="sm"/>
              <a:tailEnd type="arrow" len="sm" w="med"/>
            </a:ln>
          </p:spPr>
        </p:sp>
        <p:grpSp>
          <p:nvGrpSpPr>
            <p:cNvPr name="Group 29" id="29"/>
            <p:cNvGrpSpPr/>
            <p:nvPr/>
          </p:nvGrpSpPr>
          <p:grpSpPr>
            <a:xfrm rot="0">
              <a:off x="0" y="7223160"/>
              <a:ext cx="3873501" cy="2346297"/>
              <a:chOff x="0" y="0"/>
              <a:chExt cx="1015576" cy="615166"/>
            </a:xfrm>
          </p:grpSpPr>
          <p:sp>
            <p:nvSpPr>
              <p:cNvPr name="Freeform 30" id="30"/>
              <p:cNvSpPr/>
              <p:nvPr/>
            </p:nvSpPr>
            <p:spPr>
              <a:xfrm flipH="false" flipV="false" rot="0">
                <a:off x="0" y="0"/>
                <a:ext cx="1015576" cy="615166"/>
              </a:xfrm>
              <a:custGeom>
                <a:avLst/>
                <a:gdLst/>
                <a:ahLst/>
                <a:cxnLst/>
                <a:rect r="r" b="b" t="t" l="l"/>
                <a:pathLst>
                  <a:path h="615166" w="1015576">
                    <a:moveTo>
                      <a:pt x="170555" y="0"/>
                    </a:moveTo>
                    <a:lnTo>
                      <a:pt x="845022" y="0"/>
                    </a:lnTo>
                    <a:cubicBezTo>
                      <a:pt x="939216" y="0"/>
                      <a:pt x="1015576" y="76360"/>
                      <a:pt x="1015576" y="170555"/>
                    </a:cubicBezTo>
                    <a:lnTo>
                      <a:pt x="1015576" y="444611"/>
                    </a:lnTo>
                    <a:cubicBezTo>
                      <a:pt x="1015576" y="538806"/>
                      <a:pt x="939216" y="615166"/>
                      <a:pt x="845022" y="615166"/>
                    </a:cubicBezTo>
                    <a:lnTo>
                      <a:pt x="170555" y="615166"/>
                    </a:lnTo>
                    <a:cubicBezTo>
                      <a:pt x="76360" y="615166"/>
                      <a:pt x="0" y="538806"/>
                      <a:pt x="0" y="444611"/>
                    </a:cubicBezTo>
                    <a:lnTo>
                      <a:pt x="0" y="170555"/>
                    </a:lnTo>
                    <a:cubicBezTo>
                      <a:pt x="0" y="76360"/>
                      <a:pt x="76360" y="0"/>
                      <a:pt x="170555" y="0"/>
                    </a:cubicBezTo>
                    <a:close/>
                  </a:path>
                </a:pathLst>
              </a:custGeom>
              <a:solidFill>
                <a:srgbClr val="000000">
                  <a:alpha val="0"/>
                </a:srgbClr>
              </a:solidFill>
              <a:ln w="38100" cap="rnd">
                <a:solidFill>
                  <a:srgbClr val="FFDE59"/>
                </a:solidFill>
                <a:prstDash val="solid"/>
                <a:round/>
              </a:ln>
            </p:spPr>
          </p:sp>
          <p:sp>
            <p:nvSpPr>
              <p:cNvPr name="TextBox 31" id="31"/>
              <p:cNvSpPr txBox="true"/>
              <p:nvPr/>
            </p:nvSpPr>
            <p:spPr>
              <a:xfrm>
                <a:off x="0" y="-9525"/>
                <a:ext cx="1015576" cy="624691"/>
              </a:xfrm>
              <a:prstGeom prst="rect">
                <a:avLst/>
              </a:prstGeom>
            </p:spPr>
            <p:txBody>
              <a:bodyPr anchor="ctr" rtlCol="false" tIns="38273" lIns="38273" bIns="38273" rIns="38273"/>
              <a:lstStyle/>
              <a:p>
                <a:pPr algn="ctr">
                  <a:lnSpc>
                    <a:spcPts val="2879"/>
                  </a:lnSpc>
                </a:pPr>
              </a:p>
            </p:txBody>
          </p:sp>
        </p:grpSp>
        <p:sp>
          <p:nvSpPr>
            <p:cNvPr name="TextBox 32" id="32"/>
            <p:cNvSpPr txBox="true"/>
            <p:nvPr/>
          </p:nvSpPr>
          <p:spPr>
            <a:xfrm rot="0">
              <a:off x="256518" y="7714857"/>
              <a:ext cx="3360465" cy="1290409"/>
            </a:xfrm>
            <a:prstGeom prst="rect">
              <a:avLst/>
            </a:prstGeom>
          </p:spPr>
          <p:txBody>
            <a:bodyPr anchor="t" rtlCol="false" tIns="0" lIns="0" bIns="0" rIns="0">
              <a:spAutoFit/>
            </a:bodyPr>
            <a:lstStyle/>
            <a:p>
              <a:pPr algn="ctr">
                <a:lnSpc>
                  <a:spcPts val="2587"/>
                </a:lnSpc>
              </a:pPr>
              <a:r>
                <a:rPr lang="en-US" sz="1848">
                  <a:solidFill>
                    <a:srgbClr val="1EFFC1"/>
                  </a:solidFill>
                  <a:latin typeface="Arimo"/>
                </a:rPr>
                <a:t>LLM, are AI models that recognize and generate human text</a:t>
              </a:r>
            </a:p>
          </p:txBody>
        </p:sp>
        <p:grpSp>
          <p:nvGrpSpPr>
            <p:cNvPr name="Group 33" id="33"/>
            <p:cNvGrpSpPr/>
            <p:nvPr/>
          </p:nvGrpSpPr>
          <p:grpSpPr>
            <a:xfrm rot="0">
              <a:off x="13275702" y="2240636"/>
              <a:ext cx="2321862" cy="1145216"/>
              <a:chOff x="0" y="0"/>
              <a:chExt cx="897101" cy="442479"/>
            </a:xfrm>
          </p:grpSpPr>
          <p:sp>
            <p:nvSpPr>
              <p:cNvPr name="Freeform 34" id="34"/>
              <p:cNvSpPr/>
              <p:nvPr/>
            </p:nvSpPr>
            <p:spPr>
              <a:xfrm flipH="false" flipV="false" rot="0">
                <a:off x="0" y="0"/>
                <a:ext cx="897101" cy="442479"/>
              </a:xfrm>
              <a:custGeom>
                <a:avLst/>
                <a:gdLst/>
                <a:ahLst/>
                <a:cxnLst/>
                <a:rect r="r" b="b" t="t" l="l"/>
                <a:pathLst>
                  <a:path h="442479" w="897101">
                    <a:moveTo>
                      <a:pt x="57796" y="0"/>
                    </a:moveTo>
                    <a:lnTo>
                      <a:pt x="839306" y="0"/>
                    </a:lnTo>
                    <a:cubicBezTo>
                      <a:pt x="854634" y="0"/>
                      <a:pt x="869335" y="6089"/>
                      <a:pt x="880173" y="16928"/>
                    </a:cubicBezTo>
                    <a:cubicBezTo>
                      <a:pt x="891012" y="27767"/>
                      <a:pt x="897101" y="42467"/>
                      <a:pt x="897101" y="57796"/>
                    </a:cubicBezTo>
                    <a:lnTo>
                      <a:pt x="897101" y="384683"/>
                    </a:lnTo>
                    <a:cubicBezTo>
                      <a:pt x="897101" y="416603"/>
                      <a:pt x="871225" y="442479"/>
                      <a:pt x="839306" y="442479"/>
                    </a:cubicBezTo>
                    <a:lnTo>
                      <a:pt x="57796" y="442479"/>
                    </a:lnTo>
                    <a:cubicBezTo>
                      <a:pt x="25876" y="442479"/>
                      <a:pt x="0" y="416603"/>
                      <a:pt x="0" y="384683"/>
                    </a:cubicBezTo>
                    <a:lnTo>
                      <a:pt x="0" y="57796"/>
                    </a:lnTo>
                    <a:cubicBezTo>
                      <a:pt x="0" y="25876"/>
                      <a:pt x="25876" y="0"/>
                      <a:pt x="57796" y="0"/>
                    </a:cubicBezTo>
                    <a:close/>
                  </a:path>
                </a:pathLst>
              </a:custGeom>
              <a:solidFill>
                <a:srgbClr val="000000">
                  <a:alpha val="0"/>
                </a:srgbClr>
              </a:solidFill>
              <a:ln w="28575" cap="sq">
                <a:solidFill>
                  <a:srgbClr val="FFDE59"/>
                </a:solidFill>
                <a:prstDash val="solid"/>
                <a:miter/>
              </a:ln>
            </p:spPr>
          </p:sp>
          <p:sp>
            <p:nvSpPr>
              <p:cNvPr name="TextBox 35" id="35"/>
              <p:cNvSpPr txBox="true"/>
              <p:nvPr/>
            </p:nvSpPr>
            <p:spPr>
              <a:xfrm>
                <a:off x="0" y="-9525"/>
                <a:ext cx="897101" cy="452004"/>
              </a:xfrm>
              <a:prstGeom prst="rect">
                <a:avLst/>
              </a:prstGeom>
            </p:spPr>
            <p:txBody>
              <a:bodyPr anchor="ctr" rtlCol="false" tIns="25971" lIns="25971" bIns="25971" rIns="25971"/>
              <a:lstStyle/>
              <a:p>
                <a:pPr algn="ctr">
                  <a:lnSpc>
                    <a:spcPts val="2880"/>
                  </a:lnSpc>
                </a:pPr>
              </a:p>
            </p:txBody>
          </p:sp>
        </p:grpSp>
        <p:sp>
          <p:nvSpPr>
            <p:cNvPr name="TextBox 36" id="36"/>
            <p:cNvSpPr txBox="true"/>
            <p:nvPr/>
          </p:nvSpPr>
          <p:spPr>
            <a:xfrm rot="0">
              <a:off x="13275702" y="2508006"/>
              <a:ext cx="2321862" cy="553324"/>
            </a:xfrm>
            <a:prstGeom prst="rect">
              <a:avLst/>
            </a:prstGeom>
          </p:spPr>
          <p:txBody>
            <a:bodyPr anchor="t" rtlCol="false" tIns="0" lIns="0" bIns="0" rIns="0">
              <a:spAutoFit/>
            </a:bodyPr>
            <a:lstStyle/>
            <a:p>
              <a:pPr algn="ctr">
                <a:lnSpc>
                  <a:spcPts val="3418"/>
                </a:lnSpc>
              </a:pPr>
              <a:r>
                <a:rPr lang="en-US" sz="2441">
                  <a:solidFill>
                    <a:srgbClr val="1EFFC1"/>
                  </a:solidFill>
                  <a:latin typeface="Arimo"/>
                </a:rPr>
                <a:t>LLM</a:t>
              </a:r>
            </a:p>
          </p:txBody>
        </p:sp>
        <p:sp>
          <p:nvSpPr>
            <p:cNvPr name="AutoShape 37" id="37"/>
            <p:cNvSpPr/>
            <p:nvPr/>
          </p:nvSpPr>
          <p:spPr>
            <a:xfrm>
              <a:off x="14346637" y="1021705"/>
              <a:ext cx="0" cy="1224655"/>
            </a:xfrm>
            <a:prstGeom prst="line">
              <a:avLst/>
            </a:prstGeom>
            <a:ln cap="flat" w="25400">
              <a:solidFill>
                <a:srgbClr val="FFFFFF"/>
              </a:solidFill>
              <a:prstDash val="solid"/>
              <a:headEnd type="none" len="sm" w="sm"/>
              <a:tailEnd type="arrow" len="sm" w="med"/>
            </a:ln>
          </p:spPr>
        </p:sp>
        <p:sp>
          <p:nvSpPr>
            <p:cNvPr name="AutoShape 38" id="38"/>
            <p:cNvSpPr/>
            <p:nvPr/>
          </p:nvSpPr>
          <p:spPr>
            <a:xfrm flipH="true">
              <a:off x="14455679" y="3386209"/>
              <a:ext cx="12972" cy="689880"/>
            </a:xfrm>
            <a:prstGeom prst="line">
              <a:avLst/>
            </a:prstGeom>
            <a:ln cap="flat" w="38100">
              <a:solidFill>
                <a:srgbClr val="FFFFFF"/>
              </a:solidFill>
              <a:prstDash val="solid"/>
              <a:headEnd type="none" len="sm" w="sm"/>
              <a:tailEnd type="arrow" len="sm" w="med"/>
            </a:ln>
          </p:spPr>
        </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94525" y="428625"/>
            <a:ext cx="8449475"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Example of  Lang chain</a:t>
            </a:r>
          </a:p>
        </p:txBody>
      </p:sp>
      <p:sp>
        <p:nvSpPr>
          <p:cNvPr name="TextBox 3" id="3"/>
          <p:cNvSpPr txBox="true"/>
          <p:nvPr/>
        </p:nvSpPr>
        <p:spPr>
          <a:xfrm rot="0">
            <a:off x="502241" y="1875756"/>
            <a:ext cx="7700880" cy="658495"/>
          </a:xfrm>
          <a:prstGeom prst="rect">
            <a:avLst/>
          </a:prstGeom>
        </p:spPr>
        <p:txBody>
          <a:bodyPr anchor="t" rtlCol="false" tIns="0" lIns="0" bIns="0" rIns="0">
            <a:spAutoFit/>
          </a:bodyPr>
          <a:lstStyle/>
          <a:p>
            <a:pPr algn="ctr">
              <a:lnSpc>
                <a:spcPts val="5179"/>
              </a:lnSpc>
            </a:pPr>
            <a:r>
              <a:rPr lang="en-US" sz="3699">
                <a:solidFill>
                  <a:srgbClr val="1EFFC1"/>
                </a:solidFill>
                <a:latin typeface="Arimo"/>
              </a:rPr>
              <a:t>Summarization using Lang Chain</a:t>
            </a:r>
          </a:p>
        </p:txBody>
      </p:sp>
      <p:sp>
        <p:nvSpPr>
          <p:cNvPr name="TextBox 4" id="4"/>
          <p:cNvSpPr txBox="true"/>
          <p:nvPr/>
        </p:nvSpPr>
        <p:spPr>
          <a:xfrm rot="0">
            <a:off x="227517" y="2924107"/>
            <a:ext cx="2591656"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1.Stuff</a:t>
            </a:r>
          </a:p>
        </p:txBody>
      </p:sp>
      <p:sp>
        <p:nvSpPr>
          <p:cNvPr name="TextBox 5" id="5"/>
          <p:cNvSpPr txBox="true"/>
          <p:nvPr/>
        </p:nvSpPr>
        <p:spPr>
          <a:xfrm rot="0">
            <a:off x="2819173" y="2889182"/>
            <a:ext cx="14751289" cy="1235075"/>
          </a:xfrm>
          <a:prstGeom prst="rect">
            <a:avLst/>
          </a:prstGeom>
        </p:spPr>
        <p:txBody>
          <a:bodyPr anchor="t" rtlCol="false" tIns="0" lIns="0" bIns="0" rIns="0">
            <a:spAutoFit/>
          </a:bodyPr>
          <a:lstStyle/>
          <a:p>
            <a:pPr>
              <a:lnSpc>
                <a:spcPts val="4899"/>
              </a:lnSpc>
            </a:pPr>
            <a:r>
              <a:rPr lang="en-US" sz="3499">
                <a:solidFill>
                  <a:srgbClr val="1EFFC1"/>
                </a:solidFill>
                <a:latin typeface="Arimo"/>
              </a:rPr>
              <a:t>Simply stuffing all the document contents into a single prompt and passing it to the LLM to generate summary.</a:t>
            </a:r>
          </a:p>
        </p:txBody>
      </p:sp>
      <p:grpSp>
        <p:nvGrpSpPr>
          <p:cNvPr name="Group 6" id="6"/>
          <p:cNvGrpSpPr/>
          <p:nvPr/>
        </p:nvGrpSpPr>
        <p:grpSpPr>
          <a:xfrm rot="0">
            <a:off x="1028700" y="5292538"/>
            <a:ext cx="2986928" cy="3935211"/>
            <a:chOff x="0" y="0"/>
            <a:chExt cx="1130903" cy="1489940"/>
          </a:xfrm>
        </p:grpSpPr>
        <p:sp>
          <p:nvSpPr>
            <p:cNvPr name="Freeform 7" id="7"/>
            <p:cNvSpPr/>
            <p:nvPr/>
          </p:nvSpPr>
          <p:spPr>
            <a:xfrm flipH="false" flipV="false" rot="0">
              <a:off x="0" y="0"/>
              <a:ext cx="1130903" cy="1489940"/>
            </a:xfrm>
            <a:custGeom>
              <a:avLst/>
              <a:gdLst/>
              <a:ahLst/>
              <a:cxnLst/>
              <a:rect r="r" b="b" t="t" l="l"/>
              <a:pathLst>
                <a:path h="1489940" w="1130903">
                  <a:moveTo>
                    <a:pt x="132189" y="0"/>
                  </a:moveTo>
                  <a:lnTo>
                    <a:pt x="998715" y="0"/>
                  </a:lnTo>
                  <a:cubicBezTo>
                    <a:pt x="1033773" y="0"/>
                    <a:pt x="1067396" y="13927"/>
                    <a:pt x="1092186" y="38717"/>
                  </a:cubicBezTo>
                  <a:cubicBezTo>
                    <a:pt x="1116976" y="63507"/>
                    <a:pt x="1130903" y="97130"/>
                    <a:pt x="1130903" y="132189"/>
                  </a:cubicBezTo>
                  <a:lnTo>
                    <a:pt x="1130903" y="1357751"/>
                  </a:lnTo>
                  <a:cubicBezTo>
                    <a:pt x="1130903" y="1392810"/>
                    <a:pt x="1116976" y="1426432"/>
                    <a:pt x="1092186" y="1451223"/>
                  </a:cubicBezTo>
                  <a:cubicBezTo>
                    <a:pt x="1067396" y="1476013"/>
                    <a:pt x="1033773" y="1489940"/>
                    <a:pt x="998715" y="1489940"/>
                  </a:cubicBezTo>
                  <a:lnTo>
                    <a:pt x="132189" y="1489940"/>
                  </a:lnTo>
                  <a:cubicBezTo>
                    <a:pt x="97130" y="1489940"/>
                    <a:pt x="63507" y="1476013"/>
                    <a:pt x="38717" y="1451223"/>
                  </a:cubicBezTo>
                  <a:cubicBezTo>
                    <a:pt x="13927" y="1426432"/>
                    <a:pt x="0" y="1392810"/>
                    <a:pt x="0" y="1357751"/>
                  </a:cubicBezTo>
                  <a:lnTo>
                    <a:pt x="0" y="132189"/>
                  </a:lnTo>
                  <a:cubicBezTo>
                    <a:pt x="0" y="97130"/>
                    <a:pt x="13927" y="63507"/>
                    <a:pt x="38717" y="38717"/>
                  </a:cubicBezTo>
                  <a:cubicBezTo>
                    <a:pt x="63507" y="13927"/>
                    <a:pt x="97130" y="0"/>
                    <a:pt x="132189"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130903" cy="1499465"/>
            </a:xfrm>
            <a:prstGeom prst="rect">
              <a:avLst/>
            </a:prstGeom>
          </p:spPr>
          <p:txBody>
            <a:bodyPr anchor="ctr" rtlCol="false" tIns="35338" lIns="35338" bIns="35338" rIns="35338"/>
            <a:lstStyle/>
            <a:p>
              <a:pPr algn="ctr">
                <a:lnSpc>
                  <a:spcPts val="2879"/>
                </a:lnSpc>
              </a:pPr>
            </a:p>
          </p:txBody>
        </p:sp>
      </p:grpSp>
      <p:grpSp>
        <p:nvGrpSpPr>
          <p:cNvPr name="Group 9" id="9"/>
          <p:cNvGrpSpPr/>
          <p:nvPr/>
        </p:nvGrpSpPr>
        <p:grpSpPr>
          <a:xfrm rot="0">
            <a:off x="14208924" y="5551975"/>
            <a:ext cx="2330388" cy="3706325"/>
            <a:chOff x="0" y="0"/>
            <a:chExt cx="882326" cy="1403279"/>
          </a:xfrm>
        </p:grpSpPr>
        <p:sp>
          <p:nvSpPr>
            <p:cNvPr name="Freeform 10" id="10"/>
            <p:cNvSpPr/>
            <p:nvPr/>
          </p:nvSpPr>
          <p:spPr>
            <a:xfrm flipH="false" flipV="false" rot="0">
              <a:off x="0" y="0"/>
              <a:ext cx="882326" cy="1403279"/>
            </a:xfrm>
            <a:custGeom>
              <a:avLst/>
              <a:gdLst/>
              <a:ahLst/>
              <a:cxnLst/>
              <a:rect r="r" b="b" t="t" l="l"/>
              <a:pathLst>
                <a:path h="1403279" w="882326">
                  <a:moveTo>
                    <a:pt x="169430" y="0"/>
                  </a:moveTo>
                  <a:lnTo>
                    <a:pt x="712896" y="0"/>
                  </a:lnTo>
                  <a:cubicBezTo>
                    <a:pt x="757831" y="0"/>
                    <a:pt x="800926" y="17851"/>
                    <a:pt x="832701" y="49625"/>
                  </a:cubicBezTo>
                  <a:cubicBezTo>
                    <a:pt x="864475" y="81399"/>
                    <a:pt x="882326" y="124494"/>
                    <a:pt x="882326" y="169430"/>
                  </a:cubicBezTo>
                  <a:lnTo>
                    <a:pt x="882326" y="1233849"/>
                  </a:lnTo>
                  <a:cubicBezTo>
                    <a:pt x="882326" y="1278785"/>
                    <a:pt x="864475" y="1321880"/>
                    <a:pt x="832701" y="1353654"/>
                  </a:cubicBezTo>
                  <a:cubicBezTo>
                    <a:pt x="800926" y="1385429"/>
                    <a:pt x="757831" y="1403279"/>
                    <a:pt x="712896" y="1403279"/>
                  </a:cubicBezTo>
                  <a:lnTo>
                    <a:pt x="169430" y="1403279"/>
                  </a:lnTo>
                  <a:cubicBezTo>
                    <a:pt x="124494" y="1403279"/>
                    <a:pt x="81399" y="1385429"/>
                    <a:pt x="49625" y="1353654"/>
                  </a:cubicBezTo>
                  <a:cubicBezTo>
                    <a:pt x="17851" y="1321880"/>
                    <a:pt x="0" y="1278785"/>
                    <a:pt x="0" y="1233849"/>
                  </a:cubicBezTo>
                  <a:lnTo>
                    <a:pt x="0" y="169430"/>
                  </a:lnTo>
                  <a:cubicBezTo>
                    <a:pt x="0" y="124494"/>
                    <a:pt x="17851" y="81399"/>
                    <a:pt x="49625" y="49625"/>
                  </a:cubicBezTo>
                  <a:cubicBezTo>
                    <a:pt x="81399" y="17851"/>
                    <a:pt x="124494" y="0"/>
                    <a:pt x="169430" y="0"/>
                  </a:cubicBezTo>
                  <a:close/>
                </a:path>
              </a:pathLst>
            </a:custGeom>
            <a:solidFill>
              <a:srgbClr val="000000">
                <a:alpha val="0"/>
              </a:srgbClr>
            </a:solidFill>
            <a:ln w="28575" cap="rnd">
              <a:solidFill>
                <a:srgbClr val="FFDE59"/>
              </a:solidFill>
              <a:prstDash val="solid"/>
              <a:round/>
            </a:ln>
          </p:spPr>
        </p:sp>
        <p:sp>
          <p:nvSpPr>
            <p:cNvPr name="TextBox 11" id="11"/>
            <p:cNvSpPr txBox="true"/>
            <p:nvPr/>
          </p:nvSpPr>
          <p:spPr>
            <a:xfrm>
              <a:off x="0" y="-9525"/>
              <a:ext cx="882326" cy="1412804"/>
            </a:xfrm>
            <a:prstGeom prst="rect">
              <a:avLst/>
            </a:prstGeom>
          </p:spPr>
          <p:txBody>
            <a:bodyPr anchor="ctr" rtlCol="false" tIns="35338" lIns="35338" bIns="35338" rIns="35338"/>
            <a:lstStyle/>
            <a:p>
              <a:pPr algn="ctr">
                <a:lnSpc>
                  <a:spcPts val="2879"/>
                </a:lnSpc>
              </a:pPr>
            </a:p>
          </p:txBody>
        </p:sp>
      </p:grpSp>
      <p:sp>
        <p:nvSpPr>
          <p:cNvPr name="TextBox 12" id="12"/>
          <p:cNvSpPr txBox="true"/>
          <p:nvPr/>
        </p:nvSpPr>
        <p:spPr>
          <a:xfrm rot="0">
            <a:off x="1123234" y="5483324"/>
            <a:ext cx="2892394" cy="3536894"/>
          </a:xfrm>
          <a:prstGeom prst="rect">
            <a:avLst/>
          </a:prstGeom>
        </p:spPr>
        <p:txBody>
          <a:bodyPr anchor="t" rtlCol="false" tIns="0" lIns="0" bIns="0" rIns="0">
            <a:spAutoFit/>
          </a:bodyPr>
          <a:lstStyle/>
          <a:p>
            <a:pPr>
              <a:lnSpc>
                <a:spcPts val="2799"/>
              </a:lnSpc>
            </a:pPr>
            <a:r>
              <a:rPr lang="en-US" sz="1999">
                <a:solidFill>
                  <a:srgbClr val="1EFFC1"/>
                </a:solidFill>
                <a:latin typeface="Arimo"/>
              </a:rPr>
              <a:t>Large language models (LLMs) are powerful artificial intelligence (AI) systems that can process and generate human-quality text. They are trained on massive amounts of data and can perform a variety of tasks.</a:t>
            </a:r>
          </a:p>
        </p:txBody>
      </p:sp>
      <p:grpSp>
        <p:nvGrpSpPr>
          <p:cNvPr name="Group 13" id="13"/>
          <p:cNvGrpSpPr/>
          <p:nvPr/>
        </p:nvGrpSpPr>
        <p:grpSpPr>
          <a:xfrm rot="0">
            <a:off x="4015628" y="5766679"/>
            <a:ext cx="10194336" cy="2986928"/>
            <a:chOff x="0" y="0"/>
            <a:chExt cx="13592447" cy="3982571"/>
          </a:xfrm>
        </p:grpSpPr>
        <p:grpSp>
          <p:nvGrpSpPr>
            <p:cNvPr name="Group 14" id="14"/>
            <p:cNvGrpSpPr/>
            <p:nvPr/>
          </p:nvGrpSpPr>
          <p:grpSpPr>
            <a:xfrm rot="0">
              <a:off x="9140977" y="690072"/>
              <a:ext cx="2264199" cy="2297246"/>
              <a:chOff x="0" y="0"/>
              <a:chExt cx="492063" cy="499245"/>
            </a:xfrm>
          </p:grpSpPr>
          <p:sp>
            <p:nvSpPr>
              <p:cNvPr name="Freeform 15" id="15"/>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16" id="16"/>
              <p:cNvSpPr txBox="true"/>
              <p:nvPr/>
            </p:nvSpPr>
            <p:spPr>
              <a:xfrm>
                <a:off x="0" y="-276225"/>
                <a:ext cx="492063" cy="775470"/>
              </a:xfrm>
              <a:prstGeom prst="rect">
                <a:avLst/>
              </a:prstGeom>
            </p:spPr>
            <p:txBody>
              <a:bodyPr anchor="ctr" rtlCol="false" tIns="46173" lIns="46173" bIns="46173" rIns="46173"/>
              <a:lstStyle/>
              <a:p>
                <a:pPr algn="ctr">
                  <a:lnSpc>
                    <a:spcPts val="5338"/>
                  </a:lnSpc>
                </a:pPr>
              </a:p>
            </p:txBody>
          </p:sp>
        </p:grpSp>
        <p:sp>
          <p:nvSpPr>
            <p:cNvPr name="TextBox 17" id="17"/>
            <p:cNvSpPr txBox="true"/>
            <p:nvPr/>
          </p:nvSpPr>
          <p:spPr>
            <a:xfrm rot="0">
              <a:off x="9568217" y="1441684"/>
              <a:ext cx="1409719" cy="708297"/>
            </a:xfrm>
            <a:prstGeom prst="rect">
              <a:avLst/>
            </a:prstGeom>
          </p:spPr>
          <p:txBody>
            <a:bodyPr anchor="t" rtlCol="false" tIns="0" lIns="0" bIns="0" rIns="0">
              <a:spAutoFit/>
            </a:bodyPr>
            <a:lstStyle/>
            <a:p>
              <a:pPr algn="ctr">
                <a:lnSpc>
                  <a:spcPts val="4326"/>
                </a:lnSpc>
              </a:pPr>
              <a:r>
                <a:rPr lang="en-US" sz="3090">
                  <a:solidFill>
                    <a:srgbClr val="1EFFC1"/>
                  </a:solidFill>
                  <a:latin typeface="Arimo"/>
                </a:rPr>
                <a:t>LLM</a:t>
              </a:r>
            </a:p>
          </p:txBody>
        </p:sp>
        <p:sp>
          <p:nvSpPr>
            <p:cNvPr name="AutoShape 18" id="18"/>
            <p:cNvSpPr/>
            <p:nvPr/>
          </p:nvSpPr>
          <p:spPr>
            <a:xfrm flipV="true">
              <a:off x="7511794" y="1940886"/>
              <a:ext cx="1629000" cy="0"/>
            </a:xfrm>
            <a:prstGeom prst="line">
              <a:avLst/>
            </a:prstGeom>
            <a:ln cap="flat" w="38100">
              <a:solidFill>
                <a:srgbClr val="FFFFFF"/>
              </a:solidFill>
              <a:prstDash val="solid"/>
              <a:headEnd type="none" len="sm" w="sm"/>
              <a:tailEnd type="arrow" len="sm" w="med"/>
            </a:ln>
          </p:spPr>
        </p:sp>
        <p:grpSp>
          <p:nvGrpSpPr>
            <p:cNvPr name="Group 19" id="19"/>
            <p:cNvGrpSpPr/>
            <p:nvPr/>
          </p:nvGrpSpPr>
          <p:grpSpPr>
            <a:xfrm rot="5400000">
              <a:off x="4804785" y="-3176091"/>
              <a:ext cx="3982571" cy="10334752"/>
              <a:chOff x="0" y="0"/>
              <a:chExt cx="1130903" cy="2934689"/>
            </a:xfrm>
          </p:grpSpPr>
          <p:sp>
            <p:nvSpPr>
              <p:cNvPr name="Freeform 20" id="20"/>
              <p:cNvSpPr/>
              <p:nvPr/>
            </p:nvSpPr>
            <p:spPr>
              <a:xfrm flipH="false" flipV="false" rot="0">
                <a:off x="0" y="0"/>
                <a:ext cx="1130903" cy="2934689"/>
              </a:xfrm>
              <a:custGeom>
                <a:avLst/>
                <a:gdLst/>
                <a:ahLst/>
                <a:cxnLst/>
                <a:rect r="r" b="b" t="t" l="l"/>
                <a:pathLst>
                  <a:path h="2934689" w="1130903">
                    <a:moveTo>
                      <a:pt x="132189" y="0"/>
                    </a:moveTo>
                    <a:lnTo>
                      <a:pt x="998715" y="0"/>
                    </a:lnTo>
                    <a:cubicBezTo>
                      <a:pt x="1033773" y="0"/>
                      <a:pt x="1067396" y="13927"/>
                      <a:pt x="1092186" y="38717"/>
                    </a:cubicBezTo>
                    <a:cubicBezTo>
                      <a:pt x="1116976" y="63507"/>
                      <a:pt x="1130903" y="97130"/>
                      <a:pt x="1130903" y="132189"/>
                    </a:cubicBezTo>
                    <a:lnTo>
                      <a:pt x="1130903" y="2802500"/>
                    </a:lnTo>
                    <a:cubicBezTo>
                      <a:pt x="1130903" y="2837559"/>
                      <a:pt x="1116976" y="2871181"/>
                      <a:pt x="1092186" y="2895971"/>
                    </a:cubicBezTo>
                    <a:cubicBezTo>
                      <a:pt x="1067396" y="2920762"/>
                      <a:pt x="1033773" y="2934689"/>
                      <a:pt x="998715" y="2934689"/>
                    </a:cubicBezTo>
                    <a:lnTo>
                      <a:pt x="132189" y="2934689"/>
                    </a:lnTo>
                    <a:cubicBezTo>
                      <a:pt x="97130" y="2934689"/>
                      <a:pt x="63507" y="2920762"/>
                      <a:pt x="38717" y="2895971"/>
                    </a:cubicBezTo>
                    <a:cubicBezTo>
                      <a:pt x="13927" y="2871181"/>
                      <a:pt x="0" y="2837559"/>
                      <a:pt x="0" y="2802500"/>
                    </a:cubicBezTo>
                    <a:lnTo>
                      <a:pt x="0" y="132189"/>
                    </a:lnTo>
                    <a:cubicBezTo>
                      <a:pt x="0" y="97130"/>
                      <a:pt x="13927" y="63507"/>
                      <a:pt x="38717" y="38717"/>
                    </a:cubicBezTo>
                    <a:cubicBezTo>
                      <a:pt x="63507" y="13927"/>
                      <a:pt x="97130" y="0"/>
                      <a:pt x="132189" y="0"/>
                    </a:cubicBezTo>
                    <a:close/>
                  </a:path>
                </a:pathLst>
              </a:custGeom>
              <a:solidFill>
                <a:srgbClr val="000000">
                  <a:alpha val="0"/>
                </a:srgbClr>
              </a:solidFill>
              <a:ln w="28575" cap="rnd">
                <a:solidFill>
                  <a:srgbClr val="FFDE59"/>
                </a:solidFill>
                <a:prstDash val="solid"/>
                <a:round/>
              </a:ln>
            </p:spPr>
          </p:sp>
          <p:sp>
            <p:nvSpPr>
              <p:cNvPr name="TextBox 21" id="21"/>
              <p:cNvSpPr txBox="true"/>
              <p:nvPr/>
            </p:nvSpPr>
            <p:spPr>
              <a:xfrm>
                <a:off x="0" y="-9525"/>
                <a:ext cx="1130903" cy="2944214"/>
              </a:xfrm>
              <a:prstGeom prst="rect">
                <a:avLst/>
              </a:prstGeom>
            </p:spPr>
            <p:txBody>
              <a:bodyPr anchor="ctr" rtlCol="false" tIns="35338" lIns="35338" bIns="35338" rIns="35338"/>
              <a:lstStyle/>
              <a:p>
                <a:pPr algn="ctr">
                  <a:lnSpc>
                    <a:spcPts val="2879"/>
                  </a:lnSpc>
                </a:pPr>
              </a:p>
            </p:txBody>
          </p:sp>
        </p:grpSp>
        <p:grpSp>
          <p:nvGrpSpPr>
            <p:cNvPr name="Group 22" id="22"/>
            <p:cNvGrpSpPr/>
            <p:nvPr/>
          </p:nvGrpSpPr>
          <p:grpSpPr>
            <a:xfrm rot="0">
              <a:off x="2043083" y="1105136"/>
              <a:ext cx="5487770" cy="1870025"/>
              <a:chOff x="0" y="0"/>
              <a:chExt cx="1192620" cy="406400"/>
            </a:xfrm>
          </p:grpSpPr>
          <p:sp>
            <p:nvSpPr>
              <p:cNvPr name="Freeform 23" id="23"/>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24" id="24"/>
              <p:cNvSpPr txBox="true"/>
              <p:nvPr/>
            </p:nvSpPr>
            <p:spPr>
              <a:xfrm>
                <a:off x="0" y="-276225"/>
                <a:ext cx="1192620" cy="682625"/>
              </a:xfrm>
              <a:prstGeom prst="rect">
                <a:avLst/>
              </a:prstGeom>
            </p:spPr>
            <p:txBody>
              <a:bodyPr anchor="ctr" rtlCol="false" tIns="46173" lIns="46173" bIns="46173" rIns="46173"/>
              <a:lstStyle/>
              <a:p>
                <a:pPr algn="ctr">
                  <a:lnSpc>
                    <a:spcPts val="5338"/>
                  </a:lnSpc>
                </a:pPr>
              </a:p>
            </p:txBody>
          </p:sp>
        </p:grpSp>
        <p:sp>
          <p:nvSpPr>
            <p:cNvPr name="TextBox 25" id="25"/>
            <p:cNvSpPr txBox="true"/>
            <p:nvPr/>
          </p:nvSpPr>
          <p:spPr>
            <a:xfrm rot="0">
              <a:off x="2527560" y="1468935"/>
              <a:ext cx="4518815" cy="1085279"/>
            </a:xfrm>
            <a:prstGeom prst="rect">
              <a:avLst/>
            </a:prstGeom>
          </p:spPr>
          <p:txBody>
            <a:bodyPr anchor="t" rtlCol="false" tIns="0" lIns="0" bIns="0" rIns="0">
              <a:spAutoFit/>
            </a:bodyPr>
            <a:lstStyle/>
            <a:p>
              <a:pPr algn="ctr">
                <a:lnSpc>
                  <a:spcPts val="3308"/>
                </a:lnSpc>
              </a:pPr>
              <a:r>
                <a:rPr lang="en-US" sz="2363">
                  <a:solidFill>
                    <a:srgbClr val="1EFFC1"/>
                  </a:solidFill>
                  <a:latin typeface="Arimo"/>
                </a:rPr>
                <a:t>Prompt:</a:t>
              </a:r>
            </a:p>
            <a:p>
              <a:pPr algn="ctr">
                <a:lnSpc>
                  <a:spcPts val="3308"/>
                </a:lnSpc>
              </a:pPr>
              <a:r>
                <a:rPr lang="en-US" sz="2363">
                  <a:solidFill>
                    <a:srgbClr val="1EFFC1"/>
                  </a:solidFill>
                  <a:latin typeface="Arimo"/>
                </a:rPr>
                <a:t>Extract final summary</a:t>
              </a:r>
            </a:p>
          </p:txBody>
        </p:sp>
        <p:sp>
          <p:nvSpPr>
            <p:cNvPr name="AutoShape 26" id="26"/>
            <p:cNvSpPr/>
            <p:nvPr/>
          </p:nvSpPr>
          <p:spPr>
            <a:xfrm flipV="true">
              <a:off x="0" y="2167296"/>
              <a:ext cx="1629000" cy="0"/>
            </a:xfrm>
            <a:prstGeom prst="line">
              <a:avLst/>
            </a:prstGeom>
            <a:ln cap="flat" w="38100">
              <a:solidFill>
                <a:srgbClr val="FFFFFF"/>
              </a:solidFill>
              <a:prstDash val="solid"/>
              <a:headEnd type="none" len="sm" w="sm"/>
              <a:tailEnd type="arrow" len="sm" w="med"/>
            </a:ln>
          </p:spPr>
        </p:sp>
        <p:sp>
          <p:nvSpPr>
            <p:cNvPr name="AutoShape 27" id="27"/>
            <p:cNvSpPr/>
            <p:nvPr/>
          </p:nvSpPr>
          <p:spPr>
            <a:xfrm>
              <a:off x="11963447" y="2057464"/>
              <a:ext cx="1629000" cy="0"/>
            </a:xfrm>
            <a:prstGeom prst="line">
              <a:avLst/>
            </a:prstGeom>
            <a:ln cap="flat" w="38100">
              <a:solidFill>
                <a:srgbClr val="FFFFFF"/>
              </a:solidFill>
              <a:prstDash val="solid"/>
              <a:headEnd type="none" len="sm" w="sm"/>
              <a:tailEnd type="arrow" len="sm" w="med"/>
            </a:ln>
          </p:spPr>
        </p:sp>
      </p:grpSp>
      <p:sp>
        <p:nvSpPr>
          <p:cNvPr name="TextBox 28" id="28"/>
          <p:cNvSpPr txBox="true"/>
          <p:nvPr/>
        </p:nvSpPr>
        <p:spPr>
          <a:xfrm rot="0">
            <a:off x="14591985" y="5604651"/>
            <a:ext cx="1564268" cy="3024949"/>
          </a:xfrm>
          <a:prstGeom prst="rect">
            <a:avLst/>
          </a:prstGeom>
        </p:spPr>
        <p:txBody>
          <a:bodyPr anchor="t" rtlCol="false" tIns="0" lIns="0" bIns="0" rIns="0">
            <a:spAutoFit/>
          </a:bodyPr>
          <a:lstStyle/>
          <a:p>
            <a:pPr>
              <a:lnSpc>
                <a:spcPts val="3435"/>
              </a:lnSpc>
            </a:pPr>
            <a:r>
              <a:rPr lang="en-US" sz="2454">
                <a:solidFill>
                  <a:srgbClr val="1EFFC1"/>
                </a:solidFill>
                <a:latin typeface="Arimo"/>
              </a:rPr>
              <a:t>LLM, are AI models that recognize and generate human text</a:t>
            </a:r>
          </a:p>
        </p:txBody>
      </p:sp>
      <p:sp>
        <p:nvSpPr>
          <p:cNvPr name="TextBox 29" id="29"/>
          <p:cNvSpPr txBox="true"/>
          <p:nvPr/>
        </p:nvSpPr>
        <p:spPr>
          <a:xfrm rot="0">
            <a:off x="1744151" y="4794428"/>
            <a:ext cx="1556026" cy="498110"/>
          </a:xfrm>
          <a:prstGeom prst="rect">
            <a:avLst/>
          </a:prstGeom>
        </p:spPr>
        <p:txBody>
          <a:bodyPr anchor="t" rtlCol="false" tIns="0" lIns="0" bIns="0" rIns="0">
            <a:spAutoFit/>
          </a:bodyPr>
          <a:lstStyle/>
          <a:p>
            <a:pPr algn="ctr">
              <a:lnSpc>
                <a:spcPts val="3944"/>
              </a:lnSpc>
            </a:pPr>
            <a:r>
              <a:rPr lang="en-US" sz="2817">
                <a:solidFill>
                  <a:srgbClr val="FFFFFF"/>
                </a:solidFill>
                <a:latin typeface="Arimo"/>
              </a:rPr>
              <a:t>Docs</a:t>
            </a:r>
          </a:p>
        </p:txBody>
      </p:sp>
      <p:sp>
        <p:nvSpPr>
          <p:cNvPr name="TextBox 30" id="30"/>
          <p:cNvSpPr txBox="true"/>
          <p:nvPr/>
        </p:nvSpPr>
        <p:spPr>
          <a:xfrm rot="0">
            <a:off x="13690552" y="5005383"/>
            <a:ext cx="3329324" cy="498110"/>
          </a:xfrm>
          <a:prstGeom prst="rect">
            <a:avLst/>
          </a:prstGeom>
        </p:spPr>
        <p:txBody>
          <a:bodyPr anchor="t" rtlCol="false" tIns="0" lIns="0" bIns="0" rIns="0">
            <a:spAutoFit/>
          </a:bodyPr>
          <a:lstStyle/>
          <a:p>
            <a:pPr algn="ctr">
              <a:lnSpc>
                <a:spcPts val="3944"/>
              </a:lnSpc>
            </a:pPr>
            <a:r>
              <a:rPr lang="en-US" sz="2817">
                <a:solidFill>
                  <a:srgbClr val="FFFFFF"/>
                </a:solidFill>
                <a:latin typeface="Arimo"/>
              </a:rPr>
              <a:t>Final summary</a:t>
            </a:r>
          </a:p>
        </p:txBody>
      </p:sp>
      <p:sp>
        <p:nvSpPr>
          <p:cNvPr name="TextBox 31" id="31"/>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145806" y="3020026"/>
            <a:ext cx="17590258" cy="6486540"/>
            <a:chOff x="0" y="0"/>
            <a:chExt cx="23453677" cy="8648720"/>
          </a:xfrm>
        </p:grpSpPr>
        <p:sp>
          <p:nvSpPr>
            <p:cNvPr name="TextBox 3" id="3"/>
            <p:cNvSpPr txBox="true"/>
            <p:nvPr/>
          </p:nvSpPr>
          <p:spPr>
            <a:xfrm rot="0">
              <a:off x="0" y="-95250"/>
              <a:ext cx="6026639" cy="829296"/>
            </a:xfrm>
            <a:prstGeom prst="rect">
              <a:avLst/>
            </a:prstGeom>
          </p:spPr>
          <p:txBody>
            <a:bodyPr anchor="t" rtlCol="false" tIns="0" lIns="0" bIns="0" rIns="0">
              <a:spAutoFit/>
            </a:bodyPr>
            <a:lstStyle/>
            <a:p>
              <a:pPr algn="ctr">
                <a:lnSpc>
                  <a:spcPts val="5063"/>
                </a:lnSpc>
              </a:pPr>
              <a:r>
                <a:rPr lang="en-US" sz="3616">
                  <a:solidFill>
                    <a:srgbClr val="FFFFFF"/>
                  </a:solidFill>
                  <a:latin typeface="Arimo"/>
                </a:rPr>
                <a:t>2.Map Reduce</a:t>
              </a:r>
            </a:p>
          </p:txBody>
        </p:sp>
        <p:sp>
          <p:nvSpPr>
            <p:cNvPr name="TextBox 4" id="4"/>
            <p:cNvSpPr txBox="true"/>
            <p:nvPr/>
          </p:nvSpPr>
          <p:spPr>
            <a:xfrm rot="0">
              <a:off x="1472634" y="2772981"/>
              <a:ext cx="21981043" cy="1685820"/>
            </a:xfrm>
            <a:prstGeom prst="rect">
              <a:avLst/>
            </a:prstGeom>
          </p:spPr>
          <p:txBody>
            <a:bodyPr anchor="t" rtlCol="false" tIns="0" lIns="0" bIns="0" rIns="0">
              <a:spAutoFit/>
            </a:bodyPr>
            <a:lstStyle/>
            <a:p>
              <a:pPr marL="780800" indent="-390400" lvl="1">
                <a:lnSpc>
                  <a:spcPts val="5063"/>
                </a:lnSpc>
                <a:buFont typeface="Arial"/>
                <a:buChar char="•"/>
              </a:pPr>
              <a:r>
                <a:rPr lang="en-US" sz="3616">
                  <a:solidFill>
                    <a:srgbClr val="1EFFC1"/>
                  </a:solidFill>
                  <a:latin typeface="Arimo"/>
                </a:rPr>
                <a:t>Process each document independently and g</a:t>
              </a:r>
              <a:r>
                <a:rPr lang="en-US" sz="3616">
                  <a:solidFill>
                    <a:srgbClr val="1EFFC1"/>
                  </a:solidFill>
                  <a:latin typeface="Arimo"/>
                </a:rPr>
                <a:t>enerate a summary for each document using a summary function.</a:t>
              </a:r>
            </a:p>
          </p:txBody>
        </p:sp>
        <p:sp>
          <p:nvSpPr>
            <p:cNvPr name="TextBox 5" id="5"/>
            <p:cNvSpPr txBox="true"/>
            <p:nvPr/>
          </p:nvSpPr>
          <p:spPr>
            <a:xfrm rot="0">
              <a:off x="960605" y="1104637"/>
              <a:ext cx="4105428" cy="829296"/>
            </a:xfrm>
            <a:prstGeom prst="rect">
              <a:avLst/>
            </a:prstGeom>
          </p:spPr>
          <p:txBody>
            <a:bodyPr anchor="t" rtlCol="false" tIns="0" lIns="0" bIns="0" rIns="0">
              <a:spAutoFit/>
            </a:bodyPr>
            <a:lstStyle/>
            <a:p>
              <a:pPr algn="ctr">
                <a:lnSpc>
                  <a:spcPts val="5063"/>
                </a:lnSpc>
              </a:pPr>
              <a:r>
                <a:rPr lang="en-US" sz="3616">
                  <a:solidFill>
                    <a:srgbClr val="1EFFC1"/>
                  </a:solidFill>
                  <a:latin typeface="Arimo"/>
                </a:rPr>
                <a:t>Map Phase</a:t>
              </a:r>
            </a:p>
          </p:txBody>
        </p:sp>
        <p:sp>
          <p:nvSpPr>
            <p:cNvPr name="TextBox 6" id="6"/>
            <p:cNvSpPr txBox="true"/>
            <p:nvPr/>
          </p:nvSpPr>
          <p:spPr>
            <a:xfrm rot="0">
              <a:off x="1472634" y="5297849"/>
              <a:ext cx="4105428" cy="829296"/>
            </a:xfrm>
            <a:prstGeom prst="rect">
              <a:avLst/>
            </a:prstGeom>
          </p:spPr>
          <p:txBody>
            <a:bodyPr anchor="t" rtlCol="false" tIns="0" lIns="0" bIns="0" rIns="0">
              <a:spAutoFit/>
            </a:bodyPr>
            <a:lstStyle/>
            <a:p>
              <a:pPr algn="ctr">
                <a:lnSpc>
                  <a:spcPts val="5063"/>
                </a:lnSpc>
              </a:pPr>
              <a:r>
                <a:rPr lang="en-US" sz="3616">
                  <a:solidFill>
                    <a:srgbClr val="1EFFC1"/>
                  </a:solidFill>
                  <a:latin typeface="Arimo"/>
                </a:rPr>
                <a:t>Reduce phase</a:t>
              </a:r>
            </a:p>
          </p:txBody>
        </p:sp>
        <p:sp>
          <p:nvSpPr>
            <p:cNvPr name="TextBox 7" id="7"/>
            <p:cNvSpPr txBox="true"/>
            <p:nvPr/>
          </p:nvSpPr>
          <p:spPr>
            <a:xfrm rot="0">
              <a:off x="1472634" y="6962900"/>
              <a:ext cx="20820399" cy="1685820"/>
            </a:xfrm>
            <a:prstGeom prst="rect">
              <a:avLst/>
            </a:prstGeom>
          </p:spPr>
          <p:txBody>
            <a:bodyPr anchor="t" rtlCol="false" tIns="0" lIns="0" bIns="0" rIns="0">
              <a:spAutoFit/>
            </a:bodyPr>
            <a:lstStyle/>
            <a:p>
              <a:pPr algn="just" marL="780800" indent="-390400" lvl="1">
                <a:lnSpc>
                  <a:spcPts val="5063"/>
                </a:lnSpc>
                <a:buFont typeface="Arial"/>
                <a:buChar char="•"/>
              </a:pPr>
              <a:r>
                <a:rPr lang="en-US" sz="3616">
                  <a:solidFill>
                    <a:srgbClr val="1EFFC1"/>
                  </a:solidFill>
                  <a:latin typeface="Arimo"/>
                </a:rPr>
                <a:t>Combine individual summaries into a global summary by using concatenate operation</a:t>
              </a:r>
            </a:p>
          </p:txBody>
        </p:sp>
      </p:grpSp>
      <p:sp>
        <p:nvSpPr>
          <p:cNvPr name="TextBox 8" id="8"/>
          <p:cNvSpPr txBox="true"/>
          <p:nvPr/>
        </p:nvSpPr>
        <p:spPr>
          <a:xfrm rot="0">
            <a:off x="402787" y="428625"/>
            <a:ext cx="8449475"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Example of  Lang chain</a:t>
            </a:r>
          </a:p>
        </p:txBody>
      </p:sp>
      <p:sp>
        <p:nvSpPr>
          <p:cNvPr name="TextBox 9" id="9"/>
          <p:cNvSpPr txBox="true"/>
          <p:nvPr/>
        </p:nvSpPr>
        <p:spPr>
          <a:xfrm rot="0">
            <a:off x="502241" y="1875756"/>
            <a:ext cx="7700880" cy="658495"/>
          </a:xfrm>
          <a:prstGeom prst="rect">
            <a:avLst/>
          </a:prstGeom>
        </p:spPr>
        <p:txBody>
          <a:bodyPr anchor="t" rtlCol="false" tIns="0" lIns="0" bIns="0" rIns="0">
            <a:spAutoFit/>
          </a:bodyPr>
          <a:lstStyle/>
          <a:p>
            <a:pPr algn="ctr">
              <a:lnSpc>
                <a:spcPts val="5179"/>
              </a:lnSpc>
            </a:pPr>
            <a:r>
              <a:rPr lang="en-US" sz="3699">
                <a:solidFill>
                  <a:srgbClr val="1EFFC1"/>
                </a:solidFill>
                <a:latin typeface="Arimo"/>
              </a:rPr>
              <a:t>Summarization using Lang Chain</a:t>
            </a:r>
          </a:p>
        </p:txBody>
      </p:sp>
      <p:sp>
        <p:nvSpPr>
          <p:cNvPr name="TextBox 10" id="10"/>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2050090" y="2428095"/>
            <a:ext cx="13540249" cy="7318900"/>
            <a:chOff x="0" y="0"/>
            <a:chExt cx="18053665" cy="9758534"/>
          </a:xfrm>
        </p:grpSpPr>
        <p:grpSp>
          <p:nvGrpSpPr>
            <p:cNvPr name="Group 3" id="3"/>
            <p:cNvGrpSpPr/>
            <p:nvPr/>
          </p:nvGrpSpPr>
          <p:grpSpPr>
            <a:xfrm rot="0">
              <a:off x="0" y="776980"/>
              <a:ext cx="3884080" cy="7444038"/>
              <a:chOff x="0" y="0"/>
              <a:chExt cx="1397844" cy="2679040"/>
            </a:xfrm>
          </p:grpSpPr>
          <p:sp>
            <p:nvSpPr>
              <p:cNvPr name="Freeform 4" id="4"/>
              <p:cNvSpPr/>
              <p:nvPr/>
            </p:nvSpPr>
            <p:spPr>
              <a:xfrm flipH="false" flipV="false" rot="0">
                <a:off x="0" y="0"/>
                <a:ext cx="1397844" cy="2679040"/>
              </a:xfrm>
              <a:custGeom>
                <a:avLst/>
                <a:gdLst/>
                <a:ahLst/>
                <a:cxnLst/>
                <a:rect r="r" b="b" t="t" l="l"/>
                <a:pathLst>
                  <a:path h="2679040" w="1397844">
                    <a:moveTo>
                      <a:pt x="122514" y="0"/>
                    </a:moveTo>
                    <a:lnTo>
                      <a:pt x="1275330" y="0"/>
                    </a:lnTo>
                    <a:cubicBezTo>
                      <a:pt x="1307823" y="0"/>
                      <a:pt x="1338985" y="12908"/>
                      <a:pt x="1361961" y="35883"/>
                    </a:cubicBezTo>
                    <a:cubicBezTo>
                      <a:pt x="1384936" y="58859"/>
                      <a:pt x="1397844" y="90021"/>
                      <a:pt x="1397844" y="122514"/>
                    </a:cubicBezTo>
                    <a:lnTo>
                      <a:pt x="1397844" y="2556526"/>
                    </a:lnTo>
                    <a:cubicBezTo>
                      <a:pt x="1397844" y="2589019"/>
                      <a:pt x="1384936" y="2620180"/>
                      <a:pt x="1361961" y="2643156"/>
                    </a:cubicBezTo>
                    <a:cubicBezTo>
                      <a:pt x="1338985" y="2666132"/>
                      <a:pt x="1307823" y="2679040"/>
                      <a:pt x="1275330" y="2679040"/>
                    </a:cubicBezTo>
                    <a:lnTo>
                      <a:pt x="122514" y="2679040"/>
                    </a:lnTo>
                    <a:cubicBezTo>
                      <a:pt x="54851" y="2679040"/>
                      <a:pt x="0" y="2624188"/>
                      <a:pt x="0" y="2556526"/>
                    </a:cubicBezTo>
                    <a:lnTo>
                      <a:pt x="0" y="122514"/>
                    </a:lnTo>
                    <a:cubicBezTo>
                      <a:pt x="0" y="90021"/>
                      <a:pt x="12908" y="58859"/>
                      <a:pt x="35883" y="35883"/>
                    </a:cubicBezTo>
                    <a:cubicBezTo>
                      <a:pt x="58859" y="12908"/>
                      <a:pt x="90021" y="0"/>
                      <a:pt x="122514" y="0"/>
                    </a:cubicBezTo>
                    <a:close/>
                  </a:path>
                </a:pathLst>
              </a:custGeom>
              <a:solidFill>
                <a:srgbClr val="000000">
                  <a:alpha val="0"/>
                </a:srgbClr>
              </a:solidFill>
              <a:ln w="28575" cap="rnd">
                <a:solidFill>
                  <a:srgbClr val="FFDE59"/>
                </a:solidFill>
                <a:prstDash val="solid"/>
                <a:round/>
              </a:ln>
            </p:spPr>
          </p:sp>
          <p:sp>
            <p:nvSpPr>
              <p:cNvPr name="TextBox 5" id="5"/>
              <p:cNvSpPr txBox="true"/>
              <p:nvPr/>
            </p:nvSpPr>
            <p:spPr>
              <a:xfrm>
                <a:off x="0" y="-9525"/>
                <a:ext cx="1397844" cy="2688565"/>
              </a:xfrm>
              <a:prstGeom prst="rect">
                <a:avLst/>
              </a:prstGeom>
            </p:spPr>
            <p:txBody>
              <a:bodyPr anchor="ctr" rtlCol="false" tIns="30847" lIns="30847" bIns="30847" rIns="30847"/>
              <a:lstStyle/>
              <a:p>
                <a:pPr algn="ctr">
                  <a:lnSpc>
                    <a:spcPts val="2879"/>
                  </a:lnSpc>
                </a:pPr>
              </a:p>
            </p:txBody>
          </p:sp>
        </p:grpSp>
        <p:sp>
          <p:nvSpPr>
            <p:cNvPr name="TextBox 6" id="6"/>
            <p:cNvSpPr txBox="true"/>
            <p:nvPr/>
          </p:nvSpPr>
          <p:spPr>
            <a:xfrm rot="0">
              <a:off x="419860" y="1012800"/>
              <a:ext cx="3044361" cy="6934298"/>
            </a:xfrm>
            <a:prstGeom prst="rect">
              <a:avLst/>
            </a:prstGeom>
          </p:spPr>
          <p:txBody>
            <a:bodyPr anchor="t" rtlCol="false" tIns="0" lIns="0" bIns="0" rIns="0">
              <a:spAutoFit/>
            </a:bodyPr>
            <a:lstStyle/>
            <a:p>
              <a:pPr>
                <a:lnSpc>
                  <a:spcPts val="1988"/>
                </a:lnSpc>
              </a:pPr>
              <a:r>
                <a:rPr lang="en-US" sz="1420">
                  <a:solidFill>
                    <a:srgbClr val="1EFFC1"/>
                  </a:solidFill>
                  <a:latin typeface="Arimo"/>
                </a:rPr>
                <a:t>Large language models (LLMs) are indeed powerful artificial intelligence (AI) systems that have revolutionized the field of natural language processing (NLP). Their ability to process and generate human-quality text stems from their extensive training on massive amounts of text data, encompassing books, articles, code, and various other sources. This training allows LLMs to capture the nuances of human language, enabling them to perform a wide range of tasks that were previously considered the exclusive domain of humans.</a:t>
              </a:r>
            </a:p>
          </p:txBody>
        </p:sp>
        <p:grpSp>
          <p:nvGrpSpPr>
            <p:cNvPr name="Group 7" id="7"/>
            <p:cNvGrpSpPr/>
            <p:nvPr/>
          </p:nvGrpSpPr>
          <p:grpSpPr>
            <a:xfrm rot="5400000">
              <a:off x="6993195" y="-1023225"/>
              <a:ext cx="3535305" cy="7683556"/>
              <a:chOff x="0" y="0"/>
              <a:chExt cx="1130903" cy="2457881"/>
            </a:xfrm>
          </p:grpSpPr>
          <p:sp>
            <p:nvSpPr>
              <p:cNvPr name="Freeform 8" id="8"/>
              <p:cNvSpPr/>
              <p:nvPr/>
            </p:nvSpPr>
            <p:spPr>
              <a:xfrm flipH="false" flipV="false" rot="0">
                <a:off x="0" y="0"/>
                <a:ext cx="1130903" cy="2457881"/>
              </a:xfrm>
              <a:custGeom>
                <a:avLst/>
                <a:gdLst/>
                <a:ahLst/>
                <a:cxnLst/>
                <a:rect r="r" b="b" t="t" l="l"/>
                <a:pathLst>
                  <a:path h="2457881" w="1130903">
                    <a:moveTo>
                      <a:pt x="134601" y="0"/>
                    </a:moveTo>
                    <a:lnTo>
                      <a:pt x="996303" y="0"/>
                    </a:lnTo>
                    <a:cubicBezTo>
                      <a:pt x="1070641" y="0"/>
                      <a:pt x="1130903" y="60263"/>
                      <a:pt x="1130903" y="134601"/>
                    </a:cubicBezTo>
                    <a:lnTo>
                      <a:pt x="1130903" y="2323280"/>
                    </a:lnTo>
                    <a:cubicBezTo>
                      <a:pt x="1130903" y="2358978"/>
                      <a:pt x="1116722" y="2393215"/>
                      <a:pt x="1091480" y="2418457"/>
                    </a:cubicBezTo>
                    <a:cubicBezTo>
                      <a:pt x="1066237" y="2443699"/>
                      <a:pt x="1032001" y="2457881"/>
                      <a:pt x="996303" y="2457881"/>
                    </a:cubicBezTo>
                    <a:lnTo>
                      <a:pt x="134601" y="2457881"/>
                    </a:lnTo>
                    <a:cubicBezTo>
                      <a:pt x="60263" y="2457881"/>
                      <a:pt x="0" y="2397618"/>
                      <a:pt x="0" y="2323280"/>
                    </a:cubicBezTo>
                    <a:lnTo>
                      <a:pt x="0" y="134601"/>
                    </a:lnTo>
                    <a:cubicBezTo>
                      <a:pt x="0" y="60263"/>
                      <a:pt x="60263" y="0"/>
                      <a:pt x="134601" y="0"/>
                    </a:cubicBezTo>
                    <a:close/>
                  </a:path>
                </a:pathLst>
              </a:custGeom>
              <a:solidFill>
                <a:srgbClr val="000000">
                  <a:alpha val="0"/>
                </a:srgbClr>
              </a:solidFill>
              <a:ln w="28575" cap="rnd">
                <a:solidFill>
                  <a:srgbClr val="FFDE59"/>
                </a:solidFill>
                <a:prstDash val="solid"/>
                <a:round/>
              </a:ln>
            </p:spPr>
          </p:sp>
          <p:sp>
            <p:nvSpPr>
              <p:cNvPr name="TextBox 9" id="9"/>
              <p:cNvSpPr txBox="true"/>
              <p:nvPr/>
            </p:nvSpPr>
            <p:spPr>
              <a:xfrm>
                <a:off x="0" y="-9525"/>
                <a:ext cx="1130903" cy="2467406"/>
              </a:xfrm>
              <a:prstGeom prst="rect">
                <a:avLst/>
              </a:prstGeom>
            </p:spPr>
            <p:txBody>
              <a:bodyPr anchor="ctr" rtlCol="false" tIns="34704" lIns="34704" bIns="34704" rIns="34704"/>
              <a:lstStyle/>
              <a:p>
                <a:pPr algn="ctr">
                  <a:lnSpc>
                    <a:spcPts val="2879"/>
                  </a:lnSpc>
                </a:pPr>
              </a:p>
            </p:txBody>
          </p:sp>
        </p:grpSp>
        <p:grpSp>
          <p:nvGrpSpPr>
            <p:cNvPr name="Group 10" id="10"/>
            <p:cNvGrpSpPr/>
            <p:nvPr/>
          </p:nvGrpSpPr>
          <p:grpSpPr>
            <a:xfrm rot="5400000">
              <a:off x="7429401" y="-587019"/>
              <a:ext cx="3080134" cy="7266315"/>
              <a:chOff x="0" y="0"/>
              <a:chExt cx="985299" cy="2324410"/>
            </a:xfrm>
          </p:grpSpPr>
          <p:sp>
            <p:nvSpPr>
              <p:cNvPr name="Freeform 11" id="11"/>
              <p:cNvSpPr/>
              <p:nvPr/>
            </p:nvSpPr>
            <p:spPr>
              <a:xfrm flipH="false" flipV="false" rot="0">
                <a:off x="0" y="0"/>
                <a:ext cx="985299" cy="2324410"/>
              </a:xfrm>
              <a:custGeom>
                <a:avLst/>
                <a:gdLst/>
                <a:ahLst/>
                <a:cxnLst/>
                <a:rect r="r" b="b" t="t" l="l"/>
                <a:pathLst>
                  <a:path h="2324410" w="985299">
                    <a:moveTo>
                      <a:pt x="154491" y="0"/>
                    </a:moveTo>
                    <a:lnTo>
                      <a:pt x="830808" y="0"/>
                    </a:lnTo>
                    <a:cubicBezTo>
                      <a:pt x="916131" y="0"/>
                      <a:pt x="985299" y="69168"/>
                      <a:pt x="985299" y="154491"/>
                    </a:cubicBezTo>
                    <a:lnTo>
                      <a:pt x="985299" y="2169919"/>
                    </a:lnTo>
                    <a:cubicBezTo>
                      <a:pt x="985299" y="2255242"/>
                      <a:pt x="916131" y="2324410"/>
                      <a:pt x="830808" y="2324410"/>
                    </a:cubicBezTo>
                    <a:lnTo>
                      <a:pt x="154491" y="2324410"/>
                    </a:lnTo>
                    <a:cubicBezTo>
                      <a:pt x="113518" y="2324410"/>
                      <a:pt x="74222" y="2308133"/>
                      <a:pt x="45249" y="2279161"/>
                    </a:cubicBezTo>
                    <a:cubicBezTo>
                      <a:pt x="16277" y="2250188"/>
                      <a:pt x="0" y="2210892"/>
                      <a:pt x="0" y="2169919"/>
                    </a:cubicBezTo>
                    <a:lnTo>
                      <a:pt x="0" y="154491"/>
                    </a:lnTo>
                    <a:cubicBezTo>
                      <a:pt x="0" y="69168"/>
                      <a:pt x="69168" y="0"/>
                      <a:pt x="154491"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985299" cy="2333935"/>
              </a:xfrm>
              <a:prstGeom prst="rect">
                <a:avLst/>
              </a:prstGeom>
            </p:spPr>
            <p:txBody>
              <a:bodyPr anchor="ctr" rtlCol="false" tIns="34704" lIns="34704" bIns="34704" rIns="34704"/>
              <a:lstStyle/>
              <a:p>
                <a:pPr algn="ctr">
                  <a:lnSpc>
                    <a:spcPts val="2879"/>
                  </a:lnSpc>
                </a:pPr>
              </a:p>
            </p:txBody>
          </p:sp>
        </p:grpSp>
        <p:grpSp>
          <p:nvGrpSpPr>
            <p:cNvPr name="Group 13" id="13"/>
            <p:cNvGrpSpPr/>
            <p:nvPr/>
          </p:nvGrpSpPr>
          <p:grpSpPr>
            <a:xfrm rot="5400000">
              <a:off x="7808711" y="-207710"/>
              <a:ext cx="2738755" cy="6849075"/>
              <a:chOff x="0" y="0"/>
              <a:chExt cx="876096" cy="2190940"/>
            </a:xfrm>
          </p:grpSpPr>
          <p:sp>
            <p:nvSpPr>
              <p:cNvPr name="Freeform 14" id="14"/>
              <p:cNvSpPr/>
              <p:nvPr/>
            </p:nvSpPr>
            <p:spPr>
              <a:xfrm flipH="false" flipV="false" rot="0">
                <a:off x="0" y="0"/>
                <a:ext cx="876096" cy="2190940"/>
              </a:xfrm>
              <a:custGeom>
                <a:avLst/>
                <a:gdLst/>
                <a:ahLst/>
                <a:cxnLst/>
                <a:rect r="r" b="b" t="t" l="l"/>
                <a:pathLst>
                  <a:path h="2190940" w="876096">
                    <a:moveTo>
                      <a:pt x="173748" y="0"/>
                    </a:moveTo>
                    <a:lnTo>
                      <a:pt x="702348" y="0"/>
                    </a:lnTo>
                    <a:cubicBezTo>
                      <a:pt x="798306" y="0"/>
                      <a:pt x="876096" y="77790"/>
                      <a:pt x="876096" y="173748"/>
                    </a:cubicBezTo>
                    <a:lnTo>
                      <a:pt x="876096" y="2017191"/>
                    </a:lnTo>
                    <a:cubicBezTo>
                      <a:pt x="876096" y="2063272"/>
                      <a:pt x="857791" y="2107466"/>
                      <a:pt x="825206" y="2140050"/>
                    </a:cubicBezTo>
                    <a:cubicBezTo>
                      <a:pt x="792622" y="2172634"/>
                      <a:pt x="748429" y="2190940"/>
                      <a:pt x="702348" y="2190940"/>
                    </a:cubicBezTo>
                    <a:lnTo>
                      <a:pt x="173748" y="2190940"/>
                    </a:lnTo>
                    <a:cubicBezTo>
                      <a:pt x="127667" y="2190940"/>
                      <a:pt x="83474" y="2172634"/>
                      <a:pt x="50890" y="2140050"/>
                    </a:cubicBezTo>
                    <a:cubicBezTo>
                      <a:pt x="18306" y="2107466"/>
                      <a:pt x="0" y="2063272"/>
                      <a:pt x="0" y="2017191"/>
                    </a:cubicBezTo>
                    <a:lnTo>
                      <a:pt x="0" y="173748"/>
                    </a:lnTo>
                    <a:cubicBezTo>
                      <a:pt x="0" y="127667"/>
                      <a:pt x="18306" y="83474"/>
                      <a:pt x="50890" y="50890"/>
                    </a:cubicBezTo>
                    <a:cubicBezTo>
                      <a:pt x="83474" y="18306"/>
                      <a:pt x="127667" y="0"/>
                      <a:pt x="173748"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876096" cy="2200465"/>
              </a:xfrm>
              <a:prstGeom prst="rect">
                <a:avLst/>
              </a:prstGeom>
            </p:spPr>
            <p:txBody>
              <a:bodyPr anchor="ctr" rtlCol="false" tIns="34704" lIns="34704" bIns="34704" rIns="34704"/>
              <a:lstStyle/>
              <a:p>
                <a:pPr algn="ctr">
                  <a:lnSpc>
                    <a:spcPts val="2879"/>
                  </a:lnSpc>
                </a:pPr>
              </a:p>
            </p:txBody>
          </p:sp>
        </p:grpSp>
        <p:grpSp>
          <p:nvGrpSpPr>
            <p:cNvPr name="Group 16" id="16"/>
            <p:cNvGrpSpPr/>
            <p:nvPr/>
          </p:nvGrpSpPr>
          <p:grpSpPr>
            <a:xfrm rot="0">
              <a:off x="6170424" y="2548833"/>
              <a:ext cx="3588267" cy="1475499"/>
              <a:chOff x="0" y="0"/>
              <a:chExt cx="988324" cy="406400"/>
            </a:xfrm>
          </p:grpSpPr>
          <p:sp>
            <p:nvSpPr>
              <p:cNvPr name="Freeform 17" id="17"/>
              <p:cNvSpPr/>
              <p:nvPr/>
            </p:nvSpPr>
            <p:spPr>
              <a:xfrm flipH="false" flipV="false" rot="0">
                <a:off x="0" y="0"/>
                <a:ext cx="988324" cy="406400"/>
              </a:xfrm>
              <a:custGeom>
                <a:avLst/>
                <a:gdLst/>
                <a:ahLst/>
                <a:cxnLst/>
                <a:rect r="r" b="b" t="t" l="l"/>
                <a:pathLst>
                  <a:path h="406400" w="988324">
                    <a:moveTo>
                      <a:pt x="0" y="0"/>
                    </a:moveTo>
                    <a:lnTo>
                      <a:pt x="988324" y="0"/>
                    </a:lnTo>
                    <a:lnTo>
                      <a:pt x="988324" y="406400"/>
                    </a:lnTo>
                    <a:lnTo>
                      <a:pt x="0" y="406400"/>
                    </a:lnTo>
                    <a:close/>
                  </a:path>
                </a:pathLst>
              </a:custGeom>
              <a:solidFill>
                <a:srgbClr val="052643"/>
              </a:solidFill>
              <a:ln w="28575" cap="sq">
                <a:solidFill>
                  <a:srgbClr val="FDEF59"/>
                </a:solidFill>
                <a:prstDash val="solid"/>
                <a:miter/>
              </a:ln>
            </p:spPr>
          </p:sp>
          <p:sp>
            <p:nvSpPr>
              <p:cNvPr name="TextBox 18" id="18"/>
              <p:cNvSpPr txBox="true"/>
              <p:nvPr/>
            </p:nvSpPr>
            <p:spPr>
              <a:xfrm>
                <a:off x="0" y="-276225"/>
                <a:ext cx="988324" cy="682625"/>
              </a:xfrm>
              <a:prstGeom prst="rect">
                <a:avLst/>
              </a:prstGeom>
            </p:spPr>
            <p:txBody>
              <a:bodyPr anchor="ctr" rtlCol="false" tIns="40306" lIns="40306" bIns="40306" rIns="40306"/>
              <a:lstStyle/>
              <a:p>
                <a:pPr algn="ctr">
                  <a:lnSpc>
                    <a:spcPts val="5338"/>
                  </a:lnSpc>
                </a:pPr>
              </a:p>
            </p:txBody>
          </p:sp>
        </p:grpSp>
        <p:grpSp>
          <p:nvGrpSpPr>
            <p:cNvPr name="Group 19" id="19"/>
            <p:cNvGrpSpPr/>
            <p:nvPr/>
          </p:nvGrpSpPr>
          <p:grpSpPr>
            <a:xfrm rot="0">
              <a:off x="10456754" y="2314051"/>
              <a:ext cx="1786512" cy="1812587"/>
              <a:chOff x="0" y="0"/>
              <a:chExt cx="492063" cy="499245"/>
            </a:xfrm>
          </p:grpSpPr>
          <p:sp>
            <p:nvSpPr>
              <p:cNvPr name="Freeform 20" id="20"/>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21" id="21"/>
              <p:cNvSpPr txBox="true"/>
              <p:nvPr/>
            </p:nvSpPr>
            <p:spPr>
              <a:xfrm>
                <a:off x="0" y="-276225"/>
                <a:ext cx="492063" cy="775470"/>
              </a:xfrm>
              <a:prstGeom prst="rect">
                <a:avLst/>
              </a:prstGeom>
            </p:spPr>
            <p:txBody>
              <a:bodyPr anchor="ctr" rtlCol="false" tIns="40306" lIns="40306" bIns="40306" rIns="40306"/>
              <a:lstStyle/>
              <a:p>
                <a:pPr algn="ctr">
                  <a:lnSpc>
                    <a:spcPts val="5338"/>
                  </a:lnSpc>
                </a:pPr>
              </a:p>
            </p:txBody>
          </p:sp>
        </p:grpSp>
        <p:sp>
          <p:nvSpPr>
            <p:cNvPr name="TextBox 22" id="22"/>
            <p:cNvSpPr txBox="true"/>
            <p:nvPr/>
          </p:nvSpPr>
          <p:spPr>
            <a:xfrm rot="0">
              <a:off x="6473858" y="2628863"/>
              <a:ext cx="3588267" cy="1258289"/>
            </a:xfrm>
            <a:prstGeom prst="rect">
              <a:avLst/>
            </a:prstGeom>
          </p:spPr>
          <p:txBody>
            <a:bodyPr anchor="t" rtlCol="false" tIns="0" lIns="0" bIns="0" rIns="0">
              <a:spAutoFit/>
            </a:bodyPr>
            <a:lstStyle/>
            <a:p>
              <a:pPr>
                <a:lnSpc>
                  <a:spcPts val="2540"/>
                </a:lnSpc>
              </a:pPr>
              <a:r>
                <a:rPr lang="en-US" sz="1814">
                  <a:solidFill>
                    <a:srgbClr val="1EFFC1"/>
                  </a:solidFill>
                  <a:latin typeface="Arimo"/>
                </a:rPr>
                <a:t>Prompt:</a:t>
              </a:r>
            </a:p>
            <a:p>
              <a:pPr>
                <a:lnSpc>
                  <a:spcPts val="2540"/>
                </a:lnSpc>
              </a:pPr>
              <a:r>
                <a:rPr lang="en-US" sz="1814">
                  <a:solidFill>
                    <a:srgbClr val="1EFFC1"/>
                  </a:solidFill>
                  <a:latin typeface="Arimo"/>
                </a:rPr>
                <a:t>summarize themes in group of docs</a:t>
              </a:r>
            </a:p>
          </p:txBody>
        </p:sp>
        <p:sp>
          <p:nvSpPr>
            <p:cNvPr name="TextBox 23" id="23"/>
            <p:cNvSpPr txBox="true"/>
            <p:nvPr/>
          </p:nvSpPr>
          <p:spPr>
            <a:xfrm rot="0">
              <a:off x="10456754" y="2888614"/>
              <a:ext cx="1786512" cy="589752"/>
            </a:xfrm>
            <a:prstGeom prst="rect">
              <a:avLst/>
            </a:prstGeom>
          </p:spPr>
          <p:txBody>
            <a:bodyPr anchor="t" rtlCol="false" tIns="0" lIns="0" bIns="0" rIns="0">
              <a:spAutoFit/>
            </a:bodyPr>
            <a:lstStyle/>
            <a:p>
              <a:pPr algn="ctr">
                <a:lnSpc>
                  <a:spcPts val="3645"/>
                </a:lnSpc>
              </a:pPr>
              <a:r>
                <a:rPr lang="en-US" sz="2603">
                  <a:solidFill>
                    <a:srgbClr val="1EFFC1"/>
                  </a:solidFill>
                  <a:latin typeface="Arimo"/>
                </a:rPr>
                <a:t>LLM</a:t>
              </a:r>
            </a:p>
          </p:txBody>
        </p:sp>
        <p:sp>
          <p:nvSpPr>
            <p:cNvPr name="AutoShape 24" id="24"/>
            <p:cNvSpPr/>
            <p:nvPr/>
          </p:nvSpPr>
          <p:spPr>
            <a:xfrm>
              <a:off x="9812946" y="3171239"/>
              <a:ext cx="645159" cy="0"/>
            </a:xfrm>
            <a:prstGeom prst="line">
              <a:avLst/>
            </a:prstGeom>
            <a:ln cap="flat" w="34438">
              <a:solidFill>
                <a:srgbClr val="FFFFFF"/>
              </a:solidFill>
              <a:prstDash val="solid"/>
              <a:headEnd type="none" len="sm" w="sm"/>
              <a:tailEnd type="arrow" len="sm" w="med"/>
            </a:ln>
          </p:spPr>
        </p:sp>
        <p:grpSp>
          <p:nvGrpSpPr>
            <p:cNvPr name="Group 25" id="25"/>
            <p:cNvGrpSpPr/>
            <p:nvPr/>
          </p:nvGrpSpPr>
          <p:grpSpPr>
            <a:xfrm rot="0">
              <a:off x="13858875" y="1752553"/>
              <a:ext cx="3519716" cy="2131999"/>
              <a:chOff x="0" y="0"/>
              <a:chExt cx="1015576" cy="615166"/>
            </a:xfrm>
          </p:grpSpPr>
          <p:sp>
            <p:nvSpPr>
              <p:cNvPr name="Freeform 26" id="26"/>
              <p:cNvSpPr/>
              <p:nvPr/>
            </p:nvSpPr>
            <p:spPr>
              <a:xfrm flipH="false" flipV="false" rot="0">
                <a:off x="0" y="0"/>
                <a:ext cx="1015576" cy="615166"/>
              </a:xfrm>
              <a:custGeom>
                <a:avLst/>
                <a:gdLst/>
                <a:ahLst/>
                <a:cxnLst/>
                <a:rect r="r" b="b" t="t" l="l"/>
                <a:pathLst>
                  <a:path h="615166" w="1015576">
                    <a:moveTo>
                      <a:pt x="0" y="0"/>
                    </a:moveTo>
                    <a:lnTo>
                      <a:pt x="1015576" y="0"/>
                    </a:lnTo>
                    <a:lnTo>
                      <a:pt x="1015576" y="615166"/>
                    </a:lnTo>
                    <a:lnTo>
                      <a:pt x="0" y="615166"/>
                    </a:lnTo>
                    <a:close/>
                  </a:path>
                </a:pathLst>
              </a:custGeom>
              <a:solidFill>
                <a:srgbClr val="000000">
                  <a:alpha val="0"/>
                </a:srgbClr>
              </a:solidFill>
              <a:ln w="28575" cap="sq">
                <a:solidFill>
                  <a:srgbClr val="FFDE59"/>
                </a:solidFill>
                <a:prstDash val="solid"/>
                <a:miter/>
              </a:ln>
            </p:spPr>
          </p:sp>
          <p:sp>
            <p:nvSpPr>
              <p:cNvPr name="TextBox 27" id="27"/>
              <p:cNvSpPr txBox="true"/>
              <p:nvPr/>
            </p:nvSpPr>
            <p:spPr>
              <a:xfrm>
                <a:off x="0" y="-9525"/>
                <a:ext cx="1015576" cy="624691"/>
              </a:xfrm>
              <a:prstGeom prst="rect">
                <a:avLst/>
              </a:prstGeom>
            </p:spPr>
            <p:txBody>
              <a:bodyPr anchor="ctr" rtlCol="false" tIns="38475" lIns="38475" bIns="38475" rIns="38475"/>
              <a:lstStyle/>
              <a:p>
                <a:pPr algn="ctr">
                  <a:lnSpc>
                    <a:spcPts val="2880"/>
                  </a:lnSpc>
                </a:pPr>
              </a:p>
            </p:txBody>
          </p:sp>
        </p:grpSp>
        <p:grpSp>
          <p:nvGrpSpPr>
            <p:cNvPr name="Group 28" id="28"/>
            <p:cNvGrpSpPr/>
            <p:nvPr/>
          </p:nvGrpSpPr>
          <p:grpSpPr>
            <a:xfrm rot="0">
              <a:off x="14019205" y="1912883"/>
              <a:ext cx="3519716" cy="2131999"/>
              <a:chOff x="0" y="0"/>
              <a:chExt cx="1015576" cy="615166"/>
            </a:xfrm>
          </p:grpSpPr>
          <p:sp>
            <p:nvSpPr>
              <p:cNvPr name="Freeform 29" id="29"/>
              <p:cNvSpPr/>
              <p:nvPr/>
            </p:nvSpPr>
            <p:spPr>
              <a:xfrm flipH="false" flipV="false" rot="0">
                <a:off x="0" y="0"/>
                <a:ext cx="1015576" cy="615166"/>
              </a:xfrm>
              <a:custGeom>
                <a:avLst/>
                <a:gdLst/>
                <a:ahLst/>
                <a:cxnLst/>
                <a:rect r="r" b="b" t="t" l="l"/>
                <a:pathLst>
                  <a:path h="615166" w="1015576">
                    <a:moveTo>
                      <a:pt x="0" y="0"/>
                    </a:moveTo>
                    <a:lnTo>
                      <a:pt x="1015576" y="0"/>
                    </a:lnTo>
                    <a:lnTo>
                      <a:pt x="1015576" y="615166"/>
                    </a:lnTo>
                    <a:lnTo>
                      <a:pt x="0" y="615166"/>
                    </a:lnTo>
                    <a:close/>
                  </a:path>
                </a:pathLst>
              </a:custGeom>
              <a:solidFill>
                <a:srgbClr val="000000">
                  <a:alpha val="0"/>
                </a:srgbClr>
              </a:solidFill>
              <a:ln w="28575" cap="sq">
                <a:solidFill>
                  <a:srgbClr val="FFDE59"/>
                </a:solidFill>
                <a:prstDash val="solid"/>
                <a:miter/>
              </a:ln>
            </p:spPr>
          </p:sp>
          <p:sp>
            <p:nvSpPr>
              <p:cNvPr name="TextBox 30" id="30"/>
              <p:cNvSpPr txBox="true"/>
              <p:nvPr/>
            </p:nvSpPr>
            <p:spPr>
              <a:xfrm>
                <a:off x="0" y="-9525"/>
                <a:ext cx="1015576" cy="624691"/>
              </a:xfrm>
              <a:prstGeom prst="rect">
                <a:avLst/>
              </a:prstGeom>
            </p:spPr>
            <p:txBody>
              <a:bodyPr anchor="ctr" rtlCol="false" tIns="38475" lIns="38475" bIns="38475" rIns="38475"/>
              <a:lstStyle/>
              <a:p>
                <a:pPr algn="ctr">
                  <a:lnSpc>
                    <a:spcPts val="2880"/>
                  </a:lnSpc>
                </a:pPr>
              </a:p>
            </p:txBody>
          </p:sp>
        </p:grpSp>
        <p:grpSp>
          <p:nvGrpSpPr>
            <p:cNvPr name="Group 31" id="31"/>
            <p:cNvGrpSpPr/>
            <p:nvPr/>
          </p:nvGrpSpPr>
          <p:grpSpPr>
            <a:xfrm rot="0">
              <a:off x="14179535" y="2073213"/>
              <a:ext cx="3519716" cy="2131999"/>
              <a:chOff x="0" y="0"/>
              <a:chExt cx="1015576" cy="615166"/>
            </a:xfrm>
          </p:grpSpPr>
          <p:sp>
            <p:nvSpPr>
              <p:cNvPr name="Freeform 32" id="32"/>
              <p:cNvSpPr/>
              <p:nvPr/>
            </p:nvSpPr>
            <p:spPr>
              <a:xfrm flipH="false" flipV="false" rot="0">
                <a:off x="0" y="0"/>
                <a:ext cx="1015576" cy="615166"/>
              </a:xfrm>
              <a:custGeom>
                <a:avLst/>
                <a:gdLst/>
                <a:ahLst/>
                <a:cxnLst/>
                <a:rect r="r" b="b" t="t" l="l"/>
                <a:pathLst>
                  <a:path h="615166" w="1015576">
                    <a:moveTo>
                      <a:pt x="0" y="0"/>
                    </a:moveTo>
                    <a:lnTo>
                      <a:pt x="1015576" y="0"/>
                    </a:lnTo>
                    <a:lnTo>
                      <a:pt x="1015576" y="615166"/>
                    </a:lnTo>
                    <a:lnTo>
                      <a:pt x="0" y="615166"/>
                    </a:lnTo>
                    <a:close/>
                  </a:path>
                </a:pathLst>
              </a:custGeom>
              <a:solidFill>
                <a:srgbClr val="000000">
                  <a:alpha val="0"/>
                </a:srgbClr>
              </a:solidFill>
              <a:ln w="28575" cap="sq">
                <a:solidFill>
                  <a:srgbClr val="FFDE59"/>
                </a:solidFill>
                <a:prstDash val="solid"/>
                <a:miter/>
              </a:ln>
            </p:spPr>
          </p:sp>
          <p:sp>
            <p:nvSpPr>
              <p:cNvPr name="TextBox 33" id="33"/>
              <p:cNvSpPr txBox="true"/>
              <p:nvPr/>
            </p:nvSpPr>
            <p:spPr>
              <a:xfrm>
                <a:off x="0" y="-9525"/>
                <a:ext cx="1015576" cy="624691"/>
              </a:xfrm>
              <a:prstGeom prst="rect">
                <a:avLst/>
              </a:prstGeom>
            </p:spPr>
            <p:txBody>
              <a:bodyPr anchor="ctr" rtlCol="false" tIns="38475" lIns="38475" bIns="38475" rIns="38475"/>
              <a:lstStyle/>
              <a:p>
                <a:pPr algn="ctr">
                  <a:lnSpc>
                    <a:spcPts val="2880"/>
                  </a:lnSpc>
                </a:pPr>
              </a:p>
            </p:txBody>
          </p:sp>
        </p:grpSp>
        <p:sp>
          <p:nvSpPr>
            <p:cNvPr name="TextBox 34" id="34"/>
            <p:cNvSpPr txBox="true"/>
            <p:nvPr/>
          </p:nvSpPr>
          <p:spPr>
            <a:xfrm rot="0">
              <a:off x="14522060" y="2644445"/>
              <a:ext cx="2514008" cy="572383"/>
            </a:xfrm>
            <a:prstGeom prst="rect">
              <a:avLst/>
            </a:prstGeom>
          </p:spPr>
          <p:txBody>
            <a:bodyPr anchor="t" rtlCol="false" tIns="0" lIns="0" bIns="0" rIns="0">
              <a:spAutoFit/>
            </a:bodyPr>
            <a:lstStyle/>
            <a:p>
              <a:pPr algn="ctr">
                <a:lnSpc>
                  <a:spcPts val="3534"/>
                </a:lnSpc>
              </a:pPr>
              <a:r>
                <a:rPr lang="en-US" sz="2524">
                  <a:solidFill>
                    <a:srgbClr val="1EFFC1"/>
                  </a:solidFill>
                  <a:latin typeface="Arimo"/>
                </a:rPr>
                <a:t>Summarizes</a:t>
              </a:r>
            </a:p>
          </p:txBody>
        </p:sp>
        <p:sp>
          <p:nvSpPr>
            <p:cNvPr name="AutoShape 35" id="35"/>
            <p:cNvSpPr/>
            <p:nvPr/>
          </p:nvSpPr>
          <p:spPr>
            <a:xfrm>
              <a:off x="12762956" y="2818552"/>
              <a:ext cx="1095920" cy="0"/>
            </a:xfrm>
            <a:prstGeom prst="line">
              <a:avLst/>
            </a:prstGeom>
            <a:ln cap="flat" w="34438">
              <a:solidFill>
                <a:srgbClr val="FFFFFF"/>
              </a:solidFill>
              <a:prstDash val="solid"/>
              <a:headEnd type="none" len="sm" w="sm"/>
              <a:tailEnd type="arrow" len="sm" w="med"/>
            </a:ln>
          </p:spPr>
        </p:sp>
        <p:sp>
          <p:nvSpPr>
            <p:cNvPr name="AutoShape 36" id="36"/>
            <p:cNvSpPr/>
            <p:nvPr/>
          </p:nvSpPr>
          <p:spPr>
            <a:xfrm>
              <a:off x="3823150" y="2848614"/>
              <a:ext cx="1095920" cy="0"/>
            </a:xfrm>
            <a:prstGeom prst="line">
              <a:avLst/>
            </a:prstGeom>
            <a:ln cap="flat" w="34438">
              <a:solidFill>
                <a:srgbClr val="FFFFFF"/>
              </a:solidFill>
              <a:prstDash val="solid"/>
              <a:headEnd type="none" len="sm" w="sm"/>
              <a:tailEnd type="arrow" len="sm" w="med"/>
            </a:ln>
          </p:spPr>
        </p:sp>
        <p:grpSp>
          <p:nvGrpSpPr>
            <p:cNvPr name="Group 37" id="37"/>
            <p:cNvGrpSpPr/>
            <p:nvPr/>
          </p:nvGrpSpPr>
          <p:grpSpPr>
            <a:xfrm rot="0">
              <a:off x="16018628" y="7021369"/>
              <a:ext cx="1786512" cy="1812587"/>
              <a:chOff x="0" y="0"/>
              <a:chExt cx="492063" cy="499245"/>
            </a:xfrm>
          </p:grpSpPr>
          <p:sp>
            <p:nvSpPr>
              <p:cNvPr name="Freeform 38" id="38"/>
              <p:cNvSpPr/>
              <p:nvPr/>
            </p:nvSpPr>
            <p:spPr>
              <a:xfrm flipH="false" flipV="false" rot="0">
                <a:off x="0" y="0"/>
                <a:ext cx="492063" cy="499245"/>
              </a:xfrm>
              <a:custGeom>
                <a:avLst/>
                <a:gdLst/>
                <a:ahLst/>
                <a:cxnLst/>
                <a:rect r="r" b="b" t="t" l="l"/>
                <a:pathLst>
                  <a:path h="499245" w="492063">
                    <a:moveTo>
                      <a:pt x="0" y="0"/>
                    </a:moveTo>
                    <a:lnTo>
                      <a:pt x="492063" y="0"/>
                    </a:lnTo>
                    <a:lnTo>
                      <a:pt x="492063" y="499245"/>
                    </a:lnTo>
                    <a:lnTo>
                      <a:pt x="0" y="499245"/>
                    </a:lnTo>
                    <a:close/>
                  </a:path>
                </a:pathLst>
              </a:custGeom>
              <a:solidFill>
                <a:srgbClr val="052643"/>
              </a:solidFill>
              <a:ln w="28575" cap="sq">
                <a:solidFill>
                  <a:srgbClr val="FDEF59"/>
                </a:solidFill>
                <a:prstDash val="solid"/>
                <a:miter/>
              </a:ln>
            </p:spPr>
          </p:sp>
          <p:sp>
            <p:nvSpPr>
              <p:cNvPr name="TextBox 39" id="39"/>
              <p:cNvSpPr txBox="true"/>
              <p:nvPr/>
            </p:nvSpPr>
            <p:spPr>
              <a:xfrm>
                <a:off x="0" y="-276225"/>
                <a:ext cx="492063" cy="775470"/>
              </a:xfrm>
              <a:prstGeom prst="rect">
                <a:avLst/>
              </a:prstGeom>
            </p:spPr>
            <p:txBody>
              <a:bodyPr anchor="ctr" rtlCol="false" tIns="40306" lIns="40306" bIns="40306" rIns="40306"/>
              <a:lstStyle/>
              <a:p>
                <a:pPr algn="ctr">
                  <a:lnSpc>
                    <a:spcPts val="5338"/>
                  </a:lnSpc>
                </a:pPr>
              </a:p>
            </p:txBody>
          </p:sp>
        </p:grpSp>
        <p:sp>
          <p:nvSpPr>
            <p:cNvPr name="TextBox 40" id="40"/>
            <p:cNvSpPr txBox="true"/>
            <p:nvPr/>
          </p:nvSpPr>
          <p:spPr>
            <a:xfrm rot="0">
              <a:off x="16018628" y="7560894"/>
              <a:ext cx="1786512" cy="589752"/>
            </a:xfrm>
            <a:prstGeom prst="rect">
              <a:avLst/>
            </a:prstGeom>
          </p:spPr>
          <p:txBody>
            <a:bodyPr anchor="t" rtlCol="false" tIns="0" lIns="0" bIns="0" rIns="0">
              <a:spAutoFit/>
            </a:bodyPr>
            <a:lstStyle/>
            <a:p>
              <a:pPr algn="ctr">
                <a:lnSpc>
                  <a:spcPts val="3645"/>
                </a:lnSpc>
              </a:pPr>
              <a:r>
                <a:rPr lang="en-US" sz="2603">
                  <a:solidFill>
                    <a:srgbClr val="1EFFC1"/>
                  </a:solidFill>
                  <a:latin typeface="Arimo"/>
                </a:rPr>
                <a:t>LLM</a:t>
              </a:r>
            </a:p>
          </p:txBody>
        </p:sp>
        <p:grpSp>
          <p:nvGrpSpPr>
            <p:cNvPr name="Group 41" id="41"/>
            <p:cNvGrpSpPr/>
            <p:nvPr/>
          </p:nvGrpSpPr>
          <p:grpSpPr>
            <a:xfrm rot="5400000">
              <a:off x="12684033" y="4010487"/>
              <a:ext cx="3142353" cy="7596911"/>
              <a:chOff x="0" y="0"/>
              <a:chExt cx="1130903" cy="2734057"/>
            </a:xfrm>
          </p:grpSpPr>
          <p:sp>
            <p:nvSpPr>
              <p:cNvPr name="Freeform 42" id="42"/>
              <p:cNvSpPr/>
              <p:nvPr/>
            </p:nvSpPr>
            <p:spPr>
              <a:xfrm flipH="false" flipV="false" rot="0">
                <a:off x="0" y="0"/>
                <a:ext cx="1130903" cy="2734057"/>
              </a:xfrm>
              <a:custGeom>
                <a:avLst/>
                <a:gdLst/>
                <a:ahLst/>
                <a:cxnLst/>
                <a:rect r="r" b="b" t="t" l="l"/>
                <a:pathLst>
                  <a:path h="2734057" w="1130903">
                    <a:moveTo>
                      <a:pt x="151432" y="0"/>
                    </a:moveTo>
                    <a:lnTo>
                      <a:pt x="979471" y="0"/>
                    </a:lnTo>
                    <a:cubicBezTo>
                      <a:pt x="1063105" y="0"/>
                      <a:pt x="1130903" y="67799"/>
                      <a:pt x="1130903" y="151432"/>
                    </a:cubicBezTo>
                    <a:lnTo>
                      <a:pt x="1130903" y="2582625"/>
                    </a:lnTo>
                    <a:cubicBezTo>
                      <a:pt x="1130903" y="2666259"/>
                      <a:pt x="1063105" y="2734057"/>
                      <a:pt x="979471" y="2734057"/>
                    </a:cubicBezTo>
                    <a:lnTo>
                      <a:pt x="151432" y="2734057"/>
                    </a:lnTo>
                    <a:cubicBezTo>
                      <a:pt x="67799" y="2734057"/>
                      <a:pt x="0" y="2666259"/>
                      <a:pt x="0" y="2582625"/>
                    </a:cubicBezTo>
                    <a:lnTo>
                      <a:pt x="0" y="151432"/>
                    </a:lnTo>
                    <a:cubicBezTo>
                      <a:pt x="0" y="67799"/>
                      <a:pt x="67799" y="0"/>
                      <a:pt x="151432" y="0"/>
                    </a:cubicBezTo>
                    <a:close/>
                  </a:path>
                </a:pathLst>
              </a:custGeom>
              <a:solidFill>
                <a:srgbClr val="000000">
                  <a:alpha val="0"/>
                </a:srgbClr>
              </a:solidFill>
              <a:ln w="28575" cap="rnd">
                <a:solidFill>
                  <a:srgbClr val="FFDE59"/>
                </a:solidFill>
                <a:prstDash val="solid"/>
                <a:round/>
              </a:ln>
            </p:spPr>
          </p:sp>
          <p:sp>
            <p:nvSpPr>
              <p:cNvPr name="TextBox 43" id="43"/>
              <p:cNvSpPr txBox="true"/>
              <p:nvPr/>
            </p:nvSpPr>
            <p:spPr>
              <a:xfrm>
                <a:off x="0" y="-9525"/>
                <a:ext cx="1130903" cy="2743582"/>
              </a:xfrm>
              <a:prstGeom prst="rect">
                <a:avLst/>
              </a:prstGeom>
            </p:spPr>
            <p:txBody>
              <a:bodyPr anchor="ctr" rtlCol="false" tIns="30847" lIns="30847" bIns="30847" rIns="30847"/>
              <a:lstStyle/>
              <a:p>
                <a:pPr algn="ctr">
                  <a:lnSpc>
                    <a:spcPts val="2879"/>
                  </a:lnSpc>
                </a:pPr>
              </a:p>
            </p:txBody>
          </p:sp>
        </p:grpSp>
        <p:grpSp>
          <p:nvGrpSpPr>
            <p:cNvPr name="Group 44" id="44"/>
            <p:cNvGrpSpPr/>
            <p:nvPr/>
          </p:nvGrpSpPr>
          <p:grpSpPr>
            <a:xfrm rot="0">
              <a:off x="10818252" y="7189913"/>
              <a:ext cx="4329994" cy="1475499"/>
              <a:chOff x="0" y="0"/>
              <a:chExt cx="1192620" cy="406400"/>
            </a:xfrm>
          </p:grpSpPr>
          <p:sp>
            <p:nvSpPr>
              <p:cNvPr name="Freeform 45" id="45"/>
              <p:cNvSpPr/>
              <p:nvPr/>
            </p:nvSpPr>
            <p:spPr>
              <a:xfrm flipH="false" flipV="false" rot="0">
                <a:off x="0" y="0"/>
                <a:ext cx="1192620" cy="406400"/>
              </a:xfrm>
              <a:custGeom>
                <a:avLst/>
                <a:gdLst/>
                <a:ahLst/>
                <a:cxnLst/>
                <a:rect r="r" b="b" t="t" l="l"/>
                <a:pathLst>
                  <a:path h="406400" w="1192620">
                    <a:moveTo>
                      <a:pt x="0" y="0"/>
                    </a:moveTo>
                    <a:lnTo>
                      <a:pt x="1192620" y="0"/>
                    </a:lnTo>
                    <a:lnTo>
                      <a:pt x="1192620" y="406400"/>
                    </a:lnTo>
                    <a:lnTo>
                      <a:pt x="0" y="406400"/>
                    </a:lnTo>
                    <a:close/>
                  </a:path>
                </a:pathLst>
              </a:custGeom>
              <a:solidFill>
                <a:srgbClr val="052643"/>
              </a:solidFill>
              <a:ln w="28575" cap="sq">
                <a:solidFill>
                  <a:srgbClr val="FDEF59"/>
                </a:solidFill>
                <a:prstDash val="solid"/>
                <a:miter/>
              </a:ln>
            </p:spPr>
          </p:sp>
          <p:sp>
            <p:nvSpPr>
              <p:cNvPr name="TextBox 46" id="46"/>
              <p:cNvSpPr txBox="true"/>
              <p:nvPr/>
            </p:nvSpPr>
            <p:spPr>
              <a:xfrm>
                <a:off x="0" y="-276225"/>
                <a:ext cx="1192620" cy="682625"/>
              </a:xfrm>
              <a:prstGeom prst="rect">
                <a:avLst/>
              </a:prstGeom>
            </p:spPr>
            <p:txBody>
              <a:bodyPr anchor="ctr" rtlCol="false" tIns="40306" lIns="40306" bIns="40306" rIns="40306"/>
              <a:lstStyle/>
              <a:p>
                <a:pPr algn="ctr">
                  <a:lnSpc>
                    <a:spcPts val="5338"/>
                  </a:lnSpc>
                </a:pPr>
              </a:p>
            </p:txBody>
          </p:sp>
        </p:grpSp>
        <p:sp>
          <p:nvSpPr>
            <p:cNvPr name="TextBox 47" id="47"/>
            <p:cNvSpPr txBox="true"/>
            <p:nvPr/>
          </p:nvSpPr>
          <p:spPr>
            <a:xfrm rot="0">
              <a:off x="11200518" y="7455377"/>
              <a:ext cx="3565463" cy="877895"/>
            </a:xfrm>
            <a:prstGeom prst="rect">
              <a:avLst/>
            </a:prstGeom>
          </p:spPr>
          <p:txBody>
            <a:bodyPr anchor="t" rtlCol="false" tIns="0" lIns="0" bIns="0" rIns="0">
              <a:spAutoFit/>
            </a:bodyPr>
            <a:lstStyle/>
            <a:p>
              <a:pPr algn="ctr">
                <a:lnSpc>
                  <a:spcPts val="2610"/>
                </a:lnSpc>
              </a:pPr>
              <a:r>
                <a:rPr lang="en-US" sz="1864">
                  <a:solidFill>
                    <a:srgbClr val="1EFFC1"/>
                  </a:solidFill>
                  <a:latin typeface="Arimo"/>
                </a:rPr>
                <a:t>Prompt:</a:t>
              </a:r>
            </a:p>
            <a:p>
              <a:pPr algn="ctr">
                <a:lnSpc>
                  <a:spcPts val="2610"/>
                </a:lnSpc>
              </a:pPr>
              <a:r>
                <a:rPr lang="en-US" sz="1864">
                  <a:solidFill>
                    <a:srgbClr val="1EFFC1"/>
                  </a:solidFill>
                  <a:latin typeface="Arimo"/>
                </a:rPr>
                <a:t>Extract final summary</a:t>
              </a:r>
            </a:p>
          </p:txBody>
        </p:sp>
        <p:sp>
          <p:nvSpPr>
            <p:cNvPr name="AutoShape 48" id="48"/>
            <p:cNvSpPr/>
            <p:nvPr/>
          </p:nvSpPr>
          <p:spPr>
            <a:xfrm>
              <a:off x="15148247" y="7904139"/>
              <a:ext cx="645159" cy="0"/>
            </a:xfrm>
            <a:prstGeom prst="line">
              <a:avLst/>
            </a:prstGeom>
            <a:ln cap="flat" w="34438">
              <a:solidFill>
                <a:srgbClr val="FFFFFF"/>
              </a:solidFill>
              <a:prstDash val="solid"/>
              <a:headEnd type="none" len="sm" w="sm"/>
              <a:tailEnd type="arrow" len="sm" w="med"/>
            </a:ln>
          </p:spPr>
        </p:sp>
        <p:sp>
          <p:nvSpPr>
            <p:cNvPr name="AutoShape 49" id="49"/>
            <p:cNvSpPr/>
            <p:nvPr/>
          </p:nvSpPr>
          <p:spPr>
            <a:xfrm>
              <a:off x="15794094" y="4205212"/>
              <a:ext cx="0" cy="1095920"/>
            </a:xfrm>
            <a:prstGeom prst="line">
              <a:avLst/>
            </a:prstGeom>
            <a:ln cap="flat" w="34438">
              <a:solidFill>
                <a:srgbClr val="FFFFFF"/>
              </a:solidFill>
              <a:prstDash val="solid"/>
              <a:headEnd type="none" len="sm" w="sm"/>
              <a:tailEnd type="arrow" len="sm" w="med"/>
            </a:ln>
          </p:spPr>
        </p:sp>
        <p:grpSp>
          <p:nvGrpSpPr>
            <p:cNvPr name="Group 50" id="50"/>
            <p:cNvGrpSpPr/>
            <p:nvPr/>
          </p:nvGrpSpPr>
          <p:grpSpPr>
            <a:xfrm rot="0">
              <a:off x="5753551" y="5859351"/>
              <a:ext cx="2451649" cy="3899183"/>
              <a:chOff x="0" y="0"/>
              <a:chExt cx="882326" cy="1403279"/>
            </a:xfrm>
          </p:grpSpPr>
          <p:sp>
            <p:nvSpPr>
              <p:cNvPr name="Freeform 51" id="51"/>
              <p:cNvSpPr/>
              <p:nvPr/>
            </p:nvSpPr>
            <p:spPr>
              <a:xfrm flipH="false" flipV="false" rot="0">
                <a:off x="0" y="0"/>
                <a:ext cx="882326" cy="1403279"/>
              </a:xfrm>
              <a:custGeom>
                <a:avLst/>
                <a:gdLst/>
                <a:ahLst/>
                <a:cxnLst/>
                <a:rect r="r" b="b" t="t" l="l"/>
                <a:pathLst>
                  <a:path h="1403279" w="882326">
                    <a:moveTo>
                      <a:pt x="194095" y="0"/>
                    </a:moveTo>
                    <a:lnTo>
                      <a:pt x="688230" y="0"/>
                    </a:lnTo>
                    <a:cubicBezTo>
                      <a:pt x="795426" y="0"/>
                      <a:pt x="882326" y="86899"/>
                      <a:pt x="882326" y="194095"/>
                    </a:cubicBezTo>
                    <a:lnTo>
                      <a:pt x="882326" y="1209184"/>
                    </a:lnTo>
                    <a:cubicBezTo>
                      <a:pt x="882326" y="1316380"/>
                      <a:pt x="795426" y="1403279"/>
                      <a:pt x="688230" y="1403279"/>
                    </a:cubicBezTo>
                    <a:lnTo>
                      <a:pt x="194095" y="1403279"/>
                    </a:lnTo>
                    <a:cubicBezTo>
                      <a:pt x="86899" y="1403279"/>
                      <a:pt x="0" y="1316380"/>
                      <a:pt x="0" y="1209184"/>
                    </a:cubicBezTo>
                    <a:lnTo>
                      <a:pt x="0" y="194095"/>
                    </a:lnTo>
                    <a:cubicBezTo>
                      <a:pt x="0" y="86899"/>
                      <a:pt x="86899" y="0"/>
                      <a:pt x="194095" y="0"/>
                    </a:cubicBezTo>
                    <a:close/>
                  </a:path>
                </a:pathLst>
              </a:custGeom>
              <a:solidFill>
                <a:srgbClr val="000000">
                  <a:alpha val="0"/>
                </a:srgbClr>
              </a:solidFill>
              <a:ln w="28575" cap="rnd">
                <a:solidFill>
                  <a:srgbClr val="FFDE59"/>
                </a:solidFill>
                <a:prstDash val="solid"/>
                <a:round/>
              </a:ln>
            </p:spPr>
          </p:sp>
          <p:sp>
            <p:nvSpPr>
              <p:cNvPr name="TextBox 52" id="52"/>
              <p:cNvSpPr txBox="true"/>
              <p:nvPr/>
            </p:nvSpPr>
            <p:spPr>
              <a:xfrm>
                <a:off x="0" y="-9525"/>
                <a:ext cx="882326" cy="1412804"/>
              </a:xfrm>
              <a:prstGeom prst="rect">
                <a:avLst/>
              </a:prstGeom>
            </p:spPr>
            <p:txBody>
              <a:bodyPr anchor="ctr" rtlCol="false" tIns="30847" lIns="30847" bIns="30847" rIns="30847"/>
              <a:lstStyle/>
              <a:p>
                <a:pPr algn="ctr">
                  <a:lnSpc>
                    <a:spcPts val="2879"/>
                  </a:lnSpc>
                </a:pPr>
              </a:p>
            </p:txBody>
          </p:sp>
        </p:grpSp>
        <p:sp>
          <p:nvSpPr>
            <p:cNvPr name="TextBox 53" id="53"/>
            <p:cNvSpPr txBox="true"/>
            <p:nvPr/>
          </p:nvSpPr>
          <p:spPr>
            <a:xfrm rot="0">
              <a:off x="6066700" y="6382611"/>
              <a:ext cx="1825351" cy="2805037"/>
            </a:xfrm>
            <a:prstGeom prst="rect">
              <a:avLst/>
            </a:prstGeom>
          </p:spPr>
          <p:txBody>
            <a:bodyPr anchor="t" rtlCol="false" tIns="0" lIns="0" bIns="0" rIns="0">
              <a:spAutoFit/>
            </a:bodyPr>
            <a:lstStyle/>
            <a:p>
              <a:pPr>
                <a:lnSpc>
                  <a:spcPts val="2827"/>
                </a:lnSpc>
                <a:spcBef>
                  <a:spcPct val="0"/>
                </a:spcBef>
              </a:pPr>
              <a:r>
                <a:rPr lang="en-US" sz="2019">
                  <a:solidFill>
                    <a:srgbClr val="1EFFC1"/>
                  </a:solidFill>
                  <a:latin typeface="Arimo"/>
                </a:rPr>
                <a:t>LLM, are AI models that recognize and generate human text</a:t>
              </a:r>
            </a:p>
          </p:txBody>
        </p:sp>
        <p:sp>
          <p:nvSpPr>
            <p:cNvPr name="AutoShape 54" id="54"/>
            <p:cNvSpPr/>
            <p:nvPr/>
          </p:nvSpPr>
          <p:spPr>
            <a:xfrm flipH="true">
              <a:off x="8267991" y="7828984"/>
              <a:ext cx="2146940" cy="0"/>
            </a:xfrm>
            <a:prstGeom prst="line">
              <a:avLst/>
            </a:prstGeom>
            <a:ln cap="flat" w="34438">
              <a:solidFill>
                <a:srgbClr val="FFFFFF"/>
              </a:solidFill>
              <a:prstDash val="solid"/>
              <a:headEnd type="none" len="sm" w="sm"/>
              <a:tailEnd type="arrow" len="sm" w="med"/>
            </a:ln>
          </p:spPr>
        </p:sp>
        <p:sp>
          <p:nvSpPr>
            <p:cNvPr name="TextBox 55" id="55"/>
            <p:cNvSpPr txBox="true"/>
            <p:nvPr/>
          </p:nvSpPr>
          <p:spPr>
            <a:xfrm rot="0">
              <a:off x="919707" y="-57150"/>
              <a:ext cx="1875304" cy="565631"/>
            </a:xfrm>
            <a:prstGeom prst="rect">
              <a:avLst/>
            </a:prstGeom>
          </p:spPr>
          <p:txBody>
            <a:bodyPr anchor="t" rtlCol="false" tIns="0" lIns="0" bIns="0" rIns="0">
              <a:spAutoFit/>
            </a:bodyPr>
            <a:lstStyle/>
            <a:p>
              <a:pPr algn="ctr">
                <a:lnSpc>
                  <a:spcPts val="3565"/>
                </a:lnSpc>
              </a:pPr>
              <a:r>
                <a:rPr lang="en-US" sz="2546">
                  <a:solidFill>
                    <a:srgbClr val="FFFFFF"/>
                  </a:solidFill>
                  <a:latin typeface="Arimo"/>
                </a:rPr>
                <a:t>Docs</a:t>
              </a:r>
            </a:p>
          </p:txBody>
        </p:sp>
        <p:sp>
          <p:nvSpPr>
            <p:cNvPr name="TextBox 56" id="56"/>
            <p:cNvSpPr txBox="true"/>
            <p:nvPr/>
          </p:nvSpPr>
          <p:spPr>
            <a:xfrm rot="0">
              <a:off x="5014371" y="5210607"/>
              <a:ext cx="4012462" cy="565631"/>
            </a:xfrm>
            <a:prstGeom prst="rect">
              <a:avLst/>
            </a:prstGeom>
          </p:spPr>
          <p:txBody>
            <a:bodyPr anchor="t" rtlCol="false" tIns="0" lIns="0" bIns="0" rIns="0">
              <a:spAutoFit/>
            </a:bodyPr>
            <a:lstStyle/>
            <a:p>
              <a:pPr algn="ctr">
                <a:lnSpc>
                  <a:spcPts val="3565"/>
                </a:lnSpc>
              </a:pPr>
              <a:r>
                <a:rPr lang="en-US" sz="2546">
                  <a:solidFill>
                    <a:srgbClr val="FFFFFF"/>
                  </a:solidFill>
                  <a:latin typeface="Arimo"/>
                </a:rPr>
                <a:t>Final summary</a:t>
              </a:r>
            </a:p>
          </p:txBody>
        </p:sp>
      </p:grpSp>
      <p:sp>
        <p:nvSpPr>
          <p:cNvPr name="TextBox 57" id="57"/>
          <p:cNvSpPr txBox="true"/>
          <p:nvPr/>
        </p:nvSpPr>
        <p:spPr>
          <a:xfrm rot="0">
            <a:off x="370740" y="172246"/>
            <a:ext cx="8449475"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Example of  Lang chain</a:t>
            </a:r>
          </a:p>
        </p:txBody>
      </p:sp>
      <p:sp>
        <p:nvSpPr>
          <p:cNvPr name="TextBox 58" id="58"/>
          <p:cNvSpPr txBox="true"/>
          <p:nvPr/>
        </p:nvSpPr>
        <p:spPr>
          <a:xfrm rot="0">
            <a:off x="745925" y="1451936"/>
            <a:ext cx="3056037" cy="658495"/>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Arimo"/>
              </a:rPr>
              <a:t>2.Map Reduce</a:t>
            </a:r>
          </a:p>
        </p:txBody>
      </p:sp>
      <p:sp>
        <p:nvSpPr>
          <p:cNvPr name="TextBox 59" id="59"/>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8100" y="438150"/>
            <a:ext cx="10777422"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Integration with Lang Chain</a:t>
            </a:r>
          </a:p>
        </p:txBody>
      </p:sp>
      <p:sp>
        <p:nvSpPr>
          <p:cNvPr name="TextBox 3" id="3"/>
          <p:cNvSpPr txBox="true"/>
          <p:nvPr/>
        </p:nvSpPr>
        <p:spPr>
          <a:xfrm rot="0">
            <a:off x="676418" y="2289188"/>
            <a:ext cx="16935163" cy="1315720"/>
          </a:xfrm>
          <a:prstGeom prst="rect">
            <a:avLst/>
          </a:prstGeom>
        </p:spPr>
        <p:txBody>
          <a:bodyPr anchor="t" rtlCol="false" tIns="0" lIns="0" bIns="0" rIns="0">
            <a:spAutoFit/>
          </a:bodyPr>
          <a:lstStyle/>
          <a:p>
            <a:pPr>
              <a:lnSpc>
                <a:spcPts val="5179"/>
              </a:lnSpc>
            </a:pPr>
            <a:r>
              <a:rPr lang="en-US" sz="3699">
                <a:solidFill>
                  <a:srgbClr val="FFFFFF"/>
                </a:solidFill>
                <a:latin typeface="Arimo"/>
              </a:rPr>
              <a:t>1.Data Integrations: </a:t>
            </a:r>
            <a:r>
              <a:rPr lang="en-US" sz="3699">
                <a:solidFill>
                  <a:srgbClr val="1EFFC1"/>
                </a:solidFill>
                <a:latin typeface="Arimo"/>
              </a:rPr>
              <a:t>It connects to various databases, APIs and file systems for accessing structured and unstructured data.</a:t>
            </a:r>
          </a:p>
        </p:txBody>
      </p:sp>
      <p:sp>
        <p:nvSpPr>
          <p:cNvPr name="TextBox 4" id="4"/>
          <p:cNvSpPr txBox="true"/>
          <p:nvPr/>
        </p:nvSpPr>
        <p:spPr>
          <a:xfrm rot="0">
            <a:off x="0" y="4214749"/>
            <a:ext cx="3312478"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Database</a:t>
            </a:r>
          </a:p>
        </p:txBody>
      </p:sp>
      <p:grpSp>
        <p:nvGrpSpPr>
          <p:cNvPr name="Group 5" id="5"/>
          <p:cNvGrpSpPr/>
          <p:nvPr/>
        </p:nvGrpSpPr>
        <p:grpSpPr>
          <a:xfrm rot="0">
            <a:off x="384466" y="5471654"/>
            <a:ext cx="17546407" cy="3121648"/>
            <a:chOff x="0" y="0"/>
            <a:chExt cx="23395209" cy="4162197"/>
          </a:xfrm>
        </p:grpSpPr>
        <p:grpSp>
          <p:nvGrpSpPr>
            <p:cNvPr name="Group 6" id="6"/>
            <p:cNvGrpSpPr/>
            <p:nvPr/>
          </p:nvGrpSpPr>
          <p:grpSpPr>
            <a:xfrm rot="0">
              <a:off x="128796" y="0"/>
              <a:ext cx="5314958" cy="1354254"/>
              <a:chOff x="0" y="0"/>
              <a:chExt cx="1354930" cy="345237"/>
            </a:xfrm>
          </p:grpSpPr>
          <p:sp>
            <p:nvSpPr>
              <p:cNvPr name="Freeform 7" id="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9" id="9"/>
            <p:cNvGrpSpPr/>
            <p:nvPr/>
          </p:nvGrpSpPr>
          <p:grpSpPr>
            <a:xfrm rot="0">
              <a:off x="6026158" y="0"/>
              <a:ext cx="5314958" cy="1354254"/>
              <a:chOff x="0" y="0"/>
              <a:chExt cx="1354930" cy="345237"/>
            </a:xfrm>
          </p:grpSpPr>
          <p:sp>
            <p:nvSpPr>
              <p:cNvPr name="Freeform 10" id="10"/>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1" id="11"/>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2" id="12"/>
            <p:cNvGrpSpPr/>
            <p:nvPr/>
          </p:nvGrpSpPr>
          <p:grpSpPr>
            <a:xfrm rot="0">
              <a:off x="12053205" y="0"/>
              <a:ext cx="5314958" cy="1354254"/>
              <a:chOff x="0" y="0"/>
              <a:chExt cx="1354930" cy="345237"/>
            </a:xfrm>
          </p:grpSpPr>
          <p:sp>
            <p:nvSpPr>
              <p:cNvPr name="Freeform 13" id="13"/>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4" id="14"/>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5" id="15"/>
            <p:cNvGrpSpPr/>
            <p:nvPr/>
          </p:nvGrpSpPr>
          <p:grpSpPr>
            <a:xfrm rot="0">
              <a:off x="18080252" y="0"/>
              <a:ext cx="5314958" cy="1354254"/>
              <a:chOff x="0" y="0"/>
              <a:chExt cx="1354930" cy="345237"/>
            </a:xfrm>
          </p:grpSpPr>
          <p:sp>
            <p:nvSpPr>
              <p:cNvPr name="Freeform 16" id="16"/>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7" id="17"/>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8" id="18"/>
            <p:cNvGrpSpPr/>
            <p:nvPr/>
          </p:nvGrpSpPr>
          <p:grpSpPr>
            <a:xfrm rot="0">
              <a:off x="128796" y="2807943"/>
              <a:ext cx="5314958" cy="1354254"/>
              <a:chOff x="0" y="0"/>
              <a:chExt cx="1354930" cy="345237"/>
            </a:xfrm>
          </p:grpSpPr>
          <p:sp>
            <p:nvSpPr>
              <p:cNvPr name="Freeform 19" id="19"/>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0" id="20"/>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1" id="21"/>
            <p:cNvGrpSpPr/>
            <p:nvPr/>
          </p:nvGrpSpPr>
          <p:grpSpPr>
            <a:xfrm rot="0">
              <a:off x="6026158" y="2807943"/>
              <a:ext cx="5314958" cy="1354254"/>
              <a:chOff x="0" y="0"/>
              <a:chExt cx="1354930" cy="345237"/>
            </a:xfrm>
          </p:grpSpPr>
          <p:sp>
            <p:nvSpPr>
              <p:cNvPr name="Freeform 22" id="22"/>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3" id="23"/>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4" id="24"/>
            <p:cNvGrpSpPr/>
            <p:nvPr/>
          </p:nvGrpSpPr>
          <p:grpSpPr>
            <a:xfrm rot="0">
              <a:off x="12053205" y="2807943"/>
              <a:ext cx="5314958" cy="1354254"/>
              <a:chOff x="0" y="0"/>
              <a:chExt cx="1354930" cy="345237"/>
            </a:xfrm>
          </p:grpSpPr>
          <p:sp>
            <p:nvSpPr>
              <p:cNvPr name="Freeform 25" id="2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6" id="2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7" id="27"/>
            <p:cNvGrpSpPr/>
            <p:nvPr/>
          </p:nvGrpSpPr>
          <p:grpSpPr>
            <a:xfrm rot="0">
              <a:off x="18079362" y="2807943"/>
              <a:ext cx="5314958" cy="1354254"/>
              <a:chOff x="0" y="0"/>
              <a:chExt cx="1354930" cy="345237"/>
            </a:xfrm>
          </p:grpSpPr>
          <p:sp>
            <p:nvSpPr>
              <p:cNvPr name="Freeform 28" id="28"/>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9" id="29"/>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30" id="30"/>
            <p:cNvSpPr txBox="true"/>
            <p:nvPr/>
          </p:nvSpPr>
          <p:spPr>
            <a:xfrm rot="0">
              <a:off x="0"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SQL </a:t>
              </a:r>
            </a:p>
          </p:txBody>
        </p:sp>
        <p:sp>
          <p:nvSpPr>
            <p:cNvPr name="TextBox 31" id="31"/>
            <p:cNvSpPr txBox="true"/>
            <p:nvPr/>
          </p:nvSpPr>
          <p:spPr>
            <a:xfrm rot="0">
              <a:off x="6026158"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MySQL </a:t>
              </a:r>
            </a:p>
          </p:txBody>
        </p:sp>
        <p:sp>
          <p:nvSpPr>
            <p:cNvPr name="TextBox 32" id="32"/>
            <p:cNvSpPr txBox="true"/>
            <p:nvPr/>
          </p:nvSpPr>
          <p:spPr>
            <a:xfrm rot="0">
              <a:off x="11925315"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MongoDB</a:t>
              </a:r>
            </a:p>
          </p:txBody>
        </p:sp>
        <p:sp>
          <p:nvSpPr>
            <p:cNvPr name="TextBox 33" id="33"/>
            <p:cNvSpPr txBox="true"/>
            <p:nvPr/>
          </p:nvSpPr>
          <p:spPr>
            <a:xfrm rot="0">
              <a:off x="17952362"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Cassandra</a:t>
              </a:r>
            </a:p>
          </p:txBody>
        </p:sp>
        <p:sp>
          <p:nvSpPr>
            <p:cNvPr name="TextBox 34" id="34"/>
            <p:cNvSpPr txBox="true"/>
            <p:nvPr/>
          </p:nvSpPr>
          <p:spPr>
            <a:xfrm rot="0">
              <a:off x="0"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AWSDynamoDB </a:t>
              </a:r>
            </a:p>
          </p:txBody>
        </p:sp>
        <p:sp>
          <p:nvSpPr>
            <p:cNvPr name="TextBox 35" id="35"/>
            <p:cNvSpPr txBox="true"/>
            <p:nvPr/>
          </p:nvSpPr>
          <p:spPr>
            <a:xfrm rot="0">
              <a:off x="6026158"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Chroma</a:t>
              </a:r>
            </a:p>
          </p:txBody>
        </p:sp>
        <p:sp>
          <p:nvSpPr>
            <p:cNvPr name="TextBox 36" id="36"/>
            <p:cNvSpPr txBox="true"/>
            <p:nvPr/>
          </p:nvSpPr>
          <p:spPr>
            <a:xfrm rot="0">
              <a:off x="12052315"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Pinecone</a:t>
              </a:r>
            </a:p>
          </p:txBody>
        </p:sp>
        <p:sp>
          <p:nvSpPr>
            <p:cNvPr name="TextBox 37" id="37"/>
            <p:cNvSpPr txBox="true"/>
            <p:nvPr/>
          </p:nvSpPr>
          <p:spPr>
            <a:xfrm rot="0">
              <a:off x="18079362"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FAISS</a:t>
              </a:r>
            </a:p>
          </p:txBody>
        </p:sp>
      </p:grpSp>
      <p:sp>
        <p:nvSpPr>
          <p:cNvPr name="TextBox 38" id="38"/>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3365020" y="4864420"/>
            <a:ext cx="11199229" cy="3465606"/>
            <a:chOff x="0" y="0"/>
            <a:chExt cx="14932305" cy="4620809"/>
          </a:xfrm>
        </p:grpSpPr>
        <p:grpSp>
          <p:nvGrpSpPr>
            <p:cNvPr name="Group 3" id="3"/>
            <p:cNvGrpSpPr/>
            <p:nvPr/>
          </p:nvGrpSpPr>
          <p:grpSpPr>
            <a:xfrm rot="0">
              <a:off x="142987" y="0"/>
              <a:ext cx="5900586" cy="1503472"/>
              <a:chOff x="0" y="0"/>
              <a:chExt cx="1354930" cy="345237"/>
            </a:xfrm>
          </p:grpSpPr>
          <p:sp>
            <p:nvSpPr>
              <p:cNvPr name="Freeform 4" id="4"/>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5" id="5"/>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6" id="6"/>
            <p:cNvGrpSpPr/>
            <p:nvPr/>
          </p:nvGrpSpPr>
          <p:grpSpPr>
            <a:xfrm rot="0">
              <a:off x="142987" y="3117336"/>
              <a:ext cx="5900586" cy="1503472"/>
              <a:chOff x="0" y="0"/>
              <a:chExt cx="1354930" cy="345237"/>
            </a:xfrm>
          </p:grpSpPr>
          <p:sp>
            <p:nvSpPr>
              <p:cNvPr name="Freeform 7" id="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9" id="9"/>
            <p:cNvSpPr txBox="true"/>
            <p:nvPr/>
          </p:nvSpPr>
          <p:spPr>
            <a:xfrm rot="0">
              <a:off x="0" y="367887"/>
              <a:ext cx="5900586" cy="691498"/>
            </a:xfrm>
            <a:prstGeom prst="rect">
              <a:avLst/>
            </a:prstGeom>
          </p:spPr>
          <p:txBody>
            <a:bodyPr anchor="t" rtlCol="false" tIns="0" lIns="0" bIns="0" rIns="0">
              <a:spAutoFit/>
            </a:bodyPr>
            <a:lstStyle/>
            <a:p>
              <a:pPr algn="ctr">
                <a:lnSpc>
                  <a:spcPts val="4289"/>
                </a:lnSpc>
                <a:spcBef>
                  <a:spcPct val="0"/>
                </a:spcBef>
              </a:pPr>
              <a:r>
                <a:rPr lang="en-US" sz="3064">
                  <a:solidFill>
                    <a:srgbClr val="1EFFC1"/>
                  </a:solidFill>
                  <a:latin typeface="Arimo"/>
                </a:rPr>
                <a:t>Google API Client</a:t>
              </a:r>
            </a:p>
          </p:txBody>
        </p:sp>
        <p:sp>
          <p:nvSpPr>
            <p:cNvPr name="TextBox 10" id="10"/>
            <p:cNvSpPr txBox="true"/>
            <p:nvPr/>
          </p:nvSpPr>
          <p:spPr>
            <a:xfrm rot="0">
              <a:off x="0" y="3485223"/>
              <a:ext cx="5900586" cy="691498"/>
            </a:xfrm>
            <a:prstGeom prst="rect">
              <a:avLst/>
            </a:prstGeom>
          </p:spPr>
          <p:txBody>
            <a:bodyPr anchor="t" rtlCol="false" tIns="0" lIns="0" bIns="0" rIns="0">
              <a:spAutoFit/>
            </a:bodyPr>
            <a:lstStyle/>
            <a:p>
              <a:pPr algn="ctr">
                <a:lnSpc>
                  <a:spcPts val="4289"/>
                </a:lnSpc>
                <a:spcBef>
                  <a:spcPct val="0"/>
                </a:spcBef>
              </a:pPr>
              <a:r>
                <a:rPr lang="en-US" sz="3064">
                  <a:solidFill>
                    <a:srgbClr val="1EFFC1"/>
                  </a:solidFill>
                  <a:latin typeface="Arimo"/>
                </a:rPr>
                <a:t>Amazon API Gateway</a:t>
              </a:r>
            </a:p>
          </p:txBody>
        </p:sp>
        <p:grpSp>
          <p:nvGrpSpPr>
            <p:cNvPr name="Group 11" id="11"/>
            <p:cNvGrpSpPr/>
            <p:nvPr/>
          </p:nvGrpSpPr>
          <p:grpSpPr>
            <a:xfrm rot="0">
              <a:off x="9031719" y="0"/>
              <a:ext cx="5900586" cy="1503472"/>
              <a:chOff x="0" y="0"/>
              <a:chExt cx="1354930" cy="345237"/>
            </a:xfrm>
          </p:grpSpPr>
          <p:sp>
            <p:nvSpPr>
              <p:cNvPr name="Freeform 12" id="12"/>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3" id="13"/>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4" id="14"/>
            <p:cNvGrpSpPr/>
            <p:nvPr/>
          </p:nvGrpSpPr>
          <p:grpSpPr>
            <a:xfrm rot="0">
              <a:off x="9031719" y="3117336"/>
              <a:ext cx="5900586" cy="1503472"/>
              <a:chOff x="0" y="0"/>
              <a:chExt cx="1354930" cy="345237"/>
            </a:xfrm>
          </p:grpSpPr>
          <p:sp>
            <p:nvSpPr>
              <p:cNvPr name="Freeform 15" id="1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6" id="1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17" id="17"/>
            <p:cNvSpPr txBox="true"/>
            <p:nvPr/>
          </p:nvSpPr>
          <p:spPr>
            <a:xfrm rot="0">
              <a:off x="8889738" y="367887"/>
              <a:ext cx="5900586" cy="691498"/>
            </a:xfrm>
            <a:prstGeom prst="rect">
              <a:avLst/>
            </a:prstGeom>
          </p:spPr>
          <p:txBody>
            <a:bodyPr anchor="t" rtlCol="false" tIns="0" lIns="0" bIns="0" rIns="0">
              <a:spAutoFit/>
            </a:bodyPr>
            <a:lstStyle/>
            <a:p>
              <a:pPr algn="ctr">
                <a:lnSpc>
                  <a:spcPts val="4289"/>
                </a:lnSpc>
                <a:spcBef>
                  <a:spcPct val="0"/>
                </a:spcBef>
              </a:pPr>
              <a:r>
                <a:rPr lang="en-US" sz="3064">
                  <a:solidFill>
                    <a:srgbClr val="1EFFC1"/>
                  </a:solidFill>
                  <a:latin typeface="Arimo"/>
                </a:rPr>
                <a:t>OpenAI API</a:t>
              </a:r>
            </a:p>
          </p:txBody>
        </p:sp>
        <p:sp>
          <p:nvSpPr>
            <p:cNvPr name="TextBox 18" id="18"/>
            <p:cNvSpPr txBox="true"/>
            <p:nvPr/>
          </p:nvSpPr>
          <p:spPr>
            <a:xfrm rot="0">
              <a:off x="9030732" y="3485223"/>
              <a:ext cx="5900586" cy="691498"/>
            </a:xfrm>
            <a:prstGeom prst="rect">
              <a:avLst/>
            </a:prstGeom>
          </p:spPr>
          <p:txBody>
            <a:bodyPr anchor="t" rtlCol="false" tIns="0" lIns="0" bIns="0" rIns="0">
              <a:spAutoFit/>
            </a:bodyPr>
            <a:lstStyle/>
            <a:p>
              <a:pPr algn="ctr">
                <a:lnSpc>
                  <a:spcPts val="4289"/>
                </a:lnSpc>
                <a:spcBef>
                  <a:spcPct val="0"/>
                </a:spcBef>
              </a:pPr>
              <a:r>
                <a:rPr lang="en-US" sz="3064">
                  <a:solidFill>
                    <a:srgbClr val="1EFFC1"/>
                  </a:solidFill>
                  <a:latin typeface="Arimo"/>
                </a:rPr>
                <a:t>Azure OpenAI API</a:t>
              </a:r>
            </a:p>
          </p:txBody>
        </p:sp>
      </p:grpSp>
      <p:sp>
        <p:nvSpPr>
          <p:cNvPr name="TextBox 19" id="19"/>
          <p:cNvSpPr txBox="true"/>
          <p:nvPr/>
        </p:nvSpPr>
        <p:spPr>
          <a:xfrm rot="0">
            <a:off x="-38100" y="438150"/>
            <a:ext cx="10777422"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Integration with Lang Chain</a:t>
            </a:r>
          </a:p>
        </p:txBody>
      </p:sp>
      <p:sp>
        <p:nvSpPr>
          <p:cNvPr name="TextBox 20" id="20"/>
          <p:cNvSpPr txBox="true"/>
          <p:nvPr/>
        </p:nvSpPr>
        <p:spPr>
          <a:xfrm rot="0">
            <a:off x="640799" y="1789588"/>
            <a:ext cx="3498949" cy="541403"/>
          </a:xfrm>
          <a:prstGeom prst="rect">
            <a:avLst/>
          </a:prstGeom>
        </p:spPr>
        <p:txBody>
          <a:bodyPr anchor="t" rtlCol="false" tIns="0" lIns="0" bIns="0" rIns="0">
            <a:spAutoFit/>
          </a:bodyPr>
          <a:lstStyle/>
          <a:p>
            <a:pPr algn="ctr">
              <a:lnSpc>
                <a:spcPts val="4283"/>
              </a:lnSpc>
              <a:spcBef>
                <a:spcPct val="0"/>
              </a:spcBef>
            </a:pPr>
            <a:r>
              <a:rPr lang="en-US" sz="3059">
                <a:solidFill>
                  <a:srgbClr val="FFFFFF"/>
                </a:solidFill>
                <a:latin typeface="Arimo"/>
              </a:rPr>
              <a:t>1.Data Integrations: </a:t>
            </a:r>
          </a:p>
        </p:txBody>
      </p:sp>
      <p:sp>
        <p:nvSpPr>
          <p:cNvPr name="TextBox 21" id="21"/>
          <p:cNvSpPr txBox="true"/>
          <p:nvPr/>
        </p:nvSpPr>
        <p:spPr>
          <a:xfrm rot="0">
            <a:off x="370796" y="2802571"/>
            <a:ext cx="1851450" cy="592455"/>
          </a:xfrm>
          <a:prstGeom prst="rect">
            <a:avLst/>
          </a:prstGeom>
        </p:spPr>
        <p:txBody>
          <a:bodyPr anchor="t" rtlCol="false" tIns="0" lIns="0" bIns="0" rIns="0">
            <a:spAutoFit/>
          </a:bodyPr>
          <a:lstStyle/>
          <a:p>
            <a:pPr algn="ctr">
              <a:lnSpc>
                <a:spcPts val="4620"/>
              </a:lnSpc>
            </a:pPr>
            <a:r>
              <a:rPr lang="en-US" sz="3300">
                <a:solidFill>
                  <a:srgbClr val="1EFFC1"/>
                </a:solidFill>
                <a:latin typeface="Arimo"/>
              </a:rPr>
              <a:t>API</a:t>
            </a:r>
          </a:p>
        </p:txBody>
      </p:sp>
      <p:sp>
        <p:nvSpPr>
          <p:cNvPr name="TextBox 22" id="22"/>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8100" y="438150"/>
            <a:ext cx="10777422"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Integration with Lang Chain</a:t>
            </a:r>
          </a:p>
        </p:txBody>
      </p:sp>
      <p:sp>
        <p:nvSpPr>
          <p:cNvPr name="TextBox 3" id="3"/>
          <p:cNvSpPr txBox="true"/>
          <p:nvPr/>
        </p:nvSpPr>
        <p:spPr>
          <a:xfrm rot="0">
            <a:off x="640799" y="1789588"/>
            <a:ext cx="3498949" cy="541403"/>
          </a:xfrm>
          <a:prstGeom prst="rect">
            <a:avLst/>
          </a:prstGeom>
        </p:spPr>
        <p:txBody>
          <a:bodyPr anchor="t" rtlCol="false" tIns="0" lIns="0" bIns="0" rIns="0">
            <a:spAutoFit/>
          </a:bodyPr>
          <a:lstStyle/>
          <a:p>
            <a:pPr algn="ctr">
              <a:lnSpc>
                <a:spcPts val="4283"/>
              </a:lnSpc>
              <a:spcBef>
                <a:spcPct val="0"/>
              </a:spcBef>
            </a:pPr>
            <a:r>
              <a:rPr lang="en-US" sz="3059">
                <a:solidFill>
                  <a:srgbClr val="FFFFFF"/>
                </a:solidFill>
                <a:latin typeface="Arimo"/>
              </a:rPr>
              <a:t>1.Data Integrations: </a:t>
            </a:r>
          </a:p>
        </p:txBody>
      </p:sp>
      <p:sp>
        <p:nvSpPr>
          <p:cNvPr name="TextBox 4" id="4"/>
          <p:cNvSpPr txBox="true"/>
          <p:nvPr/>
        </p:nvSpPr>
        <p:spPr>
          <a:xfrm rot="0">
            <a:off x="370796" y="2607216"/>
            <a:ext cx="2978451" cy="592455"/>
          </a:xfrm>
          <a:prstGeom prst="rect">
            <a:avLst/>
          </a:prstGeom>
        </p:spPr>
        <p:txBody>
          <a:bodyPr anchor="t" rtlCol="false" tIns="0" lIns="0" bIns="0" rIns="0">
            <a:spAutoFit/>
          </a:bodyPr>
          <a:lstStyle/>
          <a:p>
            <a:pPr algn="ctr">
              <a:lnSpc>
                <a:spcPts val="4620"/>
              </a:lnSpc>
            </a:pPr>
            <a:r>
              <a:rPr lang="en-US" sz="3300">
                <a:solidFill>
                  <a:srgbClr val="1EFFC1"/>
                </a:solidFill>
                <a:latin typeface="Arimo"/>
              </a:rPr>
              <a:t>File System</a:t>
            </a:r>
          </a:p>
        </p:txBody>
      </p:sp>
      <p:grpSp>
        <p:nvGrpSpPr>
          <p:cNvPr name="Group 5" id="5"/>
          <p:cNvGrpSpPr/>
          <p:nvPr/>
        </p:nvGrpSpPr>
        <p:grpSpPr>
          <a:xfrm rot="0">
            <a:off x="370796" y="5143500"/>
            <a:ext cx="17546407" cy="3121648"/>
            <a:chOff x="0" y="0"/>
            <a:chExt cx="23395209" cy="4162197"/>
          </a:xfrm>
        </p:grpSpPr>
        <p:grpSp>
          <p:nvGrpSpPr>
            <p:cNvPr name="Group 6" id="6"/>
            <p:cNvGrpSpPr/>
            <p:nvPr/>
          </p:nvGrpSpPr>
          <p:grpSpPr>
            <a:xfrm rot="0">
              <a:off x="128796" y="0"/>
              <a:ext cx="5314958" cy="1354254"/>
              <a:chOff x="0" y="0"/>
              <a:chExt cx="1354930" cy="345237"/>
            </a:xfrm>
          </p:grpSpPr>
          <p:sp>
            <p:nvSpPr>
              <p:cNvPr name="Freeform 7" id="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9" id="9"/>
            <p:cNvGrpSpPr/>
            <p:nvPr/>
          </p:nvGrpSpPr>
          <p:grpSpPr>
            <a:xfrm rot="0">
              <a:off x="6026158" y="0"/>
              <a:ext cx="5314958" cy="1354254"/>
              <a:chOff x="0" y="0"/>
              <a:chExt cx="1354930" cy="345237"/>
            </a:xfrm>
          </p:grpSpPr>
          <p:sp>
            <p:nvSpPr>
              <p:cNvPr name="Freeform 10" id="10"/>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1" id="11"/>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2" id="12"/>
            <p:cNvGrpSpPr/>
            <p:nvPr/>
          </p:nvGrpSpPr>
          <p:grpSpPr>
            <a:xfrm rot="0">
              <a:off x="12053205" y="0"/>
              <a:ext cx="5314958" cy="1354254"/>
              <a:chOff x="0" y="0"/>
              <a:chExt cx="1354930" cy="345237"/>
            </a:xfrm>
          </p:grpSpPr>
          <p:sp>
            <p:nvSpPr>
              <p:cNvPr name="Freeform 13" id="13"/>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4" id="14"/>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5" id="15"/>
            <p:cNvGrpSpPr/>
            <p:nvPr/>
          </p:nvGrpSpPr>
          <p:grpSpPr>
            <a:xfrm rot="0">
              <a:off x="18080252" y="0"/>
              <a:ext cx="5314958" cy="1354254"/>
              <a:chOff x="0" y="0"/>
              <a:chExt cx="1354930" cy="345237"/>
            </a:xfrm>
          </p:grpSpPr>
          <p:sp>
            <p:nvSpPr>
              <p:cNvPr name="Freeform 16" id="16"/>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7" id="17"/>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8" id="18"/>
            <p:cNvGrpSpPr/>
            <p:nvPr/>
          </p:nvGrpSpPr>
          <p:grpSpPr>
            <a:xfrm rot="0">
              <a:off x="128796" y="2807943"/>
              <a:ext cx="5314958" cy="1354254"/>
              <a:chOff x="0" y="0"/>
              <a:chExt cx="1354930" cy="345237"/>
            </a:xfrm>
          </p:grpSpPr>
          <p:sp>
            <p:nvSpPr>
              <p:cNvPr name="Freeform 19" id="19"/>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0" id="20"/>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1" id="21"/>
            <p:cNvGrpSpPr/>
            <p:nvPr/>
          </p:nvGrpSpPr>
          <p:grpSpPr>
            <a:xfrm rot="0">
              <a:off x="6026158" y="2807943"/>
              <a:ext cx="5314958" cy="1354254"/>
              <a:chOff x="0" y="0"/>
              <a:chExt cx="1354930" cy="345237"/>
            </a:xfrm>
          </p:grpSpPr>
          <p:sp>
            <p:nvSpPr>
              <p:cNvPr name="Freeform 22" id="22"/>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3" id="23"/>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4" id="24"/>
            <p:cNvGrpSpPr/>
            <p:nvPr/>
          </p:nvGrpSpPr>
          <p:grpSpPr>
            <a:xfrm rot="0">
              <a:off x="12053205" y="2807943"/>
              <a:ext cx="5314958" cy="1354254"/>
              <a:chOff x="0" y="0"/>
              <a:chExt cx="1354930" cy="345237"/>
            </a:xfrm>
          </p:grpSpPr>
          <p:sp>
            <p:nvSpPr>
              <p:cNvPr name="Freeform 25" id="2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6" id="2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7" id="27"/>
            <p:cNvGrpSpPr/>
            <p:nvPr/>
          </p:nvGrpSpPr>
          <p:grpSpPr>
            <a:xfrm rot="0">
              <a:off x="18079362" y="2807943"/>
              <a:ext cx="5314958" cy="1354254"/>
              <a:chOff x="0" y="0"/>
              <a:chExt cx="1354930" cy="345237"/>
            </a:xfrm>
          </p:grpSpPr>
          <p:sp>
            <p:nvSpPr>
              <p:cNvPr name="Freeform 28" id="28"/>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9" id="29"/>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30" id="30"/>
            <p:cNvSpPr txBox="true"/>
            <p:nvPr/>
          </p:nvSpPr>
          <p:spPr>
            <a:xfrm rot="0">
              <a:off x="6026158"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JSON files</a:t>
              </a:r>
            </a:p>
          </p:txBody>
        </p:sp>
        <p:sp>
          <p:nvSpPr>
            <p:cNvPr name="TextBox 31" id="31"/>
            <p:cNvSpPr txBox="true"/>
            <p:nvPr/>
          </p:nvSpPr>
          <p:spPr>
            <a:xfrm rot="0">
              <a:off x="17952362"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PDF Files</a:t>
              </a:r>
            </a:p>
          </p:txBody>
        </p:sp>
        <p:sp>
          <p:nvSpPr>
            <p:cNvPr name="TextBox 32" id="32"/>
            <p:cNvSpPr txBox="true"/>
            <p:nvPr/>
          </p:nvSpPr>
          <p:spPr>
            <a:xfrm rot="0">
              <a:off x="0"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Google Document</a:t>
              </a:r>
            </a:p>
          </p:txBody>
        </p:sp>
        <p:sp>
          <p:nvSpPr>
            <p:cNvPr name="TextBox 33" id="33"/>
            <p:cNvSpPr txBox="true"/>
            <p:nvPr/>
          </p:nvSpPr>
          <p:spPr>
            <a:xfrm rot="0">
              <a:off x="6026158"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Excel files</a:t>
              </a:r>
            </a:p>
          </p:txBody>
        </p:sp>
        <p:sp>
          <p:nvSpPr>
            <p:cNvPr name="TextBox 34" id="34"/>
            <p:cNvSpPr txBox="true"/>
            <p:nvPr/>
          </p:nvSpPr>
          <p:spPr>
            <a:xfrm rot="0">
              <a:off x="12052315"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Wikipedia Loader</a:t>
              </a:r>
            </a:p>
          </p:txBody>
        </p:sp>
        <p:sp>
          <p:nvSpPr>
            <p:cNvPr name="TextBox 35" id="35"/>
            <p:cNvSpPr txBox="true"/>
            <p:nvPr/>
          </p:nvSpPr>
          <p:spPr>
            <a:xfrm rot="0">
              <a:off x="18079362"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HTML files</a:t>
              </a:r>
            </a:p>
          </p:txBody>
        </p:sp>
        <p:sp>
          <p:nvSpPr>
            <p:cNvPr name="TextBox 36" id="36"/>
            <p:cNvSpPr txBox="true"/>
            <p:nvPr/>
          </p:nvSpPr>
          <p:spPr>
            <a:xfrm rot="0">
              <a:off x="127000"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CSV files</a:t>
              </a:r>
            </a:p>
          </p:txBody>
        </p:sp>
        <p:sp>
          <p:nvSpPr>
            <p:cNvPr name="TextBox 37" id="37"/>
            <p:cNvSpPr txBox="true"/>
            <p:nvPr/>
          </p:nvSpPr>
          <p:spPr>
            <a:xfrm rot="0">
              <a:off x="11989260"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Text Document</a:t>
              </a:r>
            </a:p>
          </p:txBody>
        </p:sp>
      </p:grpSp>
      <p:sp>
        <p:nvSpPr>
          <p:cNvPr name="TextBox 38" id="38"/>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AutoShape 2" id="2"/>
          <p:cNvSpPr/>
          <p:nvPr/>
        </p:nvSpPr>
        <p:spPr>
          <a:xfrm flipH="true">
            <a:off x="2216171" y="1490662"/>
            <a:ext cx="10945050" cy="37050"/>
          </a:xfrm>
          <a:prstGeom prst="line">
            <a:avLst/>
          </a:prstGeom>
          <a:ln cap="rnd" w="9525">
            <a:solidFill>
              <a:srgbClr val="48FFD5"/>
            </a:solidFill>
            <a:prstDash val="solid"/>
            <a:headEnd type="none" len="sm" w="sm"/>
            <a:tailEnd type="none" len="sm" w="sm"/>
          </a:ln>
        </p:spPr>
      </p:sp>
      <p:sp>
        <p:nvSpPr>
          <p:cNvPr name="TextBox 3" id="3"/>
          <p:cNvSpPr txBox="true"/>
          <p:nvPr/>
        </p:nvSpPr>
        <p:spPr>
          <a:xfrm rot="0">
            <a:off x="635266" y="542925"/>
            <a:ext cx="16858350" cy="942975"/>
          </a:xfrm>
          <a:prstGeom prst="rect">
            <a:avLst/>
          </a:prstGeom>
        </p:spPr>
        <p:txBody>
          <a:bodyPr anchor="t" rtlCol="false" tIns="0" lIns="0" bIns="0" rIns="0">
            <a:spAutoFit/>
          </a:bodyPr>
          <a:lstStyle/>
          <a:p>
            <a:pPr>
              <a:lnSpc>
                <a:spcPts val="7200"/>
              </a:lnSpc>
            </a:pPr>
            <a:r>
              <a:rPr lang="en-US" sz="6000">
                <a:solidFill>
                  <a:srgbClr val="FFFFFF"/>
                </a:solidFill>
                <a:latin typeface="Arimo"/>
              </a:rPr>
              <a:t>About the Trainer</a:t>
            </a:r>
          </a:p>
        </p:txBody>
      </p:sp>
      <p:sp>
        <p:nvSpPr>
          <p:cNvPr name="TextBox 4" id="4"/>
          <p:cNvSpPr txBox="true"/>
          <p:nvPr/>
        </p:nvSpPr>
        <p:spPr>
          <a:xfrm rot="0">
            <a:off x="17036341" y="9453334"/>
            <a:ext cx="914550" cy="476250"/>
          </a:xfrm>
          <a:prstGeom prst="rect">
            <a:avLst/>
          </a:prstGeom>
        </p:spPr>
        <p:txBody>
          <a:bodyPr anchor="t" rtlCol="false" tIns="0" lIns="0" bIns="0" rIns="0">
            <a:spAutoFit/>
          </a:bodyPr>
          <a:lstStyle/>
          <a:p>
            <a:pPr algn="r">
              <a:lnSpc>
                <a:spcPts val="3359"/>
              </a:lnSpc>
            </a:pPr>
            <a:r>
              <a:rPr lang="en-US" sz="2799">
                <a:solidFill>
                  <a:srgbClr val="1EFFC1"/>
                </a:solidFill>
                <a:latin typeface="Arial"/>
              </a:rPr>
              <a:t>3</a:t>
            </a:r>
          </a:p>
        </p:txBody>
      </p:sp>
      <p:sp>
        <p:nvSpPr>
          <p:cNvPr name="TextBox 5" id="5"/>
          <p:cNvSpPr txBox="true"/>
          <p:nvPr/>
        </p:nvSpPr>
        <p:spPr>
          <a:xfrm rot="0">
            <a:off x="237475" y="1863024"/>
            <a:ext cx="12297150" cy="7857010"/>
          </a:xfrm>
          <a:prstGeom prst="rect">
            <a:avLst/>
          </a:prstGeom>
        </p:spPr>
        <p:txBody>
          <a:bodyPr anchor="t" rtlCol="false" tIns="0" lIns="0" bIns="0" rIns="0">
            <a:spAutoFit/>
          </a:bodyPr>
          <a:lstStyle/>
          <a:p>
            <a:pPr algn="l" marL="1155696" indent="-577848" lvl="1">
              <a:lnSpc>
                <a:spcPts val="6299"/>
              </a:lnSpc>
              <a:buFont typeface="Arial"/>
              <a:buChar char="•"/>
            </a:pPr>
            <a:r>
              <a:rPr lang="en-US" sz="3499">
                <a:solidFill>
                  <a:srgbClr val="48FFD5"/>
                </a:solidFill>
                <a:latin typeface="Arimo"/>
              </a:rPr>
              <a:t>Founder of Techcovery</a:t>
            </a:r>
          </a:p>
          <a:p>
            <a:pPr algn="l" marL="1155696" indent="-577848" lvl="1">
              <a:lnSpc>
                <a:spcPts val="6299"/>
              </a:lnSpc>
              <a:buFont typeface="Arial"/>
              <a:buChar char="•"/>
            </a:pPr>
            <a:r>
              <a:rPr lang="en-US" sz="3499">
                <a:solidFill>
                  <a:srgbClr val="48FFD5"/>
                </a:solidFill>
                <a:latin typeface="Arimo"/>
              </a:rPr>
              <a:t>Over 21 years of IT experience</a:t>
            </a:r>
          </a:p>
          <a:p>
            <a:pPr algn="l" marL="1155696" indent="-577848" lvl="1">
              <a:lnSpc>
                <a:spcPts val="6299"/>
              </a:lnSpc>
              <a:buFont typeface="Arial"/>
              <a:buChar char="•"/>
            </a:pPr>
            <a:r>
              <a:rPr lang="en-US" sz="3499">
                <a:solidFill>
                  <a:srgbClr val="48FFD5"/>
                </a:solidFill>
                <a:latin typeface="Arimo"/>
              </a:rPr>
              <a:t>Published 4 papers, 3 patents and Open Source Committer</a:t>
            </a:r>
          </a:p>
          <a:p>
            <a:pPr algn="l" marL="1155696" indent="-577848" lvl="1">
              <a:lnSpc>
                <a:spcPts val="6299"/>
              </a:lnSpc>
              <a:buFont typeface="Arial"/>
              <a:buChar char="•"/>
            </a:pPr>
            <a:r>
              <a:rPr lang="en-US" sz="3499">
                <a:solidFill>
                  <a:srgbClr val="48FFD5"/>
                </a:solidFill>
                <a:latin typeface="Arimo"/>
              </a:rPr>
              <a:t>Over 7 years at Amazon building Intelligent Applications</a:t>
            </a:r>
          </a:p>
          <a:p>
            <a:pPr algn="l" marL="1155696" indent="-577848" lvl="1">
              <a:lnSpc>
                <a:spcPts val="6299"/>
              </a:lnSpc>
              <a:buFont typeface="Arial"/>
              <a:buChar char="•"/>
            </a:pPr>
            <a:r>
              <a:rPr lang="en-US" sz="3499">
                <a:solidFill>
                  <a:srgbClr val="48FFD5"/>
                </a:solidFill>
                <a:latin typeface="Arimo"/>
              </a:rPr>
              <a:t>Was CTO of travel analytics startup named Trip38</a:t>
            </a:r>
          </a:p>
          <a:p>
            <a:pPr algn="l" marL="1155696" indent="-577848" lvl="1">
              <a:lnSpc>
                <a:spcPts val="6299"/>
              </a:lnSpc>
              <a:buFont typeface="Arial"/>
              <a:buChar char="•"/>
            </a:pPr>
            <a:r>
              <a:rPr lang="en-US" sz="3499">
                <a:solidFill>
                  <a:srgbClr val="48FFD5"/>
                </a:solidFill>
                <a:latin typeface="Arimo"/>
              </a:rPr>
              <a:t>Mentored AI startups in India like Cogknit Semantics</a:t>
            </a:r>
          </a:p>
          <a:p>
            <a:pPr algn="l" marL="1155696" indent="-577848" lvl="1">
              <a:lnSpc>
                <a:spcPts val="6299"/>
              </a:lnSpc>
              <a:buFont typeface="Arial"/>
              <a:buChar char="•"/>
            </a:pPr>
            <a:r>
              <a:rPr lang="en-US" sz="3499">
                <a:solidFill>
                  <a:srgbClr val="48FFD5"/>
                </a:solidFill>
                <a:latin typeface="Arimo"/>
              </a:rPr>
              <a:t>Delivered Over 1800 hours of Machine Learning and AI Training</a:t>
            </a:r>
          </a:p>
          <a:p>
            <a:pPr algn="l" marL="1155696" indent="-577848" lvl="1">
              <a:lnSpc>
                <a:spcPts val="6299"/>
              </a:lnSpc>
              <a:buFont typeface="Arial"/>
              <a:buChar char="•"/>
            </a:pPr>
            <a:r>
              <a:rPr lang="en-US" sz="3499">
                <a:solidFill>
                  <a:srgbClr val="48FFD5"/>
                </a:solidFill>
                <a:latin typeface="Arimo"/>
              </a:rPr>
              <a:t>Delivered Trainings in India and USA</a:t>
            </a:r>
          </a:p>
        </p:txBody>
      </p:sp>
      <p:grpSp>
        <p:nvGrpSpPr>
          <p:cNvPr name="Group 6" id="6"/>
          <p:cNvGrpSpPr/>
          <p:nvPr/>
        </p:nvGrpSpPr>
        <p:grpSpPr>
          <a:xfrm rot="0">
            <a:off x="12534625" y="2686325"/>
            <a:ext cx="5762850" cy="6391050"/>
            <a:chOff x="0" y="0"/>
            <a:chExt cx="7683800" cy="8521400"/>
          </a:xfrm>
        </p:grpSpPr>
        <p:sp>
          <p:nvSpPr>
            <p:cNvPr name="Freeform 7" id="7"/>
            <p:cNvSpPr/>
            <p:nvPr/>
          </p:nvSpPr>
          <p:spPr>
            <a:xfrm flipH="false" flipV="false" rot="0">
              <a:off x="12700" y="12700"/>
              <a:ext cx="7658354" cy="8496046"/>
            </a:xfrm>
            <a:custGeom>
              <a:avLst/>
              <a:gdLst/>
              <a:ahLst/>
              <a:cxnLst/>
              <a:rect r="r" b="b" t="t" l="l"/>
              <a:pathLst>
                <a:path h="8496046" w="7658354">
                  <a:moveTo>
                    <a:pt x="0" y="0"/>
                  </a:moveTo>
                  <a:lnTo>
                    <a:pt x="7658354" y="0"/>
                  </a:lnTo>
                  <a:lnTo>
                    <a:pt x="7658354" y="8496046"/>
                  </a:lnTo>
                  <a:lnTo>
                    <a:pt x="0" y="8496046"/>
                  </a:lnTo>
                  <a:close/>
                </a:path>
              </a:pathLst>
            </a:custGeom>
            <a:solidFill>
              <a:srgbClr val="1EFFC1"/>
            </a:solidFill>
          </p:spPr>
        </p:sp>
        <p:sp>
          <p:nvSpPr>
            <p:cNvPr name="Freeform 8" id="8"/>
            <p:cNvSpPr/>
            <p:nvPr/>
          </p:nvSpPr>
          <p:spPr>
            <a:xfrm flipH="false" flipV="false" rot="0">
              <a:off x="0" y="0"/>
              <a:ext cx="7683754" cy="8521446"/>
            </a:xfrm>
            <a:custGeom>
              <a:avLst/>
              <a:gdLst/>
              <a:ahLst/>
              <a:cxnLst/>
              <a:rect r="r" b="b" t="t" l="l"/>
              <a:pathLst>
                <a:path h="8521446" w="7683754">
                  <a:moveTo>
                    <a:pt x="12700" y="0"/>
                  </a:moveTo>
                  <a:lnTo>
                    <a:pt x="7671054" y="0"/>
                  </a:lnTo>
                  <a:cubicBezTo>
                    <a:pt x="7678039" y="0"/>
                    <a:pt x="7683754" y="5715"/>
                    <a:pt x="7683754" y="12700"/>
                  </a:cubicBezTo>
                  <a:lnTo>
                    <a:pt x="7683754" y="8508746"/>
                  </a:lnTo>
                  <a:cubicBezTo>
                    <a:pt x="7683754" y="8515731"/>
                    <a:pt x="7678039" y="8521446"/>
                    <a:pt x="7671054" y="8521446"/>
                  </a:cubicBezTo>
                  <a:lnTo>
                    <a:pt x="12700" y="8521446"/>
                  </a:lnTo>
                  <a:cubicBezTo>
                    <a:pt x="5715" y="8521446"/>
                    <a:pt x="0" y="8515731"/>
                    <a:pt x="0" y="8508746"/>
                  </a:cubicBezTo>
                  <a:lnTo>
                    <a:pt x="0" y="12700"/>
                  </a:lnTo>
                  <a:cubicBezTo>
                    <a:pt x="0" y="5715"/>
                    <a:pt x="5715" y="0"/>
                    <a:pt x="12700" y="0"/>
                  </a:cubicBezTo>
                  <a:moveTo>
                    <a:pt x="12700" y="25400"/>
                  </a:moveTo>
                  <a:lnTo>
                    <a:pt x="12700" y="12700"/>
                  </a:lnTo>
                  <a:lnTo>
                    <a:pt x="25400" y="12700"/>
                  </a:lnTo>
                  <a:lnTo>
                    <a:pt x="25400" y="8508746"/>
                  </a:lnTo>
                  <a:lnTo>
                    <a:pt x="12700" y="8508746"/>
                  </a:lnTo>
                  <a:lnTo>
                    <a:pt x="12700" y="8496046"/>
                  </a:lnTo>
                  <a:lnTo>
                    <a:pt x="7671054" y="8496046"/>
                  </a:lnTo>
                  <a:lnTo>
                    <a:pt x="7671054" y="8508746"/>
                  </a:lnTo>
                  <a:lnTo>
                    <a:pt x="7658354" y="8508746"/>
                  </a:lnTo>
                  <a:lnTo>
                    <a:pt x="7658354" y="12700"/>
                  </a:lnTo>
                  <a:lnTo>
                    <a:pt x="7671054" y="12700"/>
                  </a:lnTo>
                  <a:lnTo>
                    <a:pt x="7671054" y="25400"/>
                  </a:lnTo>
                  <a:lnTo>
                    <a:pt x="12700" y="25400"/>
                  </a:lnTo>
                  <a:close/>
                </a:path>
              </a:pathLst>
            </a:custGeom>
            <a:solidFill>
              <a:srgbClr val="48FFD5"/>
            </a:solidFill>
          </p:spPr>
        </p:sp>
      </p:grpSp>
      <p:sp>
        <p:nvSpPr>
          <p:cNvPr name="Freeform 9" id="9"/>
          <p:cNvSpPr/>
          <p:nvPr/>
        </p:nvSpPr>
        <p:spPr>
          <a:xfrm flipH="false" flipV="false" rot="0">
            <a:off x="13161237" y="3145301"/>
            <a:ext cx="3875104" cy="5473098"/>
          </a:xfrm>
          <a:custGeom>
            <a:avLst/>
            <a:gdLst/>
            <a:ahLst/>
            <a:cxnLst/>
            <a:rect r="r" b="b" t="t" l="l"/>
            <a:pathLst>
              <a:path h="5473098" w="3875104">
                <a:moveTo>
                  <a:pt x="0" y="0"/>
                </a:moveTo>
                <a:lnTo>
                  <a:pt x="3875104" y="0"/>
                </a:lnTo>
                <a:lnTo>
                  <a:pt x="3875104" y="5473098"/>
                </a:lnTo>
                <a:lnTo>
                  <a:pt x="0" y="5473098"/>
                </a:lnTo>
                <a:lnTo>
                  <a:pt x="0" y="0"/>
                </a:lnTo>
                <a:close/>
              </a:path>
            </a:pathLst>
          </a:custGeom>
          <a:blipFill>
            <a:blip r:embed="rId3"/>
            <a:stretch>
              <a:fillRect l="-237284" t="-29934" r="-22635" b="-19611"/>
            </a:stretch>
          </a:blipFill>
        </p:spPr>
      </p:sp>
      <p:sp>
        <p:nvSpPr>
          <p:cNvPr name="TextBox 10" id="10"/>
          <p:cNvSpPr txBox="true"/>
          <p:nvPr/>
        </p:nvSpPr>
        <p:spPr>
          <a:xfrm rot="0">
            <a:off x="7239593"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428625"/>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sp>
        <p:nvSpPr>
          <p:cNvPr name="TextBox 3" id="3"/>
          <p:cNvSpPr txBox="true"/>
          <p:nvPr/>
        </p:nvSpPr>
        <p:spPr>
          <a:xfrm rot="0">
            <a:off x="370796" y="3821345"/>
            <a:ext cx="1917949" cy="599440"/>
          </a:xfrm>
          <a:prstGeom prst="rect">
            <a:avLst/>
          </a:prstGeom>
        </p:spPr>
        <p:txBody>
          <a:bodyPr anchor="t" rtlCol="false" tIns="0" lIns="0" bIns="0" rIns="0">
            <a:spAutoFit/>
          </a:bodyPr>
          <a:lstStyle/>
          <a:p>
            <a:pPr algn="ctr">
              <a:lnSpc>
                <a:spcPts val="4759"/>
              </a:lnSpc>
            </a:pPr>
            <a:r>
              <a:rPr lang="en-US" sz="3399">
                <a:solidFill>
                  <a:srgbClr val="1EFFC1"/>
                </a:solidFill>
                <a:latin typeface="Arimo"/>
              </a:rPr>
              <a:t>LLM</a:t>
            </a:r>
          </a:p>
        </p:txBody>
      </p:sp>
      <p:grpSp>
        <p:nvGrpSpPr>
          <p:cNvPr name="Group 4" id="4"/>
          <p:cNvGrpSpPr/>
          <p:nvPr/>
        </p:nvGrpSpPr>
        <p:grpSpPr>
          <a:xfrm rot="0">
            <a:off x="370796" y="5143500"/>
            <a:ext cx="17546407" cy="3121648"/>
            <a:chOff x="0" y="0"/>
            <a:chExt cx="23395209" cy="4162197"/>
          </a:xfrm>
        </p:grpSpPr>
        <p:grpSp>
          <p:nvGrpSpPr>
            <p:cNvPr name="Group 5" id="5"/>
            <p:cNvGrpSpPr/>
            <p:nvPr/>
          </p:nvGrpSpPr>
          <p:grpSpPr>
            <a:xfrm rot="0">
              <a:off x="128796" y="0"/>
              <a:ext cx="5314958" cy="1354254"/>
              <a:chOff x="0" y="0"/>
              <a:chExt cx="1354930" cy="345237"/>
            </a:xfrm>
          </p:grpSpPr>
          <p:sp>
            <p:nvSpPr>
              <p:cNvPr name="Freeform 6" id="6"/>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7" id="7"/>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8" id="8"/>
            <p:cNvGrpSpPr/>
            <p:nvPr/>
          </p:nvGrpSpPr>
          <p:grpSpPr>
            <a:xfrm rot="0">
              <a:off x="6026158" y="0"/>
              <a:ext cx="5314958" cy="1354254"/>
              <a:chOff x="0" y="0"/>
              <a:chExt cx="1354930" cy="345237"/>
            </a:xfrm>
          </p:grpSpPr>
          <p:sp>
            <p:nvSpPr>
              <p:cNvPr name="Freeform 9" id="9"/>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0" id="10"/>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1" id="11"/>
            <p:cNvGrpSpPr/>
            <p:nvPr/>
          </p:nvGrpSpPr>
          <p:grpSpPr>
            <a:xfrm rot="0">
              <a:off x="12053205" y="0"/>
              <a:ext cx="5314958" cy="1354254"/>
              <a:chOff x="0" y="0"/>
              <a:chExt cx="1354930" cy="345237"/>
            </a:xfrm>
          </p:grpSpPr>
          <p:sp>
            <p:nvSpPr>
              <p:cNvPr name="Freeform 12" id="12"/>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3" id="13"/>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4" id="14"/>
            <p:cNvGrpSpPr/>
            <p:nvPr/>
          </p:nvGrpSpPr>
          <p:grpSpPr>
            <a:xfrm rot="0">
              <a:off x="18080252" y="0"/>
              <a:ext cx="5314958" cy="1354254"/>
              <a:chOff x="0" y="0"/>
              <a:chExt cx="1354930" cy="345237"/>
            </a:xfrm>
          </p:grpSpPr>
          <p:sp>
            <p:nvSpPr>
              <p:cNvPr name="Freeform 15" id="1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6" id="1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7" id="17"/>
            <p:cNvGrpSpPr/>
            <p:nvPr/>
          </p:nvGrpSpPr>
          <p:grpSpPr>
            <a:xfrm rot="0">
              <a:off x="128796" y="2807943"/>
              <a:ext cx="5314958" cy="1354254"/>
              <a:chOff x="0" y="0"/>
              <a:chExt cx="1354930" cy="345237"/>
            </a:xfrm>
          </p:grpSpPr>
          <p:sp>
            <p:nvSpPr>
              <p:cNvPr name="Freeform 18" id="18"/>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9" id="19"/>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0" id="20"/>
            <p:cNvGrpSpPr/>
            <p:nvPr/>
          </p:nvGrpSpPr>
          <p:grpSpPr>
            <a:xfrm rot="0">
              <a:off x="6026158" y="2807943"/>
              <a:ext cx="5314958" cy="1354254"/>
              <a:chOff x="0" y="0"/>
              <a:chExt cx="1354930" cy="345237"/>
            </a:xfrm>
          </p:grpSpPr>
          <p:sp>
            <p:nvSpPr>
              <p:cNvPr name="Freeform 21" id="21"/>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2" id="22"/>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3" id="23"/>
            <p:cNvGrpSpPr/>
            <p:nvPr/>
          </p:nvGrpSpPr>
          <p:grpSpPr>
            <a:xfrm rot="0">
              <a:off x="12053205" y="2807943"/>
              <a:ext cx="5314958" cy="1354254"/>
              <a:chOff x="0" y="0"/>
              <a:chExt cx="1354930" cy="345237"/>
            </a:xfrm>
          </p:grpSpPr>
          <p:sp>
            <p:nvSpPr>
              <p:cNvPr name="Freeform 24" id="24"/>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5" id="25"/>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6" id="26"/>
            <p:cNvGrpSpPr/>
            <p:nvPr/>
          </p:nvGrpSpPr>
          <p:grpSpPr>
            <a:xfrm rot="0">
              <a:off x="18079362" y="2807943"/>
              <a:ext cx="5314958" cy="1354254"/>
              <a:chOff x="0" y="0"/>
              <a:chExt cx="1354930" cy="345237"/>
            </a:xfrm>
          </p:grpSpPr>
          <p:sp>
            <p:nvSpPr>
              <p:cNvPr name="Freeform 27" id="2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8" id="2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29" id="29"/>
            <p:cNvSpPr txBox="true"/>
            <p:nvPr/>
          </p:nvSpPr>
          <p:spPr>
            <a:xfrm rot="0">
              <a:off x="6026158"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LaMDA</a:t>
              </a:r>
            </a:p>
          </p:txBody>
        </p:sp>
        <p:sp>
          <p:nvSpPr>
            <p:cNvPr name="TextBox 30" id="30"/>
            <p:cNvSpPr txBox="true"/>
            <p:nvPr/>
          </p:nvSpPr>
          <p:spPr>
            <a:xfrm rot="0">
              <a:off x="0"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AzureOpenAI</a:t>
              </a:r>
            </a:p>
          </p:txBody>
        </p:sp>
        <p:sp>
          <p:nvSpPr>
            <p:cNvPr name="TextBox 31" id="31"/>
            <p:cNvSpPr txBox="true"/>
            <p:nvPr/>
          </p:nvSpPr>
          <p:spPr>
            <a:xfrm rot="0">
              <a:off x="6026158"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Cohere</a:t>
              </a:r>
            </a:p>
          </p:txBody>
        </p:sp>
        <p:sp>
          <p:nvSpPr>
            <p:cNvPr name="TextBox 32" id="32"/>
            <p:cNvSpPr txBox="true"/>
            <p:nvPr/>
          </p:nvSpPr>
          <p:spPr>
            <a:xfrm rot="0">
              <a:off x="12052315"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 Transformers</a:t>
              </a:r>
            </a:p>
          </p:txBody>
        </p:sp>
        <p:sp>
          <p:nvSpPr>
            <p:cNvPr name="TextBox 33" id="33"/>
            <p:cNvSpPr txBox="true"/>
            <p:nvPr/>
          </p:nvSpPr>
          <p:spPr>
            <a:xfrm rot="0">
              <a:off x="18079362"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CTranslate2</a:t>
              </a:r>
            </a:p>
          </p:txBody>
        </p:sp>
        <p:sp>
          <p:nvSpPr>
            <p:cNvPr name="TextBox 34" id="34"/>
            <p:cNvSpPr txBox="true"/>
            <p:nvPr/>
          </p:nvSpPr>
          <p:spPr>
            <a:xfrm rot="0">
              <a:off x="127000"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GPT4 All</a:t>
              </a:r>
            </a:p>
          </p:txBody>
        </p:sp>
        <p:sp>
          <p:nvSpPr>
            <p:cNvPr name="TextBox 35" id="35"/>
            <p:cNvSpPr txBox="true"/>
            <p:nvPr/>
          </p:nvSpPr>
          <p:spPr>
            <a:xfrm rot="0">
              <a:off x="11989260"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Google Vertex AI </a:t>
              </a:r>
            </a:p>
          </p:txBody>
        </p:sp>
        <p:sp>
          <p:nvSpPr>
            <p:cNvPr name="TextBox 36" id="36"/>
            <p:cNvSpPr txBox="true"/>
            <p:nvPr/>
          </p:nvSpPr>
          <p:spPr>
            <a:xfrm rot="0">
              <a:off x="17952362"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GooglePaLM</a:t>
              </a:r>
            </a:p>
          </p:txBody>
        </p:sp>
      </p:grpSp>
      <p:sp>
        <p:nvSpPr>
          <p:cNvPr name="TextBox 37" id="37"/>
          <p:cNvSpPr txBox="true"/>
          <p:nvPr/>
        </p:nvSpPr>
        <p:spPr>
          <a:xfrm rot="0">
            <a:off x="370796" y="1211410"/>
            <a:ext cx="17935480" cy="1972945"/>
          </a:xfrm>
          <a:prstGeom prst="rect">
            <a:avLst/>
          </a:prstGeom>
        </p:spPr>
        <p:txBody>
          <a:bodyPr anchor="t" rtlCol="false" tIns="0" lIns="0" bIns="0" rIns="0">
            <a:spAutoFit/>
          </a:bodyPr>
          <a:lstStyle/>
          <a:p>
            <a:pPr>
              <a:lnSpc>
                <a:spcPts val="5179"/>
              </a:lnSpc>
              <a:spcBef>
                <a:spcPct val="0"/>
              </a:spcBef>
            </a:pPr>
          </a:p>
          <a:p>
            <a:pPr>
              <a:lnSpc>
                <a:spcPts val="5179"/>
              </a:lnSpc>
              <a:spcBef>
                <a:spcPct val="0"/>
              </a:spcBef>
            </a:pPr>
            <a:r>
              <a:rPr lang="en-US" sz="3699">
                <a:solidFill>
                  <a:srgbClr val="FFFFFF"/>
                </a:solidFill>
                <a:latin typeface="Arimo"/>
              </a:rPr>
              <a:t>2.Model Integrations:</a:t>
            </a:r>
            <a:r>
              <a:rPr lang="en-US" sz="3699">
                <a:solidFill>
                  <a:srgbClr val="1EFFC1"/>
                </a:solidFill>
                <a:latin typeface="Arimo"/>
              </a:rPr>
              <a:t> Integrates with various pre-trained language models for diverse natural language processing tasks.</a:t>
            </a:r>
          </a:p>
        </p:txBody>
      </p:sp>
      <p:sp>
        <p:nvSpPr>
          <p:cNvPr name="TextBox 38" id="38"/>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428625"/>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sp>
        <p:nvSpPr>
          <p:cNvPr name="TextBox 3" id="3"/>
          <p:cNvSpPr txBox="true"/>
          <p:nvPr/>
        </p:nvSpPr>
        <p:spPr>
          <a:xfrm rot="0">
            <a:off x="790483" y="1808844"/>
            <a:ext cx="3981004" cy="574423"/>
          </a:xfrm>
          <a:prstGeom prst="rect">
            <a:avLst/>
          </a:prstGeom>
        </p:spPr>
        <p:txBody>
          <a:bodyPr anchor="t" rtlCol="false" tIns="0" lIns="0" bIns="0" rIns="0">
            <a:spAutoFit/>
          </a:bodyPr>
          <a:lstStyle/>
          <a:p>
            <a:pPr algn="ctr">
              <a:lnSpc>
                <a:spcPts val="4563"/>
              </a:lnSpc>
              <a:spcBef>
                <a:spcPct val="0"/>
              </a:spcBef>
            </a:pPr>
            <a:r>
              <a:rPr lang="en-US" sz="3259">
                <a:solidFill>
                  <a:srgbClr val="FFFFFF"/>
                </a:solidFill>
                <a:latin typeface="Arimo"/>
              </a:rPr>
              <a:t>2.Model Integrations: </a:t>
            </a:r>
          </a:p>
        </p:txBody>
      </p:sp>
      <p:sp>
        <p:nvSpPr>
          <p:cNvPr name="TextBox 4" id="4"/>
          <p:cNvSpPr txBox="true"/>
          <p:nvPr/>
        </p:nvSpPr>
        <p:spPr>
          <a:xfrm rot="0">
            <a:off x="790483" y="2972117"/>
            <a:ext cx="3257531" cy="599440"/>
          </a:xfrm>
          <a:prstGeom prst="rect">
            <a:avLst/>
          </a:prstGeom>
        </p:spPr>
        <p:txBody>
          <a:bodyPr anchor="t" rtlCol="false" tIns="0" lIns="0" bIns="0" rIns="0">
            <a:spAutoFit/>
          </a:bodyPr>
          <a:lstStyle/>
          <a:p>
            <a:pPr algn="ctr">
              <a:lnSpc>
                <a:spcPts val="4759"/>
              </a:lnSpc>
            </a:pPr>
            <a:r>
              <a:rPr lang="en-US" sz="3399">
                <a:solidFill>
                  <a:srgbClr val="1EFFC1"/>
                </a:solidFill>
                <a:latin typeface="Arimo"/>
              </a:rPr>
              <a:t>Chat Models</a:t>
            </a:r>
          </a:p>
        </p:txBody>
      </p:sp>
      <p:grpSp>
        <p:nvGrpSpPr>
          <p:cNvPr name="Group 5" id="5"/>
          <p:cNvGrpSpPr/>
          <p:nvPr/>
        </p:nvGrpSpPr>
        <p:grpSpPr>
          <a:xfrm rot="0">
            <a:off x="1587781" y="4726885"/>
            <a:ext cx="15112437" cy="3121648"/>
            <a:chOff x="0" y="0"/>
            <a:chExt cx="20149916" cy="4162197"/>
          </a:xfrm>
        </p:grpSpPr>
        <p:grpSp>
          <p:nvGrpSpPr>
            <p:cNvPr name="Group 6" id="6"/>
            <p:cNvGrpSpPr/>
            <p:nvPr/>
          </p:nvGrpSpPr>
          <p:grpSpPr>
            <a:xfrm rot="0">
              <a:off x="7723755" y="0"/>
              <a:ext cx="5314958" cy="1354254"/>
              <a:chOff x="0" y="0"/>
              <a:chExt cx="1354930" cy="345237"/>
            </a:xfrm>
          </p:grpSpPr>
          <p:sp>
            <p:nvSpPr>
              <p:cNvPr name="Freeform 7" id="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9" id="9"/>
            <p:cNvSpPr txBox="true"/>
            <p:nvPr/>
          </p:nvSpPr>
          <p:spPr>
            <a:xfrm rot="0">
              <a:off x="7723755"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Azure Chat Open AI</a:t>
              </a:r>
            </a:p>
          </p:txBody>
        </p:sp>
        <p:grpSp>
          <p:nvGrpSpPr>
            <p:cNvPr name="Group 10" id="10"/>
            <p:cNvGrpSpPr/>
            <p:nvPr/>
          </p:nvGrpSpPr>
          <p:grpSpPr>
            <a:xfrm rot="0">
              <a:off x="128796" y="2807943"/>
              <a:ext cx="5314958" cy="1354254"/>
              <a:chOff x="0" y="0"/>
              <a:chExt cx="1354930" cy="345237"/>
            </a:xfrm>
          </p:grpSpPr>
          <p:sp>
            <p:nvSpPr>
              <p:cNvPr name="Freeform 11" id="11"/>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13" id="13"/>
            <p:cNvSpPr txBox="true"/>
            <p:nvPr/>
          </p:nvSpPr>
          <p:spPr>
            <a:xfrm rot="0">
              <a:off x="0"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Chat Cohere</a:t>
              </a:r>
            </a:p>
          </p:txBody>
        </p:sp>
        <p:grpSp>
          <p:nvGrpSpPr>
            <p:cNvPr name="Group 14" id="14"/>
            <p:cNvGrpSpPr/>
            <p:nvPr/>
          </p:nvGrpSpPr>
          <p:grpSpPr>
            <a:xfrm rot="0">
              <a:off x="128796" y="223264"/>
              <a:ext cx="5314958" cy="1354254"/>
              <a:chOff x="0" y="0"/>
              <a:chExt cx="1354930" cy="345237"/>
            </a:xfrm>
          </p:grpSpPr>
          <p:sp>
            <p:nvSpPr>
              <p:cNvPr name="Freeform 15" id="1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6" id="1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17" id="17"/>
            <p:cNvSpPr txBox="true"/>
            <p:nvPr/>
          </p:nvSpPr>
          <p:spPr>
            <a:xfrm rot="0">
              <a:off x="127000" y="547076"/>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Chat OpenAI</a:t>
              </a:r>
            </a:p>
          </p:txBody>
        </p:sp>
        <p:grpSp>
          <p:nvGrpSpPr>
            <p:cNvPr name="Group 18" id="18"/>
            <p:cNvGrpSpPr/>
            <p:nvPr/>
          </p:nvGrpSpPr>
          <p:grpSpPr>
            <a:xfrm rot="0">
              <a:off x="14834959" y="223264"/>
              <a:ext cx="5314958" cy="1354254"/>
              <a:chOff x="0" y="0"/>
              <a:chExt cx="1354930" cy="345237"/>
            </a:xfrm>
          </p:grpSpPr>
          <p:sp>
            <p:nvSpPr>
              <p:cNvPr name="Freeform 19" id="19"/>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0" id="20"/>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21" id="21"/>
            <p:cNvSpPr txBox="true"/>
            <p:nvPr/>
          </p:nvSpPr>
          <p:spPr>
            <a:xfrm rot="0">
              <a:off x="14771014" y="547076"/>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Chat Google palm</a:t>
              </a:r>
            </a:p>
          </p:txBody>
        </p:sp>
        <p:grpSp>
          <p:nvGrpSpPr>
            <p:cNvPr name="Group 22" id="22"/>
            <p:cNvGrpSpPr/>
            <p:nvPr/>
          </p:nvGrpSpPr>
          <p:grpSpPr>
            <a:xfrm rot="0">
              <a:off x="14834959" y="2807943"/>
              <a:ext cx="5314958" cy="1354254"/>
              <a:chOff x="0" y="0"/>
              <a:chExt cx="1354930" cy="345237"/>
            </a:xfrm>
          </p:grpSpPr>
          <p:sp>
            <p:nvSpPr>
              <p:cNvPr name="Freeform 23" id="23"/>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4" id="24"/>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25" id="25"/>
            <p:cNvSpPr txBox="true"/>
            <p:nvPr/>
          </p:nvSpPr>
          <p:spPr>
            <a:xfrm rot="0">
              <a:off x="14834959"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Chat VertexAI</a:t>
              </a:r>
            </a:p>
          </p:txBody>
        </p:sp>
        <p:grpSp>
          <p:nvGrpSpPr>
            <p:cNvPr name="Group 26" id="26"/>
            <p:cNvGrpSpPr/>
            <p:nvPr/>
          </p:nvGrpSpPr>
          <p:grpSpPr>
            <a:xfrm rot="0">
              <a:off x="7723755" y="2807943"/>
              <a:ext cx="5314958" cy="1354254"/>
              <a:chOff x="0" y="0"/>
              <a:chExt cx="1354930" cy="345237"/>
            </a:xfrm>
          </p:grpSpPr>
          <p:sp>
            <p:nvSpPr>
              <p:cNvPr name="Freeform 27" id="2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8" id="2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29" id="29"/>
            <p:cNvSpPr txBox="true"/>
            <p:nvPr/>
          </p:nvSpPr>
          <p:spPr>
            <a:xfrm rot="0">
              <a:off x="7723755" y="3131755"/>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Chat liteLLM</a:t>
              </a:r>
            </a:p>
          </p:txBody>
        </p:sp>
      </p:grpSp>
      <p:sp>
        <p:nvSpPr>
          <p:cNvPr name="TextBox 30" id="30"/>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428625"/>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sp>
        <p:nvSpPr>
          <p:cNvPr name="TextBox 3" id="3"/>
          <p:cNvSpPr txBox="true"/>
          <p:nvPr/>
        </p:nvSpPr>
        <p:spPr>
          <a:xfrm rot="0">
            <a:off x="366734" y="1892354"/>
            <a:ext cx="4102894" cy="590933"/>
          </a:xfrm>
          <a:prstGeom prst="rect">
            <a:avLst/>
          </a:prstGeom>
        </p:spPr>
        <p:txBody>
          <a:bodyPr anchor="t" rtlCol="false" tIns="0" lIns="0" bIns="0" rIns="0">
            <a:spAutoFit/>
          </a:bodyPr>
          <a:lstStyle/>
          <a:p>
            <a:pPr algn="ctr">
              <a:lnSpc>
                <a:spcPts val="4703"/>
              </a:lnSpc>
              <a:spcBef>
                <a:spcPct val="0"/>
              </a:spcBef>
            </a:pPr>
            <a:r>
              <a:rPr lang="en-US" sz="3359">
                <a:solidFill>
                  <a:srgbClr val="FFFFFF"/>
                </a:solidFill>
                <a:latin typeface="Arimo"/>
              </a:rPr>
              <a:t>2.Model Integrations: </a:t>
            </a:r>
          </a:p>
        </p:txBody>
      </p:sp>
      <p:sp>
        <p:nvSpPr>
          <p:cNvPr name="TextBox 4" id="4"/>
          <p:cNvSpPr txBox="true"/>
          <p:nvPr/>
        </p:nvSpPr>
        <p:spPr>
          <a:xfrm rot="0">
            <a:off x="-505205" y="2892862"/>
            <a:ext cx="6990998" cy="599440"/>
          </a:xfrm>
          <a:prstGeom prst="rect">
            <a:avLst/>
          </a:prstGeom>
        </p:spPr>
        <p:txBody>
          <a:bodyPr anchor="t" rtlCol="false" tIns="0" lIns="0" bIns="0" rIns="0">
            <a:spAutoFit/>
          </a:bodyPr>
          <a:lstStyle/>
          <a:p>
            <a:pPr algn="ctr">
              <a:lnSpc>
                <a:spcPts val="4759"/>
              </a:lnSpc>
            </a:pPr>
            <a:r>
              <a:rPr lang="en-US" sz="3399">
                <a:solidFill>
                  <a:srgbClr val="1EFFC1"/>
                </a:solidFill>
                <a:latin typeface="Arimo"/>
              </a:rPr>
              <a:t>Text Embedding Models</a:t>
            </a:r>
          </a:p>
        </p:txBody>
      </p:sp>
      <p:grpSp>
        <p:nvGrpSpPr>
          <p:cNvPr name="Group 5" id="5"/>
          <p:cNvGrpSpPr/>
          <p:nvPr/>
        </p:nvGrpSpPr>
        <p:grpSpPr>
          <a:xfrm rot="0">
            <a:off x="1489418" y="4949046"/>
            <a:ext cx="15309164" cy="3338950"/>
            <a:chOff x="0" y="0"/>
            <a:chExt cx="20412218" cy="4451933"/>
          </a:xfrm>
        </p:grpSpPr>
        <p:grpSp>
          <p:nvGrpSpPr>
            <p:cNvPr name="Group 6" id="6"/>
            <p:cNvGrpSpPr/>
            <p:nvPr/>
          </p:nvGrpSpPr>
          <p:grpSpPr>
            <a:xfrm rot="0">
              <a:off x="0" y="0"/>
              <a:ext cx="5804259" cy="1457937"/>
              <a:chOff x="0" y="0"/>
              <a:chExt cx="1479666" cy="371668"/>
            </a:xfrm>
          </p:grpSpPr>
          <p:sp>
            <p:nvSpPr>
              <p:cNvPr name="Freeform 7" id="7"/>
              <p:cNvSpPr/>
              <p:nvPr/>
            </p:nvSpPr>
            <p:spPr>
              <a:xfrm flipH="false" flipV="false" rot="0">
                <a:off x="0" y="0"/>
                <a:ext cx="1479666" cy="371668"/>
              </a:xfrm>
              <a:custGeom>
                <a:avLst/>
                <a:gdLst/>
                <a:ahLst/>
                <a:cxnLst/>
                <a:rect r="r" b="b" t="t" l="l"/>
                <a:pathLst>
                  <a:path h="371668" w="1479666">
                    <a:moveTo>
                      <a:pt x="40904" y="0"/>
                    </a:moveTo>
                    <a:lnTo>
                      <a:pt x="1438762" y="0"/>
                    </a:lnTo>
                    <a:cubicBezTo>
                      <a:pt x="1449611" y="0"/>
                      <a:pt x="1460015" y="4310"/>
                      <a:pt x="1467686" y="11981"/>
                    </a:cubicBezTo>
                    <a:cubicBezTo>
                      <a:pt x="1475357" y="19652"/>
                      <a:pt x="1479666" y="30056"/>
                      <a:pt x="1479666" y="40904"/>
                    </a:cubicBezTo>
                    <a:lnTo>
                      <a:pt x="1479666" y="330764"/>
                    </a:lnTo>
                    <a:cubicBezTo>
                      <a:pt x="1479666" y="341613"/>
                      <a:pt x="1475357" y="352017"/>
                      <a:pt x="1467686" y="359688"/>
                    </a:cubicBezTo>
                    <a:cubicBezTo>
                      <a:pt x="1460015" y="367359"/>
                      <a:pt x="1449611" y="371668"/>
                      <a:pt x="1438762" y="371668"/>
                    </a:cubicBezTo>
                    <a:lnTo>
                      <a:pt x="40904" y="371668"/>
                    </a:lnTo>
                    <a:cubicBezTo>
                      <a:pt x="30056" y="371668"/>
                      <a:pt x="19652" y="367359"/>
                      <a:pt x="11981" y="359688"/>
                    </a:cubicBezTo>
                    <a:cubicBezTo>
                      <a:pt x="4310" y="352017"/>
                      <a:pt x="0" y="341613"/>
                      <a:pt x="0" y="330764"/>
                    </a:cubicBezTo>
                    <a:lnTo>
                      <a:pt x="0" y="40904"/>
                    </a:lnTo>
                    <a:cubicBezTo>
                      <a:pt x="0" y="30056"/>
                      <a:pt x="4310" y="19652"/>
                      <a:pt x="11981" y="11981"/>
                    </a:cubicBezTo>
                    <a:cubicBezTo>
                      <a:pt x="19652" y="4310"/>
                      <a:pt x="30056" y="0"/>
                      <a:pt x="40904"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479666" cy="381193"/>
              </a:xfrm>
              <a:prstGeom prst="rect">
                <a:avLst/>
              </a:prstGeom>
            </p:spPr>
            <p:txBody>
              <a:bodyPr anchor="ctr" rtlCol="false" tIns="39362" lIns="39362" bIns="39362" rIns="39362"/>
              <a:lstStyle/>
              <a:p>
                <a:pPr algn="ctr">
                  <a:lnSpc>
                    <a:spcPts val="2880"/>
                  </a:lnSpc>
                </a:pPr>
              </a:p>
            </p:txBody>
          </p:sp>
        </p:grpSp>
        <p:sp>
          <p:nvSpPr>
            <p:cNvPr name="TextBox 9" id="9"/>
            <p:cNvSpPr txBox="true"/>
            <p:nvPr/>
          </p:nvSpPr>
          <p:spPr>
            <a:xfrm rot="0">
              <a:off x="244651" y="323812"/>
              <a:ext cx="5314958"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Open AI Text Embedding</a:t>
              </a:r>
            </a:p>
          </p:txBody>
        </p:sp>
        <p:grpSp>
          <p:nvGrpSpPr>
            <p:cNvPr name="Group 10" id="10"/>
            <p:cNvGrpSpPr/>
            <p:nvPr/>
          </p:nvGrpSpPr>
          <p:grpSpPr>
            <a:xfrm rot="0">
              <a:off x="14607959" y="0"/>
              <a:ext cx="5804259" cy="1457937"/>
              <a:chOff x="0" y="0"/>
              <a:chExt cx="1479666" cy="371668"/>
            </a:xfrm>
          </p:grpSpPr>
          <p:sp>
            <p:nvSpPr>
              <p:cNvPr name="Freeform 11" id="11"/>
              <p:cNvSpPr/>
              <p:nvPr/>
            </p:nvSpPr>
            <p:spPr>
              <a:xfrm flipH="false" flipV="false" rot="0">
                <a:off x="0" y="0"/>
                <a:ext cx="1479666" cy="371668"/>
              </a:xfrm>
              <a:custGeom>
                <a:avLst/>
                <a:gdLst/>
                <a:ahLst/>
                <a:cxnLst/>
                <a:rect r="r" b="b" t="t" l="l"/>
                <a:pathLst>
                  <a:path h="371668" w="1479666">
                    <a:moveTo>
                      <a:pt x="40904" y="0"/>
                    </a:moveTo>
                    <a:lnTo>
                      <a:pt x="1438762" y="0"/>
                    </a:lnTo>
                    <a:cubicBezTo>
                      <a:pt x="1449611" y="0"/>
                      <a:pt x="1460015" y="4310"/>
                      <a:pt x="1467686" y="11981"/>
                    </a:cubicBezTo>
                    <a:cubicBezTo>
                      <a:pt x="1475357" y="19652"/>
                      <a:pt x="1479666" y="30056"/>
                      <a:pt x="1479666" y="40904"/>
                    </a:cubicBezTo>
                    <a:lnTo>
                      <a:pt x="1479666" y="330764"/>
                    </a:lnTo>
                    <a:cubicBezTo>
                      <a:pt x="1479666" y="341613"/>
                      <a:pt x="1475357" y="352017"/>
                      <a:pt x="1467686" y="359688"/>
                    </a:cubicBezTo>
                    <a:cubicBezTo>
                      <a:pt x="1460015" y="367359"/>
                      <a:pt x="1449611" y="371668"/>
                      <a:pt x="1438762" y="371668"/>
                    </a:cubicBezTo>
                    <a:lnTo>
                      <a:pt x="40904" y="371668"/>
                    </a:lnTo>
                    <a:cubicBezTo>
                      <a:pt x="30056" y="371668"/>
                      <a:pt x="19652" y="367359"/>
                      <a:pt x="11981" y="359688"/>
                    </a:cubicBezTo>
                    <a:cubicBezTo>
                      <a:pt x="4310" y="352017"/>
                      <a:pt x="0" y="341613"/>
                      <a:pt x="0" y="330764"/>
                    </a:cubicBezTo>
                    <a:lnTo>
                      <a:pt x="0" y="40904"/>
                    </a:lnTo>
                    <a:cubicBezTo>
                      <a:pt x="0" y="30056"/>
                      <a:pt x="4310" y="19652"/>
                      <a:pt x="11981" y="11981"/>
                    </a:cubicBezTo>
                    <a:cubicBezTo>
                      <a:pt x="19652" y="4310"/>
                      <a:pt x="30056" y="0"/>
                      <a:pt x="40904"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1479666" cy="381193"/>
              </a:xfrm>
              <a:prstGeom prst="rect">
                <a:avLst/>
              </a:prstGeom>
            </p:spPr>
            <p:txBody>
              <a:bodyPr anchor="ctr" rtlCol="false" tIns="39362" lIns="39362" bIns="39362" rIns="39362"/>
              <a:lstStyle/>
              <a:p>
                <a:pPr algn="ctr">
                  <a:lnSpc>
                    <a:spcPts val="2880"/>
                  </a:lnSpc>
                </a:pPr>
              </a:p>
            </p:txBody>
          </p:sp>
        </p:grpSp>
        <p:grpSp>
          <p:nvGrpSpPr>
            <p:cNvPr name="Group 13" id="13"/>
            <p:cNvGrpSpPr/>
            <p:nvPr/>
          </p:nvGrpSpPr>
          <p:grpSpPr>
            <a:xfrm rot="0">
              <a:off x="7305100" y="0"/>
              <a:ext cx="5804259" cy="1457937"/>
              <a:chOff x="0" y="0"/>
              <a:chExt cx="1479666" cy="371668"/>
            </a:xfrm>
          </p:grpSpPr>
          <p:sp>
            <p:nvSpPr>
              <p:cNvPr name="Freeform 14" id="14"/>
              <p:cNvSpPr/>
              <p:nvPr/>
            </p:nvSpPr>
            <p:spPr>
              <a:xfrm flipH="false" flipV="false" rot="0">
                <a:off x="0" y="0"/>
                <a:ext cx="1479666" cy="371668"/>
              </a:xfrm>
              <a:custGeom>
                <a:avLst/>
                <a:gdLst/>
                <a:ahLst/>
                <a:cxnLst/>
                <a:rect r="r" b="b" t="t" l="l"/>
                <a:pathLst>
                  <a:path h="371668" w="1479666">
                    <a:moveTo>
                      <a:pt x="40904" y="0"/>
                    </a:moveTo>
                    <a:lnTo>
                      <a:pt x="1438762" y="0"/>
                    </a:lnTo>
                    <a:cubicBezTo>
                      <a:pt x="1449611" y="0"/>
                      <a:pt x="1460015" y="4310"/>
                      <a:pt x="1467686" y="11981"/>
                    </a:cubicBezTo>
                    <a:cubicBezTo>
                      <a:pt x="1475357" y="19652"/>
                      <a:pt x="1479666" y="30056"/>
                      <a:pt x="1479666" y="40904"/>
                    </a:cubicBezTo>
                    <a:lnTo>
                      <a:pt x="1479666" y="330764"/>
                    </a:lnTo>
                    <a:cubicBezTo>
                      <a:pt x="1479666" y="341613"/>
                      <a:pt x="1475357" y="352017"/>
                      <a:pt x="1467686" y="359688"/>
                    </a:cubicBezTo>
                    <a:cubicBezTo>
                      <a:pt x="1460015" y="367359"/>
                      <a:pt x="1449611" y="371668"/>
                      <a:pt x="1438762" y="371668"/>
                    </a:cubicBezTo>
                    <a:lnTo>
                      <a:pt x="40904" y="371668"/>
                    </a:lnTo>
                    <a:cubicBezTo>
                      <a:pt x="30056" y="371668"/>
                      <a:pt x="19652" y="367359"/>
                      <a:pt x="11981" y="359688"/>
                    </a:cubicBezTo>
                    <a:cubicBezTo>
                      <a:pt x="4310" y="352017"/>
                      <a:pt x="0" y="341613"/>
                      <a:pt x="0" y="330764"/>
                    </a:cubicBezTo>
                    <a:lnTo>
                      <a:pt x="0" y="40904"/>
                    </a:lnTo>
                    <a:cubicBezTo>
                      <a:pt x="0" y="30056"/>
                      <a:pt x="4310" y="19652"/>
                      <a:pt x="11981" y="11981"/>
                    </a:cubicBezTo>
                    <a:cubicBezTo>
                      <a:pt x="19652" y="4310"/>
                      <a:pt x="30056" y="0"/>
                      <a:pt x="40904"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479666" cy="381193"/>
              </a:xfrm>
              <a:prstGeom prst="rect">
                <a:avLst/>
              </a:prstGeom>
            </p:spPr>
            <p:txBody>
              <a:bodyPr anchor="ctr" rtlCol="false" tIns="39362" lIns="39362" bIns="39362" rIns="39362"/>
              <a:lstStyle/>
              <a:p>
                <a:pPr algn="ctr">
                  <a:lnSpc>
                    <a:spcPts val="2880"/>
                  </a:lnSpc>
                </a:pPr>
              </a:p>
            </p:txBody>
          </p:sp>
        </p:grpSp>
        <p:sp>
          <p:nvSpPr>
            <p:cNvPr name="TextBox 16" id="16"/>
            <p:cNvSpPr txBox="true"/>
            <p:nvPr/>
          </p:nvSpPr>
          <p:spPr>
            <a:xfrm rot="0">
              <a:off x="7303980" y="323812"/>
              <a:ext cx="5804259"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GPT4All Text Embedding</a:t>
              </a:r>
            </a:p>
          </p:txBody>
        </p:sp>
        <p:sp>
          <p:nvSpPr>
            <p:cNvPr name="TextBox 17" id="17"/>
            <p:cNvSpPr txBox="true"/>
            <p:nvPr/>
          </p:nvSpPr>
          <p:spPr>
            <a:xfrm rot="0">
              <a:off x="14607959" y="375653"/>
              <a:ext cx="5804259"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Google Palm Embedding</a:t>
              </a:r>
            </a:p>
          </p:txBody>
        </p:sp>
        <p:grpSp>
          <p:nvGrpSpPr>
            <p:cNvPr name="Group 18" id="18"/>
            <p:cNvGrpSpPr/>
            <p:nvPr/>
          </p:nvGrpSpPr>
          <p:grpSpPr>
            <a:xfrm rot="0">
              <a:off x="3589366" y="2993996"/>
              <a:ext cx="5804259" cy="1457937"/>
              <a:chOff x="0" y="0"/>
              <a:chExt cx="1479666" cy="371668"/>
            </a:xfrm>
          </p:grpSpPr>
          <p:sp>
            <p:nvSpPr>
              <p:cNvPr name="Freeform 19" id="19"/>
              <p:cNvSpPr/>
              <p:nvPr/>
            </p:nvSpPr>
            <p:spPr>
              <a:xfrm flipH="false" flipV="false" rot="0">
                <a:off x="0" y="0"/>
                <a:ext cx="1479666" cy="371668"/>
              </a:xfrm>
              <a:custGeom>
                <a:avLst/>
                <a:gdLst/>
                <a:ahLst/>
                <a:cxnLst/>
                <a:rect r="r" b="b" t="t" l="l"/>
                <a:pathLst>
                  <a:path h="371668" w="1479666">
                    <a:moveTo>
                      <a:pt x="40904" y="0"/>
                    </a:moveTo>
                    <a:lnTo>
                      <a:pt x="1438762" y="0"/>
                    </a:lnTo>
                    <a:cubicBezTo>
                      <a:pt x="1449611" y="0"/>
                      <a:pt x="1460015" y="4310"/>
                      <a:pt x="1467686" y="11981"/>
                    </a:cubicBezTo>
                    <a:cubicBezTo>
                      <a:pt x="1475357" y="19652"/>
                      <a:pt x="1479666" y="30056"/>
                      <a:pt x="1479666" y="40904"/>
                    </a:cubicBezTo>
                    <a:lnTo>
                      <a:pt x="1479666" y="330764"/>
                    </a:lnTo>
                    <a:cubicBezTo>
                      <a:pt x="1479666" y="341613"/>
                      <a:pt x="1475357" y="352017"/>
                      <a:pt x="1467686" y="359688"/>
                    </a:cubicBezTo>
                    <a:cubicBezTo>
                      <a:pt x="1460015" y="367359"/>
                      <a:pt x="1449611" y="371668"/>
                      <a:pt x="1438762" y="371668"/>
                    </a:cubicBezTo>
                    <a:lnTo>
                      <a:pt x="40904" y="371668"/>
                    </a:lnTo>
                    <a:cubicBezTo>
                      <a:pt x="30056" y="371668"/>
                      <a:pt x="19652" y="367359"/>
                      <a:pt x="11981" y="359688"/>
                    </a:cubicBezTo>
                    <a:cubicBezTo>
                      <a:pt x="4310" y="352017"/>
                      <a:pt x="0" y="341613"/>
                      <a:pt x="0" y="330764"/>
                    </a:cubicBezTo>
                    <a:lnTo>
                      <a:pt x="0" y="40904"/>
                    </a:lnTo>
                    <a:cubicBezTo>
                      <a:pt x="0" y="30056"/>
                      <a:pt x="4310" y="19652"/>
                      <a:pt x="11981" y="11981"/>
                    </a:cubicBezTo>
                    <a:cubicBezTo>
                      <a:pt x="19652" y="4310"/>
                      <a:pt x="30056" y="0"/>
                      <a:pt x="40904" y="0"/>
                    </a:cubicBezTo>
                    <a:close/>
                  </a:path>
                </a:pathLst>
              </a:custGeom>
              <a:solidFill>
                <a:srgbClr val="000000">
                  <a:alpha val="0"/>
                </a:srgbClr>
              </a:solidFill>
              <a:ln w="28575" cap="rnd">
                <a:solidFill>
                  <a:srgbClr val="FFDE59"/>
                </a:solidFill>
                <a:prstDash val="solid"/>
                <a:round/>
              </a:ln>
            </p:spPr>
          </p:sp>
          <p:sp>
            <p:nvSpPr>
              <p:cNvPr name="TextBox 20" id="20"/>
              <p:cNvSpPr txBox="true"/>
              <p:nvPr/>
            </p:nvSpPr>
            <p:spPr>
              <a:xfrm>
                <a:off x="0" y="-9525"/>
                <a:ext cx="1479666" cy="381193"/>
              </a:xfrm>
              <a:prstGeom prst="rect">
                <a:avLst/>
              </a:prstGeom>
            </p:spPr>
            <p:txBody>
              <a:bodyPr anchor="ctr" rtlCol="false" tIns="39362" lIns="39362" bIns="39362" rIns="39362"/>
              <a:lstStyle/>
              <a:p>
                <a:pPr algn="ctr">
                  <a:lnSpc>
                    <a:spcPts val="2880"/>
                  </a:lnSpc>
                </a:pPr>
              </a:p>
            </p:txBody>
          </p:sp>
        </p:grpSp>
        <p:sp>
          <p:nvSpPr>
            <p:cNvPr name="TextBox 21" id="21"/>
            <p:cNvSpPr txBox="true"/>
            <p:nvPr/>
          </p:nvSpPr>
          <p:spPr>
            <a:xfrm rot="0">
              <a:off x="3589366" y="3350237"/>
              <a:ext cx="5804259" cy="630430"/>
            </a:xfrm>
            <a:prstGeom prst="rect">
              <a:avLst/>
            </a:prstGeom>
          </p:spPr>
          <p:txBody>
            <a:bodyPr anchor="t" rtlCol="false" tIns="0" lIns="0" bIns="0" rIns="0">
              <a:spAutoFit/>
            </a:bodyPr>
            <a:lstStyle/>
            <a:p>
              <a:pPr algn="ctr">
                <a:lnSpc>
                  <a:spcPts val="3863"/>
                </a:lnSpc>
                <a:spcBef>
                  <a:spcPct val="0"/>
                </a:spcBef>
              </a:pPr>
              <a:r>
                <a:rPr lang="en-US" sz="2759">
                  <a:solidFill>
                    <a:srgbClr val="1EFFC1"/>
                  </a:solidFill>
                  <a:latin typeface="Arimo"/>
                </a:rPr>
                <a:t>Cohere Text Embedding</a:t>
              </a:r>
            </a:p>
          </p:txBody>
        </p:sp>
        <p:grpSp>
          <p:nvGrpSpPr>
            <p:cNvPr name="Group 22" id="22"/>
            <p:cNvGrpSpPr/>
            <p:nvPr/>
          </p:nvGrpSpPr>
          <p:grpSpPr>
            <a:xfrm rot="0">
              <a:off x="11263537" y="2993996"/>
              <a:ext cx="5804259" cy="1457937"/>
              <a:chOff x="0" y="0"/>
              <a:chExt cx="1479666" cy="371668"/>
            </a:xfrm>
          </p:grpSpPr>
          <p:sp>
            <p:nvSpPr>
              <p:cNvPr name="Freeform 23" id="23"/>
              <p:cNvSpPr/>
              <p:nvPr/>
            </p:nvSpPr>
            <p:spPr>
              <a:xfrm flipH="false" flipV="false" rot="0">
                <a:off x="0" y="0"/>
                <a:ext cx="1479666" cy="371668"/>
              </a:xfrm>
              <a:custGeom>
                <a:avLst/>
                <a:gdLst/>
                <a:ahLst/>
                <a:cxnLst/>
                <a:rect r="r" b="b" t="t" l="l"/>
                <a:pathLst>
                  <a:path h="371668" w="1479666">
                    <a:moveTo>
                      <a:pt x="40904" y="0"/>
                    </a:moveTo>
                    <a:lnTo>
                      <a:pt x="1438762" y="0"/>
                    </a:lnTo>
                    <a:cubicBezTo>
                      <a:pt x="1449611" y="0"/>
                      <a:pt x="1460015" y="4310"/>
                      <a:pt x="1467686" y="11981"/>
                    </a:cubicBezTo>
                    <a:cubicBezTo>
                      <a:pt x="1475357" y="19652"/>
                      <a:pt x="1479666" y="30056"/>
                      <a:pt x="1479666" y="40904"/>
                    </a:cubicBezTo>
                    <a:lnTo>
                      <a:pt x="1479666" y="330764"/>
                    </a:lnTo>
                    <a:cubicBezTo>
                      <a:pt x="1479666" y="341613"/>
                      <a:pt x="1475357" y="352017"/>
                      <a:pt x="1467686" y="359688"/>
                    </a:cubicBezTo>
                    <a:cubicBezTo>
                      <a:pt x="1460015" y="367359"/>
                      <a:pt x="1449611" y="371668"/>
                      <a:pt x="1438762" y="371668"/>
                    </a:cubicBezTo>
                    <a:lnTo>
                      <a:pt x="40904" y="371668"/>
                    </a:lnTo>
                    <a:cubicBezTo>
                      <a:pt x="30056" y="371668"/>
                      <a:pt x="19652" y="367359"/>
                      <a:pt x="11981" y="359688"/>
                    </a:cubicBezTo>
                    <a:cubicBezTo>
                      <a:pt x="4310" y="352017"/>
                      <a:pt x="0" y="341613"/>
                      <a:pt x="0" y="330764"/>
                    </a:cubicBezTo>
                    <a:lnTo>
                      <a:pt x="0" y="40904"/>
                    </a:lnTo>
                    <a:cubicBezTo>
                      <a:pt x="0" y="30056"/>
                      <a:pt x="4310" y="19652"/>
                      <a:pt x="11981" y="11981"/>
                    </a:cubicBezTo>
                    <a:cubicBezTo>
                      <a:pt x="19652" y="4310"/>
                      <a:pt x="30056" y="0"/>
                      <a:pt x="40904" y="0"/>
                    </a:cubicBezTo>
                    <a:close/>
                  </a:path>
                </a:pathLst>
              </a:custGeom>
              <a:solidFill>
                <a:srgbClr val="000000">
                  <a:alpha val="0"/>
                </a:srgbClr>
              </a:solidFill>
              <a:ln w="28575" cap="rnd">
                <a:solidFill>
                  <a:srgbClr val="FFDE59"/>
                </a:solidFill>
                <a:prstDash val="solid"/>
                <a:round/>
              </a:ln>
            </p:spPr>
          </p:sp>
          <p:sp>
            <p:nvSpPr>
              <p:cNvPr name="TextBox 24" id="24"/>
              <p:cNvSpPr txBox="true"/>
              <p:nvPr/>
            </p:nvSpPr>
            <p:spPr>
              <a:xfrm>
                <a:off x="0" y="-9525"/>
                <a:ext cx="1479666" cy="381193"/>
              </a:xfrm>
              <a:prstGeom prst="rect">
                <a:avLst/>
              </a:prstGeom>
            </p:spPr>
            <p:txBody>
              <a:bodyPr anchor="ctr" rtlCol="false" tIns="39362" lIns="39362" bIns="39362" rIns="39362"/>
              <a:lstStyle/>
              <a:p>
                <a:pPr algn="ctr">
                  <a:lnSpc>
                    <a:spcPts val="2880"/>
                  </a:lnSpc>
                </a:pPr>
              </a:p>
            </p:txBody>
          </p:sp>
        </p:grpSp>
        <p:sp>
          <p:nvSpPr>
            <p:cNvPr name="TextBox 25" id="25"/>
            <p:cNvSpPr txBox="true"/>
            <p:nvPr/>
          </p:nvSpPr>
          <p:spPr>
            <a:xfrm rot="0">
              <a:off x="9719297" y="3135589"/>
              <a:ext cx="8892740" cy="1146175"/>
            </a:xfrm>
            <a:prstGeom prst="rect">
              <a:avLst/>
            </a:prstGeom>
          </p:spPr>
          <p:txBody>
            <a:bodyPr anchor="t" rtlCol="false" tIns="0" lIns="0" bIns="0" rIns="0">
              <a:spAutoFit/>
            </a:bodyPr>
            <a:lstStyle/>
            <a:p>
              <a:pPr algn="ctr">
                <a:lnSpc>
                  <a:spcPts val="3311"/>
                </a:lnSpc>
                <a:spcBef>
                  <a:spcPct val="0"/>
                </a:spcBef>
              </a:pPr>
              <a:r>
                <a:rPr lang="en-US" sz="2760">
                  <a:solidFill>
                    <a:srgbClr val="1EFFC1"/>
                  </a:solidFill>
                  <a:latin typeface="Arimo"/>
                </a:rPr>
                <a:t>HuggingFaceHub </a:t>
              </a:r>
            </a:p>
            <a:p>
              <a:pPr algn="ctr">
                <a:lnSpc>
                  <a:spcPts val="3311"/>
                </a:lnSpc>
                <a:spcBef>
                  <a:spcPct val="0"/>
                </a:spcBef>
              </a:pPr>
              <a:r>
                <a:rPr lang="en-US" sz="2760">
                  <a:solidFill>
                    <a:srgbClr val="1EFFC1"/>
                  </a:solidFill>
                  <a:latin typeface="Arimo"/>
                </a:rPr>
                <a:t>Embeddings</a:t>
              </a:r>
            </a:p>
          </p:txBody>
        </p:sp>
      </p:grpSp>
      <p:sp>
        <p:nvSpPr>
          <p:cNvPr name="TextBox 26" id="2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428625"/>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sp>
        <p:nvSpPr>
          <p:cNvPr name="TextBox 3" id="3"/>
          <p:cNvSpPr txBox="true"/>
          <p:nvPr/>
        </p:nvSpPr>
        <p:spPr>
          <a:xfrm rot="0">
            <a:off x="366734" y="1892354"/>
            <a:ext cx="4102894" cy="590933"/>
          </a:xfrm>
          <a:prstGeom prst="rect">
            <a:avLst/>
          </a:prstGeom>
        </p:spPr>
        <p:txBody>
          <a:bodyPr anchor="t" rtlCol="false" tIns="0" lIns="0" bIns="0" rIns="0">
            <a:spAutoFit/>
          </a:bodyPr>
          <a:lstStyle/>
          <a:p>
            <a:pPr algn="ctr">
              <a:lnSpc>
                <a:spcPts val="4703"/>
              </a:lnSpc>
              <a:spcBef>
                <a:spcPct val="0"/>
              </a:spcBef>
            </a:pPr>
            <a:r>
              <a:rPr lang="en-US" sz="3359">
                <a:solidFill>
                  <a:srgbClr val="FFFFFF"/>
                </a:solidFill>
                <a:latin typeface="Arimo"/>
              </a:rPr>
              <a:t>2.Model Integrations: </a:t>
            </a:r>
          </a:p>
        </p:txBody>
      </p:sp>
      <p:sp>
        <p:nvSpPr>
          <p:cNvPr name="TextBox 4" id="4"/>
          <p:cNvSpPr txBox="true"/>
          <p:nvPr/>
        </p:nvSpPr>
        <p:spPr>
          <a:xfrm rot="0">
            <a:off x="-281941" y="2874890"/>
            <a:ext cx="6990998" cy="599440"/>
          </a:xfrm>
          <a:prstGeom prst="rect">
            <a:avLst/>
          </a:prstGeom>
        </p:spPr>
        <p:txBody>
          <a:bodyPr anchor="t" rtlCol="false" tIns="0" lIns="0" bIns="0" rIns="0">
            <a:spAutoFit/>
          </a:bodyPr>
          <a:lstStyle/>
          <a:p>
            <a:pPr algn="ctr">
              <a:lnSpc>
                <a:spcPts val="4759"/>
              </a:lnSpc>
            </a:pPr>
            <a:r>
              <a:rPr lang="en-US" sz="3399">
                <a:solidFill>
                  <a:srgbClr val="1EFFC1"/>
                </a:solidFill>
                <a:latin typeface="Arimo"/>
              </a:rPr>
              <a:t>Speech Embedding Models</a:t>
            </a:r>
          </a:p>
        </p:txBody>
      </p:sp>
      <p:grpSp>
        <p:nvGrpSpPr>
          <p:cNvPr name="Group 5" id="5"/>
          <p:cNvGrpSpPr/>
          <p:nvPr/>
        </p:nvGrpSpPr>
        <p:grpSpPr>
          <a:xfrm rot="0">
            <a:off x="2650900" y="4866274"/>
            <a:ext cx="13485182" cy="3731430"/>
            <a:chOff x="0" y="0"/>
            <a:chExt cx="17980243" cy="4975240"/>
          </a:xfrm>
        </p:grpSpPr>
        <p:grpSp>
          <p:nvGrpSpPr>
            <p:cNvPr name="Group 6" id="6"/>
            <p:cNvGrpSpPr/>
            <p:nvPr/>
          </p:nvGrpSpPr>
          <p:grpSpPr>
            <a:xfrm rot="0">
              <a:off x="11299393" y="0"/>
              <a:ext cx="6664552" cy="1733677"/>
              <a:chOff x="0" y="0"/>
              <a:chExt cx="1647235" cy="428502"/>
            </a:xfrm>
          </p:grpSpPr>
          <p:sp>
            <p:nvSpPr>
              <p:cNvPr name="Freeform 7" id="7"/>
              <p:cNvSpPr/>
              <p:nvPr/>
            </p:nvSpPr>
            <p:spPr>
              <a:xfrm flipH="false" flipV="false" rot="0">
                <a:off x="0" y="0"/>
                <a:ext cx="1647235" cy="428502"/>
              </a:xfrm>
              <a:custGeom>
                <a:avLst/>
                <a:gdLst/>
                <a:ahLst/>
                <a:cxnLst/>
                <a:rect r="r" b="b" t="t" l="l"/>
                <a:pathLst>
                  <a:path h="428502" w="1647235">
                    <a:moveTo>
                      <a:pt x="35624" y="0"/>
                    </a:moveTo>
                    <a:lnTo>
                      <a:pt x="1611611" y="0"/>
                    </a:lnTo>
                    <a:cubicBezTo>
                      <a:pt x="1621059" y="0"/>
                      <a:pt x="1630120" y="3753"/>
                      <a:pt x="1636801" y="10434"/>
                    </a:cubicBezTo>
                    <a:cubicBezTo>
                      <a:pt x="1643481" y="17115"/>
                      <a:pt x="1647235" y="26176"/>
                      <a:pt x="1647235" y="35624"/>
                    </a:cubicBezTo>
                    <a:lnTo>
                      <a:pt x="1647235" y="392878"/>
                    </a:lnTo>
                    <a:cubicBezTo>
                      <a:pt x="1647235" y="412552"/>
                      <a:pt x="1631285" y="428502"/>
                      <a:pt x="1611611" y="428502"/>
                    </a:cubicBezTo>
                    <a:lnTo>
                      <a:pt x="35624" y="428502"/>
                    </a:lnTo>
                    <a:cubicBezTo>
                      <a:pt x="26176" y="428502"/>
                      <a:pt x="17115" y="424749"/>
                      <a:pt x="10434" y="418068"/>
                    </a:cubicBezTo>
                    <a:cubicBezTo>
                      <a:pt x="3753" y="411387"/>
                      <a:pt x="0" y="402326"/>
                      <a:pt x="0" y="392878"/>
                    </a:cubicBezTo>
                    <a:lnTo>
                      <a:pt x="0" y="35624"/>
                    </a:lnTo>
                    <a:cubicBezTo>
                      <a:pt x="0" y="26176"/>
                      <a:pt x="3753" y="17115"/>
                      <a:pt x="10434" y="10434"/>
                    </a:cubicBezTo>
                    <a:cubicBezTo>
                      <a:pt x="17115" y="3753"/>
                      <a:pt x="26176" y="0"/>
                      <a:pt x="35624" y="0"/>
                    </a:cubicBezTo>
                    <a:close/>
                  </a:path>
                </a:pathLst>
              </a:custGeom>
              <a:solidFill>
                <a:srgbClr val="000000">
                  <a:alpha val="0"/>
                </a:srgbClr>
              </a:solidFill>
              <a:ln w="28575" cap="rnd">
                <a:solidFill>
                  <a:srgbClr val="FFDE59"/>
                </a:solidFill>
                <a:prstDash val="solid"/>
                <a:round/>
              </a:ln>
            </p:spPr>
          </p:sp>
          <p:sp>
            <p:nvSpPr>
              <p:cNvPr name="TextBox 8" id="8"/>
              <p:cNvSpPr txBox="true"/>
              <p:nvPr/>
            </p:nvSpPr>
            <p:spPr>
              <a:xfrm>
                <a:off x="0" y="-9525"/>
                <a:ext cx="1647235" cy="438027"/>
              </a:xfrm>
              <a:prstGeom prst="rect">
                <a:avLst/>
              </a:prstGeom>
            </p:spPr>
            <p:txBody>
              <a:bodyPr anchor="ctr" rtlCol="false" tIns="40599" lIns="40599" bIns="40599" rIns="40599"/>
              <a:lstStyle/>
              <a:p>
                <a:pPr algn="ctr">
                  <a:lnSpc>
                    <a:spcPts val="2880"/>
                  </a:lnSpc>
                </a:pPr>
              </a:p>
            </p:txBody>
          </p:sp>
        </p:grpSp>
        <p:sp>
          <p:nvSpPr>
            <p:cNvPr name="TextBox 9" id="9"/>
            <p:cNvSpPr txBox="true"/>
            <p:nvPr/>
          </p:nvSpPr>
          <p:spPr>
            <a:xfrm rot="0">
              <a:off x="11654674" y="297699"/>
              <a:ext cx="5986587" cy="1306361"/>
            </a:xfrm>
            <a:prstGeom prst="rect">
              <a:avLst/>
            </a:prstGeom>
          </p:spPr>
          <p:txBody>
            <a:bodyPr anchor="t" rtlCol="false" tIns="0" lIns="0" bIns="0" rIns="0">
              <a:spAutoFit/>
            </a:bodyPr>
            <a:lstStyle/>
            <a:p>
              <a:pPr algn="ctr">
                <a:lnSpc>
                  <a:spcPts val="3985"/>
                </a:lnSpc>
                <a:spcBef>
                  <a:spcPct val="0"/>
                </a:spcBef>
              </a:pPr>
              <a:r>
                <a:rPr lang="en-US" sz="2846">
                  <a:solidFill>
                    <a:srgbClr val="1EFFC1"/>
                  </a:solidFill>
                  <a:latin typeface="Arimo"/>
                </a:rPr>
                <a:t>OpenAI Whispher Speech to Text</a:t>
              </a:r>
            </a:p>
          </p:txBody>
        </p:sp>
        <p:sp>
          <p:nvSpPr>
            <p:cNvPr name="TextBox 10" id="10"/>
            <p:cNvSpPr txBox="true"/>
            <p:nvPr/>
          </p:nvSpPr>
          <p:spPr>
            <a:xfrm rot="0">
              <a:off x="591318" y="459732"/>
              <a:ext cx="5481915" cy="638315"/>
            </a:xfrm>
            <a:prstGeom prst="rect">
              <a:avLst/>
            </a:prstGeom>
          </p:spPr>
          <p:txBody>
            <a:bodyPr anchor="t" rtlCol="false" tIns="0" lIns="0" bIns="0" rIns="0">
              <a:spAutoFit/>
            </a:bodyPr>
            <a:lstStyle/>
            <a:p>
              <a:pPr algn="ctr">
                <a:lnSpc>
                  <a:spcPts val="3985"/>
                </a:lnSpc>
                <a:spcBef>
                  <a:spcPct val="0"/>
                </a:spcBef>
              </a:pPr>
              <a:r>
                <a:rPr lang="en-US" sz="2846">
                  <a:solidFill>
                    <a:srgbClr val="1EFFC1"/>
                  </a:solidFill>
                  <a:latin typeface="Arimo"/>
                </a:rPr>
                <a:t>Google Speech to Text</a:t>
              </a:r>
            </a:p>
          </p:txBody>
        </p:sp>
        <p:grpSp>
          <p:nvGrpSpPr>
            <p:cNvPr name="Group 11" id="11"/>
            <p:cNvGrpSpPr/>
            <p:nvPr/>
          </p:nvGrpSpPr>
          <p:grpSpPr>
            <a:xfrm rot="0">
              <a:off x="0" y="0"/>
              <a:ext cx="6664552" cy="1733677"/>
              <a:chOff x="0" y="0"/>
              <a:chExt cx="1647235" cy="428502"/>
            </a:xfrm>
          </p:grpSpPr>
          <p:sp>
            <p:nvSpPr>
              <p:cNvPr name="Freeform 12" id="12"/>
              <p:cNvSpPr/>
              <p:nvPr/>
            </p:nvSpPr>
            <p:spPr>
              <a:xfrm flipH="false" flipV="false" rot="0">
                <a:off x="0" y="0"/>
                <a:ext cx="1647235" cy="428502"/>
              </a:xfrm>
              <a:custGeom>
                <a:avLst/>
                <a:gdLst/>
                <a:ahLst/>
                <a:cxnLst/>
                <a:rect r="r" b="b" t="t" l="l"/>
                <a:pathLst>
                  <a:path h="428502" w="1647235">
                    <a:moveTo>
                      <a:pt x="35624" y="0"/>
                    </a:moveTo>
                    <a:lnTo>
                      <a:pt x="1611611" y="0"/>
                    </a:lnTo>
                    <a:cubicBezTo>
                      <a:pt x="1621059" y="0"/>
                      <a:pt x="1630120" y="3753"/>
                      <a:pt x="1636801" y="10434"/>
                    </a:cubicBezTo>
                    <a:cubicBezTo>
                      <a:pt x="1643481" y="17115"/>
                      <a:pt x="1647235" y="26176"/>
                      <a:pt x="1647235" y="35624"/>
                    </a:cubicBezTo>
                    <a:lnTo>
                      <a:pt x="1647235" y="392878"/>
                    </a:lnTo>
                    <a:cubicBezTo>
                      <a:pt x="1647235" y="412552"/>
                      <a:pt x="1631285" y="428502"/>
                      <a:pt x="1611611" y="428502"/>
                    </a:cubicBezTo>
                    <a:lnTo>
                      <a:pt x="35624" y="428502"/>
                    </a:lnTo>
                    <a:cubicBezTo>
                      <a:pt x="26176" y="428502"/>
                      <a:pt x="17115" y="424749"/>
                      <a:pt x="10434" y="418068"/>
                    </a:cubicBezTo>
                    <a:cubicBezTo>
                      <a:pt x="3753" y="411387"/>
                      <a:pt x="0" y="402326"/>
                      <a:pt x="0" y="392878"/>
                    </a:cubicBezTo>
                    <a:lnTo>
                      <a:pt x="0" y="35624"/>
                    </a:lnTo>
                    <a:cubicBezTo>
                      <a:pt x="0" y="26176"/>
                      <a:pt x="3753" y="17115"/>
                      <a:pt x="10434" y="10434"/>
                    </a:cubicBezTo>
                    <a:cubicBezTo>
                      <a:pt x="17115" y="3753"/>
                      <a:pt x="26176" y="0"/>
                      <a:pt x="35624" y="0"/>
                    </a:cubicBezTo>
                    <a:close/>
                  </a:path>
                </a:pathLst>
              </a:custGeom>
              <a:solidFill>
                <a:srgbClr val="000000">
                  <a:alpha val="0"/>
                </a:srgbClr>
              </a:solidFill>
              <a:ln w="28575" cap="rnd">
                <a:solidFill>
                  <a:srgbClr val="FFDE59"/>
                </a:solidFill>
                <a:prstDash val="solid"/>
                <a:round/>
              </a:ln>
            </p:spPr>
          </p:sp>
          <p:sp>
            <p:nvSpPr>
              <p:cNvPr name="TextBox 13" id="13"/>
              <p:cNvSpPr txBox="true"/>
              <p:nvPr/>
            </p:nvSpPr>
            <p:spPr>
              <a:xfrm>
                <a:off x="0" y="-9525"/>
                <a:ext cx="1647235" cy="438027"/>
              </a:xfrm>
              <a:prstGeom prst="rect">
                <a:avLst/>
              </a:prstGeom>
            </p:spPr>
            <p:txBody>
              <a:bodyPr anchor="ctr" rtlCol="false" tIns="40599" lIns="40599" bIns="40599" rIns="40599"/>
              <a:lstStyle/>
              <a:p>
                <a:pPr algn="ctr">
                  <a:lnSpc>
                    <a:spcPts val="2880"/>
                  </a:lnSpc>
                </a:pPr>
              </a:p>
            </p:txBody>
          </p:sp>
        </p:grpSp>
        <p:grpSp>
          <p:nvGrpSpPr>
            <p:cNvPr name="Group 14" id="14"/>
            <p:cNvGrpSpPr/>
            <p:nvPr/>
          </p:nvGrpSpPr>
          <p:grpSpPr>
            <a:xfrm rot="0">
              <a:off x="0" y="3241564"/>
              <a:ext cx="6664552" cy="1733677"/>
              <a:chOff x="0" y="0"/>
              <a:chExt cx="1647235" cy="428502"/>
            </a:xfrm>
          </p:grpSpPr>
          <p:sp>
            <p:nvSpPr>
              <p:cNvPr name="Freeform 15" id="15"/>
              <p:cNvSpPr/>
              <p:nvPr/>
            </p:nvSpPr>
            <p:spPr>
              <a:xfrm flipH="false" flipV="false" rot="0">
                <a:off x="0" y="0"/>
                <a:ext cx="1647235" cy="428502"/>
              </a:xfrm>
              <a:custGeom>
                <a:avLst/>
                <a:gdLst/>
                <a:ahLst/>
                <a:cxnLst/>
                <a:rect r="r" b="b" t="t" l="l"/>
                <a:pathLst>
                  <a:path h="428502" w="1647235">
                    <a:moveTo>
                      <a:pt x="35624" y="0"/>
                    </a:moveTo>
                    <a:lnTo>
                      <a:pt x="1611611" y="0"/>
                    </a:lnTo>
                    <a:cubicBezTo>
                      <a:pt x="1621059" y="0"/>
                      <a:pt x="1630120" y="3753"/>
                      <a:pt x="1636801" y="10434"/>
                    </a:cubicBezTo>
                    <a:cubicBezTo>
                      <a:pt x="1643481" y="17115"/>
                      <a:pt x="1647235" y="26176"/>
                      <a:pt x="1647235" y="35624"/>
                    </a:cubicBezTo>
                    <a:lnTo>
                      <a:pt x="1647235" y="392878"/>
                    </a:lnTo>
                    <a:cubicBezTo>
                      <a:pt x="1647235" y="412552"/>
                      <a:pt x="1631285" y="428502"/>
                      <a:pt x="1611611" y="428502"/>
                    </a:cubicBezTo>
                    <a:lnTo>
                      <a:pt x="35624" y="428502"/>
                    </a:lnTo>
                    <a:cubicBezTo>
                      <a:pt x="26176" y="428502"/>
                      <a:pt x="17115" y="424749"/>
                      <a:pt x="10434" y="418068"/>
                    </a:cubicBezTo>
                    <a:cubicBezTo>
                      <a:pt x="3753" y="411387"/>
                      <a:pt x="0" y="402326"/>
                      <a:pt x="0" y="392878"/>
                    </a:cubicBezTo>
                    <a:lnTo>
                      <a:pt x="0" y="35624"/>
                    </a:lnTo>
                    <a:cubicBezTo>
                      <a:pt x="0" y="26176"/>
                      <a:pt x="3753" y="17115"/>
                      <a:pt x="10434" y="10434"/>
                    </a:cubicBezTo>
                    <a:cubicBezTo>
                      <a:pt x="17115" y="3753"/>
                      <a:pt x="26176" y="0"/>
                      <a:pt x="35624" y="0"/>
                    </a:cubicBezTo>
                    <a:close/>
                  </a:path>
                </a:pathLst>
              </a:custGeom>
              <a:solidFill>
                <a:srgbClr val="000000">
                  <a:alpha val="0"/>
                </a:srgbClr>
              </a:solidFill>
              <a:ln w="28575" cap="rnd">
                <a:solidFill>
                  <a:srgbClr val="FFDE59"/>
                </a:solidFill>
                <a:prstDash val="solid"/>
                <a:round/>
              </a:ln>
            </p:spPr>
          </p:sp>
          <p:sp>
            <p:nvSpPr>
              <p:cNvPr name="TextBox 16" id="16"/>
              <p:cNvSpPr txBox="true"/>
              <p:nvPr/>
            </p:nvSpPr>
            <p:spPr>
              <a:xfrm>
                <a:off x="0" y="-9525"/>
                <a:ext cx="1647235" cy="438027"/>
              </a:xfrm>
              <a:prstGeom prst="rect">
                <a:avLst/>
              </a:prstGeom>
            </p:spPr>
            <p:txBody>
              <a:bodyPr anchor="ctr" rtlCol="false" tIns="40599" lIns="40599" bIns="40599" rIns="40599"/>
              <a:lstStyle/>
              <a:p>
                <a:pPr algn="ctr">
                  <a:lnSpc>
                    <a:spcPts val="2880"/>
                  </a:lnSpc>
                </a:pPr>
              </a:p>
            </p:txBody>
          </p:sp>
        </p:grpSp>
        <p:sp>
          <p:nvSpPr>
            <p:cNvPr name="TextBox 17" id="17"/>
            <p:cNvSpPr txBox="true"/>
            <p:nvPr/>
          </p:nvSpPr>
          <p:spPr>
            <a:xfrm rot="0">
              <a:off x="0" y="3591592"/>
              <a:ext cx="6664552" cy="1171757"/>
            </a:xfrm>
            <a:prstGeom prst="rect">
              <a:avLst/>
            </a:prstGeom>
          </p:spPr>
          <p:txBody>
            <a:bodyPr anchor="t" rtlCol="false" tIns="0" lIns="0" bIns="0" rIns="0">
              <a:spAutoFit/>
            </a:bodyPr>
            <a:lstStyle/>
            <a:p>
              <a:pPr algn="ctr">
                <a:lnSpc>
                  <a:spcPts val="3416"/>
                </a:lnSpc>
                <a:spcBef>
                  <a:spcPct val="0"/>
                </a:spcBef>
              </a:pPr>
              <a:r>
                <a:rPr lang="en-US" sz="2846">
                  <a:solidFill>
                    <a:srgbClr val="1EFFC1"/>
                  </a:solidFill>
                  <a:latin typeface="Arimo"/>
                </a:rPr>
                <a:t>MicrosoftAzure Speech </a:t>
              </a:r>
            </a:p>
            <a:p>
              <a:pPr algn="ctr">
                <a:lnSpc>
                  <a:spcPts val="3416"/>
                </a:lnSpc>
                <a:spcBef>
                  <a:spcPct val="0"/>
                </a:spcBef>
              </a:pPr>
              <a:r>
                <a:rPr lang="en-US" sz="2846">
                  <a:solidFill>
                    <a:srgbClr val="1EFFC1"/>
                  </a:solidFill>
                  <a:latin typeface="Arimo"/>
                </a:rPr>
                <a:t>to Text</a:t>
              </a:r>
            </a:p>
          </p:txBody>
        </p:sp>
        <p:grpSp>
          <p:nvGrpSpPr>
            <p:cNvPr name="Group 18" id="18"/>
            <p:cNvGrpSpPr/>
            <p:nvPr/>
          </p:nvGrpSpPr>
          <p:grpSpPr>
            <a:xfrm rot="0">
              <a:off x="11315691" y="3241564"/>
              <a:ext cx="6664552" cy="1733677"/>
              <a:chOff x="0" y="0"/>
              <a:chExt cx="1647235" cy="428502"/>
            </a:xfrm>
          </p:grpSpPr>
          <p:sp>
            <p:nvSpPr>
              <p:cNvPr name="Freeform 19" id="19"/>
              <p:cNvSpPr/>
              <p:nvPr/>
            </p:nvSpPr>
            <p:spPr>
              <a:xfrm flipH="false" flipV="false" rot="0">
                <a:off x="0" y="0"/>
                <a:ext cx="1647235" cy="428502"/>
              </a:xfrm>
              <a:custGeom>
                <a:avLst/>
                <a:gdLst/>
                <a:ahLst/>
                <a:cxnLst/>
                <a:rect r="r" b="b" t="t" l="l"/>
                <a:pathLst>
                  <a:path h="428502" w="1647235">
                    <a:moveTo>
                      <a:pt x="35624" y="0"/>
                    </a:moveTo>
                    <a:lnTo>
                      <a:pt x="1611611" y="0"/>
                    </a:lnTo>
                    <a:cubicBezTo>
                      <a:pt x="1621059" y="0"/>
                      <a:pt x="1630120" y="3753"/>
                      <a:pt x="1636801" y="10434"/>
                    </a:cubicBezTo>
                    <a:cubicBezTo>
                      <a:pt x="1643481" y="17115"/>
                      <a:pt x="1647235" y="26176"/>
                      <a:pt x="1647235" y="35624"/>
                    </a:cubicBezTo>
                    <a:lnTo>
                      <a:pt x="1647235" y="392878"/>
                    </a:lnTo>
                    <a:cubicBezTo>
                      <a:pt x="1647235" y="412552"/>
                      <a:pt x="1631285" y="428502"/>
                      <a:pt x="1611611" y="428502"/>
                    </a:cubicBezTo>
                    <a:lnTo>
                      <a:pt x="35624" y="428502"/>
                    </a:lnTo>
                    <a:cubicBezTo>
                      <a:pt x="26176" y="428502"/>
                      <a:pt x="17115" y="424749"/>
                      <a:pt x="10434" y="418068"/>
                    </a:cubicBezTo>
                    <a:cubicBezTo>
                      <a:pt x="3753" y="411387"/>
                      <a:pt x="0" y="402326"/>
                      <a:pt x="0" y="392878"/>
                    </a:cubicBezTo>
                    <a:lnTo>
                      <a:pt x="0" y="35624"/>
                    </a:lnTo>
                    <a:cubicBezTo>
                      <a:pt x="0" y="26176"/>
                      <a:pt x="3753" y="17115"/>
                      <a:pt x="10434" y="10434"/>
                    </a:cubicBezTo>
                    <a:cubicBezTo>
                      <a:pt x="17115" y="3753"/>
                      <a:pt x="26176" y="0"/>
                      <a:pt x="35624" y="0"/>
                    </a:cubicBezTo>
                    <a:close/>
                  </a:path>
                </a:pathLst>
              </a:custGeom>
              <a:solidFill>
                <a:srgbClr val="000000">
                  <a:alpha val="0"/>
                </a:srgbClr>
              </a:solidFill>
              <a:ln w="28575" cap="rnd">
                <a:solidFill>
                  <a:srgbClr val="FFDE59"/>
                </a:solidFill>
                <a:prstDash val="solid"/>
                <a:round/>
              </a:ln>
            </p:spPr>
          </p:sp>
          <p:sp>
            <p:nvSpPr>
              <p:cNvPr name="TextBox 20" id="20"/>
              <p:cNvSpPr txBox="true"/>
              <p:nvPr/>
            </p:nvSpPr>
            <p:spPr>
              <a:xfrm>
                <a:off x="0" y="-9525"/>
                <a:ext cx="1647235" cy="438027"/>
              </a:xfrm>
              <a:prstGeom prst="rect">
                <a:avLst/>
              </a:prstGeom>
            </p:spPr>
            <p:txBody>
              <a:bodyPr anchor="ctr" rtlCol="false" tIns="40599" lIns="40599" bIns="40599" rIns="40599"/>
              <a:lstStyle/>
              <a:p>
                <a:pPr algn="ctr">
                  <a:lnSpc>
                    <a:spcPts val="2880"/>
                  </a:lnSpc>
                </a:pPr>
              </a:p>
            </p:txBody>
          </p:sp>
        </p:grpSp>
        <p:sp>
          <p:nvSpPr>
            <p:cNvPr name="TextBox 21" id="21"/>
            <p:cNvSpPr txBox="true"/>
            <p:nvPr/>
          </p:nvSpPr>
          <p:spPr>
            <a:xfrm rot="0">
              <a:off x="11315691" y="3724890"/>
              <a:ext cx="6664552" cy="595403"/>
            </a:xfrm>
            <a:prstGeom prst="rect">
              <a:avLst/>
            </a:prstGeom>
          </p:spPr>
          <p:txBody>
            <a:bodyPr anchor="t" rtlCol="false" tIns="0" lIns="0" bIns="0" rIns="0">
              <a:spAutoFit/>
            </a:bodyPr>
            <a:lstStyle/>
            <a:p>
              <a:pPr algn="ctr">
                <a:lnSpc>
                  <a:spcPts val="3416"/>
                </a:lnSpc>
                <a:spcBef>
                  <a:spcPct val="0"/>
                </a:spcBef>
              </a:pPr>
              <a:r>
                <a:rPr lang="en-US" sz="2846">
                  <a:solidFill>
                    <a:srgbClr val="1EFFC1"/>
                  </a:solidFill>
                  <a:latin typeface="Arimo"/>
                </a:rPr>
                <a:t>Amazon Transcribe</a:t>
              </a:r>
            </a:p>
          </p:txBody>
        </p:sp>
      </p:grpSp>
      <p:sp>
        <p:nvSpPr>
          <p:cNvPr name="TextBox 22" id="22"/>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236341"/>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sp>
        <p:nvSpPr>
          <p:cNvPr name="TextBox 3" id="3"/>
          <p:cNvSpPr txBox="true"/>
          <p:nvPr/>
        </p:nvSpPr>
        <p:spPr>
          <a:xfrm rot="0">
            <a:off x="597055" y="2140069"/>
            <a:ext cx="17150320" cy="1315720"/>
          </a:xfrm>
          <a:prstGeom prst="rect">
            <a:avLst/>
          </a:prstGeom>
        </p:spPr>
        <p:txBody>
          <a:bodyPr anchor="t" rtlCol="false" tIns="0" lIns="0" bIns="0" rIns="0">
            <a:spAutoFit/>
          </a:bodyPr>
          <a:lstStyle/>
          <a:p>
            <a:pPr>
              <a:lnSpc>
                <a:spcPts val="5179"/>
              </a:lnSpc>
              <a:spcBef>
                <a:spcPct val="0"/>
              </a:spcBef>
            </a:pPr>
            <a:r>
              <a:rPr lang="en-US" sz="3699">
                <a:solidFill>
                  <a:srgbClr val="FFFFFF"/>
                </a:solidFill>
                <a:latin typeface="Arimo"/>
              </a:rPr>
              <a:t>3.Tool Integrations:</a:t>
            </a:r>
            <a:r>
              <a:rPr lang="en-US" sz="3699">
                <a:solidFill>
                  <a:srgbClr val="1EFFC1"/>
                </a:solidFill>
                <a:latin typeface="Arimo"/>
              </a:rPr>
              <a:t> Integrates with development tools, optimizing workflows through code completion, syntax highlighting, and version control features.</a:t>
            </a:r>
          </a:p>
        </p:txBody>
      </p:sp>
      <p:grpSp>
        <p:nvGrpSpPr>
          <p:cNvPr name="Group 4" id="4"/>
          <p:cNvGrpSpPr/>
          <p:nvPr/>
        </p:nvGrpSpPr>
        <p:grpSpPr>
          <a:xfrm rot="0">
            <a:off x="9333057" y="4889583"/>
            <a:ext cx="3986218" cy="1015690"/>
            <a:chOff x="0" y="0"/>
            <a:chExt cx="1354930" cy="345237"/>
          </a:xfrm>
        </p:grpSpPr>
        <p:sp>
          <p:nvSpPr>
            <p:cNvPr name="Freeform 5" id="5"/>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7" id="7"/>
          <p:cNvGrpSpPr/>
          <p:nvPr/>
        </p:nvGrpSpPr>
        <p:grpSpPr>
          <a:xfrm rot="0">
            <a:off x="540625" y="4889583"/>
            <a:ext cx="3986218" cy="1015690"/>
            <a:chOff x="0" y="0"/>
            <a:chExt cx="1354930" cy="345237"/>
          </a:xfrm>
        </p:grpSpPr>
        <p:sp>
          <p:nvSpPr>
            <p:cNvPr name="Freeform 8" id="8"/>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9" id="9"/>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0" id="10"/>
          <p:cNvGrpSpPr/>
          <p:nvPr/>
        </p:nvGrpSpPr>
        <p:grpSpPr>
          <a:xfrm rot="0">
            <a:off x="13761157" y="4889583"/>
            <a:ext cx="3986218" cy="1015690"/>
            <a:chOff x="0" y="0"/>
            <a:chExt cx="1354930" cy="345237"/>
          </a:xfrm>
        </p:grpSpPr>
        <p:sp>
          <p:nvSpPr>
            <p:cNvPr name="Freeform 11" id="11"/>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3" id="13"/>
          <p:cNvGrpSpPr/>
          <p:nvPr/>
        </p:nvGrpSpPr>
        <p:grpSpPr>
          <a:xfrm rot="0">
            <a:off x="540625" y="7010315"/>
            <a:ext cx="3986218" cy="1015690"/>
            <a:chOff x="0" y="0"/>
            <a:chExt cx="1354930" cy="345237"/>
          </a:xfrm>
        </p:grpSpPr>
        <p:sp>
          <p:nvSpPr>
            <p:cNvPr name="Freeform 14" id="14"/>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6" id="16"/>
          <p:cNvGrpSpPr/>
          <p:nvPr/>
        </p:nvGrpSpPr>
        <p:grpSpPr>
          <a:xfrm rot="0">
            <a:off x="13761157" y="7010315"/>
            <a:ext cx="3986218" cy="1015690"/>
            <a:chOff x="0" y="0"/>
            <a:chExt cx="1354930" cy="345237"/>
          </a:xfrm>
        </p:grpSpPr>
        <p:sp>
          <p:nvSpPr>
            <p:cNvPr name="Freeform 17" id="17"/>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18" id="18"/>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19" id="19"/>
          <p:cNvGrpSpPr/>
          <p:nvPr/>
        </p:nvGrpSpPr>
        <p:grpSpPr>
          <a:xfrm rot="0">
            <a:off x="9333057" y="7010315"/>
            <a:ext cx="3986218" cy="1015690"/>
            <a:chOff x="0" y="0"/>
            <a:chExt cx="1354930" cy="345237"/>
          </a:xfrm>
        </p:grpSpPr>
        <p:sp>
          <p:nvSpPr>
            <p:cNvPr name="Freeform 20" id="20"/>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1" id="21"/>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2" id="22"/>
          <p:cNvGrpSpPr/>
          <p:nvPr/>
        </p:nvGrpSpPr>
        <p:grpSpPr>
          <a:xfrm rot="0">
            <a:off x="4904958" y="4889583"/>
            <a:ext cx="3986218" cy="1015690"/>
            <a:chOff x="0" y="0"/>
            <a:chExt cx="1354930" cy="345237"/>
          </a:xfrm>
        </p:grpSpPr>
        <p:sp>
          <p:nvSpPr>
            <p:cNvPr name="Freeform 23" id="23"/>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4" id="24"/>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grpSp>
        <p:nvGrpSpPr>
          <p:cNvPr name="Group 25" id="25"/>
          <p:cNvGrpSpPr/>
          <p:nvPr/>
        </p:nvGrpSpPr>
        <p:grpSpPr>
          <a:xfrm rot="0">
            <a:off x="4904958" y="7010315"/>
            <a:ext cx="3986218" cy="1015690"/>
            <a:chOff x="0" y="0"/>
            <a:chExt cx="1354930" cy="345237"/>
          </a:xfrm>
        </p:grpSpPr>
        <p:sp>
          <p:nvSpPr>
            <p:cNvPr name="Freeform 26" id="26"/>
            <p:cNvSpPr/>
            <p:nvPr/>
          </p:nvSpPr>
          <p:spPr>
            <a:xfrm flipH="false" flipV="false" rot="0">
              <a:off x="0" y="0"/>
              <a:ext cx="1354930" cy="345237"/>
            </a:xfrm>
            <a:custGeom>
              <a:avLst/>
              <a:gdLst/>
              <a:ahLst/>
              <a:cxnLst/>
              <a:rect r="r" b="b" t="t" l="l"/>
              <a:pathLst>
                <a:path h="345237" w="1354930">
                  <a:moveTo>
                    <a:pt x="44670" y="0"/>
                  </a:moveTo>
                  <a:lnTo>
                    <a:pt x="1310260" y="0"/>
                  </a:lnTo>
                  <a:cubicBezTo>
                    <a:pt x="1322107" y="0"/>
                    <a:pt x="1333469" y="4706"/>
                    <a:pt x="1341846" y="13084"/>
                  </a:cubicBezTo>
                  <a:cubicBezTo>
                    <a:pt x="1350224" y="21461"/>
                    <a:pt x="1354930" y="32823"/>
                    <a:pt x="1354930" y="44670"/>
                  </a:cubicBezTo>
                  <a:lnTo>
                    <a:pt x="1354930" y="300567"/>
                  </a:lnTo>
                  <a:cubicBezTo>
                    <a:pt x="1354930" y="312414"/>
                    <a:pt x="1350224" y="323776"/>
                    <a:pt x="1341846" y="332153"/>
                  </a:cubicBezTo>
                  <a:cubicBezTo>
                    <a:pt x="1333469" y="340531"/>
                    <a:pt x="1322107" y="345237"/>
                    <a:pt x="1310260" y="345237"/>
                  </a:cubicBezTo>
                  <a:lnTo>
                    <a:pt x="44670" y="345237"/>
                  </a:lnTo>
                  <a:cubicBezTo>
                    <a:pt x="32823" y="345237"/>
                    <a:pt x="21461" y="340531"/>
                    <a:pt x="13084" y="332153"/>
                  </a:cubicBezTo>
                  <a:cubicBezTo>
                    <a:pt x="4706" y="323776"/>
                    <a:pt x="0" y="312414"/>
                    <a:pt x="0" y="300567"/>
                  </a:cubicBezTo>
                  <a:lnTo>
                    <a:pt x="0" y="44670"/>
                  </a:lnTo>
                  <a:cubicBezTo>
                    <a:pt x="0" y="32823"/>
                    <a:pt x="4706" y="21461"/>
                    <a:pt x="13084" y="13084"/>
                  </a:cubicBezTo>
                  <a:cubicBezTo>
                    <a:pt x="21461" y="4706"/>
                    <a:pt x="32823" y="0"/>
                    <a:pt x="44670" y="0"/>
                  </a:cubicBezTo>
                  <a:close/>
                </a:path>
              </a:pathLst>
            </a:custGeom>
            <a:solidFill>
              <a:srgbClr val="000000">
                <a:alpha val="0"/>
              </a:srgbClr>
            </a:solidFill>
            <a:ln w="28575" cap="rnd">
              <a:solidFill>
                <a:srgbClr val="FFDE59"/>
              </a:solidFill>
              <a:prstDash val="solid"/>
              <a:round/>
            </a:ln>
          </p:spPr>
        </p:sp>
        <p:sp>
          <p:nvSpPr>
            <p:cNvPr name="TextBox 27" id="27"/>
            <p:cNvSpPr txBox="true"/>
            <p:nvPr/>
          </p:nvSpPr>
          <p:spPr>
            <a:xfrm>
              <a:off x="0" y="-9525"/>
              <a:ext cx="1354930" cy="354762"/>
            </a:xfrm>
            <a:prstGeom prst="rect">
              <a:avLst/>
            </a:prstGeom>
          </p:spPr>
          <p:txBody>
            <a:bodyPr anchor="ctr" rtlCol="false" tIns="39362" lIns="39362" bIns="39362" rIns="39362"/>
            <a:lstStyle/>
            <a:p>
              <a:pPr algn="ctr">
                <a:lnSpc>
                  <a:spcPts val="2880"/>
                </a:lnSpc>
              </a:pPr>
            </a:p>
          </p:txBody>
        </p:sp>
      </p:grpSp>
      <p:sp>
        <p:nvSpPr>
          <p:cNvPr name="TextBox 28" id="28"/>
          <p:cNvSpPr txBox="true"/>
          <p:nvPr/>
        </p:nvSpPr>
        <p:spPr>
          <a:xfrm rot="0">
            <a:off x="540625" y="5113741"/>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Google Search</a:t>
            </a:r>
          </a:p>
        </p:txBody>
      </p:sp>
      <p:sp>
        <p:nvSpPr>
          <p:cNvPr name="TextBox 29" id="29"/>
          <p:cNvSpPr txBox="true"/>
          <p:nvPr/>
        </p:nvSpPr>
        <p:spPr>
          <a:xfrm rot="0">
            <a:off x="4936841" y="5113741"/>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Google Drive</a:t>
            </a:r>
          </a:p>
        </p:txBody>
      </p:sp>
      <p:sp>
        <p:nvSpPr>
          <p:cNvPr name="TextBox 30" id="30"/>
          <p:cNvSpPr txBox="true"/>
          <p:nvPr/>
        </p:nvSpPr>
        <p:spPr>
          <a:xfrm rot="0">
            <a:off x="9333057" y="5113741"/>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VS code</a:t>
            </a:r>
          </a:p>
        </p:txBody>
      </p:sp>
      <p:sp>
        <p:nvSpPr>
          <p:cNvPr name="TextBox 31" id="31"/>
          <p:cNvSpPr txBox="true"/>
          <p:nvPr/>
        </p:nvSpPr>
        <p:spPr>
          <a:xfrm rot="0">
            <a:off x="13761157" y="5113741"/>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Jupyter Notebooks</a:t>
            </a:r>
          </a:p>
        </p:txBody>
      </p:sp>
      <p:sp>
        <p:nvSpPr>
          <p:cNvPr name="TextBox 32" id="32"/>
          <p:cNvSpPr txBox="true"/>
          <p:nvPr/>
        </p:nvSpPr>
        <p:spPr>
          <a:xfrm rot="0">
            <a:off x="540625" y="7234473"/>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Wikipedia</a:t>
            </a:r>
          </a:p>
        </p:txBody>
      </p:sp>
      <p:sp>
        <p:nvSpPr>
          <p:cNvPr name="TextBox 33" id="33"/>
          <p:cNvSpPr txBox="true"/>
          <p:nvPr/>
        </p:nvSpPr>
        <p:spPr>
          <a:xfrm rot="0">
            <a:off x="4904958" y="7234473"/>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AWS Lambda</a:t>
            </a:r>
          </a:p>
        </p:txBody>
      </p:sp>
      <p:sp>
        <p:nvSpPr>
          <p:cNvPr name="TextBox 34" id="34"/>
          <p:cNvSpPr txBox="true"/>
          <p:nvPr/>
        </p:nvSpPr>
        <p:spPr>
          <a:xfrm rot="0">
            <a:off x="9333057" y="7234473"/>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Youtube</a:t>
            </a:r>
          </a:p>
        </p:txBody>
      </p:sp>
      <p:sp>
        <p:nvSpPr>
          <p:cNvPr name="TextBox 35" id="35"/>
          <p:cNvSpPr txBox="true"/>
          <p:nvPr/>
        </p:nvSpPr>
        <p:spPr>
          <a:xfrm rot="0">
            <a:off x="13761157" y="7234473"/>
            <a:ext cx="3986218" cy="500700"/>
          </a:xfrm>
          <a:prstGeom prst="rect">
            <a:avLst/>
          </a:prstGeom>
        </p:spPr>
        <p:txBody>
          <a:bodyPr anchor="t" rtlCol="false" tIns="0" lIns="0" bIns="0" rIns="0">
            <a:spAutoFit/>
          </a:bodyPr>
          <a:lstStyle/>
          <a:p>
            <a:pPr algn="ctr">
              <a:lnSpc>
                <a:spcPts val="4034"/>
              </a:lnSpc>
              <a:spcBef>
                <a:spcPct val="0"/>
              </a:spcBef>
            </a:pPr>
            <a:r>
              <a:rPr lang="en-US" sz="2881">
                <a:solidFill>
                  <a:srgbClr val="1EFFC1"/>
                </a:solidFill>
                <a:latin typeface="Arimo"/>
              </a:rPr>
              <a:t>IFTTTwebHooks</a:t>
            </a:r>
          </a:p>
        </p:txBody>
      </p:sp>
      <p:sp>
        <p:nvSpPr>
          <p:cNvPr name="TextBox 36" id="3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36155" y="2154803"/>
            <a:ext cx="17227253" cy="1315720"/>
          </a:xfrm>
          <a:prstGeom prst="rect">
            <a:avLst/>
          </a:prstGeom>
        </p:spPr>
        <p:txBody>
          <a:bodyPr anchor="t" rtlCol="false" tIns="0" lIns="0" bIns="0" rIns="0">
            <a:spAutoFit/>
          </a:bodyPr>
          <a:lstStyle/>
          <a:p>
            <a:pPr>
              <a:lnSpc>
                <a:spcPts val="5179"/>
              </a:lnSpc>
              <a:spcBef>
                <a:spcPct val="0"/>
              </a:spcBef>
            </a:pPr>
            <a:r>
              <a:rPr lang="en-US" sz="3699">
                <a:solidFill>
                  <a:srgbClr val="FFFFFF"/>
                </a:solidFill>
                <a:latin typeface="Arimo"/>
              </a:rPr>
              <a:t>4.Cloud Platform Integrations:</a:t>
            </a:r>
            <a:r>
              <a:rPr lang="en-US" sz="3699">
                <a:solidFill>
                  <a:srgbClr val="1EFFC1"/>
                </a:solidFill>
                <a:latin typeface="Arimo"/>
              </a:rPr>
              <a:t> It deploys on major clouds services for scalable, high-performance, and well-managed operations.</a:t>
            </a:r>
          </a:p>
        </p:txBody>
      </p:sp>
      <p:sp>
        <p:nvSpPr>
          <p:cNvPr name="TextBox 3" id="3"/>
          <p:cNvSpPr txBox="true"/>
          <p:nvPr/>
        </p:nvSpPr>
        <p:spPr>
          <a:xfrm rot="0">
            <a:off x="256379" y="428625"/>
            <a:ext cx="10147982"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Integration with Lang Chain</a:t>
            </a:r>
          </a:p>
        </p:txBody>
      </p:sp>
      <p:grpSp>
        <p:nvGrpSpPr>
          <p:cNvPr name="Group 4" id="4"/>
          <p:cNvGrpSpPr/>
          <p:nvPr/>
        </p:nvGrpSpPr>
        <p:grpSpPr>
          <a:xfrm rot="0">
            <a:off x="540684" y="4889583"/>
            <a:ext cx="4038995" cy="1029138"/>
            <a:chOff x="0" y="0"/>
            <a:chExt cx="1354930" cy="345237"/>
          </a:xfrm>
        </p:grpSpPr>
        <p:sp>
          <p:nvSpPr>
            <p:cNvPr name="Freeform 5" id="5"/>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7" id="7"/>
          <p:cNvGrpSpPr/>
          <p:nvPr/>
        </p:nvGrpSpPr>
        <p:grpSpPr>
          <a:xfrm rot="0">
            <a:off x="4932241" y="4889583"/>
            <a:ext cx="4038995" cy="1029138"/>
            <a:chOff x="0" y="0"/>
            <a:chExt cx="1354930" cy="345237"/>
          </a:xfrm>
        </p:grpSpPr>
        <p:sp>
          <p:nvSpPr>
            <p:cNvPr name="Freeform 8" id="8"/>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9" id="9"/>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10" id="10"/>
          <p:cNvGrpSpPr/>
          <p:nvPr/>
        </p:nvGrpSpPr>
        <p:grpSpPr>
          <a:xfrm rot="0">
            <a:off x="9328327" y="4889583"/>
            <a:ext cx="4038995" cy="1029138"/>
            <a:chOff x="0" y="0"/>
            <a:chExt cx="1354930" cy="345237"/>
          </a:xfrm>
        </p:grpSpPr>
        <p:sp>
          <p:nvSpPr>
            <p:cNvPr name="Freeform 11" id="11"/>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13" id="13"/>
          <p:cNvGrpSpPr/>
          <p:nvPr/>
        </p:nvGrpSpPr>
        <p:grpSpPr>
          <a:xfrm rot="0">
            <a:off x="13724413" y="4889583"/>
            <a:ext cx="4038995" cy="1029138"/>
            <a:chOff x="0" y="0"/>
            <a:chExt cx="1354930" cy="345237"/>
          </a:xfrm>
        </p:grpSpPr>
        <p:sp>
          <p:nvSpPr>
            <p:cNvPr name="Freeform 14" id="14"/>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sp>
        <p:nvSpPr>
          <p:cNvPr name="TextBox 16" id="16"/>
          <p:cNvSpPr txBox="true"/>
          <p:nvPr/>
        </p:nvSpPr>
        <p:spPr>
          <a:xfrm rot="0">
            <a:off x="2155740" y="5070662"/>
            <a:ext cx="808884" cy="497376"/>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AWS</a:t>
            </a:r>
          </a:p>
        </p:txBody>
      </p:sp>
      <p:sp>
        <p:nvSpPr>
          <p:cNvPr name="TextBox 17" id="17"/>
          <p:cNvSpPr txBox="true"/>
          <p:nvPr/>
        </p:nvSpPr>
        <p:spPr>
          <a:xfrm rot="0">
            <a:off x="4932241" y="5117364"/>
            <a:ext cx="4038995" cy="497376"/>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GCP</a:t>
            </a:r>
          </a:p>
        </p:txBody>
      </p:sp>
      <p:sp>
        <p:nvSpPr>
          <p:cNvPr name="TextBox 18" id="18"/>
          <p:cNvSpPr txBox="true"/>
          <p:nvPr/>
        </p:nvSpPr>
        <p:spPr>
          <a:xfrm rot="0">
            <a:off x="9328327" y="5117364"/>
            <a:ext cx="4038995" cy="497376"/>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Azure</a:t>
            </a:r>
          </a:p>
        </p:txBody>
      </p:sp>
      <p:sp>
        <p:nvSpPr>
          <p:cNvPr name="TextBox 19" id="19"/>
          <p:cNvSpPr txBox="true"/>
          <p:nvPr/>
        </p:nvSpPr>
        <p:spPr>
          <a:xfrm rot="0">
            <a:off x="13724413" y="5117364"/>
            <a:ext cx="4038995" cy="497376"/>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NLP cloud</a:t>
            </a:r>
          </a:p>
        </p:txBody>
      </p:sp>
      <p:grpSp>
        <p:nvGrpSpPr>
          <p:cNvPr name="Group 20" id="20"/>
          <p:cNvGrpSpPr/>
          <p:nvPr/>
        </p:nvGrpSpPr>
        <p:grpSpPr>
          <a:xfrm rot="0">
            <a:off x="530374" y="6930250"/>
            <a:ext cx="17227253" cy="1029138"/>
            <a:chOff x="0" y="0"/>
            <a:chExt cx="22969670" cy="1372184"/>
          </a:xfrm>
        </p:grpSpPr>
        <p:grpSp>
          <p:nvGrpSpPr>
            <p:cNvPr name="Group 21" id="21"/>
            <p:cNvGrpSpPr/>
            <p:nvPr/>
          </p:nvGrpSpPr>
          <p:grpSpPr>
            <a:xfrm rot="0">
              <a:off x="6038" y="0"/>
              <a:ext cx="5385327" cy="1372184"/>
              <a:chOff x="0" y="0"/>
              <a:chExt cx="1354930" cy="345237"/>
            </a:xfrm>
          </p:grpSpPr>
          <p:sp>
            <p:nvSpPr>
              <p:cNvPr name="Freeform 22" id="22"/>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23" id="23"/>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24" id="24"/>
            <p:cNvGrpSpPr/>
            <p:nvPr/>
          </p:nvGrpSpPr>
          <p:grpSpPr>
            <a:xfrm rot="0">
              <a:off x="5861448" y="0"/>
              <a:ext cx="5385327" cy="1372184"/>
              <a:chOff x="0" y="0"/>
              <a:chExt cx="1354930" cy="345237"/>
            </a:xfrm>
          </p:grpSpPr>
          <p:sp>
            <p:nvSpPr>
              <p:cNvPr name="Freeform 25" id="25"/>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26" id="26"/>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27" id="27"/>
            <p:cNvGrpSpPr/>
            <p:nvPr/>
          </p:nvGrpSpPr>
          <p:grpSpPr>
            <a:xfrm rot="0">
              <a:off x="11722896" y="0"/>
              <a:ext cx="5385327" cy="1372184"/>
              <a:chOff x="0" y="0"/>
              <a:chExt cx="1354930" cy="345237"/>
            </a:xfrm>
          </p:grpSpPr>
          <p:sp>
            <p:nvSpPr>
              <p:cNvPr name="Freeform 28" id="28"/>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29" id="29"/>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grpSp>
          <p:nvGrpSpPr>
            <p:cNvPr name="Group 30" id="30"/>
            <p:cNvGrpSpPr/>
            <p:nvPr/>
          </p:nvGrpSpPr>
          <p:grpSpPr>
            <a:xfrm rot="0">
              <a:off x="17584344" y="0"/>
              <a:ext cx="5385327" cy="1372184"/>
              <a:chOff x="0" y="0"/>
              <a:chExt cx="1354930" cy="345237"/>
            </a:xfrm>
          </p:grpSpPr>
          <p:sp>
            <p:nvSpPr>
              <p:cNvPr name="Freeform 31" id="31"/>
              <p:cNvSpPr/>
              <p:nvPr/>
            </p:nvSpPr>
            <p:spPr>
              <a:xfrm flipH="false" flipV="false" rot="0">
                <a:off x="0" y="0"/>
                <a:ext cx="1354930" cy="345237"/>
              </a:xfrm>
              <a:custGeom>
                <a:avLst/>
                <a:gdLst/>
                <a:ahLst/>
                <a:cxnLst/>
                <a:rect r="r" b="b" t="t" l="l"/>
                <a:pathLst>
                  <a:path h="345237" w="1354930">
                    <a:moveTo>
                      <a:pt x="44086" y="0"/>
                    </a:moveTo>
                    <a:lnTo>
                      <a:pt x="1310844" y="0"/>
                    </a:lnTo>
                    <a:cubicBezTo>
                      <a:pt x="1322536" y="0"/>
                      <a:pt x="1333750" y="4645"/>
                      <a:pt x="1342017" y="12913"/>
                    </a:cubicBezTo>
                    <a:cubicBezTo>
                      <a:pt x="1350285" y="21180"/>
                      <a:pt x="1354930" y="32394"/>
                      <a:pt x="1354930" y="44086"/>
                    </a:cubicBezTo>
                    <a:lnTo>
                      <a:pt x="1354930" y="301151"/>
                    </a:lnTo>
                    <a:cubicBezTo>
                      <a:pt x="1354930" y="325499"/>
                      <a:pt x="1335192" y="345237"/>
                      <a:pt x="1310844" y="345237"/>
                    </a:cubicBezTo>
                    <a:lnTo>
                      <a:pt x="44086" y="345237"/>
                    </a:lnTo>
                    <a:cubicBezTo>
                      <a:pt x="19738" y="345237"/>
                      <a:pt x="0" y="325499"/>
                      <a:pt x="0" y="301151"/>
                    </a:cubicBezTo>
                    <a:lnTo>
                      <a:pt x="0" y="44086"/>
                    </a:lnTo>
                    <a:cubicBezTo>
                      <a:pt x="0" y="19738"/>
                      <a:pt x="19738" y="0"/>
                      <a:pt x="44086" y="0"/>
                    </a:cubicBezTo>
                    <a:close/>
                  </a:path>
                </a:pathLst>
              </a:custGeom>
              <a:solidFill>
                <a:srgbClr val="000000">
                  <a:alpha val="0"/>
                </a:srgbClr>
              </a:solidFill>
              <a:ln w="28575" cap="rnd">
                <a:solidFill>
                  <a:srgbClr val="FFDE59"/>
                </a:solidFill>
                <a:prstDash val="solid"/>
                <a:round/>
              </a:ln>
            </p:spPr>
          </p:sp>
          <p:sp>
            <p:nvSpPr>
              <p:cNvPr name="TextBox 32" id="32"/>
              <p:cNvSpPr txBox="true"/>
              <p:nvPr/>
            </p:nvSpPr>
            <p:spPr>
              <a:xfrm>
                <a:off x="0" y="-9525"/>
                <a:ext cx="1354930" cy="354762"/>
              </a:xfrm>
              <a:prstGeom prst="rect">
                <a:avLst/>
              </a:prstGeom>
            </p:spPr>
            <p:txBody>
              <a:bodyPr anchor="ctr" rtlCol="false" tIns="39884" lIns="39884" bIns="39884" rIns="39884"/>
              <a:lstStyle/>
              <a:p>
                <a:pPr algn="ctr">
                  <a:lnSpc>
                    <a:spcPts val="2880"/>
                  </a:lnSpc>
                </a:pPr>
              </a:p>
            </p:txBody>
          </p:sp>
        </p:grpSp>
        <p:sp>
          <p:nvSpPr>
            <p:cNvPr name="TextBox 33" id="33"/>
            <p:cNvSpPr txBox="true"/>
            <p:nvPr/>
          </p:nvSpPr>
          <p:spPr>
            <a:xfrm rot="0">
              <a:off x="0" y="329108"/>
              <a:ext cx="5385327" cy="637768"/>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IBM Watson </a:t>
              </a:r>
            </a:p>
          </p:txBody>
        </p:sp>
        <p:sp>
          <p:nvSpPr>
            <p:cNvPr name="TextBox 34" id="34"/>
            <p:cNvSpPr txBox="true"/>
            <p:nvPr/>
          </p:nvSpPr>
          <p:spPr>
            <a:xfrm rot="0">
              <a:off x="5861448" y="329108"/>
              <a:ext cx="5385327" cy="637768"/>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SAP cloud </a:t>
              </a:r>
            </a:p>
          </p:txBody>
        </p:sp>
        <p:sp>
          <p:nvSpPr>
            <p:cNvPr name="TextBox 35" id="35"/>
            <p:cNvSpPr txBox="true"/>
            <p:nvPr/>
          </p:nvSpPr>
          <p:spPr>
            <a:xfrm rot="0">
              <a:off x="11629081" y="329108"/>
              <a:ext cx="5385327" cy="637768"/>
            </a:xfrm>
            <a:prstGeom prst="rect">
              <a:avLst/>
            </a:prstGeom>
          </p:spPr>
          <p:txBody>
            <a:bodyPr anchor="t" rtlCol="false" tIns="0" lIns="0" bIns="0" rIns="0">
              <a:spAutoFit/>
            </a:bodyPr>
            <a:lstStyle/>
            <a:p>
              <a:pPr algn="ctr">
                <a:lnSpc>
                  <a:spcPts val="3915"/>
                </a:lnSpc>
                <a:spcBef>
                  <a:spcPct val="0"/>
                </a:spcBef>
              </a:pPr>
              <a:r>
                <a:rPr lang="en-US" sz="2796">
                  <a:solidFill>
                    <a:srgbClr val="1EFFC1"/>
                  </a:solidFill>
                  <a:latin typeface="Arimo"/>
                </a:rPr>
                <a:t>Oracle Cloud</a:t>
              </a:r>
            </a:p>
          </p:txBody>
        </p:sp>
        <p:sp>
          <p:nvSpPr>
            <p:cNvPr name="TextBox 36" id="36"/>
            <p:cNvSpPr txBox="true"/>
            <p:nvPr/>
          </p:nvSpPr>
          <p:spPr>
            <a:xfrm rot="0">
              <a:off x="17584344" y="329108"/>
              <a:ext cx="5385327" cy="637079"/>
            </a:xfrm>
            <a:prstGeom prst="rect">
              <a:avLst/>
            </a:prstGeom>
          </p:spPr>
          <p:txBody>
            <a:bodyPr anchor="t" rtlCol="false" tIns="0" lIns="0" bIns="0" rIns="0">
              <a:spAutoFit/>
            </a:bodyPr>
            <a:lstStyle/>
            <a:p>
              <a:pPr algn="ctr">
                <a:lnSpc>
                  <a:spcPts val="3943"/>
                </a:lnSpc>
              </a:pPr>
              <a:r>
                <a:rPr lang="en-US" sz="2816">
                  <a:solidFill>
                    <a:srgbClr val="1EFFC1"/>
                  </a:solidFill>
                  <a:latin typeface="Arimo"/>
                </a:rPr>
                <a:t>Tencent Cloud</a:t>
              </a:r>
            </a:p>
          </p:txBody>
        </p:sp>
      </p:grpSp>
      <p:sp>
        <p:nvSpPr>
          <p:cNvPr name="TextBox 37" id="37"/>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304121" y="4274503"/>
            <a:ext cx="5679757" cy="1231888"/>
          </a:xfrm>
          <a:prstGeom prst="rect">
            <a:avLst/>
          </a:prstGeom>
        </p:spPr>
        <p:txBody>
          <a:bodyPr anchor="t" rtlCol="false" tIns="0" lIns="0" bIns="0" rIns="0">
            <a:spAutoFit/>
          </a:bodyPr>
          <a:lstStyle/>
          <a:p>
            <a:pPr algn="ctr">
              <a:lnSpc>
                <a:spcPts val="9800"/>
              </a:lnSpc>
            </a:pPr>
            <a:r>
              <a:rPr lang="en-US" sz="7000">
                <a:solidFill>
                  <a:srgbClr val="FFFFFF"/>
                </a:solidFill>
                <a:latin typeface="Arimo Bold"/>
              </a:rPr>
              <a:t>FINE TUNING</a:t>
            </a:r>
          </a:p>
        </p:txBody>
      </p:sp>
      <p:sp>
        <p:nvSpPr>
          <p:cNvPr name="TextBox 3" id="3"/>
          <p:cNvSpPr txBox="true"/>
          <p:nvPr/>
        </p:nvSpPr>
        <p:spPr>
          <a:xfrm rot="0">
            <a:off x="7480174" y="8664120"/>
            <a:ext cx="10532782" cy="715011"/>
          </a:xfrm>
          <a:prstGeom prst="rect">
            <a:avLst/>
          </a:prstGeom>
        </p:spPr>
        <p:txBody>
          <a:bodyPr anchor="t" rtlCol="false" tIns="0" lIns="0" bIns="0" rIns="0">
            <a:spAutoFit/>
          </a:bodyPr>
          <a:lstStyle/>
          <a:p>
            <a:pPr algn="ctr">
              <a:lnSpc>
                <a:spcPts val="5739"/>
              </a:lnSpc>
            </a:pPr>
            <a:r>
              <a:rPr lang="en-US" sz="4099">
                <a:solidFill>
                  <a:srgbClr val="1EFFC1"/>
                </a:solidFill>
                <a:latin typeface="Arimo"/>
              </a:rPr>
              <a:t>https://github.com/arunpa0206/generativeai</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809974" y="428625"/>
            <a:ext cx="7157918"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What is Fine tuning ?</a:t>
            </a:r>
          </a:p>
        </p:txBody>
      </p:sp>
      <p:sp>
        <p:nvSpPr>
          <p:cNvPr name="TextBox 3" id="3"/>
          <p:cNvSpPr txBox="true"/>
          <p:nvPr/>
        </p:nvSpPr>
        <p:spPr>
          <a:xfrm rot="0">
            <a:off x="1730038" y="2187347"/>
            <a:ext cx="13677653" cy="2329816"/>
          </a:xfrm>
          <a:prstGeom prst="rect">
            <a:avLst/>
          </a:prstGeom>
        </p:spPr>
        <p:txBody>
          <a:bodyPr anchor="t" rtlCol="false" tIns="0" lIns="0" bIns="0" rIns="0">
            <a:spAutoFit/>
          </a:bodyPr>
          <a:lstStyle/>
          <a:p>
            <a:pPr marL="777238" indent="-388619" lvl="1">
              <a:lnSpc>
                <a:spcPts val="6299"/>
              </a:lnSpc>
              <a:buFont typeface="Arial"/>
              <a:buChar char="•"/>
            </a:pPr>
            <a:r>
              <a:rPr lang="en-US" sz="3599">
                <a:solidFill>
                  <a:srgbClr val="1EFFC1"/>
                </a:solidFill>
                <a:latin typeface="Arimo"/>
              </a:rPr>
              <a:t>Process of adjusting the parameters of an pre-trained LLM to a specific task</a:t>
            </a:r>
            <a:r>
              <a:rPr lang="en-US" sz="3599">
                <a:solidFill>
                  <a:srgbClr val="FFFFFF"/>
                </a:solidFill>
                <a:latin typeface="Arimo"/>
              </a:rPr>
              <a:t>.</a:t>
            </a:r>
          </a:p>
          <a:p>
            <a:pPr>
              <a:lnSpc>
                <a:spcPts val="6299"/>
              </a:lnSpc>
            </a:pPr>
          </a:p>
        </p:txBody>
      </p:sp>
      <p:sp>
        <p:nvSpPr>
          <p:cNvPr name="TextBox 4" id="4"/>
          <p:cNvSpPr txBox="true"/>
          <p:nvPr/>
        </p:nvSpPr>
        <p:spPr>
          <a:xfrm rot="0">
            <a:off x="1213050" y="4260850"/>
            <a:ext cx="2541508" cy="88265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rimo"/>
              </a:rPr>
              <a:t>Purpose:</a:t>
            </a:r>
          </a:p>
        </p:txBody>
      </p:sp>
      <p:sp>
        <p:nvSpPr>
          <p:cNvPr name="TextBox 5" id="5"/>
          <p:cNvSpPr txBox="true"/>
          <p:nvPr/>
        </p:nvSpPr>
        <p:spPr>
          <a:xfrm rot="0">
            <a:off x="1730038" y="5426002"/>
            <a:ext cx="13677653" cy="3419475"/>
          </a:xfrm>
          <a:prstGeom prst="rect">
            <a:avLst/>
          </a:prstGeom>
        </p:spPr>
        <p:txBody>
          <a:bodyPr anchor="t" rtlCol="false" tIns="0" lIns="0" bIns="0" rIns="0">
            <a:spAutoFit/>
          </a:bodyPr>
          <a:lstStyle/>
          <a:p>
            <a:pPr marL="777238" indent="-388619" lvl="1">
              <a:lnSpc>
                <a:spcPts val="7199"/>
              </a:lnSpc>
              <a:buFont typeface="Arial"/>
              <a:buChar char="•"/>
            </a:pPr>
            <a:r>
              <a:rPr lang="en-US" sz="3599">
                <a:solidFill>
                  <a:srgbClr val="1EFFC1"/>
                </a:solidFill>
                <a:latin typeface="Arimo"/>
              </a:rPr>
              <a:t>Adapt LLMs to specific domains or tasks</a:t>
            </a:r>
          </a:p>
          <a:p>
            <a:pPr marL="777238" indent="-388619" lvl="1">
              <a:lnSpc>
                <a:spcPts val="7199"/>
              </a:lnSpc>
              <a:buFont typeface="Arial"/>
              <a:buChar char="•"/>
            </a:pPr>
            <a:r>
              <a:rPr lang="en-US" sz="3599">
                <a:solidFill>
                  <a:srgbClr val="1EFFC1"/>
                </a:solidFill>
                <a:latin typeface="Arimo"/>
              </a:rPr>
              <a:t>Enhance performance on specific tasks</a:t>
            </a:r>
          </a:p>
          <a:p>
            <a:pPr marL="777238" indent="-388619" lvl="1">
              <a:lnSpc>
                <a:spcPts val="7199"/>
              </a:lnSpc>
              <a:buFont typeface="Arial"/>
              <a:buChar char="•"/>
            </a:pPr>
            <a:r>
              <a:rPr lang="en-US" sz="3599">
                <a:solidFill>
                  <a:srgbClr val="1EFFC1"/>
                </a:solidFill>
                <a:latin typeface="Arimo"/>
              </a:rPr>
              <a:t>Reduce the need for large amounts of labeled data</a:t>
            </a:r>
          </a:p>
          <a:p>
            <a:pPr>
              <a:lnSpc>
                <a:spcPts val="5039"/>
              </a:lnSpc>
            </a:pP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1029637" y="2414659"/>
            <a:ext cx="3876627" cy="1543050"/>
            <a:chOff x="0" y="0"/>
            <a:chExt cx="1021005" cy="406400"/>
          </a:xfrm>
        </p:grpSpPr>
        <p:sp>
          <p:nvSpPr>
            <p:cNvPr name="Freeform 3" id="3"/>
            <p:cNvSpPr/>
            <p:nvPr/>
          </p:nvSpPr>
          <p:spPr>
            <a:xfrm flipH="false" flipV="false" rot="0">
              <a:off x="0" y="0"/>
              <a:ext cx="1021005" cy="406400"/>
            </a:xfrm>
            <a:custGeom>
              <a:avLst/>
              <a:gdLst/>
              <a:ahLst/>
              <a:cxnLst/>
              <a:rect r="r" b="b" t="t" l="l"/>
              <a:pathLst>
                <a:path h="406400" w="1021005">
                  <a:moveTo>
                    <a:pt x="101851" y="0"/>
                  </a:moveTo>
                  <a:lnTo>
                    <a:pt x="919154" y="0"/>
                  </a:lnTo>
                  <a:cubicBezTo>
                    <a:pt x="946166" y="0"/>
                    <a:pt x="972073" y="10731"/>
                    <a:pt x="991173" y="29831"/>
                  </a:cubicBezTo>
                  <a:cubicBezTo>
                    <a:pt x="1010274" y="48932"/>
                    <a:pt x="1021005" y="74838"/>
                    <a:pt x="1021005" y="101851"/>
                  </a:cubicBezTo>
                  <a:lnTo>
                    <a:pt x="1021005" y="304549"/>
                  </a:lnTo>
                  <a:cubicBezTo>
                    <a:pt x="1021005" y="331562"/>
                    <a:pt x="1010274" y="357468"/>
                    <a:pt x="991173" y="376569"/>
                  </a:cubicBezTo>
                  <a:cubicBezTo>
                    <a:pt x="972073" y="395669"/>
                    <a:pt x="946166" y="406400"/>
                    <a:pt x="919154" y="406400"/>
                  </a:cubicBezTo>
                  <a:lnTo>
                    <a:pt x="101851" y="406400"/>
                  </a:lnTo>
                  <a:cubicBezTo>
                    <a:pt x="74838" y="406400"/>
                    <a:pt x="48932" y="395669"/>
                    <a:pt x="29831" y="376569"/>
                  </a:cubicBezTo>
                  <a:cubicBezTo>
                    <a:pt x="10731" y="357468"/>
                    <a:pt x="0" y="331562"/>
                    <a:pt x="0" y="30454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457200"/>
              <a:ext cx="1021005" cy="863600"/>
            </a:xfrm>
            <a:prstGeom prst="rect">
              <a:avLst/>
            </a:prstGeom>
          </p:spPr>
          <p:txBody>
            <a:bodyPr anchor="ctr" rtlCol="false" tIns="50800" lIns="50800" bIns="50800" rIns="50800"/>
            <a:lstStyle/>
            <a:p>
              <a:pPr algn="ctr">
                <a:lnSpc>
                  <a:spcPts val="8750"/>
                </a:lnSpc>
              </a:pPr>
              <a:r>
                <a:rPr lang="en-US" sz="3500">
                  <a:solidFill>
                    <a:srgbClr val="1EFFC1"/>
                  </a:solidFill>
                  <a:latin typeface="Arimo"/>
                </a:rPr>
                <a:t>Data preparation</a:t>
              </a:r>
            </a:p>
          </p:txBody>
        </p:sp>
      </p:grpSp>
      <p:sp>
        <p:nvSpPr>
          <p:cNvPr name="TextBox 5" id="5"/>
          <p:cNvSpPr txBox="true"/>
          <p:nvPr/>
        </p:nvSpPr>
        <p:spPr>
          <a:xfrm rot="0">
            <a:off x="840458" y="428625"/>
            <a:ext cx="8131612"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How Fine tuning works?</a:t>
            </a:r>
          </a:p>
        </p:txBody>
      </p:sp>
      <p:grpSp>
        <p:nvGrpSpPr>
          <p:cNvPr name="Group 6" id="6"/>
          <p:cNvGrpSpPr/>
          <p:nvPr/>
        </p:nvGrpSpPr>
        <p:grpSpPr>
          <a:xfrm rot="0">
            <a:off x="7033756" y="2414659"/>
            <a:ext cx="3876627" cy="1543050"/>
            <a:chOff x="0" y="0"/>
            <a:chExt cx="1021005" cy="406400"/>
          </a:xfrm>
        </p:grpSpPr>
        <p:sp>
          <p:nvSpPr>
            <p:cNvPr name="Freeform 7" id="7"/>
            <p:cNvSpPr/>
            <p:nvPr/>
          </p:nvSpPr>
          <p:spPr>
            <a:xfrm flipH="false" flipV="false" rot="0">
              <a:off x="0" y="0"/>
              <a:ext cx="1021005" cy="406400"/>
            </a:xfrm>
            <a:custGeom>
              <a:avLst/>
              <a:gdLst/>
              <a:ahLst/>
              <a:cxnLst/>
              <a:rect r="r" b="b" t="t" l="l"/>
              <a:pathLst>
                <a:path h="406400" w="1021005">
                  <a:moveTo>
                    <a:pt x="101851" y="0"/>
                  </a:moveTo>
                  <a:lnTo>
                    <a:pt x="919154" y="0"/>
                  </a:lnTo>
                  <a:cubicBezTo>
                    <a:pt x="946166" y="0"/>
                    <a:pt x="972073" y="10731"/>
                    <a:pt x="991173" y="29831"/>
                  </a:cubicBezTo>
                  <a:cubicBezTo>
                    <a:pt x="1010274" y="48932"/>
                    <a:pt x="1021005" y="74838"/>
                    <a:pt x="1021005" y="101851"/>
                  </a:cubicBezTo>
                  <a:lnTo>
                    <a:pt x="1021005" y="304549"/>
                  </a:lnTo>
                  <a:cubicBezTo>
                    <a:pt x="1021005" y="331562"/>
                    <a:pt x="1010274" y="357468"/>
                    <a:pt x="991173" y="376569"/>
                  </a:cubicBezTo>
                  <a:cubicBezTo>
                    <a:pt x="972073" y="395669"/>
                    <a:pt x="946166" y="406400"/>
                    <a:pt x="919154" y="406400"/>
                  </a:cubicBezTo>
                  <a:lnTo>
                    <a:pt x="101851" y="406400"/>
                  </a:lnTo>
                  <a:cubicBezTo>
                    <a:pt x="74838" y="406400"/>
                    <a:pt x="48932" y="395669"/>
                    <a:pt x="29831" y="376569"/>
                  </a:cubicBezTo>
                  <a:cubicBezTo>
                    <a:pt x="10731" y="357468"/>
                    <a:pt x="0" y="331562"/>
                    <a:pt x="0" y="30454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8" id="8"/>
            <p:cNvSpPr txBox="true"/>
            <p:nvPr/>
          </p:nvSpPr>
          <p:spPr>
            <a:xfrm>
              <a:off x="0" y="-457200"/>
              <a:ext cx="1021005" cy="863600"/>
            </a:xfrm>
            <a:prstGeom prst="rect">
              <a:avLst/>
            </a:prstGeom>
          </p:spPr>
          <p:txBody>
            <a:bodyPr anchor="ctr" rtlCol="false" tIns="50800" lIns="50800" bIns="50800" rIns="50800"/>
            <a:lstStyle/>
            <a:p>
              <a:pPr algn="ctr">
                <a:lnSpc>
                  <a:spcPts val="8750"/>
                </a:lnSpc>
              </a:pPr>
              <a:r>
                <a:rPr lang="en-US" sz="3500">
                  <a:solidFill>
                    <a:srgbClr val="1EFFC1"/>
                  </a:solidFill>
                  <a:latin typeface="Arimo"/>
                </a:rPr>
                <a:t>Model selection</a:t>
              </a:r>
            </a:p>
          </p:txBody>
        </p:sp>
      </p:grpSp>
      <p:grpSp>
        <p:nvGrpSpPr>
          <p:cNvPr name="Group 9" id="9"/>
          <p:cNvGrpSpPr/>
          <p:nvPr/>
        </p:nvGrpSpPr>
        <p:grpSpPr>
          <a:xfrm rot="0">
            <a:off x="13037876" y="2482212"/>
            <a:ext cx="3876627" cy="1563857"/>
            <a:chOff x="0" y="0"/>
            <a:chExt cx="1021005" cy="411880"/>
          </a:xfrm>
        </p:grpSpPr>
        <p:sp>
          <p:nvSpPr>
            <p:cNvPr name="Freeform 10" id="10"/>
            <p:cNvSpPr/>
            <p:nvPr/>
          </p:nvSpPr>
          <p:spPr>
            <a:xfrm flipH="false" flipV="false" rot="0">
              <a:off x="0" y="0"/>
              <a:ext cx="1021005" cy="411880"/>
            </a:xfrm>
            <a:custGeom>
              <a:avLst/>
              <a:gdLst/>
              <a:ahLst/>
              <a:cxnLst/>
              <a:rect r="r" b="b" t="t" l="l"/>
              <a:pathLst>
                <a:path h="411880" w="1021005">
                  <a:moveTo>
                    <a:pt x="101851" y="0"/>
                  </a:moveTo>
                  <a:lnTo>
                    <a:pt x="919154" y="0"/>
                  </a:lnTo>
                  <a:cubicBezTo>
                    <a:pt x="946166" y="0"/>
                    <a:pt x="972073" y="10731"/>
                    <a:pt x="991173" y="29831"/>
                  </a:cubicBezTo>
                  <a:cubicBezTo>
                    <a:pt x="1010274" y="48932"/>
                    <a:pt x="1021005" y="74838"/>
                    <a:pt x="1021005" y="101851"/>
                  </a:cubicBezTo>
                  <a:lnTo>
                    <a:pt x="1021005" y="310029"/>
                  </a:lnTo>
                  <a:cubicBezTo>
                    <a:pt x="1021005" y="337042"/>
                    <a:pt x="1010274" y="362948"/>
                    <a:pt x="991173" y="382049"/>
                  </a:cubicBezTo>
                  <a:cubicBezTo>
                    <a:pt x="972073" y="401149"/>
                    <a:pt x="946166" y="411880"/>
                    <a:pt x="919154" y="411880"/>
                  </a:cubicBezTo>
                  <a:lnTo>
                    <a:pt x="101851" y="411880"/>
                  </a:lnTo>
                  <a:cubicBezTo>
                    <a:pt x="74838" y="411880"/>
                    <a:pt x="48932" y="401149"/>
                    <a:pt x="29831" y="382049"/>
                  </a:cubicBezTo>
                  <a:cubicBezTo>
                    <a:pt x="10731" y="362948"/>
                    <a:pt x="0" y="337042"/>
                    <a:pt x="0" y="31002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11" id="11"/>
            <p:cNvSpPr txBox="true"/>
            <p:nvPr/>
          </p:nvSpPr>
          <p:spPr>
            <a:xfrm>
              <a:off x="0" y="-133350"/>
              <a:ext cx="1021005" cy="545230"/>
            </a:xfrm>
            <a:prstGeom prst="rect">
              <a:avLst/>
            </a:prstGeom>
          </p:spPr>
          <p:txBody>
            <a:bodyPr anchor="ctr" rtlCol="false" tIns="50800" lIns="50800" bIns="50800" rIns="50800"/>
            <a:lstStyle/>
            <a:p>
              <a:pPr algn="ctr">
                <a:lnSpc>
                  <a:spcPts val="5320"/>
                </a:lnSpc>
              </a:pPr>
              <a:r>
                <a:rPr lang="en-US" sz="3500">
                  <a:solidFill>
                    <a:srgbClr val="1EFFC1"/>
                  </a:solidFill>
                  <a:latin typeface="Arimo"/>
                </a:rPr>
                <a:t>Fine-tuning configuration</a:t>
              </a:r>
            </a:p>
          </p:txBody>
        </p:sp>
      </p:grpSp>
      <p:grpSp>
        <p:nvGrpSpPr>
          <p:cNvPr name="Group 12" id="12"/>
          <p:cNvGrpSpPr/>
          <p:nvPr/>
        </p:nvGrpSpPr>
        <p:grpSpPr>
          <a:xfrm rot="0">
            <a:off x="13037876" y="5729168"/>
            <a:ext cx="3876627" cy="1543050"/>
            <a:chOff x="0" y="0"/>
            <a:chExt cx="1021005" cy="406400"/>
          </a:xfrm>
        </p:grpSpPr>
        <p:sp>
          <p:nvSpPr>
            <p:cNvPr name="Freeform 13" id="13"/>
            <p:cNvSpPr/>
            <p:nvPr/>
          </p:nvSpPr>
          <p:spPr>
            <a:xfrm flipH="false" flipV="false" rot="0">
              <a:off x="0" y="0"/>
              <a:ext cx="1021005" cy="406400"/>
            </a:xfrm>
            <a:custGeom>
              <a:avLst/>
              <a:gdLst/>
              <a:ahLst/>
              <a:cxnLst/>
              <a:rect r="r" b="b" t="t" l="l"/>
              <a:pathLst>
                <a:path h="406400" w="1021005">
                  <a:moveTo>
                    <a:pt x="101851" y="0"/>
                  </a:moveTo>
                  <a:lnTo>
                    <a:pt x="919154" y="0"/>
                  </a:lnTo>
                  <a:cubicBezTo>
                    <a:pt x="946166" y="0"/>
                    <a:pt x="972073" y="10731"/>
                    <a:pt x="991173" y="29831"/>
                  </a:cubicBezTo>
                  <a:cubicBezTo>
                    <a:pt x="1010274" y="48932"/>
                    <a:pt x="1021005" y="74838"/>
                    <a:pt x="1021005" y="101851"/>
                  </a:cubicBezTo>
                  <a:lnTo>
                    <a:pt x="1021005" y="304549"/>
                  </a:lnTo>
                  <a:cubicBezTo>
                    <a:pt x="1021005" y="331562"/>
                    <a:pt x="1010274" y="357468"/>
                    <a:pt x="991173" y="376569"/>
                  </a:cubicBezTo>
                  <a:cubicBezTo>
                    <a:pt x="972073" y="395669"/>
                    <a:pt x="946166" y="406400"/>
                    <a:pt x="919154" y="406400"/>
                  </a:cubicBezTo>
                  <a:lnTo>
                    <a:pt x="101851" y="406400"/>
                  </a:lnTo>
                  <a:cubicBezTo>
                    <a:pt x="74838" y="406400"/>
                    <a:pt x="48932" y="395669"/>
                    <a:pt x="29831" y="376569"/>
                  </a:cubicBezTo>
                  <a:cubicBezTo>
                    <a:pt x="10731" y="357468"/>
                    <a:pt x="0" y="331562"/>
                    <a:pt x="0" y="30454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14" id="14"/>
            <p:cNvSpPr txBox="true"/>
            <p:nvPr/>
          </p:nvSpPr>
          <p:spPr>
            <a:xfrm>
              <a:off x="0" y="-133350"/>
              <a:ext cx="1021005" cy="539750"/>
            </a:xfrm>
            <a:prstGeom prst="rect">
              <a:avLst/>
            </a:prstGeom>
          </p:spPr>
          <p:txBody>
            <a:bodyPr anchor="ctr" rtlCol="false" tIns="50800" lIns="50800" bIns="50800" rIns="50800"/>
            <a:lstStyle/>
            <a:p>
              <a:pPr algn="ctr">
                <a:lnSpc>
                  <a:spcPts val="5320"/>
                </a:lnSpc>
              </a:pPr>
              <a:r>
                <a:rPr lang="en-US" sz="3500">
                  <a:solidFill>
                    <a:srgbClr val="1EFFC1"/>
                  </a:solidFill>
                  <a:latin typeface="Arimo"/>
                </a:rPr>
                <a:t>Fine-tuning </a:t>
              </a:r>
            </a:p>
          </p:txBody>
        </p:sp>
      </p:grpSp>
      <p:grpSp>
        <p:nvGrpSpPr>
          <p:cNvPr name="Group 15" id="15"/>
          <p:cNvGrpSpPr/>
          <p:nvPr/>
        </p:nvGrpSpPr>
        <p:grpSpPr>
          <a:xfrm rot="0">
            <a:off x="7205686" y="5729168"/>
            <a:ext cx="3876627" cy="1543050"/>
            <a:chOff x="0" y="0"/>
            <a:chExt cx="1021005" cy="406400"/>
          </a:xfrm>
        </p:grpSpPr>
        <p:sp>
          <p:nvSpPr>
            <p:cNvPr name="Freeform 16" id="16"/>
            <p:cNvSpPr/>
            <p:nvPr/>
          </p:nvSpPr>
          <p:spPr>
            <a:xfrm flipH="false" flipV="false" rot="0">
              <a:off x="0" y="0"/>
              <a:ext cx="1021005" cy="406400"/>
            </a:xfrm>
            <a:custGeom>
              <a:avLst/>
              <a:gdLst/>
              <a:ahLst/>
              <a:cxnLst/>
              <a:rect r="r" b="b" t="t" l="l"/>
              <a:pathLst>
                <a:path h="406400" w="1021005">
                  <a:moveTo>
                    <a:pt x="101851" y="0"/>
                  </a:moveTo>
                  <a:lnTo>
                    <a:pt x="919154" y="0"/>
                  </a:lnTo>
                  <a:cubicBezTo>
                    <a:pt x="946166" y="0"/>
                    <a:pt x="972073" y="10731"/>
                    <a:pt x="991173" y="29831"/>
                  </a:cubicBezTo>
                  <a:cubicBezTo>
                    <a:pt x="1010274" y="48932"/>
                    <a:pt x="1021005" y="74838"/>
                    <a:pt x="1021005" y="101851"/>
                  </a:cubicBezTo>
                  <a:lnTo>
                    <a:pt x="1021005" y="304549"/>
                  </a:lnTo>
                  <a:cubicBezTo>
                    <a:pt x="1021005" y="331562"/>
                    <a:pt x="1010274" y="357468"/>
                    <a:pt x="991173" y="376569"/>
                  </a:cubicBezTo>
                  <a:cubicBezTo>
                    <a:pt x="972073" y="395669"/>
                    <a:pt x="946166" y="406400"/>
                    <a:pt x="919154" y="406400"/>
                  </a:cubicBezTo>
                  <a:lnTo>
                    <a:pt x="101851" y="406400"/>
                  </a:lnTo>
                  <a:cubicBezTo>
                    <a:pt x="74838" y="406400"/>
                    <a:pt x="48932" y="395669"/>
                    <a:pt x="29831" y="376569"/>
                  </a:cubicBezTo>
                  <a:cubicBezTo>
                    <a:pt x="10731" y="357468"/>
                    <a:pt x="0" y="331562"/>
                    <a:pt x="0" y="30454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17" id="17"/>
            <p:cNvSpPr txBox="true"/>
            <p:nvPr/>
          </p:nvSpPr>
          <p:spPr>
            <a:xfrm>
              <a:off x="0" y="-457200"/>
              <a:ext cx="1021005" cy="863600"/>
            </a:xfrm>
            <a:prstGeom prst="rect">
              <a:avLst/>
            </a:prstGeom>
          </p:spPr>
          <p:txBody>
            <a:bodyPr anchor="ctr" rtlCol="false" tIns="50800" lIns="50800" bIns="50800" rIns="50800"/>
            <a:lstStyle/>
            <a:p>
              <a:pPr algn="ctr">
                <a:lnSpc>
                  <a:spcPts val="8750"/>
                </a:lnSpc>
              </a:pPr>
              <a:r>
                <a:rPr lang="en-US" sz="3500">
                  <a:solidFill>
                    <a:srgbClr val="1EFFC1"/>
                  </a:solidFill>
                  <a:latin typeface="Arimo"/>
                </a:rPr>
                <a:t>Evaluation</a:t>
              </a:r>
            </a:p>
          </p:txBody>
        </p:sp>
      </p:grpSp>
      <p:grpSp>
        <p:nvGrpSpPr>
          <p:cNvPr name="Group 18" id="18"/>
          <p:cNvGrpSpPr/>
          <p:nvPr/>
        </p:nvGrpSpPr>
        <p:grpSpPr>
          <a:xfrm rot="0">
            <a:off x="1029637" y="5729168"/>
            <a:ext cx="3876627" cy="1543050"/>
            <a:chOff x="0" y="0"/>
            <a:chExt cx="1021005" cy="406400"/>
          </a:xfrm>
        </p:grpSpPr>
        <p:sp>
          <p:nvSpPr>
            <p:cNvPr name="Freeform 19" id="19"/>
            <p:cNvSpPr/>
            <p:nvPr/>
          </p:nvSpPr>
          <p:spPr>
            <a:xfrm flipH="false" flipV="false" rot="0">
              <a:off x="0" y="0"/>
              <a:ext cx="1021005" cy="406400"/>
            </a:xfrm>
            <a:custGeom>
              <a:avLst/>
              <a:gdLst/>
              <a:ahLst/>
              <a:cxnLst/>
              <a:rect r="r" b="b" t="t" l="l"/>
              <a:pathLst>
                <a:path h="406400" w="1021005">
                  <a:moveTo>
                    <a:pt x="101851" y="0"/>
                  </a:moveTo>
                  <a:lnTo>
                    <a:pt x="919154" y="0"/>
                  </a:lnTo>
                  <a:cubicBezTo>
                    <a:pt x="946166" y="0"/>
                    <a:pt x="972073" y="10731"/>
                    <a:pt x="991173" y="29831"/>
                  </a:cubicBezTo>
                  <a:cubicBezTo>
                    <a:pt x="1010274" y="48932"/>
                    <a:pt x="1021005" y="74838"/>
                    <a:pt x="1021005" y="101851"/>
                  </a:cubicBezTo>
                  <a:lnTo>
                    <a:pt x="1021005" y="304549"/>
                  </a:lnTo>
                  <a:cubicBezTo>
                    <a:pt x="1021005" y="331562"/>
                    <a:pt x="1010274" y="357468"/>
                    <a:pt x="991173" y="376569"/>
                  </a:cubicBezTo>
                  <a:cubicBezTo>
                    <a:pt x="972073" y="395669"/>
                    <a:pt x="946166" y="406400"/>
                    <a:pt x="919154" y="406400"/>
                  </a:cubicBezTo>
                  <a:lnTo>
                    <a:pt x="101851" y="406400"/>
                  </a:lnTo>
                  <a:cubicBezTo>
                    <a:pt x="74838" y="406400"/>
                    <a:pt x="48932" y="395669"/>
                    <a:pt x="29831" y="376569"/>
                  </a:cubicBezTo>
                  <a:cubicBezTo>
                    <a:pt x="10731" y="357468"/>
                    <a:pt x="0" y="331562"/>
                    <a:pt x="0" y="304549"/>
                  </a:cubicBezTo>
                  <a:lnTo>
                    <a:pt x="0" y="101851"/>
                  </a:lnTo>
                  <a:cubicBezTo>
                    <a:pt x="0" y="74838"/>
                    <a:pt x="10731" y="48932"/>
                    <a:pt x="29831" y="29831"/>
                  </a:cubicBezTo>
                  <a:cubicBezTo>
                    <a:pt x="48932" y="10731"/>
                    <a:pt x="74838" y="0"/>
                    <a:pt x="101851" y="0"/>
                  </a:cubicBezTo>
                  <a:close/>
                </a:path>
              </a:pathLst>
            </a:custGeom>
            <a:solidFill>
              <a:srgbClr val="000000">
                <a:alpha val="0"/>
              </a:srgbClr>
            </a:solidFill>
            <a:ln w="57150" cap="rnd">
              <a:solidFill>
                <a:srgbClr val="FFBD59"/>
              </a:solidFill>
              <a:prstDash val="solid"/>
              <a:round/>
            </a:ln>
          </p:spPr>
        </p:sp>
        <p:sp>
          <p:nvSpPr>
            <p:cNvPr name="TextBox 20" id="20"/>
            <p:cNvSpPr txBox="true"/>
            <p:nvPr/>
          </p:nvSpPr>
          <p:spPr>
            <a:xfrm>
              <a:off x="0" y="-457200"/>
              <a:ext cx="1021005" cy="863600"/>
            </a:xfrm>
            <a:prstGeom prst="rect">
              <a:avLst/>
            </a:prstGeom>
          </p:spPr>
          <p:txBody>
            <a:bodyPr anchor="ctr" rtlCol="false" tIns="50800" lIns="50800" bIns="50800" rIns="50800"/>
            <a:lstStyle/>
            <a:p>
              <a:pPr algn="ctr">
                <a:lnSpc>
                  <a:spcPts val="8750"/>
                </a:lnSpc>
              </a:pPr>
              <a:r>
                <a:rPr lang="en-US" sz="3500">
                  <a:solidFill>
                    <a:srgbClr val="1EFFC1"/>
                  </a:solidFill>
                  <a:latin typeface="Arimo"/>
                </a:rPr>
                <a:t>Deployment</a:t>
              </a:r>
            </a:p>
          </p:txBody>
        </p:sp>
      </p:grpSp>
      <p:sp>
        <p:nvSpPr>
          <p:cNvPr name="AutoShape 21" id="21"/>
          <p:cNvSpPr/>
          <p:nvPr/>
        </p:nvSpPr>
        <p:spPr>
          <a:xfrm flipV="true">
            <a:off x="4906264" y="3186184"/>
            <a:ext cx="2737236" cy="29454"/>
          </a:xfrm>
          <a:prstGeom prst="line">
            <a:avLst/>
          </a:prstGeom>
          <a:ln cap="flat" w="38100">
            <a:solidFill>
              <a:srgbClr val="FFFFFF"/>
            </a:solidFill>
            <a:prstDash val="solid"/>
            <a:headEnd type="none" len="sm" w="sm"/>
            <a:tailEnd type="arrow" len="sm" w="med"/>
          </a:ln>
        </p:spPr>
      </p:sp>
      <p:sp>
        <p:nvSpPr>
          <p:cNvPr name="AutoShape 22" id="22"/>
          <p:cNvSpPr/>
          <p:nvPr/>
        </p:nvSpPr>
        <p:spPr>
          <a:xfrm flipV="true">
            <a:off x="10910588" y="3264141"/>
            <a:ext cx="2127287" cy="0"/>
          </a:xfrm>
          <a:prstGeom prst="line">
            <a:avLst/>
          </a:prstGeom>
          <a:ln cap="flat" w="38100">
            <a:solidFill>
              <a:srgbClr val="FFFFFF"/>
            </a:solidFill>
            <a:prstDash val="solid"/>
            <a:headEnd type="none" len="sm" w="sm"/>
            <a:tailEnd type="arrow" len="sm" w="med"/>
          </a:ln>
        </p:spPr>
      </p:sp>
      <p:sp>
        <p:nvSpPr>
          <p:cNvPr name="AutoShape 23" id="23"/>
          <p:cNvSpPr/>
          <p:nvPr/>
        </p:nvSpPr>
        <p:spPr>
          <a:xfrm flipH="true">
            <a:off x="14976189" y="4046069"/>
            <a:ext cx="0" cy="1683099"/>
          </a:xfrm>
          <a:prstGeom prst="line">
            <a:avLst/>
          </a:prstGeom>
          <a:ln cap="flat" w="38100">
            <a:solidFill>
              <a:srgbClr val="FFFFFF"/>
            </a:solidFill>
            <a:prstDash val="solid"/>
            <a:headEnd type="none" len="sm" w="sm"/>
            <a:tailEnd type="arrow" len="sm" w="med"/>
          </a:ln>
        </p:spPr>
      </p:sp>
      <p:sp>
        <p:nvSpPr>
          <p:cNvPr name="AutoShape 24" id="24"/>
          <p:cNvSpPr/>
          <p:nvPr/>
        </p:nvSpPr>
        <p:spPr>
          <a:xfrm flipH="true">
            <a:off x="11082314" y="6500693"/>
            <a:ext cx="1955562" cy="0"/>
          </a:xfrm>
          <a:prstGeom prst="line">
            <a:avLst/>
          </a:prstGeom>
          <a:ln cap="flat" w="38100">
            <a:solidFill>
              <a:srgbClr val="FFFFFF"/>
            </a:solidFill>
            <a:prstDash val="solid"/>
            <a:headEnd type="none" len="sm" w="sm"/>
            <a:tailEnd type="arrow" len="sm" w="med"/>
          </a:ln>
        </p:spPr>
      </p:sp>
      <p:sp>
        <p:nvSpPr>
          <p:cNvPr name="AutoShape 25" id="25"/>
          <p:cNvSpPr/>
          <p:nvPr/>
        </p:nvSpPr>
        <p:spPr>
          <a:xfrm flipH="true">
            <a:off x="4906264" y="6500693"/>
            <a:ext cx="2299422"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2647251" y="1739314"/>
            <a:ext cx="1135556" cy="1547606"/>
            <a:chOff x="0" y="0"/>
            <a:chExt cx="1514074" cy="2063474"/>
          </a:xfrm>
        </p:grpSpPr>
        <p:sp>
          <p:nvSpPr>
            <p:cNvPr name="Freeform 3" id="3"/>
            <p:cNvSpPr/>
            <p:nvPr/>
          </p:nvSpPr>
          <p:spPr>
            <a:xfrm flipH="false" flipV="false" rot="0">
              <a:off x="0" y="0"/>
              <a:ext cx="1514074" cy="2063474"/>
            </a:xfrm>
            <a:custGeom>
              <a:avLst/>
              <a:gdLst/>
              <a:ahLst/>
              <a:cxnLst/>
              <a:rect r="r" b="b" t="t" l="l"/>
              <a:pathLst>
                <a:path h="2063474" w="1514074">
                  <a:moveTo>
                    <a:pt x="0" y="0"/>
                  </a:moveTo>
                  <a:lnTo>
                    <a:pt x="1514074" y="0"/>
                  </a:lnTo>
                  <a:lnTo>
                    <a:pt x="1514074" y="2063474"/>
                  </a:lnTo>
                  <a:lnTo>
                    <a:pt x="0" y="2063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47009" y="814021"/>
              <a:ext cx="1020057" cy="217716"/>
              <a:chOff x="0" y="0"/>
              <a:chExt cx="201493" cy="43006"/>
            </a:xfrm>
          </p:grpSpPr>
          <p:sp>
            <p:nvSpPr>
              <p:cNvPr name="Freeform 5" id="5"/>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6" id="6"/>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nvGrpSpPr>
            <p:cNvPr name="Group 7" id="7"/>
            <p:cNvGrpSpPr/>
            <p:nvPr/>
          </p:nvGrpSpPr>
          <p:grpSpPr>
            <a:xfrm rot="0">
              <a:off x="247009" y="1322875"/>
              <a:ext cx="1020057" cy="217716"/>
              <a:chOff x="0" y="0"/>
              <a:chExt cx="201493" cy="43006"/>
            </a:xfrm>
          </p:grpSpPr>
          <p:sp>
            <p:nvSpPr>
              <p:cNvPr name="Freeform 8" id="8"/>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9" id="9"/>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grpSp>
        <p:nvGrpSpPr>
          <p:cNvPr name="Group 10" id="10"/>
          <p:cNvGrpSpPr/>
          <p:nvPr/>
        </p:nvGrpSpPr>
        <p:grpSpPr>
          <a:xfrm rot="0">
            <a:off x="11277606" y="1739314"/>
            <a:ext cx="1135556" cy="1547606"/>
            <a:chOff x="0" y="0"/>
            <a:chExt cx="1514074" cy="2063474"/>
          </a:xfrm>
        </p:grpSpPr>
        <p:sp>
          <p:nvSpPr>
            <p:cNvPr name="Freeform 11" id="11"/>
            <p:cNvSpPr/>
            <p:nvPr/>
          </p:nvSpPr>
          <p:spPr>
            <a:xfrm flipH="false" flipV="false" rot="0">
              <a:off x="0" y="0"/>
              <a:ext cx="1514074" cy="2063474"/>
            </a:xfrm>
            <a:custGeom>
              <a:avLst/>
              <a:gdLst/>
              <a:ahLst/>
              <a:cxnLst/>
              <a:rect r="r" b="b" t="t" l="l"/>
              <a:pathLst>
                <a:path h="2063474" w="1514074">
                  <a:moveTo>
                    <a:pt x="0" y="0"/>
                  </a:moveTo>
                  <a:lnTo>
                    <a:pt x="1514074" y="0"/>
                  </a:lnTo>
                  <a:lnTo>
                    <a:pt x="1514074" y="2063474"/>
                  </a:lnTo>
                  <a:lnTo>
                    <a:pt x="0" y="2063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47009" y="814021"/>
              <a:ext cx="1020057" cy="217716"/>
              <a:chOff x="0" y="0"/>
              <a:chExt cx="201493" cy="43006"/>
            </a:xfrm>
          </p:grpSpPr>
          <p:sp>
            <p:nvSpPr>
              <p:cNvPr name="Freeform 13" id="13"/>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14" id="14"/>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nvGrpSpPr>
            <p:cNvPr name="Group 15" id="15"/>
            <p:cNvGrpSpPr/>
            <p:nvPr/>
          </p:nvGrpSpPr>
          <p:grpSpPr>
            <a:xfrm rot="0">
              <a:off x="247009" y="1322875"/>
              <a:ext cx="1020057" cy="217716"/>
              <a:chOff x="0" y="0"/>
              <a:chExt cx="201493" cy="43006"/>
            </a:xfrm>
          </p:grpSpPr>
          <p:sp>
            <p:nvSpPr>
              <p:cNvPr name="Freeform 16" id="16"/>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17" id="17"/>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grpSp>
        <p:nvGrpSpPr>
          <p:cNvPr name="Group 18" id="18"/>
          <p:cNvGrpSpPr/>
          <p:nvPr/>
        </p:nvGrpSpPr>
        <p:grpSpPr>
          <a:xfrm rot="0">
            <a:off x="1691021" y="5549746"/>
            <a:ext cx="3086100" cy="1163638"/>
            <a:chOff x="0" y="0"/>
            <a:chExt cx="812800" cy="306472"/>
          </a:xfrm>
        </p:grpSpPr>
        <p:sp>
          <p:nvSpPr>
            <p:cNvPr name="Freeform 19" id="19"/>
            <p:cNvSpPr/>
            <p:nvPr/>
          </p:nvSpPr>
          <p:spPr>
            <a:xfrm flipH="false" flipV="false" rot="0">
              <a:off x="0" y="0"/>
              <a:ext cx="812800" cy="306472"/>
            </a:xfrm>
            <a:custGeom>
              <a:avLst/>
              <a:gdLst/>
              <a:ahLst/>
              <a:cxnLst/>
              <a:rect r="r" b="b" t="t" l="l"/>
              <a:pathLst>
                <a:path h="306472" w="812800">
                  <a:moveTo>
                    <a:pt x="15052" y="0"/>
                  </a:moveTo>
                  <a:lnTo>
                    <a:pt x="797748" y="0"/>
                  </a:lnTo>
                  <a:cubicBezTo>
                    <a:pt x="806061" y="0"/>
                    <a:pt x="812800" y="6739"/>
                    <a:pt x="812800" y="15052"/>
                  </a:cubicBezTo>
                  <a:lnTo>
                    <a:pt x="812800" y="291421"/>
                  </a:lnTo>
                  <a:cubicBezTo>
                    <a:pt x="812800" y="299733"/>
                    <a:pt x="806061" y="306472"/>
                    <a:pt x="797748" y="306472"/>
                  </a:cubicBezTo>
                  <a:lnTo>
                    <a:pt x="15052" y="306472"/>
                  </a:lnTo>
                  <a:cubicBezTo>
                    <a:pt x="6739" y="306472"/>
                    <a:pt x="0" y="299733"/>
                    <a:pt x="0" y="291421"/>
                  </a:cubicBezTo>
                  <a:lnTo>
                    <a:pt x="0" y="15052"/>
                  </a:lnTo>
                  <a:cubicBezTo>
                    <a:pt x="0" y="6739"/>
                    <a:pt x="6739" y="0"/>
                    <a:pt x="15052" y="0"/>
                  </a:cubicBezTo>
                  <a:close/>
                </a:path>
              </a:pathLst>
            </a:custGeom>
            <a:solidFill>
              <a:srgbClr val="000000">
                <a:alpha val="0"/>
              </a:srgbClr>
            </a:solidFill>
            <a:ln w="57150" cap="sq">
              <a:solidFill>
                <a:srgbClr val="FFBD59"/>
              </a:solidFill>
              <a:prstDash val="solid"/>
              <a:miter/>
            </a:ln>
          </p:spPr>
        </p:sp>
        <p:sp>
          <p:nvSpPr>
            <p:cNvPr name="TextBox 20" id="20"/>
            <p:cNvSpPr txBox="true"/>
            <p:nvPr/>
          </p:nvSpPr>
          <p:spPr>
            <a:xfrm>
              <a:off x="0" y="-276225"/>
              <a:ext cx="812800" cy="582697"/>
            </a:xfrm>
            <a:prstGeom prst="rect">
              <a:avLst/>
            </a:prstGeom>
          </p:spPr>
          <p:txBody>
            <a:bodyPr anchor="ctr" rtlCol="false" tIns="50800" lIns="50800" bIns="50800" rIns="50800"/>
            <a:lstStyle/>
            <a:p>
              <a:pPr algn="ctr">
                <a:lnSpc>
                  <a:spcPts val="5338"/>
                </a:lnSpc>
              </a:pPr>
              <a:r>
                <a:rPr lang="en-US" sz="2135">
                  <a:solidFill>
                    <a:srgbClr val="1EFFC1"/>
                  </a:solidFill>
                  <a:latin typeface="Arimo Bold"/>
                </a:rPr>
                <a:t>Base</a:t>
              </a:r>
              <a:r>
                <a:rPr lang="en-US" sz="2135">
                  <a:solidFill>
                    <a:srgbClr val="1EFFC1"/>
                  </a:solidFill>
                  <a:latin typeface="Arimo Bold"/>
                </a:rPr>
                <a:t> Model</a:t>
              </a:r>
            </a:p>
          </p:txBody>
        </p:sp>
      </p:grpSp>
      <p:sp>
        <p:nvSpPr>
          <p:cNvPr name="TextBox 21" id="21"/>
          <p:cNvSpPr txBox="true"/>
          <p:nvPr/>
        </p:nvSpPr>
        <p:spPr>
          <a:xfrm rot="0">
            <a:off x="1544491" y="3220244"/>
            <a:ext cx="3771877" cy="1047757"/>
          </a:xfrm>
          <a:prstGeom prst="rect">
            <a:avLst/>
          </a:prstGeom>
        </p:spPr>
        <p:txBody>
          <a:bodyPr anchor="t" rtlCol="false" tIns="0" lIns="0" bIns="0" rIns="0">
            <a:spAutoFit/>
          </a:bodyPr>
          <a:lstStyle/>
          <a:p>
            <a:pPr algn="ctr">
              <a:lnSpc>
                <a:spcPts val="4182"/>
              </a:lnSpc>
            </a:pPr>
            <a:r>
              <a:rPr lang="en-US" sz="2987">
                <a:solidFill>
                  <a:srgbClr val="1EFFC1"/>
                </a:solidFill>
                <a:latin typeface="Arimo"/>
              </a:rPr>
              <a:t>What causes the Earth's seasons?</a:t>
            </a:r>
          </a:p>
        </p:txBody>
      </p:sp>
      <p:sp>
        <p:nvSpPr>
          <p:cNvPr name="TextBox 22" id="22"/>
          <p:cNvSpPr txBox="true"/>
          <p:nvPr/>
        </p:nvSpPr>
        <p:spPr>
          <a:xfrm rot="0">
            <a:off x="9959445" y="3220244"/>
            <a:ext cx="3771877" cy="1047757"/>
          </a:xfrm>
          <a:prstGeom prst="rect">
            <a:avLst/>
          </a:prstGeom>
        </p:spPr>
        <p:txBody>
          <a:bodyPr anchor="t" rtlCol="false" tIns="0" lIns="0" bIns="0" rIns="0">
            <a:spAutoFit/>
          </a:bodyPr>
          <a:lstStyle/>
          <a:p>
            <a:pPr algn="ctr">
              <a:lnSpc>
                <a:spcPts val="4182"/>
              </a:lnSpc>
            </a:pPr>
            <a:r>
              <a:rPr lang="en-US" sz="2987">
                <a:solidFill>
                  <a:srgbClr val="1EFFC1"/>
                </a:solidFill>
                <a:latin typeface="Arimo"/>
              </a:rPr>
              <a:t>What causes the Earth's seasons?</a:t>
            </a:r>
          </a:p>
        </p:txBody>
      </p:sp>
      <p:grpSp>
        <p:nvGrpSpPr>
          <p:cNvPr name="Group 23" id="23"/>
          <p:cNvGrpSpPr/>
          <p:nvPr/>
        </p:nvGrpSpPr>
        <p:grpSpPr>
          <a:xfrm rot="0">
            <a:off x="10302334" y="5549746"/>
            <a:ext cx="3086100" cy="1163638"/>
            <a:chOff x="0" y="0"/>
            <a:chExt cx="812800" cy="306472"/>
          </a:xfrm>
        </p:grpSpPr>
        <p:sp>
          <p:nvSpPr>
            <p:cNvPr name="Freeform 24" id="24"/>
            <p:cNvSpPr/>
            <p:nvPr/>
          </p:nvSpPr>
          <p:spPr>
            <a:xfrm flipH="false" flipV="false" rot="0">
              <a:off x="0" y="0"/>
              <a:ext cx="812800" cy="306472"/>
            </a:xfrm>
            <a:custGeom>
              <a:avLst/>
              <a:gdLst/>
              <a:ahLst/>
              <a:cxnLst/>
              <a:rect r="r" b="b" t="t" l="l"/>
              <a:pathLst>
                <a:path h="306472" w="812800">
                  <a:moveTo>
                    <a:pt x="15052" y="0"/>
                  </a:moveTo>
                  <a:lnTo>
                    <a:pt x="797748" y="0"/>
                  </a:lnTo>
                  <a:cubicBezTo>
                    <a:pt x="806061" y="0"/>
                    <a:pt x="812800" y="6739"/>
                    <a:pt x="812800" y="15052"/>
                  </a:cubicBezTo>
                  <a:lnTo>
                    <a:pt x="812800" y="291421"/>
                  </a:lnTo>
                  <a:cubicBezTo>
                    <a:pt x="812800" y="299733"/>
                    <a:pt x="806061" y="306472"/>
                    <a:pt x="797748" y="306472"/>
                  </a:cubicBezTo>
                  <a:lnTo>
                    <a:pt x="15052" y="306472"/>
                  </a:lnTo>
                  <a:cubicBezTo>
                    <a:pt x="6739" y="306472"/>
                    <a:pt x="0" y="299733"/>
                    <a:pt x="0" y="291421"/>
                  </a:cubicBezTo>
                  <a:lnTo>
                    <a:pt x="0" y="15052"/>
                  </a:lnTo>
                  <a:cubicBezTo>
                    <a:pt x="0" y="6739"/>
                    <a:pt x="6739" y="0"/>
                    <a:pt x="15052" y="0"/>
                  </a:cubicBezTo>
                  <a:close/>
                </a:path>
              </a:pathLst>
            </a:custGeom>
            <a:solidFill>
              <a:srgbClr val="000000">
                <a:alpha val="0"/>
              </a:srgbClr>
            </a:solidFill>
            <a:ln w="57150" cap="sq">
              <a:solidFill>
                <a:srgbClr val="FFBD59"/>
              </a:solidFill>
              <a:prstDash val="solid"/>
              <a:miter/>
            </a:ln>
          </p:spPr>
        </p:sp>
        <p:sp>
          <p:nvSpPr>
            <p:cNvPr name="TextBox 25" id="25"/>
            <p:cNvSpPr txBox="true"/>
            <p:nvPr/>
          </p:nvSpPr>
          <p:spPr>
            <a:xfrm>
              <a:off x="0" y="-276225"/>
              <a:ext cx="812800" cy="582697"/>
            </a:xfrm>
            <a:prstGeom prst="rect">
              <a:avLst/>
            </a:prstGeom>
          </p:spPr>
          <p:txBody>
            <a:bodyPr anchor="ctr" rtlCol="false" tIns="50800" lIns="50800" bIns="50800" rIns="50800"/>
            <a:lstStyle/>
            <a:p>
              <a:pPr algn="ctr">
                <a:lnSpc>
                  <a:spcPts val="5338"/>
                </a:lnSpc>
              </a:pPr>
              <a:r>
                <a:rPr lang="en-US" sz="2135">
                  <a:solidFill>
                    <a:srgbClr val="1EFFC1"/>
                  </a:solidFill>
                  <a:latin typeface="Arimo Bold"/>
                </a:rPr>
                <a:t>Fine-tuned Model</a:t>
              </a:r>
            </a:p>
          </p:txBody>
        </p:sp>
      </p:grpSp>
      <p:sp>
        <p:nvSpPr>
          <p:cNvPr name="AutoShape 26" id="26"/>
          <p:cNvSpPr/>
          <p:nvPr/>
        </p:nvSpPr>
        <p:spPr>
          <a:xfrm>
            <a:off x="3234071" y="4254149"/>
            <a:ext cx="0" cy="1295597"/>
          </a:xfrm>
          <a:prstGeom prst="line">
            <a:avLst/>
          </a:prstGeom>
          <a:ln cap="flat" w="38100">
            <a:solidFill>
              <a:srgbClr val="FFFFFF"/>
            </a:solidFill>
            <a:prstDash val="solid"/>
            <a:headEnd type="none" len="sm" w="sm"/>
            <a:tailEnd type="arrow" len="sm" w="med"/>
          </a:ln>
        </p:spPr>
      </p:sp>
      <p:sp>
        <p:nvSpPr>
          <p:cNvPr name="AutoShape 27" id="27"/>
          <p:cNvSpPr/>
          <p:nvPr/>
        </p:nvSpPr>
        <p:spPr>
          <a:xfrm>
            <a:off x="11864434" y="4254149"/>
            <a:ext cx="0" cy="1295597"/>
          </a:xfrm>
          <a:prstGeom prst="line">
            <a:avLst/>
          </a:prstGeom>
          <a:ln cap="flat" w="38100">
            <a:solidFill>
              <a:srgbClr val="FFFFFF"/>
            </a:solidFill>
            <a:prstDash val="solid"/>
            <a:headEnd type="none" len="sm" w="sm"/>
            <a:tailEnd type="arrow" len="sm" w="med"/>
          </a:ln>
        </p:spPr>
      </p:sp>
      <p:sp>
        <p:nvSpPr>
          <p:cNvPr name="AutoShape 28" id="28"/>
          <p:cNvSpPr/>
          <p:nvPr/>
        </p:nvSpPr>
        <p:spPr>
          <a:xfrm>
            <a:off x="3195979" y="6713384"/>
            <a:ext cx="0" cy="1295597"/>
          </a:xfrm>
          <a:prstGeom prst="line">
            <a:avLst/>
          </a:prstGeom>
          <a:ln cap="flat" w="38100">
            <a:solidFill>
              <a:srgbClr val="FFFFFF"/>
            </a:solidFill>
            <a:prstDash val="solid"/>
            <a:headEnd type="none" len="sm" w="sm"/>
            <a:tailEnd type="arrow" len="sm" w="med"/>
          </a:ln>
        </p:spPr>
      </p:sp>
      <p:sp>
        <p:nvSpPr>
          <p:cNvPr name="AutoShape 29" id="29"/>
          <p:cNvSpPr/>
          <p:nvPr/>
        </p:nvSpPr>
        <p:spPr>
          <a:xfrm>
            <a:off x="11883484" y="6713384"/>
            <a:ext cx="0" cy="1295597"/>
          </a:xfrm>
          <a:prstGeom prst="line">
            <a:avLst/>
          </a:prstGeom>
          <a:ln cap="flat" w="38100">
            <a:solidFill>
              <a:srgbClr val="FFFFFF"/>
            </a:solidFill>
            <a:prstDash val="solid"/>
            <a:headEnd type="none" len="sm" w="sm"/>
            <a:tailEnd type="arrow" len="sm" w="med"/>
          </a:ln>
        </p:spPr>
      </p:sp>
      <p:grpSp>
        <p:nvGrpSpPr>
          <p:cNvPr name="Group 30" id="30"/>
          <p:cNvGrpSpPr/>
          <p:nvPr/>
        </p:nvGrpSpPr>
        <p:grpSpPr>
          <a:xfrm rot="0">
            <a:off x="774060" y="8063432"/>
            <a:ext cx="4920022" cy="1194868"/>
            <a:chOff x="0" y="0"/>
            <a:chExt cx="1295808" cy="314698"/>
          </a:xfrm>
        </p:grpSpPr>
        <p:sp>
          <p:nvSpPr>
            <p:cNvPr name="Freeform 31" id="31"/>
            <p:cNvSpPr/>
            <p:nvPr/>
          </p:nvSpPr>
          <p:spPr>
            <a:xfrm flipH="false" flipV="false" rot="0">
              <a:off x="0" y="0"/>
              <a:ext cx="1295808" cy="314698"/>
            </a:xfrm>
            <a:custGeom>
              <a:avLst/>
              <a:gdLst/>
              <a:ahLst/>
              <a:cxnLst/>
              <a:rect r="r" b="b" t="t" l="l"/>
              <a:pathLst>
                <a:path h="314698" w="1295808">
                  <a:moveTo>
                    <a:pt x="80251" y="0"/>
                  </a:moveTo>
                  <a:lnTo>
                    <a:pt x="1215557" y="0"/>
                  </a:lnTo>
                  <a:cubicBezTo>
                    <a:pt x="1236841" y="0"/>
                    <a:pt x="1257253" y="8455"/>
                    <a:pt x="1272303" y="23505"/>
                  </a:cubicBezTo>
                  <a:cubicBezTo>
                    <a:pt x="1287353" y="38555"/>
                    <a:pt x="1295808" y="58967"/>
                    <a:pt x="1295808" y="80251"/>
                  </a:cubicBezTo>
                  <a:lnTo>
                    <a:pt x="1295808" y="234446"/>
                  </a:lnTo>
                  <a:cubicBezTo>
                    <a:pt x="1295808" y="278768"/>
                    <a:pt x="1259879" y="314698"/>
                    <a:pt x="1215557" y="314698"/>
                  </a:cubicBezTo>
                  <a:lnTo>
                    <a:pt x="80251" y="314698"/>
                  </a:lnTo>
                  <a:cubicBezTo>
                    <a:pt x="58967" y="314698"/>
                    <a:pt x="38555" y="306243"/>
                    <a:pt x="23505" y="291193"/>
                  </a:cubicBezTo>
                  <a:cubicBezTo>
                    <a:pt x="8455" y="276143"/>
                    <a:pt x="0" y="255730"/>
                    <a:pt x="0" y="234446"/>
                  </a:cubicBezTo>
                  <a:lnTo>
                    <a:pt x="0" y="80251"/>
                  </a:lnTo>
                  <a:cubicBezTo>
                    <a:pt x="0" y="58967"/>
                    <a:pt x="8455" y="38555"/>
                    <a:pt x="23505" y="23505"/>
                  </a:cubicBezTo>
                  <a:cubicBezTo>
                    <a:pt x="38555" y="8455"/>
                    <a:pt x="58967" y="0"/>
                    <a:pt x="80251" y="0"/>
                  </a:cubicBezTo>
                  <a:close/>
                </a:path>
              </a:pathLst>
            </a:custGeom>
            <a:solidFill>
              <a:srgbClr val="000000">
                <a:alpha val="0"/>
              </a:srgbClr>
            </a:solidFill>
            <a:ln w="66675" cap="rnd">
              <a:solidFill>
                <a:srgbClr val="FFBD59"/>
              </a:solidFill>
              <a:prstDash val="solid"/>
              <a:round/>
            </a:ln>
          </p:spPr>
        </p:sp>
        <p:sp>
          <p:nvSpPr>
            <p:cNvPr name="TextBox 32" id="32"/>
            <p:cNvSpPr txBox="true"/>
            <p:nvPr/>
          </p:nvSpPr>
          <p:spPr>
            <a:xfrm>
              <a:off x="0" y="-276225"/>
              <a:ext cx="1295808" cy="590923"/>
            </a:xfrm>
            <a:prstGeom prst="rect">
              <a:avLst/>
            </a:prstGeom>
          </p:spPr>
          <p:txBody>
            <a:bodyPr anchor="ctr" rtlCol="false" tIns="50800" lIns="50800" bIns="50800" rIns="50800"/>
            <a:lstStyle/>
            <a:p>
              <a:pPr algn="ctr">
                <a:lnSpc>
                  <a:spcPts val="5338"/>
                </a:lnSpc>
              </a:pPr>
              <a:r>
                <a:rPr lang="en-US" sz="2135">
                  <a:solidFill>
                    <a:srgbClr val="1EFFC1"/>
                  </a:solidFill>
                  <a:latin typeface="Arimo"/>
                </a:rPr>
                <a:t>The Earth has seasons.</a:t>
              </a:r>
            </a:p>
          </p:txBody>
        </p:sp>
      </p:grpSp>
      <p:sp>
        <p:nvSpPr>
          <p:cNvPr name="TextBox 33" id="33"/>
          <p:cNvSpPr txBox="true"/>
          <p:nvPr/>
        </p:nvSpPr>
        <p:spPr>
          <a:xfrm rot="0">
            <a:off x="1028700" y="428625"/>
            <a:ext cx="296465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Example</a:t>
            </a:r>
          </a:p>
        </p:txBody>
      </p:sp>
      <p:grpSp>
        <p:nvGrpSpPr>
          <p:cNvPr name="Group 34" id="34"/>
          <p:cNvGrpSpPr/>
          <p:nvPr/>
        </p:nvGrpSpPr>
        <p:grpSpPr>
          <a:xfrm rot="0">
            <a:off x="7754473" y="7999259"/>
            <a:ext cx="9504827" cy="1752308"/>
            <a:chOff x="0" y="0"/>
            <a:chExt cx="2503329" cy="461513"/>
          </a:xfrm>
        </p:grpSpPr>
        <p:sp>
          <p:nvSpPr>
            <p:cNvPr name="Freeform 35" id="35"/>
            <p:cNvSpPr/>
            <p:nvPr/>
          </p:nvSpPr>
          <p:spPr>
            <a:xfrm flipH="false" flipV="false" rot="0">
              <a:off x="0" y="0"/>
              <a:ext cx="2503329" cy="461513"/>
            </a:xfrm>
            <a:custGeom>
              <a:avLst/>
              <a:gdLst/>
              <a:ahLst/>
              <a:cxnLst/>
              <a:rect r="r" b="b" t="t" l="l"/>
              <a:pathLst>
                <a:path h="461513" w="2503329">
                  <a:moveTo>
                    <a:pt x="41541" y="0"/>
                  </a:moveTo>
                  <a:lnTo>
                    <a:pt x="2461788" y="0"/>
                  </a:lnTo>
                  <a:cubicBezTo>
                    <a:pt x="2484731" y="0"/>
                    <a:pt x="2503329" y="18598"/>
                    <a:pt x="2503329" y="41541"/>
                  </a:cubicBezTo>
                  <a:lnTo>
                    <a:pt x="2503329" y="419973"/>
                  </a:lnTo>
                  <a:cubicBezTo>
                    <a:pt x="2503329" y="442915"/>
                    <a:pt x="2484731" y="461513"/>
                    <a:pt x="2461788" y="461513"/>
                  </a:cubicBezTo>
                  <a:lnTo>
                    <a:pt x="41541" y="461513"/>
                  </a:lnTo>
                  <a:cubicBezTo>
                    <a:pt x="18598" y="461513"/>
                    <a:pt x="0" y="442915"/>
                    <a:pt x="0" y="419973"/>
                  </a:cubicBezTo>
                  <a:lnTo>
                    <a:pt x="0" y="41541"/>
                  </a:lnTo>
                  <a:cubicBezTo>
                    <a:pt x="0" y="18598"/>
                    <a:pt x="18598" y="0"/>
                    <a:pt x="41541" y="0"/>
                  </a:cubicBezTo>
                  <a:close/>
                </a:path>
              </a:pathLst>
            </a:custGeom>
            <a:solidFill>
              <a:srgbClr val="000000">
                <a:alpha val="0"/>
              </a:srgbClr>
            </a:solidFill>
            <a:ln w="66675" cap="rnd">
              <a:solidFill>
                <a:srgbClr val="FFBD59"/>
              </a:solidFill>
              <a:prstDash val="solid"/>
              <a:round/>
            </a:ln>
          </p:spPr>
        </p:sp>
        <p:sp>
          <p:nvSpPr>
            <p:cNvPr name="TextBox 36" id="36"/>
            <p:cNvSpPr txBox="true"/>
            <p:nvPr/>
          </p:nvSpPr>
          <p:spPr>
            <a:xfrm>
              <a:off x="0" y="-47625"/>
              <a:ext cx="2503329" cy="509138"/>
            </a:xfrm>
            <a:prstGeom prst="rect">
              <a:avLst/>
            </a:prstGeom>
          </p:spPr>
          <p:txBody>
            <a:bodyPr anchor="ctr" rtlCol="false" tIns="50800" lIns="50800" bIns="50800" rIns="50800"/>
            <a:lstStyle/>
            <a:p>
              <a:pPr>
                <a:lnSpc>
                  <a:spcPts val="2989"/>
                </a:lnSpc>
              </a:pPr>
              <a:r>
                <a:rPr lang="en-US" sz="2135">
                  <a:solidFill>
                    <a:srgbClr val="1EFFC1"/>
                  </a:solidFill>
                  <a:latin typeface="Arimo"/>
                </a:rPr>
                <a:t> The Earth's seasons are caused by the tilt of the Earth's axis relative to the plane of its orbit around the Sun. As the Earth travels around the Sun, the tilt of its axis causes different parts of the planet to receive different amounts of sunlight. This difference in sunlight exposure is what causes the seasons.</a:t>
              </a:r>
            </a:p>
          </p:txBody>
        </p:sp>
      </p:grpSp>
      <p:grpSp>
        <p:nvGrpSpPr>
          <p:cNvPr name="Group 37" id="37"/>
          <p:cNvGrpSpPr/>
          <p:nvPr/>
        </p:nvGrpSpPr>
        <p:grpSpPr>
          <a:xfrm rot="0">
            <a:off x="16358671" y="5357762"/>
            <a:ext cx="1135556" cy="1547606"/>
            <a:chOff x="0" y="0"/>
            <a:chExt cx="1514074" cy="2063474"/>
          </a:xfrm>
        </p:grpSpPr>
        <p:sp>
          <p:nvSpPr>
            <p:cNvPr name="Freeform 38" id="38"/>
            <p:cNvSpPr/>
            <p:nvPr/>
          </p:nvSpPr>
          <p:spPr>
            <a:xfrm flipH="false" flipV="false" rot="0">
              <a:off x="0" y="0"/>
              <a:ext cx="1514074" cy="2063474"/>
            </a:xfrm>
            <a:custGeom>
              <a:avLst/>
              <a:gdLst/>
              <a:ahLst/>
              <a:cxnLst/>
              <a:rect r="r" b="b" t="t" l="l"/>
              <a:pathLst>
                <a:path h="2063474" w="1514074">
                  <a:moveTo>
                    <a:pt x="0" y="0"/>
                  </a:moveTo>
                  <a:lnTo>
                    <a:pt x="1514074" y="0"/>
                  </a:lnTo>
                  <a:lnTo>
                    <a:pt x="1514074" y="2063474"/>
                  </a:lnTo>
                  <a:lnTo>
                    <a:pt x="0" y="2063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9" id="39"/>
            <p:cNvGrpSpPr/>
            <p:nvPr/>
          </p:nvGrpSpPr>
          <p:grpSpPr>
            <a:xfrm rot="0">
              <a:off x="247009" y="814021"/>
              <a:ext cx="1020057" cy="217716"/>
              <a:chOff x="0" y="0"/>
              <a:chExt cx="201493" cy="43006"/>
            </a:xfrm>
          </p:grpSpPr>
          <p:sp>
            <p:nvSpPr>
              <p:cNvPr name="Freeform 40" id="40"/>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41" id="41"/>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nvGrpSpPr>
            <p:cNvPr name="Group 42" id="42"/>
            <p:cNvGrpSpPr/>
            <p:nvPr/>
          </p:nvGrpSpPr>
          <p:grpSpPr>
            <a:xfrm rot="0">
              <a:off x="247009" y="1322875"/>
              <a:ext cx="1020057" cy="217716"/>
              <a:chOff x="0" y="0"/>
              <a:chExt cx="201493" cy="43006"/>
            </a:xfrm>
          </p:grpSpPr>
          <p:sp>
            <p:nvSpPr>
              <p:cNvPr name="Freeform 43" id="43"/>
              <p:cNvSpPr/>
              <p:nvPr/>
            </p:nvSpPr>
            <p:spPr>
              <a:xfrm flipH="false" flipV="false" rot="0">
                <a:off x="0" y="0"/>
                <a:ext cx="201493" cy="43006"/>
              </a:xfrm>
              <a:custGeom>
                <a:avLst/>
                <a:gdLst/>
                <a:ahLst/>
                <a:cxnLst/>
                <a:rect r="r" b="b" t="t" l="l"/>
                <a:pathLst>
                  <a:path h="43006" w="201493">
                    <a:moveTo>
                      <a:pt x="21503" y="0"/>
                    </a:moveTo>
                    <a:lnTo>
                      <a:pt x="179990" y="0"/>
                    </a:lnTo>
                    <a:cubicBezTo>
                      <a:pt x="185693" y="0"/>
                      <a:pt x="191162" y="2265"/>
                      <a:pt x="195195" y="6298"/>
                    </a:cubicBezTo>
                    <a:cubicBezTo>
                      <a:pt x="199227" y="10331"/>
                      <a:pt x="201493" y="15800"/>
                      <a:pt x="201493" y="21503"/>
                    </a:cubicBezTo>
                    <a:lnTo>
                      <a:pt x="201493" y="21503"/>
                    </a:lnTo>
                    <a:cubicBezTo>
                      <a:pt x="201493" y="33378"/>
                      <a:pt x="191866" y="43006"/>
                      <a:pt x="179990" y="43006"/>
                    </a:cubicBezTo>
                    <a:lnTo>
                      <a:pt x="21503" y="43006"/>
                    </a:lnTo>
                    <a:cubicBezTo>
                      <a:pt x="9627" y="43006"/>
                      <a:pt x="0" y="33378"/>
                      <a:pt x="0" y="21503"/>
                    </a:cubicBezTo>
                    <a:lnTo>
                      <a:pt x="0" y="21503"/>
                    </a:lnTo>
                    <a:cubicBezTo>
                      <a:pt x="0" y="9627"/>
                      <a:pt x="9627" y="0"/>
                      <a:pt x="21503" y="0"/>
                    </a:cubicBezTo>
                    <a:close/>
                  </a:path>
                </a:pathLst>
              </a:custGeom>
              <a:solidFill>
                <a:srgbClr val="FFFFFF"/>
              </a:solidFill>
            </p:spPr>
          </p:sp>
          <p:sp>
            <p:nvSpPr>
              <p:cNvPr name="TextBox 44" id="44"/>
              <p:cNvSpPr txBox="true"/>
              <p:nvPr/>
            </p:nvSpPr>
            <p:spPr>
              <a:xfrm>
                <a:off x="0" y="-276225"/>
                <a:ext cx="201493" cy="319231"/>
              </a:xfrm>
              <a:prstGeom prst="rect">
                <a:avLst/>
              </a:prstGeom>
            </p:spPr>
            <p:txBody>
              <a:bodyPr anchor="ctr" rtlCol="false" tIns="50800" lIns="50800" bIns="50800" rIns="50800"/>
              <a:lstStyle/>
              <a:p>
                <a:pPr algn="ctr">
                  <a:lnSpc>
                    <a:spcPts val="5338"/>
                  </a:lnSpc>
                </a:pPr>
              </a:p>
            </p:txBody>
          </p:sp>
        </p:grpSp>
      </p:grpSp>
      <p:sp>
        <p:nvSpPr>
          <p:cNvPr name="TextBox 45" id="45"/>
          <p:cNvSpPr txBox="true"/>
          <p:nvPr/>
        </p:nvSpPr>
        <p:spPr>
          <a:xfrm rot="0">
            <a:off x="15375774" y="6838693"/>
            <a:ext cx="2740296" cy="519274"/>
          </a:xfrm>
          <a:prstGeom prst="rect">
            <a:avLst/>
          </a:prstGeom>
        </p:spPr>
        <p:txBody>
          <a:bodyPr anchor="t" rtlCol="false" tIns="0" lIns="0" bIns="0" rIns="0">
            <a:spAutoFit/>
          </a:bodyPr>
          <a:lstStyle/>
          <a:p>
            <a:pPr algn="ctr">
              <a:lnSpc>
                <a:spcPts val="4182"/>
              </a:lnSpc>
            </a:pPr>
            <a:r>
              <a:rPr lang="en-US" sz="2987">
                <a:solidFill>
                  <a:srgbClr val="1EFFC1"/>
                </a:solidFill>
                <a:latin typeface="Arimo"/>
              </a:rPr>
              <a:t>Scientific Data</a:t>
            </a:r>
          </a:p>
        </p:txBody>
      </p:sp>
      <p:sp>
        <p:nvSpPr>
          <p:cNvPr name="AutoShape 46" id="46"/>
          <p:cNvSpPr/>
          <p:nvPr/>
        </p:nvSpPr>
        <p:spPr>
          <a:xfrm flipH="true">
            <a:off x="13388434" y="6131565"/>
            <a:ext cx="2970238"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AutoShape 2" id="2"/>
          <p:cNvSpPr/>
          <p:nvPr/>
        </p:nvSpPr>
        <p:spPr>
          <a:xfrm flipH="true">
            <a:off x="75852" y="1900637"/>
            <a:ext cx="11045250" cy="37050"/>
          </a:xfrm>
          <a:prstGeom prst="line">
            <a:avLst/>
          </a:prstGeom>
          <a:ln cap="rnd" w="9525">
            <a:solidFill>
              <a:srgbClr val="48FFD5"/>
            </a:solidFill>
            <a:prstDash val="solid"/>
            <a:headEnd type="none" len="sm" w="sm"/>
            <a:tailEnd type="none" len="sm" w="sm"/>
          </a:ln>
        </p:spPr>
      </p:sp>
      <p:grpSp>
        <p:nvGrpSpPr>
          <p:cNvPr name="Group 3" id="3"/>
          <p:cNvGrpSpPr/>
          <p:nvPr/>
        </p:nvGrpSpPr>
        <p:grpSpPr>
          <a:xfrm rot="0">
            <a:off x="1457512" y="4984676"/>
            <a:ext cx="4653000" cy="762000"/>
            <a:chOff x="0" y="0"/>
            <a:chExt cx="6204000" cy="1016000"/>
          </a:xfrm>
        </p:grpSpPr>
        <p:sp>
          <p:nvSpPr>
            <p:cNvPr name="Freeform 4" id="4"/>
            <p:cNvSpPr/>
            <p:nvPr/>
          </p:nvSpPr>
          <p:spPr>
            <a:xfrm flipH="false" flipV="false" rot="0">
              <a:off x="0" y="0"/>
              <a:ext cx="6203950" cy="1016000"/>
            </a:xfrm>
            <a:custGeom>
              <a:avLst/>
              <a:gdLst/>
              <a:ahLst/>
              <a:cxnLst/>
              <a:rect r="r" b="b" t="t" l="l"/>
              <a:pathLst>
                <a:path h="1016000" w="6203950">
                  <a:moveTo>
                    <a:pt x="0" y="0"/>
                  </a:moveTo>
                  <a:lnTo>
                    <a:pt x="5695950" y="0"/>
                  </a:lnTo>
                  <a:lnTo>
                    <a:pt x="6203950" y="508000"/>
                  </a:lnTo>
                  <a:lnTo>
                    <a:pt x="5695950" y="1016000"/>
                  </a:lnTo>
                  <a:lnTo>
                    <a:pt x="0" y="1016000"/>
                  </a:lnTo>
                  <a:close/>
                </a:path>
              </a:pathLst>
            </a:custGeom>
            <a:solidFill>
              <a:srgbClr val="38761D"/>
            </a:solidFill>
          </p:spPr>
        </p:sp>
      </p:grpSp>
      <p:grpSp>
        <p:nvGrpSpPr>
          <p:cNvPr name="Group 5" id="5"/>
          <p:cNvGrpSpPr/>
          <p:nvPr/>
        </p:nvGrpSpPr>
        <p:grpSpPr>
          <a:xfrm rot="0">
            <a:off x="1457512" y="3860726"/>
            <a:ext cx="4653000" cy="762000"/>
            <a:chOff x="0" y="0"/>
            <a:chExt cx="6204000" cy="1016000"/>
          </a:xfrm>
        </p:grpSpPr>
        <p:sp>
          <p:nvSpPr>
            <p:cNvPr name="Freeform 6" id="6"/>
            <p:cNvSpPr/>
            <p:nvPr/>
          </p:nvSpPr>
          <p:spPr>
            <a:xfrm flipH="false" flipV="false" rot="0">
              <a:off x="0" y="0"/>
              <a:ext cx="6203950" cy="1016000"/>
            </a:xfrm>
            <a:custGeom>
              <a:avLst/>
              <a:gdLst/>
              <a:ahLst/>
              <a:cxnLst/>
              <a:rect r="r" b="b" t="t" l="l"/>
              <a:pathLst>
                <a:path h="1016000" w="6203950">
                  <a:moveTo>
                    <a:pt x="0" y="0"/>
                  </a:moveTo>
                  <a:lnTo>
                    <a:pt x="5695950" y="0"/>
                  </a:lnTo>
                  <a:lnTo>
                    <a:pt x="6203950" y="508000"/>
                  </a:lnTo>
                  <a:lnTo>
                    <a:pt x="5695950" y="1016000"/>
                  </a:lnTo>
                  <a:lnTo>
                    <a:pt x="0" y="1016000"/>
                  </a:lnTo>
                  <a:close/>
                </a:path>
              </a:pathLst>
            </a:custGeom>
            <a:solidFill>
              <a:srgbClr val="38761D"/>
            </a:solidFill>
          </p:spPr>
        </p:sp>
      </p:grpSp>
      <p:grpSp>
        <p:nvGrpSpPr>
          <p:cNvPr name="Group 7" id="7"/>
          <p:cNvGrpSpPr/>
          <p:nvPr/>
        </p:nvGrpSpPr>
        <p:grpSpPr>
          <a:xfrm rot="0">
            <a:off x="1457512" y="2467678"/>
            <a:ext cx="5392310" cy="883073"/>
            <a:chOff x="0" y="0"/>
            <a:chExt cx="6204000" cy="1016000"/>
          </a:xfrm>
        </p:grpSpPr>
        <p:sp>
          <p:nvSpPr>
            <p:cNvPr name="Freeform 8" id="8"/>
            <p:cNvSpPr/>
            <p:nvPr/>
          </p:nvSpPr>
          <p:spPr>
            <a:xfrm flipH="false" flipV="false" rot="0">
              <a:off x="0" y="0"/>
              <a:ext cx="6203950" cy="1016000"/>
            </a:xfrm>
            <a:custGeom>
              <a:avLst/>
              <a:gdLst/>
              <a:ahLst/>
              <a:cxnLst/>
              <a:rect r="r" b="b" t="t" l="l"/>
              <a:pathLst>
                <a:path h="1016000" w="6203950">
                  <a:moveTo>
                    <a:pt x="0" y="0"/>
                  </a:moveTo>
                  <a:lnTo>
                    <a:pt x="5695950" y="0"/>
                  </a:lnTo>
                  <a:lnTo>
                    <a:pt x="6203950" y="508000"/>
                  </a:lnTo>
                  <a:lnTo>
                    <a:pt x="5695950" y="1016000"/>
                  </a:lnTo>
                  <a:lnTo>
                    <a:pt x="0" y="1016000"/>
                  </a:lnTo>
                  <a:close/>
                </a:path>
              </a:pathLst>
            </a:custGeom>
            <a:solidFill>
              <a:srgbClr val="38761D"/>
            </a:solidFill>
          </p:spPr>
        </p:sp>
      </p:grpSp>
      <p:sp>
        <p:nvSpPr>
          <p:cNvPr name="Freeform 9" id="9"/>
          <p:cNvSpPr/>
          <p:nvPr/>
        </p:nvSpPr>
        <p:spPr>
          <a:xfrm flipH="false" flipV="false" rot="0">
            <a:off x="9753674" y="4819196"/>
            <a:ext cx="5363064" cy="3464380"/>
          </a:xfrm>
          <a:custGeom>
            <a:avLst/>
            <a:gdLst/>
            <a:ahLst/>
            <a:cxnLst/>
            <a:rect r="r" b="b" t="t" l="l"/>
            <a:pathLst>
              <a:path h="3464380" w="5363064">
                <a:moveTo>
                  <a:pt x="0" y="0"/>
                </a:moveTo>
                <a:lnTo>
                  <a:pt x="5363064" y="0"/>
                </a:lnTo>
                <a:lnTo>
                  <a:pt x="5363064" y="3464380"/>
                </a:lnTo>
                <a:lnTo>
                  <a:pt x="0" y="34643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010398" y="5083510"/>
            <a:ext cx="4849616" cy="2935720"/>
          </a:xfrm>
          <a:custGeom>
            <a:avLst/>
            <a:gdLst/>
            <a:ahLst/>
            <a:cxnLst/>
            <a:rect r="r" b="b" t="t" l="l"/>
            <a:pathLst>
              <a:path h="2935720" w="4849616">
                <a:moveTo>
                  <a:pt x="0" y="0"/>
                </a:moveTo>
                <a:lnTo>
                  <a:pt x="4849616" y="0"/>
                </a:lnTo>
                <a:lnTo>
                  <a:pt x="4849616" y="2935720"/>
                </a:lnTo>
                <a:lnTo>
                  <a:pt x="0" y="2935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272022" y="8273406"/>
            <a:ext cx="6326356" cy="167800"/>
          </a:xfrm>
          <a:custGeom>
            <a:avLst/>
            <a:gdLst/>
            <a:ahLst/>
            <a:cxnLst/>
            <a:rect r="r" b="b" t="t" l="l"/>
            <a:pathLst>
              <a:path h="167800" w="6326356">
                <a:moveTo>
                  <a:pt x="0" y="0"/>
                </a:moveTo>
                <a:lnTo>
                  <a:pt x="6326356" y="0"/>
                </a:lnTo>
                <a:lnTo>
                  <a:pt x="6326356" y="167800"/>
                </a:lnTo>
                <a:lnTo>
                  <a:pt x="0" y="167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010398" y="5083510"/>
            <a:ext cx="4849616" cy="282166"/>
          </a:xfrm>
          <a:custGeom>
            <a:avLst/>
            <a:gdLst/>
            <a:ahLst/>
            <a:cxnLst/>
            <a:rect r="r" b="b" t="t" l="l"/>
            <a:pathLst>
              <a:path h="282166" w="4849616">
                <a:moveTo>
                  <a:pt x="0" y="0"/>
                </a:moveTo>
                <a:lnTo>
                  <a:pt x="4849616" y="0"/>
                </a:lnTo>
                <a:lnTo>
                  <a:pt x="4849616" y="282166"/>
                </a:lnTo>
                <a:lnTo>
                  <a:pt x="0" y="2821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0287432" y="5485112"/>
            <a:ext cx="2058834" cy="1042138"/>
          </a:xfrm>
          <a:custGeom>
            <a:avLst/>
            <a:gdLst/>
            <a:ahLst/>
            <a:cxnLst/>
            <a:rect r="r" b="b" t="t" l="l"/>
            <a:pathLst>
              <a:path h="1042138" w="2058834">
                <a:moveTo>
                  <a:pt x="0" y="0"/>
                </a:moveTo>
                <a:lnTo>
                  <a:pt x="2058834" y="0"/>
                </a:lnTo>
                <a:lnTo>
                  <a:pt x="2058834" y="1042138"/>
                </a:lnTo>
                <a:lnTo>
                  <a:pt x="0" y="104213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0442480" y="5668122"/>
            <a:ext cx="594814" cy="594782"/>
          </a:xfrm>
          <a:custGeom>
            <a:avLst/>
            <a:gdLst/>
            <a:ahLst/>
            <a:cxnLst/>
            <a:rect r="r" b="b" t="t" l="l"/>
            <a:pathLst>
              <a:path h="594782" w="594814">
                <a:moveTo>
                  <a:pt x="0" y="0"/>
                </a:moveTo>
                <a:lnTo>
                  <a:pt x="594814" y="0"/>
                </a:lnTo>
                <a:lnTo>
                  <a:pt x="594814" y="594782"/>
                </a:lnTo>
                <a:lnTo>
                  <a:pt x="0" y="59478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1001652" y="7071150"/>
            <a:ext cx="1817380" cy="658326"/>
          </a:xfrm>
          <a:custGeom>
            <a:avLst/>
            <a:gdLst/>
            <a:ahLst/>
            <a:cxnLst/>
            <a:rect r="r" b="b" t="t" l="l"/>
            <a:pathLst>
              <a:path h="658326" w="1817380">
                <a:moveTo>
                  <a:pt x="0" y="0"/>
                </a:moveTo>
                <a:lnTo>
                  <a:pt x="1817380" y="0"/>
                </a:lnTo>
                <a:lnTo>
                  <a:pt x="1817380" y="658326"/>
                </a:lnTo>
                <a:lnTo>
                  <a:pt x="0" y="6583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1121118" y="7221098"/>
            <a:ext cx="1359854" cy="106806"/>
          </a:xfrm>
          <a:custGeom>
            <a:avLst/>
            <a:gdLst/>
            <a:ahLst/>
            <a:cxnLst/>
            <a:rect r="r" b="b" t="t" l="l"/>
            <a:pathLst>
              <a:path h="106806" w="1359854">
                <a:moveTo>
                  <a:pt x="0" y="0"/>
                </a:moveTo>
                <a:lnTo>
                  <a:pt x="1359854" y="0"/>
                </a:lnTo>
                <a:lnTo>
                  <a:pt x="1359854" y="106806"/>
                </a:lnTo>
                <a:lnTo>
                  <a:pt x="0" y="10680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11121118" y="7421898"/>
            <a:ext cx="1052308" cy="104256"/>
          </a:xfrm>
          <a:custGeom>
            <a:avLst/>
            <a:gdLst/>
            <a:ahLst/>
            <a:cxnLst/>
            <a:rect r="r" b="b" t="t" l="l"/>
            <a:pathLst>
              <a:path h="104256" w="1052308">
                <a:moveTo>
                  <a:pt x="0" y="0"/>
                </a:moveTo>
                <a:lnTo>
                  <a:pt x="1052308" y="0"/>
                </a:lnTo>
                <a:lnTo>
                  <a:pt x="1052308" y="104256"/>
                </a:lnTo>
                <a:lnTo>
                  <a:pt x="0" y="10425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8" id="18"/>
          <p:cNvSpPr/>
          <p:nvPr/>
        </p:nvSpPr>
        <p:spPr>
          <a:xfrm flipH="false" flipV="false" rot="0">
            <a:off x="10361146" y="7071150"/>
            <a:ext cx="645636" cy="658326"/>
          </a:xfrm>
          <a:custGeom>
            <a:avLst/>
            <a:gdLst/>
            <a:ahLst/>
            <a:cxnLst/>
            <a:rect r="r" b="b" t="t" l="l"/>
            <a:pathLst>
              <a:path h="658326" w="645636">
                <a:moveTo>
                  <a:pt x="0" y="0"/>
                </a:moveTo>
                <a:lnTo>
                  <a:pt x="645636" y="0"/>
                </a:lnTo>
                <a:lnTo>
                  <a:pt x="645636" y="658326"/>
                </a:lnTo>
                <a:lnTo>
                  <a:pt x="0" y="6583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9" id="19"/>
          <p:cNvSpPr/>
          <p:nvPr/>
        </p:nvSpPr>
        <p:spPr>
          <a:xfrm flipH="false" flipV="false" rot="0">
            <a:off x="10485684" y="7289438"/>
            <a:ext cx="437458" cy="218926"/>
          </a:xfrm>
          <a:custGeom>
            <a:avLst/>
            <a:gdLst/>
            <a:ahLst/>
            <a:cxnLst/>
            <a:rect r="r" b="b" t="t" l="l"/>
            <a:pathLst>
              <a:path h="218926" w="437458">
                <a:moveTo>
                  <a:pt x="0" y="0"/>
                </a:moveTo>
                <a:lnTo>
                  <a:pt x="437458" y="0"/>
                </a:lnTo>
                <a:lnTo>
                  <a:pt x="437458" y="218926"/>
                </a:lnTo>
                <a:lnTo>
                  <a:pt x="0" y="2189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0" id="20"/>
          <p:cNvSpPr/>
          <p:nvPr/>
        </p:nvSpPr>
        <p:spPr>
          <a:xfrm flipH="false" flipV="false" rot="0">
            <a:off x="11367672" y="6585694"/>
            <a:ext cx="1408158" cy="310098"/>
          </a:xfrm>
          <a:custGeom>
            <a:avLst/>
            <a:gdLst/>
            <a:ahLst/>
            <a:cxnLst/>
            <a:rect r="r" b="b" t="t" l="l"/>
            <a:pathLst>
              <a:path h="310098" w="1408158">
                <a:moveTo>
                  <a:pt x="0" y="0"/>
                </a:moveTo>
                <a:lnTo>
                  <a:pt x="1408158" y="0"/>
                </a:lnTo>
                <a:lnTo>
                  <a:pt x="1408158" y="310098"/>
                </a:lnTo>
                <a:lnTo>
                  <a:pt x="0" y="31009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1" id="21"/>
          <p:cNvSpPr/>
          <p:nvPr/>
        </p:nvSpPr>
        <p:spPr>
          <a:xfrm flipH="false" flipV="false" rot="0">
            <a:off x="11367672" y="6201882"/>
            <a:ext cx="1408158" cy="310128"/>
          </a:xfrm>
          <a:custGeom>
            <a:avLst/>
            <a:gdLst/>
            <a:ahLst/>
            <a:cxnLst/>
            <a:rect r="r" b="b" t="t" l="l"/>
            <a:pathLst>
              <a:path h="310128" w="1408158">
                <a:moveTo>
                  <a:pt x="0" y="0"/>
                </a:moveTo>
                <a:lnTo>
                  <a:pt x="1408158" y="0"/>
                </a:lnTo>
                <a:lnTo>
                  <a:pt x="1408158" y="310128"/>
                </a:lnTo>
                <a:lnTo>
                  <a:pt x="0" y="31012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2" id="22"/>
          <p:cNvSpPr/>
          <p:nvPr/>
        </p:nvSpPr>
        <p:spPr>
          <a:xfrm flipH="false" flipV="false" rot="0">
            <a:off x="12766273" y="6194907"/>
            <a:ext cx="329148" cy="329148"/>
          </a:xfrm>
          <a:custGeom>
            <a:avLst/>
            <a:gdLst/>
            <a:ahLst/>
            <a:cxnLst/>
            <a:rect r="r" b="b" t="t" l="l"/>
            <a:pathLst>
              <a:path h="329148" w="329148">
                <a:moveTo>
                  <a:pt x="0" y="0"/>
                </a:moveTo>
                <a:lnTo>
                  <a:pt x="329148" y="0"/>
                </a:lnTo>
                <a:lnTo>
                  <a:pt x="329148" y="329148"/>
                </a:lnTo>
                <a:lnTo>
                  <a:pt x="0" y="32914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23" id="23"/>
          <p:cNvSpPr/>
          <p:nvPr/>
        </p:nvSpPr>
        <p:spPr>
          <a:xfrm flipH="false" flipV="false" rot="0">
            <a:off x="13159580" y="6364550"/>
            <a:ext cx="1489492" cy="1428468"/>
          </a:xfrm>
          <a:custGeom>
            <a:avLst/>
            <a:gdLst/>
            <a:ahLst/>
            <a:cxnLst/>
            <a:rect r="r" b="b" t="t" l="l"/>
            <a:pathLst>
              <a:path h="1428468" w="1489492">
                <a:moveTo>
                  <a:pt x="0" y="0"/>
                </a:moveTo>
                <a:lnTo>
                  <a:pt x="1489492" y="0"/>
                </a:lnTo>
                <a:lnTo>
                  <a:pt x="1489492" y="1428468"/>
                </a:lnTo>
                <a:lnTo>
                  <a:pt x="0" y="1428468"/>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sp>
        <p:nvSpPr>
          <p:cNvPr name="Freeform 24" id="24"/>
          <p:cNvSpPr/>
          <p:nvPr/>
        </p:nvSpPr>
        <p:spPr>
          <a:xfrm flipH="false" flipV="false" rot="0">
            <a:off x="13337490" y="6430644"/>
            <a:ext cx="1456460" cy="1246854"/>
          </a:xfrm>
          <a:custGeom>
            <a:avLst/>
            <a:gdLst/>
            <a:ahLst/>
            <a:cxnLst/>
            <a:rect r="r" b="b" t="t" l="l"/>
            <a:pathLst>
              <a:path h="1246854" w="1456460">
                <a:moveTo>
                  <a:pt x="0" y="0"/>
                </a:moveTo>
                <a:lnTo>
                  <a:pt x="1456460" y="0"/>
                </a:lnTo>
                <a:lnTo>
                  <a:pt x="1456460" y="1246854"/>
                </a:lnTo>
                <a:lnTo>
                  <a:pt x="0" y="1246854"/>
                </a:lnTo>
                <a:lnTo>
                  <a:pt x="0" y="0"/>
                </a:lnTo>
                <a:close/>
              </a:path>
            </a:pathLst>
          </a:custGeom>
          <a:blipFill>
            <a:blip r:embed="rId33">
              <a:extLst>
                <a:ext uri="{96DAC541-7B7A-43D3-8B79-37D633B846F1}">
                  <asvg:svgBlip xmlns:asvg="http://schemas.microsoft.com/office/drawing/2016/SVG/main" r:embed="rId34"/>
                </a:ext>
              </a:extLst>
            </a:blip>
            <a:stretch>
              <a:fillRect l="0" t="0" r="0" b="0"/>
            </a:stretch>
          </a:blipFill>
        </p:spPr>
      </p:sp>
      <p:sp>
        <p:nvSpPr>
          <p:cNvPr name="Freeform 25" id="25"/>
          <p:cNvSpPr/>
          <p:nvPr/>
        </p:nvSpPr>
        <p:spPr>
          <a:xfrm flipH="false" flipV="false" rot="0">
            <a:off x="13810256" y="6728020"/>
            <a:ext cx="373670" cy="656080"/>
          </a:xfrm>
          <a:custGeom>
            <a:avLst/>
            <a:gdLst/>
            <a:ahLst/>
            <a:cxnLst/>
            <a:rect r="r" b="b" t="t" l="l"/>
            <a:pathLst>
              <a:path h="656080" w="373670">
                <a:moveTo>
                  <a:pt x="0" y="0"/>
                </a:moveTo>
                <a:lnTo>
                  <a:pt x="373670" y="0"/>
                </a:lnTo>
                <a:lnTo>
                  <a:pt x="373670" y="656080"/>
                </a:lnTo>
                <a:lnTo>
                  <a:pt x="0" y="656080"/>
                </a:lnTo>
                <a:lnTo>
                  <a:pt x="0" y="0"/>
                </a:lnTo>
                <a:close/>
              </a:path>
            </a:pathLst>
          </a:custGeom>
          <a:blipFill>
            <a:blip r:embed="rId35">
              <a:extLst>
                <a:ext uri="{96DAC541-7B7A-43D3-8B79-37D633B846F1}">
                  <asvg:svgBlip xmlns:asvg="http://schemas.microsoft.com/office/drawing/2016/SVG/main" r:embed="rId36"/>
                </a:ext>
              </a:extLst>
            </a:blip>
            <a:stretch>
              <a:fillRect l="0" t="0" r="0" b="0"/>
            </a:stretch>
          </a:blipFill>
        </p:spPr>
      </p:sp>
      <p:sp>
        <p:nvSpPr>
          <p:cNvPr name="Freeform 26" id="26"/>
          <p:cNvSpPr/>
          <p:nvPr/>
        </p:nvSpPr>
        <p:spPr>
          <a:xfrm flipH="false" flipV="false" rot="0">
            <a:off x="13716230" y="2734982"/>
            <a:ext cx="2953482" cy="3919354"/>
          </a:xfrm>
          <a:custGeom>
            <a:avLst/>
            <a:gdLst/>
            <a:ahLst/>
            <a:cxnLst/>
            <a:rect r="r" b="b" t="t" l="l"/>
            <a:pathLst>
              <a:path h="3919354" w="2953482">
                <a:moveTo>
                  <a:pt x="0" y="0"/>
                </a:moveTo>
                <a:lnTo>
                  <a:pt x="2953482" y="0"/>
                </a:lnTo>
                <a:lnTo>
                  <a:pt x="2953482" y="3919354"/>
                </a:lnTo>
                <a:lnTo>
                  <a:pt x="0" y="3919354"/>
                </a:lnTo>
                <a:lnTo>
                  <a:pt x="0" y="0"/>
                </a:lnTo>
                <a:close/>
              </a:path>
            </a:pathLst>
          </a:custGeom>
          <a:blipFill>
            <a:blip r:embed="rId37">
              <a:extLst>
                <a:ext uri="{96DAC541-7B7A-43D3-8B79-37D633B846F1}">
                  <asvg:svgBlip xmlns:asvg="http://schemas.microsoft.com/office/drawing/2016/SVG/main" r:embed="rId38"/>
                </a:ext>
              </a:extLst>
            </a:blip>
            <a:stretch>
              <a:fillRect l="0" t="0" r="0" b="0"/>
            </a:stretch>
          </a:blipFill>
        </p:spPr>
      </p:sp>
      <p:sp>
        <p:nvSpPr>
          <p:cNvPr name="Freeform 27" id="27"/>
          <p:cNvSpPr/>
          <p:nvPr/>
        </p:nvSpPr>
        <p:spPr>
          <a:xfrm flipH="false" flipV="false" rot="0">
            <a:off x="13952614" y="3022188"/>
            <a:ext cx="2483266" cy="3001814"/>
          </a:xfrm>
          <a:custGeom>
            <a:avLst/>
            <a:gdLst/>
            <a:ahLst/>
            <a:cxnLst/>
            <a:rect r="r" b="b" t="t" l="l"/>
            <a:pathLst>
              <a:path h="3001814" w="2483266">
                <a:moveTo>
                  <a:pt x="0" y="0"/>
                </a:moveTo>
                <a:lnTo>
                  <a:pt x="2483266" y="0"/>
                </a:lnTo>
                <a:lnTo>
                  <a:pt x="2483266" y="3001814"/>
                </a:lnTo>
                <a:lnTo>
                  <a:pt x="0" y="3001814"/>
                </a:lnTo>
                <a:lnTo>
                  <a:pt x="0" y="0"/>
                </a:lnTo>
                <a:close/>
              </a:path>
            </a:pathLst>
          </a:custGeom>
          <a:blipFill>
            <a:blip r:embed="rId39">
              <a:extLst>
                <a:ext uri="{96DAC541-7B7A-43D3-8B79-37D633B846F1}">
                  <asvg:svgBlip xmlns:asvg="http://schemas.microsoft.com/office/drawing/2016/SVG/main" r:embed="rId40"/>
                </a:ext>
              </a:extLst>
            </a:blip>
            <a:stretch>
              <a:fillRect l="0" t="0" r="0" b="0"/>
            </a:stretch>
          </a:blipFill>
        </p:spPr>
      </p:sp>
      <p:sp>
        <p:nvSpPr>
          <p:cNvPr name="Freeform 28" id="28"/>
          <p:cNvSpPr/>
          <p:nvPr/>
        </p:nvSpPr>
        <p:spPr>
          <a:xfrm flipH="false" flipV="false" rot="0">
            <a:off x="15027752" y="6173920"/>
            <a:ext cx="371120" cy="318172"/>
          </a:xfrm>
          <a:custGeom>
            <a:avLst/>
            <a:gdLst/>
            <a:ahLst/>
            <a:cxnLst/>
            <a:rect r="r" b="b" t="t" l="l"/>
            <a:pathLst>
              <a:path h="318172" w="371120">
                <a:moveTo>
                  <a:pt x="0" y="0"/>
                </a:moveTo>
                <a:lnTo>
                  <a:pt x="371120" y="0"/>
                </a:lnTo>
                <a:lnTo>
                  <a:pt x="371120" y="318172"/>
                </a:lnTo>
                <a:lnTo>
                  <a:pt x="0" y="318172"/>
                </a:lnTo>
                <a:lnTo>
                  <a:pt x="0" y="0"/>
                </a:lnTo>
                <a:close/>
              </a:path>
            </a:pathLst>
          </a:custGeom>
          <a:blipFill>
            <a:blip r:embed="rId41">
              <a:extLst>
                <a:ext uri="{96DAC541-7B7A-43D3-8B79-37D633B846F1}">
                  <asvg:svgBlip xmlns:asvg="http://schemas.microsoft.com/office/drawing/2016/SVG/main" r:embed="rId42"/>
                </a:ext>
              </a:extLst>
            </a:blip>
            <a:stretch>
              <a:fillRect l="0" t="0" r="0" b="0"/>
            </a:stretch>
          </a:blipFill>
        </p:spPr>
      </p:sp>
      <p:sp>
        <p:nvSpPr>
          <p:cNvPr name="Freeform 29" id="29"/>
          <p:cNvSpPr/>
          <p:nvPr/>
        </p:nvSpPr>
        <p:spPr>
          <a:xfrm flipH="false" flipV="false" rot="0">
            <a:off x="15154838" y="3461892"/>
            <a:ext cx="1169224" cy="1166704"/>
          </a:xfrm>
          <a:custGeom>
            <a:avLst/>
            <a:gdLst/>
            <a:ahLst/>
            <a:cxnLst/>
            <a:rect r="r" b="b" t="t" l="l"/>
            <a:pathLst>
              <a:path h="1166704" w="1169224">
                <a:moveTo>
                  <a:pt x="0" y="0"/>
                </a:moveTo>
                <a:lnTo>
                  <a:pt x="1169224" y="0"/>
                </a:lnTo>
                <a:lnTo>
                  <a:pt x="1169224" y="1166704"/>
                </a:lnTo>
                <a:lnTo>
                  <a:pt x="0" y="1166704"/>
                </a:lnTo>
                <a:lnTo>
                  <a:pt x="0" y="0"/>
                </a:lnTo>
                <a:close/>
              </a:path>
            </a:pathLst>
          </a:custGeom>
          <a:blipFill>
            <a:blip r:embed="rId43">
              <a:extLst>
                <a:ext uri="{96DAC541-7B7A-43D3-8B79-37D633B846F1}">
                  <asvg:svgBlip xmlns:asvg="http://schemas.microsoft.com/office/drawing/2016/SVG/main" r:embed="rId44"/>
                </a:ext>
              </a:extLst>
            </a:blip>
            <a:stretch>
              <a:fillRect l="0" t="0" r="0" b="0"/>
            </a:stretch>
          </a:blipFill>
        </p:spPr>
      </p:sp>
      <p:sp>
        <p:nvSpPr>
          <p:cNvPr name="Freeform 30" id="30"/>
          <p:cNvSpPr/>
          <p:nvPr/>
        </p:nvSpPr>
        <p:spPr>
          <a:xfrm flipH="false" flipV="false" rot="0">
            <a:off x="14214408" y="3665244"/>
            <a:ext cx="864198" cy="861678"/>
          </a:xfrm>
          <a:custGeom>
            <a:avLst/>
            <a:gdLst/>
            <a:ahLst/>
            <a:cxnLst/>
            <a:rect r="r" b="b" t="t" l="l"/>
            <a:pathLst>
              <a:path h="861678" w="864198">
                <a:moveTo>
                  <a:pt x="0" y="0"/>
                </a:moveTo>
                <a:lnTo>
                  <a:pt x="864198" y="0"/>
                </a:lnTo>
                <a:lnTo>
                  <a:pt x="864198" y="861678"/>
                </a:lnTo>
                <a:lnTo>
                  <a:pt x="0" y="861678"/>
                </a:lnTo>
                <a:lnTo>
                  <a:pt x="0" y="0"/>
                </a:lnTo>
                <a:close/>
              </a:path>
            </a:pathLst>
          </a:custGeom>
          <a:blipFill>
            <a:blip r:embed="rId45">
              <a:extLst>
                <a:ext uri="{96DAC541-7B7A-43D3-8B79-37D633B846F1}">
                  <asvg:svgBlip xmlns:asvg="http://schemas.microsoft.com/office/drawing/2016/SVG/main" r:embed="rId46"/>
                </a:ext>
              </a:extLst>
            </a:blip>
            <a:stretch>
              <a:fillRect l="0" t="0" r="0" b="0"/>
            </a:stretch>
          </a:blipFill>
        </p:spPr>
      </p:sp>
      <p:sp>
        <p:nvSpPr>
          <p:cNvPr name="Freeform 31" id="31"/>
          <p:cNvSpPr/>
          <p:nvPr/>
        </p:nvSpPr>
        <p:spPr>
          <a:xfrm flipH="false" flipV="false" rot="0">
            <a:off x="14450790" y="4481138"/>
            <a:ext cx="1273420" cy="1270900"/>
          </a:xfrm>
          <a:custGeom>
            <a:avLst/>
            <a:gdLst/>
            <a:ahLst/>
            <a:cxnLst/>
            <a:rect r="r" b="b" t="t" l="l"/>
            <a:pathLst>
              <a:path h="1270900" w="1273420">
                <a:moveTo>
                  <a:pt x="0" y="0"/>
                </a:moveTo>
                <a:lnTo>
                  <a:pt x="1273420" y="0"/>
                </a:lnTo>
                <a:lnTo>
                  <a:pt x="1273420" y="1270900"/>
                </a:lnTo>
                <a:lnTo>
                  <a:pt x="0" y="1270900"/>
                </a:lnTo>
                <a:lnTo>
                  <a:pt x="0" y="0"/>
                </a:lnTo>
                <a:close/>
              </a:path>
            </a:pathLst>
          </a:custGeom>
          <a:blipFill>
            <a:blip r:embed="rId47">
              <a:extLst>
                <a:ext uri="{96DAC541-7B7A-43D3-8B79-37D633B846F1}">
                  <asvg:svgBlip xmlns:asvg="http://schemas.microsoft.com/office/drawing/2016/SVG/main" r:embed="rId48"/>
                </a:ext>
              </a:extLst>
            </a:blip>
            <a:stretch>
              <a:fillRect l="0" t="0" r="0" b="0"/>
            </a:stretch>
          </a:blipFill>
        </p:spPr>
      </p:sp>
      <p:grpSp>
        <p:nvGrpSpPr>
          <p:cNvPr name="Group 32" id="32"/>
          <p:cNvGrpSpPr/>
          <p:nvPr/>
        </p:nvGrpSpPr>
        <p:grpSpPr>
          <a:xfrm rot="0">
            <a:off x="1457512" y="6108626"/>
            <a:ext cx="4653000" cy="814128"/>
            <a:chOff x="0" y="0"/>
            <a:chExt cx="6204000" cy="1085504"/>
          </a:xfrm>
        </p:grpSpPr>
        <p:sp>
          <p:nvSpPr>
            <p:cNvPr name="Freeform 33" id="33"/>
            <p:cNvSpPr/>
            <p:nvPr/>
          </p:nvSpPr>
          <p:spPr>
            <a:xfrm flipH="false" flipV="false" rot="0">
              <a:off x="0" y="0"/>
              <a:ext cx="6203950" cy="1085504"/>
            </a:xfrm>
            <a:custGeom>
              <a:avLst/>
              <a:gdLst/>
              <a:ahLst/>
              <a:cxnLst/>
              <a:rect r="r" b="b" t="t" l="l"/>
              <a:pathLst>
                <a:path h="1085504" w="6203950">
                  <a:moveTo>
                    <a:pt x="0" y="0"/>
                  </a:moveTo>
                  <a:lnTo>
                    <a:pt x="5695950" y="0"/>
                  </a:lnTo>
                  <a:lnTo>
                    <a:pt x="6203950" y="542752"/>
                  </a:lnTo>
                  <a:lnTo>
                    <a:pt x="5695950" y="1085504"/>
                  </a:lnTo>
                  <a:lnTo>
                    <a:pt x="0" y="1085504"/>
                  </a:lnTo>
                  <a:close/>
                </a:path>
              </a:pathLst>
            </a:custGeom>
            <a:solidFill>
              <a:srgbClr val="38761D"/>
            </a:solidFill>
          </p:spPr>
        </p:sp>
      </p:grpSp>
      <p:grpSp>
        <p:nvGrpSpPr>
          <p:cNvPr name="Group 34" id="34"/>
          <p:cNvGrpSpPr/>
          <p:nvPr/>
        </p:nvGrpSpPr>
        <p:grpSpPr>
          <a:xfrm rot="0">
            <a:off x="1457512" y="7543178"/>
            <a:ext cx="4653000" cy="814128"/>
            <a:chOff x="0" y="0"/>
            <a:chExt cx="6204000" cy="1085504"/>
          </a:xfrm>
        </p:grpSpPr>
        <p:sp>
          <p:nvSpPr>
            <p:cNvPr name="Freeform 35" id="35"/>
            <p:cNvSpPr/>
            <p:nvPr/>
          </p:nvSpPr>
          <p:spPr>
            <a:xfrm flipH="false" flipV="false" rot="0">
              <a:off x="0" y="0"/>
              <a:ext cx="6203950" cy="1085504"/>
            </a:xfrm>
            <a:custGeom>
              <a:avLst/>
              <a:gdLst/>
              <a:ahLst/>
              <a:cxnLst/>
              <a:rect r="r" b="b" t="t" l="l"/>
              <a:pathLst>
                <a:path h="1085504" w="6203950">
                  <a:moveTo>
                    <a:pt x="0" y="0"/>
                  </a:moveTo>
                  <a:lnTo>
                    <a:pt x="5695950" y="0"/>
                  </a:lnTo>
                  <a:lnTo>
                    <a:pt x="6203950" y="542752"/>
                  </a:lnTo>
                  <a:lnTo>
                    <a:pt x="5695950" y="1085504"/>
                  </a:lnTo>
                  <a:lnTo>
                    <a:pt x="0" y="1085504"/>
                  </a:lnTo>
                  <a:close/>
                </a:path>
              </a:pathLst>
            </a:custGeom>
            <a:solidFill>
              <a:srgbClr val="38761D"/>
            </a:solidFill>
          </p:spPr>
        </p:sp>
      </p:grpSp>
      <p:sp>
        <p:nvSpPr>
          <p:cNvPr name="TextBox 36" id="36"/>
          <p:cNvSpPr txBox="true"/>
          <p:nvPr/>
        </p:nvSpPr>
        <p:spPr>
          <a:xfrm rot="0">
            <a:off x="714825" y="952900"/>
            <a:ext cx="3438842" cy="942975"/>
          </a:xfrm>
          <a:prstGeom prst="rect">
            <a:avLst/>
          </a:prstGeom>
        </p:spPr>
        <p:txBody>
          <a:bodyPr anchor="t" rtlCol="false" tIns="0" lIns="0" bIns="0" rIns="0">
            <a:spAutoFit/>
          </a:bodyPr>
          <a:lstStyle/>
          <a:p>
            <a:pPr algn="l">
              <a:lnSpc>
                <a:spcPts val="7200"/>
              </a:lnSpc>
            </a:pPr>
            <a:r>
              <a:rPr lang="en-US" sz="6000">
                <a:solidFill>
                  <a:srgbClr val="FFFFFF"/>
                </a:solidFill>
                <a:latin typeface="Arimo"/>
              </a:rPr>
              <a:t>Agenda</a:t>
            </a:r>
          </a:p>
        </p:txBody>
      </p:sp>
      <p:sp>
        <p:nvSpPr>
          <p:cNvPr name="TextBox 37" id="37"/>
          <p:cNvSpPr txBox="true"/>
          <p:nvPr/>
        </p:nvSpPr>
        <p:spPr>
          <a:xfrm rot="0">
            <a:off x="1799437" y="2665650"/>
            <a:ext cx="3969150" cy="381000"/>
          </a:xfrm>
          <a:prstGeom prst="rect">
            <a:avLst/>
          </a:prstGeom>
        </p:spPr>
        <p:txBody>
          <a:bodyPr anchor="t" rtlCol="false" tIns="0" lIns="0" bIns="0" rIns="0">
            <a:spAutoFit/>
          </a:bodyPr>
          <a:lstStyle/>
          <a:p>
            <a:pPr algn="l">
              <a:lnSpc>
                <a:spcPts val="3599"/>
              </a:lnSpc>
            </a:pPr>
            <a:r>
              <a:rPr lang="en-US" sz="2999">
                <a:solidFill>
                  <a:srgbClr val="FFFFFF"/>
                </a:solidFill>
                <a:latin typeface="Arimo"/>
              </a:rPr>
              <a:t>LangChain</a:t>
            </a:r>
          </a:p>
        </p:txBody>
      </p:sp>
      <p:sp>
        <p:nvSpPr>
          <p:cNvPr name="TextBox 38" id="38"/>
          <p:cNvSpPr txBox="true"/>
          <p:nvPr/>
        </p:nvSpPr>
        <p:spPr>
          <a:xfrm rot="0">
            <a:off x="1590012" y="5215068"/>
            <a:ext cx="3969150" cy="381000"/>
          </a:xfrm>
          <a:prstGeom prst="rect">
            <a:avLst/>
          </a:prstGeom>
        </p:spPr>
        <p:txBody>
          <a:bodyPr anchor="t" rtlCol="false" tIns="0" lIns="0" bIns="0" rIns="0">
            <a:spAutoFit/>
          </a:bodyPr>
          <a:lstStyle/>
          <a:p>
            <a:pPr algn="l">
              <a:lnSpc>
                <a:spcPts val="3599"/>
              </a:lnSpc>
            </a:pPr>
            <a:r>
              <a:rPr lang="en-US" sz="2999">
                <a:solidFill>
                  <a:srgbClr val="FFFFFF"/>
                </a:solidFill>
                <a:latin typeface="Arimo"/>
              </a:rPr>
              <a:t>Distillation</a:t>
            </a:r>
          </a:p>
        </p:txBody>
      </p:sp>
      <p:sp>
        <p:nvSpPr>
          <p:cNvPr name="TextBox 39" id="39"/>
          <p:cNvSpPr txBox="true"/>
          <p:nvPr/>
        </p:nvSpPr>
        <p:spPr>
          <a:xfrm rot="0">
            <a:off x="1590012" y="4013126"/>
            <a:ext cx="4862425" cy="381000"/>
          </a:xfrm>
          <a:prstGeom prst="rect">
            <a:avLst/>
          </a:prstGeom>
        </p:spPr>
        <p:txBody>
          <a:bodyPr anchor="t" rtlCol="false" tIns="0" lIns="0" bIns="0" rIns="0">
            <a:spAutoFit/>
          </a:bodyPr>
          <a:lstStyle/>
          <a:p>
            <a:pPr algn="l">
              <a:lnSpc>
                <a:spcPts val="3599"/>
              </a:lnSpc>
            </a:pPr>
            <a:r>
              <a:rPr lang="en-US" sz="2999">
                <a:solidFill>
                  <a:srgbClr val="FFFFFF"/>
                </a:solidFill>
                <a:latin typeface="Arimo"/>
              </a:rPr>
              <a:t>FineTuning</a:t>
            </a:r>
          </a:p>
        </p:txBody>
      </p:sp>
      <p:sp>
        <p:nvSpPr>
          <p:cNvPr name="TextBox 40" id="40"/>
          <p:cNvSpPr txBox="true"/>
          <p:nvPr/>
        </p:nvSpPr>
        <p:spPr>
          <a:xfrm rot="0">
            <a:off x="17064916" y="9453334"/>
            <a:ext cx="914550" cy="476250"/>
          </a:xfrm>
          <a:prstGeom prst="rect">
            <a:avLst/>
          </a:prstGeom>
        </p:spPr>
        <p:txBody>
          <a:bodyPr anchor="t" rtlCol="false" tIns="0" lIns="0" bIns="0" rIns="0">
            <a:spAutoFit/>
          </a:bodyPr>
          <a:lstStyle/>
          <a:p>
            <a:pPr algn="r">
              <a:lnSpc>
                <a:spcPts val="3359"/>
              </a:lnSpc>
            </a:pPr>
            <a:r>
              <a:rPr lang="en-US" sz="2799">
                <a:solidFill>
                  <a:srgbClr val="1EFFC1"/>
                </a:solidFill>
                <a:latin typeface="Arial"/>
              </a:rPr>
              <a:t>4</a:t>
            </a:r>
          </a:p>
        </p:txBody>
      </p:sp>
      <p:sp>
        <p:nvSpPr>
          <p:cNvPr name="TextBox 41" id="41"/>
          <p:cNvSpPr txBox="true"/>
          <p:nvPr/>
        </p:nvSpPr>
        <p:spPr>
          <a:xfrm rot="0">
            <a:off x="721101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
        <p:nvSpPr>
          <p:cNvPr name="TextBox 42" id="42"/>
          <p:cNvSpPr txBox="true"/>
          <p:nvPr/>
        </p:nvSpPr>
        <p:spPr>
          <a:xfrm rot="0">
            <a:off x="1590012" y="7719951"/>
            <a:ext cx="4862425" cy="381000"/>
          </a:xfrm>
          <a:prstGeom prst="rect">
            <a:avLst/>
          </a:prstGeom>
        </p:spPr>
        <p:txBody>
          <a:bodyPr anchor="t" rtlCol="false" tIns="0" lIns="0" bIns="0" rIns="0">
            <a:spAutoFit/>
          </a:bodyPr>
          <a:lstStyle/>
          <a:p>
            <a:pPr algn="l">
              <a:lnSpc>
                <a:spcPts val="3599"/>
              </a:lnSpc>
            </a:pPr>
            <a:r>
              <a:rPr lang="en-US" sz="2999">
                <a:solidFill>
                  <a:srgbClr val="FFFFFF"/>
                </a:solidFill>
                <a:latin typeface="Arimo"/>
              </a:rPr>
              <a:t>Evaluation Metrics</a:t>
            </a:r>
          </a:p>
        </p:txBody>
      </p:sp>
      <p:sp>
        <p:nvSpPr>
          <p:cNvPr name="TextBox 43" id="43"/>
          <p:cNvSpPr txBox="true"/>
          <p:nvPr/>
        </p:nvSpPr>
        <p:spPr>
          <a:xfrm rot="0">
            <a:off x="1590012" y="6323481"/>
            <a:ext cx="4862425" cy="381000"/>
          </a:xfrm>
          <a:prstGeom prst="rect">
            <a:avLst/>
          </a:prstGeom>
        </p:spPr>
        <p:txBody>
          <a:bodyPr anchor="t" rtlCol="false" tIns="0" lIns="0" bIns="0" rIns="0">
            <a:spAutoFit/>
          </a:bodyPr>
          <a:lstStyle/>
          <a:p>
            <a:pPr algn="l">
              <a:lnSpc>
                <a:spcPts val="3599"/>
              </a:lnSpc>
            </a:pPr>
            <a:r>
              <a:rPr lang="en-US" sz="2999">
                <a:solidFill>
                  <a:srgbClr val="FFFFFF"/>
                </a:solidFill>
                <a:latin typeface="Arimo"/>
              </a:rPr>
              <a:t>Deployment</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35121" y="1688538"/>
          <a:ext cx="17217758" cy="8214754"/>
        </p:xfrm>
        <a:graphic>
          <a:graphicData uri="http://schemas.openxmlformats.org/drawingml/2006/table">
            <a:tbl>
              <a:tblPr/>
              <a:tblGrid>
                <a:gridCol w="6832902"/>
                <a:gridCol w="10384856"/>
              </a:tblGrid>
              <a:tr h="1138757">
                <a:tc>
                  <a:txBody>
                    <a:bodyPr anchor="t" rtlCol="false"/>
                    <a:lstStyle/>
                    <a:p>
                      <a:pPr algn="ctr">
                        <a:lnSpc>
                          <a:spcPts val="4900"/>
                        </a:lnSpc>
                        <a:defRPr/>
                      </a:pPr>
                      <a:r>
                        <a:rPr lang="en-US" sz="3500">
                          <a:solidFill>
                            <a:srgbClr val="1EFFC1"/>
                          </a:solidFill>
                          <a:latin typeface="Arimo Bold"/>
                        </a:rPr>
                        <a:t>Types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Bold"/>
                        </a:rPr>
                        <a:t>Description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60766">
                <a:tc>
                  <a:txBody>
                    <a:bodyPr anchor="t" rtlCol="false"/>
                    <a:lstStyle/>
                    <a:p>
                      <a:pPr algn="ctr">
                        <a:lnSpc>
                          <a:spcPts val="4900"/>
                        </a:lnSpc>
                        <a:defRPr/>
                      </a:pPr>
                      <a:r>
                        <a:rPr lang="en-US" sz="3500">
                          <a:solidFill>
                            <a:srgbClr val="1EFFC1"/>
                          </a:solidFill>
                          <a:latin typeface="Arimo"/>
                        </a:rPr>
                        <a:t>Supervised Fine-tunings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 Train the LLM on a dataset of data that contains labels.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60766">
                <a:tc>
                  <a:txBody>
                    <a:bodyPr anchor="t" rtlCol="false"/>
                    <a:lstStyle/>
                    <a:p>
                      <a:pPr algn="ctr">
                        <a:lnSpc>
                          <a:spcPts val="4900"/>
                        </a:lnSpc>
                        <a:defRPr/>
                      </a:pPr>
                      <a:r>
                        <a:rPr lang="en-US" sz="3500">
                          <a:solidFill>
                            <a:srgbClr val="1EFFC1"/>
                          </a:solidFill>
                          <a:latin typeface="Arimo"/>
                        </a:rPr>
                        <a:t>Unsupervised Fine-tuning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 Train the LLM on a dataset of data that does not contain any labels.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60766">
                <a:tc>
                  <a:txBody>
                    <a:bodyPr anchor="t" rtlCol="false"/>
                    <a:lstStyle/>
                    <a:p>
                      <a:pPr algn="ctr">
                        <a:lnSpc>
                          <a:spcPts val="4900"/>
                        </a:lnSpc>
                        <a:defRPr/>
                      </a:pPr>
                      <a:r>
                        <a:rPr lang="en-US" sz="3500">
                          <a:solidFill>
                            <a:srgbClr val="1EFFC1"/>
                          </a:solidFill>
                          <a:latin typeface="Arimo"/>
                        </a:rPr>
                        <a:t>Reinforcement learning from human feedback (RLHF)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Train the LLM to receive feedback from humans and use this feedback to improve its performance.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93698">
                <a:tc>
                  <a:txBody>
                    <a:bodyPr anchor="t" rtlCol="false"/>
                    <a:lstStyle/>
                    <a:p>
                      <a:pPr algn="ctr">
                        <a:lnSpc>
                          <a:spcPts val="4900"/>
                        </a:lnSpc>
                        <a:defRPr/>
                      </a:pPr>
                      <a:r>
                        <a:rPr lang="en-US" sz="3500">
                          <a:solidFill>
                            <a:srgbClr val="1EFFC1"/>
                          </a:solidFill>
                          <a:latin typeface="Arimo"/>
                        </a:rPr>
                        <a:t>Parameter-efficient fine-tuning (PEFT)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 Fine-tune only a small subset of the LLM's parameters.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745031" y="428625"/>
            <a:ext cx="7772939"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Types of Fine Tuning</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37151" y="485775"/>
          <a:ext cx="17013698" cy="9315450"/>
        </p:xfrm>
        <a:graphic>
          <a:graphicData uri="http://schemas.openxmlformats.org/drawingml/2006/table">
            <a:tbl>
              <a:tblPr/>
              <a:tblGrid>
                <a:gridCol w="6453085"/>
                <a:gridCol w="10560612"/>
              </a:tblGrid>
              <a:tr h="1759798">
                <a:tc>
                  <a:txBody>
                    <a:bodyPr anchor="t" rtlCol="false"/>
                    <a:lstStyle/>
                    <a:p>
                      <a:pPr algn="ctr">
                        <a:lnSpc>
                          <a:spcPts val="4900"/>
                        </a:lnSpc>
                        <a:defRPr/>
                      </a:pPr>
                      <a:r>
                        <a:rPr lang="en-US" sz="3500">
                          <a:solidFill>
                            <a:srgbClr val="1EFFC1"/>
                          </a:solidFill>
                          <a:latin typeface="Arimo"/>
                        </a:rPr>
                        <a:t>Low-ranking adaptation (LoRA)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Add a new layer of parameters to the LLM.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30">
                <a:tc>
                  <a:txBody>
                    <a:bodyPr anchor="t" rtlCol="false"/>
                    <a:lstStyle/>
                    <a:p>
                      <a:pPr algn="ctr">
                        <a:lnSpc>
                          <a:spcPts val="4900"/>
                        </a:lnSpc>
                        <a:defRPr/>
                      </a:pPr>
                      <a:r>
                        <a:rPr lang="en-US" sz="3500">
                          <a:solidFill>
                            <a:srgbClr val="1EFFC1"/>
                          </a:solidFill>
                          <a:latin typeface="Arimo"/>
                        </a:rPr>
                        <a:t>Quantized LoRA (QLoRA)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 Use quantized weights in LoRA.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59798">
                <a:tc>
                  <a:txBody>
                    <a:bodyPr anchor="t" rtlCol="false"/>
                    <a:lstStyle/>
                    <a:p>
                      <a:pPr algn="ctr">
                        <a:lnSpc>
                          <a:spcPts val="4900"/>
                        </a:lnSpc>
                        <a:defRPr/>
                      </a:pPr>
                      <a:r>
                        <a:rPr lang="en-US" sz="3500">
                          <a:solidFill>
                            <a:srgbClr val="1EFFC1"/>
                          </a:solidFill>
                          <a:latin typeface="Arimo"/>
                        </a:rPr>
                        <a:t>Repurposing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 Use an LLM for a task that is different from the task it was originally trained 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59798">
                <a:tc>
                  <a:txBody>
                    <a:bodyPr anchor="t" rtlCol="false"/>
                    <a:lstStyle/>
                    <a:p>
                      <a:pPr algn="ctr">
                        <a:lnSpc>
                          <a:spcPts val="4900"/>
                        </a:lnSpc>
                        <a:defRPr/>
                      </a:pPr>
                      <a:r>
                        <a:rPr lang="en-US" sz="3500">
                          <a:solidFill>
                            <a:srgbClr val="1EFFC1"/>
                          </a:solidFill>
                          <a:latin typeface="Arimo"/>
                        </a:rPr>
                        <a:t>Full Fine-tuning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Train the entire LLM on a dataset of data that is relevant to the task you want to perform.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30">
                <a:tc>
                  <a:txBody>
                    <a:bodyPr anchor="t" rtlCol="false"/>
                    <a:lstStyle/>
                    <a:p>
                      <a:pPr algn="ctr">
                        <a:lnSpc>
                          <a:spcPts val="4900"/>
                        </a:lnSpc>
                        <a:defRPr/>
                      </a:pPr>
                      <a:r>
                        <a:rPr lang="en-US" sz="3500">
                          <a:solidFill>
                            <a:srgbClr val="1EFFC1"/>
                          </a:solidFill>
                          <a:latin typeface="Arimo"/>
                        </a:rPr>
                        <a:t>Multi-task fine-tuning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Training the LLM on multiple tasks simultaneously.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59798">
                <a:tc>
                  <a:txBody>
                    <a:bodyPr anchor="t" rtlCol="false"/>
                    <a:lstStyle/>
                    <a:p>
                      <a:pPr algn="ctr">
                        <a:lnSpc>
                          <a:spcPts val="4900"/>
                        </a:lnSpc>
                        <a:defRPr/>
                      </a:pPr>
                      <a:r>
                        <a:rPr lang="en-US" sz="3500">
                          <a:solidFill>
                            <a:srgbClr val="1EFFC1"/>
                          </a:solidFill>
                          <a:latin typeface="Arimo"/>
                        </a:rPr>
                        <a:t>Adapter-based fine-tuning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900"/>
                        </a:lnSpc>
                        <a:defRPr/>
                      </a:pPr>
                      <a:r>
                        <a:rPr lang="en-US" sz="3500">
                          <a:solidFill>
                            <a:srgbClr val="1EFFC1"/>
                          </a:solidFill>
                          <a:latin typeface="Arimo"/>
                        </a:rPr>
                        <a:t>Adding small modules to the LLM that are specifically designed for the task at hand.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028700" y="428625"/>
            <a:ext cx="8174110"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Supervised Fine-Tuning</a:t>
            </a:r>
          </a:p>
        </p:txBody>
      </p:sp>
      <p:sp>
        <p:nvSpPr>
          <p:cNvPr name="TextBox 3" id="3"/>
          <p:cNvSpPr txBox="true"/>
          <p:nvPr/>
        </p:nvSpPr>
        <p:spPr>
          <a:xfrm rot="0">
            <a:off x="1092756" y="1767774"/>
            <a:ext cx="2254806"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Working:</a:t>
            </a:r>
          </a:p>
        </p:txBody>
      </p:sp>
      <p:sp>
        <p:nvSpPr>
          <p:cNvPr name="TextBox 4" id="4"/>
          <p:cNvSpPr txBox="true"/>
          <p:nvPr/>
        </p:nvSpPr>
        <p:spPr>
          <a:xfrm rot="0">
            <a:off x="1028700" y="4403024"/>
            <a:ext cx="3177302"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Advantages:</a:t>
            </a:r>
          </a:p>
        </p:txBody>
      </p:sp>
      <p:sp>
        <p:nvSpPr>
          <p:cNvPr name="TextBox 5" id="5"/>
          <p:cNvSpPr txBox="true"/>
          <p:nvPr/>
        </p:nvSpPr>
        <p:spPr>
          <a:xfrm rot="0">
            <a:off x="1077397" y="7029895"/>
            <a:ext cx="3939421"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Disadvantages:</a:t>
            </a:r>
          </a:p>
        </p:txBody>
      </p:sp>
      <p:sp>
        <p:nvSpPr>
          <p:cNvPr name="TextBox 6" id="6"/>
          <p:cNvSpPr txBox="true"/>
          <p:nvPr/>
        </p:nvSpPr>
        <p:spPr>
          <a:xfrm rot="0">
            <a:off x="1130737" y="2882199"/>
            <a:ext cx="16347996" cy="1235075"/>
          </a:xfrm>
          <a:prstGeom prst="rect">
            <a:avLst/>
          </a:prstGeom>
        </p:spPr>
        <p:txBody>
          <a:bodyPr anchor="t" rtlCol="false" tIns="0" lIns="0" bIns="0" rIns="0">
            <a:spAutoFit/>
          </a:bodyPr>
          <a:lstStyle/>
          <a:p>
            <a:pPr>
              <a:lnSpc>
                <a:spcPts val="4899"/>
              </a:lnSpc>
            </a:pPr>
            <a:r>
              <a:rPr lang="en-US" sz="3499">
                <a:solidFill>
                  <a:srgbClr val="1EFFC1"/>
                </a:solidFill>
                <a:latin typeface="Arimo"/>
              </a:rPr>
              <a:t>Trains the LLM on a dataset of input-output pairs, learning to map the inputs to the outputs.</a:t>
            </a:r>
          </a:p>
        </p:txBody>
      </p:sp>
      <p:sp>
        <p:nvSpPr>
          <p:cNvPr name="TextBox 7" id="7"/>
          <p:cNvSpPr txBox="true"/>
          <p:nvPr/>
        </p:nvSpPr>
        <p:spPr>
          <a:xfrm rot="0">
            <a:off x="1130737" y="5098321"/>
            <a:ext cx="16347996" cy="1701801"/>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Can achieve high accuracy on a variety of tasks.</a:t>
            </a:r>
          </a:p>
          <a:p>
            <a:pPr marL="755649" indent="-377824" lvl="1">
              <a:lnSpc>
                <a:spcPts val="6999"/>
              </a:lnSpc>
              <a:buFont typeface="Arial"/>
              <a:buChar char="•"/>
            </a:pPr>
            <a:r>
              <a:rPr lang="en-US" sz="3499">
                <a:solidFill>
                  <a:srgbClr val="1EFFC1"/>
                </a:solidFill>
                <a:latin typeface="Arimo"/>
              </a:rPr>
              <a:t>Can be used for tasks that require domain-specific knowledge.</a:t>
            </a:r>
          </a:p>
        </p:txBody>
      </p:sp>
      <p:sp>
        <p:nvSpPr>
          <p:cNvPr name="TextBox 8" id="8"/>
          <p:cNvSpPr txBox="true"/>
          <p:nvPr/>
        </p:nvSpPr>
        <p:spPr>
          <a:xfrm rot="0">
            <a:off x="1130737" y="7725219"/>
            <a:ext cx="16347996" cy="1701801"/>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Requires a large amount of labeled data</a:t>
            </a:r>
          </a:p>
          <a:p>
            <a:pPr marL="755649" indent="-377824" lvl="1">
              <a:lnSpc>
                <a:spcPts val="6999"/>
              </a:lnSpc>
              <a:buFont typeface="Arial"/>
              <a:buChar char="•"/>
            </a:pPr>
            <a:r>
              <a:rPr lang="en-US" sz="3499">
                <a:solidFill>
                  <a:srgbClr val="1EFFC1"/>
                </a:solidFill>
                <a:latin typeface="Arimo"/>
              </a:rPr>
              <a:t>May not generalize well to unseen data. </a:t>
            </a: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7328646" y="1543050"/>
            <a:ext cx="3546861" cy="1749820"/>
            <a:chOff x="0" y="0"/>
            <a:chExt cx="934153" cy="460858"/>
          </a:xfrm>
        </p:grpSpPr>
        <p:sp>
          <p:nvSpPr>
            <p:cNvPr name="Freeform 3" id="3"/>
            <p:cNvSpPr/>
            <p:nvPr/>
          </p:nvSpPr>
          <p:spPr>
            <a:xfrm flipH="false" flipV="false" rot="0">
              <a:off x="0" y="0"/>
              <a:ext cx="934153" cy="460858"/>
            </a:xfrm>
            <a:custGeom>
              <a:avLst/>
              <a:gdLst/>
              <a:ahLst/>
              <a:cxnLst/>
              <a:rect r="r" b="b" t="t" l="l"/>
              <a:pathLst>
                <a:path h="460858" w="934153">
                  <a:moveTo>
                    <a:pt x="111320" y="0"/>
                  </a:moveTo>
                  <a:lnTo>
                    <a:pt x="822832" y="0"/>
                  </a:lnTo>
                  <a:cubicBezTo>
                    <a:pt x="852356" y="0"/>
                    <a:pt x="880671" y="11728"/>
                    <a:pt x="901548" y="32605"/>
                  </a:cubicBezTo>
                  <a:cubicBezTo>
                    <a:pt x="922424" y="53482"/>
                    <a:pt x="934153" y="81796"/>
                    <a:pt x="934153" y="111320"/>
                  </a:cubicBezTo>
                  <a:lnTo>
                    <a:pt x="934153" y="349538"/>
                  </a:lnTo>
                  <a:cubicBezTo>
                    <a:pt x="934153" y="379062"/>
                    <a:pt x="922424" y="407376"/>
                    <a:pt x="901548" y="428253"/>
                  </a:cubicBezTo>
                  <a:cubicBezTo>
                    <a:pt x="880671" y="449130"/>
                    <a:pt x="852356" y="460858"/>
                    <a:pt x="822832" y="460858"/>
                  </a:cubicBezTo>
                  <a:lnTo>
                    <a:pt x="111320" y="460858"/>
                  </a:lnTo>
                  <a:cubicBezTo>
                    <a:pt x="49840" y="460858"/>
                    <a:pt x="0" y="411018"/>
                    <a:pt x="0" y="349538"/>
                  </a:cubicBezTo>
                  <a:lnTo>
                    <a:pt x="0" y="111320"/>
                  </a:lnTo>
                  <a:cubicBezTo>
                    <a:pt x="0" y="81796"/>
                    <a:pt x="11728" y="53482"/>
                    <a:pt x="32605" y="32605"/>
                  </a:cubicBezTo>
                  <a:cubicBezTo>
                    <a:pt x="53482" y="11728"/>
                    <a:pt x="81796" y="0"/>
                    <a:pt x="111320"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104775"/>
              <a:ext cx="934153" cy="565633"/>
            </a:xfrm>
            <a:prstGeom prst="rect">
              <a:avLst/>
            </a:prstGeom>
          </p:spPr>
          <p:txBody>
            <a:bodyPr anchor="ctr" rtlCol="false" tIns="50800" lIns="50800" bIns="50800" rIns="50800"/>
            <a:lstStyle/>
            <a:p>
              <a:pPr>
                <a:lnSpc>
                  <a:spcPts val="5004"/>
                </a:lnSpc>
              </a:pPr>
              <a:r>
                <a:rPr lang="en-US" sz="3499">
                  <a:solidFill>
                    <a:srgbClr val="1EFFC1"/>
                  </a:solidFill>
                  <a:latin typeface="Arimo"/>
                </a:rPr>
                <a:t>Pre Trained LLM</a:t>
              </a:r>
            </a:p>
          </p:txBody>
        </p:sp>
      </p:grpSp>
      <p:sp>
        <p:nvSpPr>
          <p:cNvPr name="TextBox 5" id="5"/>
          <p:cNvSpPr txBox="true"/>
          <p:nvPr/>
        </p:nvSpPr>
        <p:spPr>
          <a:xfrm rot="0">
            <a:off x="1028700" y="428625"/>
            <a:ext cx="8174110"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Example</a:t>
            </a:r>
          </a:p>
        </p:txBody>
      </p:sp>
      <p:grpSp>
        <p:nvGrpSpPr>
          <p:cNvPr name="Group 6" id="6"/>
          <p:cNvGrpSpPr/>
          <p:nvPr/>
        </p:nvGrpSpPr>
        <p:grpSpPr>
          <a:xfrm rot="0">
            <a:off x="12449042" y="3306888"/>
            <a:ext cx="4016948" cy="2156312"/>
            <a:chOff x="0" y="0"/>
            <a:chExt cx="1057962" cy="567918"/>
          </a:xfrm>
        </p:grpSpPr>
        <p:sp>
          <p:nvSpPr>
            <p:cNvPr name="Freeform 7" id="7"/>
            <p:cNvSpPr/>
            <p:nvPr/>
          </p:nvSpPr>
          <p:spPr>
            <a:xfrm flipH="false" flipV="false" rot="0">
              <a:off x="0" y="0"/>
              <a:ext cx="1057962" cy="567918"/>
            </a:xfrm>
            <a:custGeom>
              <a:avLst/>
              <a:gdLst/>
              <a:ahLst/>
              <a:cxnLst/>
              <a:rect r="r" b="b" t="t" l="l"/>
              <a:pathLst>
                <a:path h="567918" w="1057962">
                  <a:moveTo>
                    <a:pt x="98293" y="0"/>
                  </a:moveTo>
                  <a:lnTo>
                    <a:pt x="959669" y="0"/>
                  </a:lnTo>
                  <a:cubicBezTo>
                    <a:pt x="985738" y="0"/>
                    <a:pt x="1010739" y="10356"/>
                    <a:pt x="1029172" y="28789"/>
                  </a:cubicBezTo>
                  <a:cubicBezTo>
                    <a:pt x="1047606" y="47223"/>
                    <a:pt x="1057962" y="72224"/>
                    <a:pt x="1057962" y="98293"/>
                  </a:cubicBezTo>
                  <a:lnTo>
                    <a:pt x="1057962" y="469625"/>
                  </a:lnTo>
                  <a:cubicBezTo>
                    <a:pt x="1057962" y="495694"/>
                    <a:pt x="1047606" y="520695"/>
                    <a:pt x="1029172" y="539128"/>
                  </a:cubicBezTo>
                  <a:cubicBezTo>
                    <a:pt x="1010739" y="557562"/>
                    <a:pt x="985738" y="567918"/>
                    <a:pt x="959669" y="567918"/>
                  </a:cubicBezTo>
                  <a:lnTo>
                    <a:pt x="98293" y="567918"/>
                  </a:lnTo>
                  <a:cubicBezTo>
                    <a:pt x="72224" y="567918"/>
                    <a:pt x="47223" y="557562"/>
                    <a:pt x="28789" y="539128"/>
                  </a:cubicBezTo>
                  <a:cubicBezTo>
                    <a:pt x="10356" y="520695"/>
                    <a:pt x="0" y="495694"/>
                    <a:pt x="0" y="469625"/>
                  </a:cubicBezTo>
                  <a:lnTo>
                    <a:pt x="0" y="98293"/>
                  </a:lnTo>
                  <a:cubicBezTo>
                    <a:pt x="0" y="72224"/>
                    <a:pt x="10356" y="47223"/>
                    <a:pt x="28789" y="28789"/>
                  </a:cubicBezTo>
                  <a:cubicBezTo>
                    <a:pt x="47223" y="10356"/>
                    <a:pt x="72224" y="0"/>
                    <a:pt x="98293" y="0"/>
                  </a:cubicBezTo>
                  <a:close/>
                </a:path>
              </a:pathLst>
            </a:custGeom>
            <a:solidFill>
              <a:srgbClr val="000000">
                <a:alpha val="0"/>
              </a:srgbClr>
            </a:solidFill>
            <a:ln w="57150" cap="rnd">
              <a:solidFill>
                <a:srgbClr val="FFBD59"/>
              </a:solidFill>
              <a:prstDash val="solid"/>
              <a:round/>
            </a:ln>
          </p:spPr>
        </p:sp>
        <p:sp>
          <p:nvSpPr>
            <p:cNvPr name="TextBox 8" id="8"/>
            <p:cNvSpPr txBox="true"/>
            <p:nvPr/>
          </p:nvSpPr>
          <p:spPr>
            <a:xfrm>
              <a:off x="0" y="-104775"/>
              <a:ext cx="1057962" cy="672693"/>
            </a:xfrm>
            <a:prstGeom prst="rect">
              <a:avLst/>
            </a:prstGeom>
          </p:spPr>
          <p:txBody>
            <a:bodyPr anchor="ctr" rtlCol="false" tIns="50800" lIns="50800" bIns="50800" rIns="50800"/>
            <a:lstStyle/>
            <a:p>
              <a:pPr>
                <a:lnSpc>
                  <a:spcPts val="5004"/>
                </a:lnSpc>
              </a:pPr>
              <a:r>
                <a:rPr lang="en-US" sz="3499">
                  <a:solidFill>
                    <a:srgbClr val="1EFFC1"/>
                  </a:solidFill>
                  <a:latin typeface="Arimo"/>
                </a:rPr>
                <a:t>Training Examples</a:t>
              </a:r>
            </a:p>
            <a:p>
              <a:pPr>
                <a:lnSpc>
                  <a:spcPts val="5004"/>
                </a:lnSpc>
              </a:pPr>
              <a:r>
                <a:rPr lang="en-US" sz="3499">
                  <a:solidFill>
                    <a:srgbClr val="1EFFC1"/>
                  </a:solidFill>
                  <a:latin typeface="Arimo"/>
                </a:rPr>
                <a:t>I : capital of italy</a:t>
              </a:r>
            </a:p>
            <a:p>
              <a:pPr>
                <a:lnSpc>
                  <a:spcPts val="5004"/>
                </a:lnSpc>
              </a:pPr>
              <a:r>
                <a:rPr lang="en-US" sz="3499">
                  <a:solidFill>
                    <a:srgbClr val="1EFFC1"/>
                  </a:solidFill>
                  <a:latin typeface="Arimo"/>
                </a:rPr>
                <a:t>O: Rome is a..... </a:t>
              </a:r>
            </a:p>
          </p:txBody>
        </p:sp>
      </p:grpSp>
      <p:grpSp>
        <p:nvGrpSpPr>
          <p:cNvPr name="Group 9" id="9"/>
          <p:cNvGrpSpPr/>
          <p:nvPr/>
        </p:nvGrpSpPr>
        <p:grpSpPr>
          <a:xfrm rot="0">
            <a:off x="7328646" y="5847450"/>
            <a:ext cx="3546861" cy="1749820"/>
            <a:chOff x="0" y="0"/>
            <a:chExt cx="934153" cy="460858"/>
          </a:xfrm>
        </p:grpSpPr>
        <p:sp>
          <p:nvSpPr>
            <p:cNvPr name="Freeform 10" id="10"/>
            <p:cNvSpPr/>
            <p:nvPr/>
          </p:nvSpPr>
          <p:spPr>
            <a:xfrm flipH="false" flipV="false" rot="0">
              <a:off x="0" y="0"/>
              <a:ext cx="934153" cy="460858"/>
            </a:xfrm>
            <a:custGeom>
              <a:avLst/>
              <a:gdLst/>
              <a:ahLst/>
              <a:cxnLst/>
              <a:rect r="r" b="b" t="t" l="l"/>
              <a:pathLst>
                <a:path h="460858" w="934153">
                  <a:moveTo>
                    <a:pt x="111320" y="0"/>
                  </a:moveTo>
                  <a:lnTo>
                    <a:pt x="822832" y="0"/>
                  </a:lnTo>
                  <a:cubicBezTo>
                    <a:pt x="852356" y="0"/>
                    <a:pt x="880671" y="11728"/>
                    <a:pt x="901548" y="32605"/>
                  </a:cubicBezTo>
                  <a:cubicBezTo>
                    <a:pt x="922424" y="53482"/>
                    <a:pt x="934153" y="81796"/>
                    <a:pt x="934153" y="111320"/>
                  </a:cubicBezTo>
                  <a:lnTo>
                    <a:pt x="934153" y="349538"/>
                  </a:lnTo>
                  <a:cubicBezTo>
                    <a:pt x="934153" y="379062"/>
                    <a:pt x="922424" y="407376"/>
                    <a:pt x="901548" y="428253"/>
                  </a:cubicBezTo>
                  <a:cubicBezTo>
                    <a:pt x="880671" y="449130"/>
                    <a:pt x="852356" y="460858"/>
                    <a:pt x="822832" y="460858"/>
                  </a:cubicBezTo>
                  <a:lnTo>
                    <a:pt x="111320" y="460858"/>
                  </a:lnTo>
                  <a:cubicBezTo>
                    <a:pt x="49840" y="460858"/>
                    <a:pt x="0" y="411018"/>
                    <a:pt x="0" y="349538"/>
                  </a:cubicBezTo>
                  <a:lnTo>
                    <a:pt x="0" y="111320"/>
                  </a:lnTo>
                  <a:cubicBezTo>
                    <a:pt x="0" y="81796"/>
                    <a:pt x="11728" y="53482"/>
                    <a:pt x="32605" y="32605"/>
                  </a:cubicBezTo>
                  <a:cubicBezTo>
                    <a:pt x="53482" y="11728"/>
                    <a:pt x="81796" y="0"/>
                    <a:pt x="111320" y="0"/>
                  </a:cubicBezTo>
                  <a:close/>
                </a:path>
              </a:pathLst>
            </a:custGeom>
            <a:solidFill>
              <a:srgbClr val="000000">
                <a:alpha val="0"/>
              </a:srgbClr>
            </a:solidFill>
            <a:ln w="57150" cap="rnd">
              <a:solidFill>
                <a:srgbClr val="FFBD59"/>
              </a:solidFill>
              <a:prstDash val="solid"/>
              <a:round/>
            </a:ln>
          </p:spPr>
        </p:sp>
        <p:sp>
          <p:nvSpPr>
            <p:cNvPr name="TextBox 11" id="11"/>
            <p:cNvSpPr txBox="true"/>
            <p:nvPr/>
          </p:nvSpPr>
          <p:spPr>
            <a:xfrm>
              <a:off x="0" y="-104775"/>
              <a:ext cx="934153" cy="565633"/>
            </a:xfrm>
            <a:prstGeom prst="rect">
              <a:avLst/>
            </a:prstGeom>
          </p:spPr>
          <p:txBody>
            <a:bodyPr anchor="ctr" rtlCol="false" tIns="50800" lIns="50800" bIns="50800" rIns="50800"/>
            <a:lstStyle/>
            <a:p>
              <a:pPr>
                <a:lnSpc>
                  <a:spcPts val="5004"/>
                </a:lnSpc>
              </a:pPr>
              <a:r>
                <a:rPr lang="en-US" sz="3499">
                  <a:solidFill>
                    <a:srgbClr val="1EFFC1"/>
                  </a:solidFill>
                  <a:latin typeface="Arimo"/>
                </a:rPr>
                <a:t>Fine Tuned LLM</a:t>
              </a:r>
            </a:p>
          </p:txBody>
        </p:sp>
      </p:grpSp>
      <p:sp>
        <p:nvSpPr>
          <p:cNvPr name="AutoShape 12" id="12"/>
          <p:cNvSpPr/>
          <p:nvPr/>
        </p:nvSpPr>
        <p:spPr>
          <a:xfrm>
            <a:off x="9102077" y="3292870"/>
            <a:ext cx="0" cy="2554581"/>
          </a:xfrm>
          <a:prstGeom prst="line">
            <a:avLst/>
          </a:prstGeom>
          <a:ln cap="flat" w="38100">
            <a:solidFill>
              <a:srgbClr val="FFFFFF"/>
            </a:solidFill>
            <a:prstDash val="solid"/>
            <a:headEnd type="none" len="sm" w="sm"/>
            <a:tailEnd type="arrow" len="sm" w="med"/>
          </a:ln>
        </p:spPr>
      </p:sp>
      <p:sp>
        <p:nvSpPr>
          <p:cNvPr name="AutoShape 13" id="13"/>
          <p:cNvSpPr/>
          <p:nvPr/>
        </p:nvSpPr>
        <p:spPr>
          <a:xfrm flipV="true">
            <a:off x="4082526" y="6722361"/>
            <a:ext cx="3246120" cy="1562912"/>
          </a:xfrm>
          <a:prstGeom prst="line">
            <a:avLst/>
          </a:prstGeom>
          <a:ln cap="flat" w="38100">
            <a:solidFill>
              <a:srgbClr val="FFFFFF"/>
            </a:solidFill>
            <a:prstDash val="solid"/>
            <a:headEnd type="none" len="sm" w="sm"/>
            <a:tailEnd type="arrow" len="sm" w="med"/>
          </a:ln>
        </p:spPr>
      </p:sp>
      <p:sp>
        <p:nvSpPr>
          <p:cNvPr name="TextBox 14" id="14"/>
          <p:cNvSpPr txBox="true"/>
          <p:nvPr/>
        </p:nvSpPr>
        <p:spPr>
          <a:xfrm rot="0">
            <a:off x="10273741" y="7968746"/>
            <a:ext cx="7455646" cy="1854200"/>
          </a:xfrm>
          <a:prstGeom prst="rect">
            <a:avLst/>
          </a:prstGeom>
        </p:spPr>
        <p:txBody>
          <a:bodyPr anchor="t" rtlCol="false" tIns="0" lIns="0" bIns="0" rIns="0">
            <a:spAutoFit/>
          </a:bodyPr>
          <a:lstStyle/>
          <a:p>
            <a:pPr>
              <a:lnSpc>
                <a:spcPts val="4899"/>
              </a:lnSpc>
            </a:pPr>
            <a:r>
              <a:rPr lang="en-US" sz="3499">
                <a:solidFill>
                  <a:srgbClr val="1EFFC1"/>
                </a:solidFill>
                <a:latin typeface="Arimo"/>
              </a:rPr>
              <a:t>OUTPUT : The capital of India is New Delhi. It serves as the political and administrative center of the country ...</a:t>
            </a:r>
          </a:p>
        </p:txBody>
      </p:sp>
      <p:sp>
        <p:nvSpPr>
          <p:cNvPr name="AutoShape 15" id="15"/>
          <p:cNvSpPr/>
          <p:nvPr/>
        </p:nvSpPr>
        <p:spPr>
          <a:xfrm>
            <a:off x="10875507" y="6722361"/>
            <a:ext cx="3126057" cy="1332110"/>
          </a:xfrm>
          <a:prstGeom prst="line">
            <a:avLst/>
          </a:prstGeom>
          <a:ln cap="flat" w="38100">
            <a:solidFill>
              <a:srgbClr val="FFFFFF"/>
            </a:solidFill>
            <a:prstDash val="solid"/>
            <a:headEnd type="none" len="sm" w="sm"/>
            <a:tailEnd type="arrow" len="sm" w="med"/>
          </a:ln>
        </p:spPr>
      </p:sp>
      <p:sp>
        <p:nvSpPr>
          <p:cNvPr name="TextBox 16" id="16"/>
          <p:cNvSpPr txBox="true"/>
          <p:nvPr/>
        </p:nvSpPr>
        <p:spPr>
          <a:xfrm rot="0">
            <a:off x="655004" y="1700410"/>
            <a:ext cx="4031920" cy="1235075"/>
          </a:xfrm>
          <a:prstGeom prst="rect">
            <a:avLst/>
          </a:prstGeom>
        </p:spPr>
        <p:txBody>
          <a:bodyPr anchor="t" rtlCol="false" tIns="0" lIns="0" bIns="0" rIns="0">
            <a:spAutoFit/>
          </a:bodyPr>
          <a:lstStyle/>
          <a:p>
            <a:pPr algn="ctr">
              <a:lnSpc>
                <a:spcPts val="4899"/>
              </a:lnSpc>
            </a:pPr>
            <a:r>
              <a:rPr lang="en-US" sz="3499">
                <a:solidFill>
                  <a:srgbClr val="1EFFC1"/>
                </a:solidFill>
                <a:latin typeface="Arimo"/>
              </a:rPr>
              <a:t>INPUT : Which is the capital of India?</a:t>
            </a:r>
          </a:p>
        </p:txBody>
      </p:sp>
      <p:sp>
        <p:nvSpPr>
          <p:cNvPr name="TextBox 17" id="17"/>
          <p:cNvSpPr txBox="true"/>
          <p:nvPr/>
        </p:nvSpPr>
        <p:spPr>
          <a:xfrm rot="0">
            <a:off x="12892201" y="2067122"/>
            <a:ext cx="4031920" cy="615950"/>
          </a:xfrm>
          <a:prstGeom prst="rect">
            <a:avLst/>
          </a:prstGeom>
        </p:spPr>
        <p:txBody>
          <a:bodyPr anchor="t" rtlCol="false" tIns="0" lIns="0" bIns="0" rIns="0">
            <a:spAutoFit/>
          </a:bodyPr>
          <a:lstStyle/>
          <a:p>
            <a:pPr algn="ctr">
              <a:lnSpc>
                <a:spcPts val="4899"/>
              </a:lnSpc>
            </a:pPr>
            <a:r>
              <a:rPr lang="en-US" sz="3499">
                <a:solidFill>
                  <a:srgbClr val="1EFFC1"/>
                </a:solidFill>
                <a:latin typeface="Arimo"/>
              </a:rPr>
              <a:t>OUTPUT : Delhi</a:t>
            </a:r>
          </a:p>
        </p:txBody>
      </p:sp>
      <p:sp>
        <p:nvSpPr>
          <p:cNvPr name="AutoShape 18" id="18"/>
          <p:cNvSpPr/>
          <p:nvPr/>
        </p:nvSpPr>
        <p:spPr>
          <a:xfrm>
            <a:off x="4686924" y="2379860"/>
            <a:ext cx="2641722" cy="38100"/>
          </a:xfrm>
          <a:prstGeom prst="line">
            <a:avLst/>
          </a:prstGeom>
          <a:ln cap="flat" w="38100">
            <a:solidFill>
              <a:srgbClr val="FFFFFF"/>
            </a:solidFill>
            <a:prstDash val="solid"/>
            <a:headEnd type="none" len="sm" w="sm"/>
            <a:tailEnd type="arrow" len="sm" w="med"/>
          </a:ln>
        </p:spPr>
      </p:sp>
      <p:sp>
        <p:nvSpPr>
          <p:cNvPr name="AutoShape 19" id="19"/>
          <p:cNvSpPr/>
          <p:nvPr/>
        </p:nvSpPr>
        <p:spPr>
          <a:xfrm flipV="true">
            <a:off x="10976372" y="2417960"/>
            <a:ext cx="1915829" cy="0"/>
          </a:xfrm>
          <a:prstGeom prst="line">
            <a:avLst/>
          </a:prstGeom>
          <a:ln cap="flat" w="38100">
            <a:solidFill>
              <a:srgbClr val="FFFFFF"/>
            </a:solidFill>
            <a:prstDash val="solid"/>
            <a:headEnd type="none" len="sm" w="sm"/>
            <a:tailEnd type="arrow" len="sm" w="med"/>
          </a:ln>
        </p:spPr>
      </p:sp>
      <p:sp>
        <p:nvSpPr>
          <p:cNvPr name="AutoShape 20" id="20"/>
          <p:cNvSpPr/>
          <p:nvPr/>
        </p:nvSpPr>
        <p:spPr>
          <a:xfrm>
            <a:off x="9202922" y="4385044"/>
            <a:ext cx="3246120" cy="0"/>
          </a:xfrm>
          <a:prstGeom prst="line">
            <a:avLst/>
          </a:prstGeom>
          <a:ln cap="flat" w="38100">
            <a:solidFill>
              <a:srgbClr val="FFFFFF"/>
            </a:solidFill>
            <a:prstDash val="solid"/>
            <a:headEnd type="arrow" len="sm" w="med"/>
            <a:tailEnd type="none" len="sm" w="sm"/>
          </a:ln>
        </p:spPr>
      </p:sp>
      <p:sp>
        <p:nvSpPr>
          <p:cNvPr name="TextBox 21" id="21"/>
          <p:cNvSpPr txBox="true"/>
          <p:nvPr/>
        </p:nvSpPr>
        <p:spPr>
          <a:xfrm rot="0">
            <a:off x="2066566" y="8155098"/>
            <a:ext cx="4031920" cy="1235075"/>
          </a:xfrm>
          <a:prstGeom prst="rect">
            <a:avLst/>
          </a:prstGeom>
        </p:spPr>
        <p:txBody>
          <a:bodyPr anchor="t" rtlCol="false" tIns="0" lIns="0" bIns="0" rIns="0">
            <a:spAutoFit/>
          </a:bodyPr>
          <a:lstStyle/>
          <a:p>
            <a:pPr algn="ctr">
              <a:lnSpc>
                <a:spcPts val="4899"/>
              </a:lnSpc>
            </a:pPr>
            <a:r>
              <a:rPr lang="en-US" sz="3499">
                <a:solidFill>
                  <a:srgbClr val="1EFFC1"/>
                </a:solidFill>
                <a:latin typeface="Arimo"/>
              </a:rPr>
              <a:t>INPUT : Which is the capital of India?</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65368" y="462915"/>
            <a:ext cx="17478733" cy="998220"/>
          </a:xfrm>
          <a:prstGeom prst="rect">
            <a:avLst/>
          </a:prstGeom>
        </p:spPr>
        <p:txBody>
          <a:bodyPr anchor="t" rtlCol="false" tIns="0" lIns="0" bIns="0" rIns="0">
            <a:spAutoFit/>
          </a:bodyPr>
          <a:lstStyle/>
          <a:p>
            <a:pPr>
              <a:lnSpc>
                <a:spcPts val="7980"/>
              </a:lnSpc>
            </a:pPr>
            <a:r>
              <a:rPr lang="en-US" sz="5700">
                <a:solidFill>
                  <a:srgbClr val="FFFFFF"/>
                </a:solidFill>
                <a:latin typeface="Arimo"/>
              </a:rPr>
              <a:t>Reinforcement learning from human feedback (RLHF)</a:t>
            </a:r>
          </a:p>
        </p:txBody>
      </p:sp>
      <p:sp>
        <p:nvSpPr>
          <p:cNvPr name="TextBox 3" id="3"/>
          <p:cNvSpPr txBox="true"/>
          <p:nvPr/>
        </p:nvSpPr>
        <p:spPr>
          <a:xfrm rot="0">
            <a:off x="1092756" y="1767774"/>
            <a:ext cx="2254806"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Working:</a:t>
            </a:r>
          </a:p>
        </p:txBody>
      </p:sp>
      <p:sp>
        <p:nvSpPr>
          <p:cNvPr name="TextBox 4" id="4"/>
          <p:cNvSpPr txBox="true"/>
          <p:nvPr/>
        </p:nvSpPr>
        <p:spPr>
          <a:xfrm rot="0">
            <a:off x="1028700" y="4403024"/>
            <a:ext cx="3177302"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Advantages:</a:t>
            </a:r>
          </a:p>
        </p:txBody>
      </p:sp>
      <p:sp>
        <p:nvSpPr>
          <p:cNvPr name="TextBox 5" id="5"/>
          <p:cNvSpPr txBox="true"/>
          <p:nvPr/>
        </p:nvSpPr>
        <p:spPr>
          <a:xfrm rot="0">
            <a:off x="1077397" y="7029895"/>
            <a:ext cx="3939421"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Disadvantages:</a:t>
            </a:r>
          </a:p>
        </p:txBody>
      </p:sp>
      <p:sp>
        <p:nvSpPr>
          <p:cNvPr name="TextBox 6" id="6"/>
          <p:cNvSpPr txBox="true"/>
          <p:nvPr/>
        </p:nvSpPr>
        <p:spPr>
          <a:xfrm rot="0">
            <a:off x="1130737" y="2882199"/>
            <a:ext cx="16347996" cy="1235075"/>
          </a:xfrm>
          <a:prstGeom prst="rect">
            <a:avLst/>
          </a:prstGeom>
        </p:spPr>
        <p:txBody>
          <a:bodyPr anchor="t" rtlCol="false" tIns="0" lIns="0" bIns="0" rIns="0">
            <a:spAutoFit/>
          </a:bodyPr>
          <a:lstStyle/>
          <a:p>
            <a:pPr>
              <a:lnSpc>
                <a:spcPts val="4899"/>
              </a:lnSpc>
            </a:pPr>
            <a:r>
              <a:rPr lang="en-US" sz="3499">
                <a:solidFill>
                  <a:srgbClr val="1EFFC1"/>
                </a:solidFill>
                <a:latin typeface="Arimo"/>
              </a:rPr>
              <a:t>Trains the LLM to interact with an environment and learn to take actions that maximize a reward signal.</a:t>
            </a:r>
          </a:p>
        </p:txBody>
      </p:sp>
      <p:sp>
        <p:nvSpPr>
          <p:cNvPr name="TextBox 7" id="7"/>
          <p:cNvSpPr txBox="true"/>
          <p:nvPr/>
        </p:nvSpPr>
        <p:spPr>
          <a:xfrm rot="0">
            <a:off x="1130737" y="5098321"/>
            <a:ext cx="16347996" cy="1701801"/>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Can be used for complex tasks that require interaction with an environment. </a:t>
            </a:r>
          </a:p>
          <a:p>
            <a:pPr marL="755649" indent="-377824" lvl="1">
              <a:lnSpc>
                <a:spcPts val="6999"/>
              </a:lnSpc>
              <a:buFont typeface="Arial"/>
              <a:buChar char="•"/>
            </a:pPr>
            <a:r>
              <a:rPr lang="en-US" sz="3499">
                <a:solidFill>
                  <a:srgbClr val="1EFFC1"/>
                </a:solidFill>
                <a:latin typeface="Arimo"/>
              </a:rPr>
              <a:t>Can be used for tasks that require real-time decision-making.</a:t>
            </a:r>
          </a:p>
        </p:txBody>
      </p:sp>
      <p:sp>
        <p:nvSpPr>
          <p:cNvPr name="TextBox 8" id="8"/>
          <p:cNvSpPr txBox="true"/>
          <p:nvPr/>
        </p:nvSpPr>
        <p:spPr>
          <a:xfrm rot="0">
            <a:off x="1130737" y="7725219"/>
            <a:ext cx="16347996" cy="1701801"/>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Can be difficult to train and may not be stable. </a:t>
            </a:r>
          </a:p>
          <a:p>
            <a:pPr marL="755649" indent="-377824" lvl="1">
              <a:lnSpc>
                <a:spcPts val="6999"/>
              </a:lnSpc>
              <a:buFont typeface="Arial"/>
              <a:buChar char="•"/>
            </a:pPr>
            <a:r>
              <a:rPr lang="en-US" sz="3499">
                <a:solidFill>
                  <a:srgbClr val="1EFFC1"/>
                </a:solidFill>
                <a:latin typeface="Arimo"/>
              </a:rPr>
              <a:t>May not be suitable for tasks that require long-term planning or goal-setting. </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8632531" y="2570234"/>
            <a:ext cx="4117681" cy="1543050"/>
            <a:chOff x="0" y="0"/>
            <a:chExt cx="1084492" cy="406400"/>
          </a:xfrm>
        </p:grpSpPr>
        <p:sp>
          <p:nvSpPr>
            <p:cNvPr name="Freeform 3" id="3"/>
            <p:cNvSpPr/>
            <p:nvPr/>
          </p:nvSpPr>
          <p:spPr>
            <a:xfrm flipH="false" flipV="false" rot="0">
              <a:off x="0" y="0"/>
              <a:ext cx="1084492" cy="406400"/>
            </a:xfrm>
            <a:custGeom>
              <a:avLst/>
              <a:gdLst/>
              <a:ahLst/>
              <a:cxnLst/>
              <a:rect r="r" b="b" t="t" l="l"/>
              <a:pathLst>
                <a:path h="406400" w="1084492">
                  <a:moveTo>
                    <a:pt x="95888" y="0"/>
                  </a:moveTo>
                  <a:lnTo>
                    <a:pt x="988604" y="0"/>
                  </a:lnTo>
                  <a:cubicBezTo>
                    <a:pt x="1014035" y="0"/>
                    <a:pt x="1038425" y="10103"/>
                    <a:pt x="1056407" y="28085"/>
                  </a:cubicBezTo>
                  <a:cubicBezTo>
                    <a:pt x="1074390" y="46068"/>
                    <a:pt x="1084492" y="70457"/>
                    <a:pt x="1084492" y="95888"/>
                  </a:cubicBezTo>
                  <a:lnTo>
                    <a:pt x="1084492" y="310512"/>
                  </a:lnTo>
                  <a:cubicBezTo>
                    <a:pt x="1084492" y="363469"/>
                    <a:pt x="1041561" y="406400"/>
                    <a:pt x="988604" y="406400"/>
                  </a:cubicBezTo>
                  <a:lnTo>
                    <a:pt x="95888" y="406400"/>
                  </a:lnTo>
                  <a:cubicBezTo>
                    <a:pt x="42931" y="406400"/>
                    <a:pt x="0" y="363469"/>
                    <a:pt x="0" y="310512"/>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76200"/>
              <a:ext cx="1084492" cy="482600"/>
            </a:xfrm>
            <a:prstGeom prst="rect">
              <a:avLst/>
            </a:prstGeom>
          </p:spPr>
          <p:txBody>
            <a:bodyPr anchor="ctr" rtlCol="false" tIns="50800" lIns="50800" bIns="50800" rIns="50800"/>
            <a:lstStyle/>
            <a:p>
              <a:pPr>
                <a:lnSpc>
                  <a:spcPts val="4290"/>
                </a:lnSpc>
              </a:pPr>
              <a:r>
                <a:rPr lang="en-US" sz="3000">
                  <a:solidFill>
                    <a:srgbClr val="1EFFC1"/>
                  </a:solidFill>
                  <a:latin typeface="Arimo"/>
                </a:rPr>
                <a:t>Explain the moon landing to a 6 year old</a:t>
              </a:r>
            </a:p>
          </p:txBody>
        </p:sp>
      </p:grpSp>
      <p:grpSp>
        <p:nvGrpSpPr>
          <p:cNvPr name="Group 5" id="5"/>
          <p:cNvGrpSpPr/>
          <p:nvPr/>
        </p:nvGrpSpPr>
        <p:grpSpPr>
          <a:xfrm rot="0">
            <a:off x="8632531" y="4943871"/>
            <a:ext cx="4117681" cy="2631239"/>
            <a:chOff x="0" y="0"/>
            <a:chExt cx="1084492" cy="693001"/>
          </a:xfrm>
        </p:grpSpPr>
        <p:sp>
          <p:nvSpPr>
            <p:cNvPr name="Freeform 6" id="6"/>
            <p:cNvSpPr/>
            <p:nvPr/>
          </p:nvSpPr>
          <p:spPr>
            <a:xfrm flipH="false" flipV="false" rot="0">
              <a:off x="0" y="0"/>
              <a:ext cx="1084492" cy="693001"/>
            </a:xfrm>
            <a:custGeom>
              <a:avLst/>
              <a:gdLst/>
              <a:ahLst/>
              <a:cxnLst/>
              <a:rect r="r" b="b" t="t" l="l"/>
              <a:pathLst>
                <a:path h="693001" w="1084492">
                  <a:moveTo>
                    <a:pt x="95888" y="0"/>
                  </a:moveTo>
                  <a:lnTo>
                    <a:pt x="988604" y="0"/>
                  </a:lnTo>
                  <a:cubicBezTo>
                    <a:pt x="1014035" y="0"/>
                    <a:pt x="1038425" y="10103"/>
                    <a:pt x="1056407" y="28085"/>
                  </a:cubicBezTo>
                  <a:cubicBezTo>
                    <a:pt x="1074390" y="46068"/>
                    <a:pt x="1084492" y="70457"/>
                    <a:pt x="1084492" y="95888"/>
                  </a:cubicBezTo>
                  <a:lnTo>
                    <a:pt x="1084492" y="597113"/>
                  </a:lnTo>
                  <a:cubicBezTo>
                    <a:pt x="1084492" y="650070"/>
                    <a:pt x="1041561" y="693001"/>
                    <a:pt x="988604" y="693001"/>
                  </a:cubicBezTo>
                  <a:lnTo>
                    <a:pt x="95888" y="693001"/>
                  </a:lnTo>
                  <a:cubicBezTo>
                    <a:pt x="42931" y="693001"/>
                    <a:pt x="0" y="650070"/>
                    <a:pt x="0" y="597113"/>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7" id="7"/>
            <p:cNvSpPr txBox="true"/>
            <p:nvPr/>
          </p:nvSpPr>
          <p:spPr>
            <a:xfrm>
              <a:off x="0" y="-76200"/>
              <a:ext cx="1084492" cy="769201"/>
            </a:xfrm>
            <a:prstGeom prst="rect">
              <a:avLst/>
            </a:prstGeom>
          </p:spPr>
          <p:txBody>
            <a:bodyPr anchor="ctr" rtlCol="false" tIns="50800" lIns="50800" bIns="50800" rIns="50800"/>
            <a:lstStyle/>
            <a:p>
              <a:pPr>
                <a:lnSpc>
                  <a:spcPts val="4290"/>
                </a:lnSpc>
              </a:pPr>
            </a:p>
            <a:p>
              <a:pPr>
                <a:lnSpc>
                  <a:spcPts val="4290"/>
                </a:lnSpc>
              </a:pPr>
            </a:p>
            <a:p>
              <a:pPr>
                <a:lnSpc>
                  <a:spcPts val="4290"/>
                </a:lnSpc>
              </a:pPr>
              <a:r>
                <a:rPr lang="en-US" sz="3000">
                  <a:solidFill>
                    <a:srgbClr val="1EFFC1"/>
                  </a:solidFill>
                  <a:latin typeface="Arimo"/>
                </a:rPr>
                <a:t>Some people went to moon .....</a:t>
              </a:r>
            </a:p>
          </p:txBody>
        </p:sp>
      </p:grpSp>
      <p:sp>
        <p:nvSpPr>
          <p:cNvPr name="Freeform 8" id="8"/>
          <p:cNvSpPr/>
          <p:nvPr/>
        </p:nvSpPr>
        <p:spPr>
          <a:xfrm flipH="false" flipV="false" rot="0">
            <a:off x="10133855" y="5229621"/>
            <a:ext cx="1115034" cy="1115034"/>
          </a:xfrm>
          <a:custGeom>
            <a:avLst/>
            <a:gdLst/>
            <a:ahLst/>
            <a:cxnLst/>
            <a:rect r="r" b="b" t="t" l="l"/>
            <a:pathLst>
              <a:path h="1115034" w="1115034">
                <a:moveTo>
                  <a:pt x="0" y="0"/>
                </a:moveTo>
                <a:lnTo>
                  <a:pt x="1115034" y="0"/>
                </a:lnTo>
                <a:lnTo>
                  <a:pt x="1115034" y="1115034"/>
                </a:lnTo>
                <a:lnTo>
                  <a:pt x="0" y="1115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65368" y="462915"/>
            <a:ext cx="2921977" cy="998220"/>
          </a:xfrm>
          <a:prstGeom prst="rect">
            <a:avLst/>
          </a:prstGeom>
        </p:spPr>
        <p:txBody>
          <a:bodyPr anchor="t" rtlCol="false" tIns="0" lIns="0" bIns="0" rIns="0">
            <a:spAutoFit/>
          </a:bodyPr>
          <a:lstStyle/>
          <a:p>
            <a:pPr>
              <a:lnSpc>
                <a:spcPts val="7980"/>
              </a:lnSpc>
            </a:pPr>
            <a:r>
              <a:rPr lang="en-US" sz="5700">
                <a:solidFill>
                  <a:srgbClr val="FFFFFF"/>
                </a:solidFill>
                <a:latin typeface="Arimo"/>
              </a:rPr>
              <a:t>Working</a:t>
            </a:r>
          </a:p>
        </p:txBody>
      </p:sp>
      <p:sp>
        <p:nvSpPr>
          <p:cNvPr name="TextBox 10" id="10"/>
          <p:cNvSpPr txBox="true"/>
          <p:nvPr/>
        </p:nvSpPr>
        <p:spPr>
          <a:xfrm rot="0">
            <a:off x="513914" y="1655322"/>
            <a:ext cx="15535156" cy="62547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Bold"/>
              </a:rPr>
              <a:t>STEP 1 - </a:t>
            </a:r>
            <a:r>
              <a:rPr lang="en-US" sz="3500">
                <a:solidFill>
                  <a:srgbClr val="1EFFC1"/>
                </a:solidFill>
                <a:latin typeface="Arimo Bold"/>
              </a:rPr>
              <a:t>Collecting Demonstration Data and Training a Supervised Policy</a:t>
            </a:r>
          </a:p>
        </p:txBody>
      </p:sp>
      <p:grpSp>
        <p:nvGrpSpPr>
          <p:cNvPr name="Group 11" id="11"/>
          <p:cNvGrpSpPr/>
          <p:nvPr/>
        </p:nvGrpSpPr>
        <p:grpSpPr>
          <a:xfrm rot="0">
            <a:off x="8632531" y="8403784"/>
            <a:ext cx="4117681" cy="1543050"/>
            <a:chOff x="0" y="0"/>
            <a:chExt cx="1084492" cy="406400"/>
          </a:xfrm>
        </p:grpSpPr>
        <p:sp>
          <p:nvSpPr>
            <p:cNvPr name="Freeform 12" id="12"/>
            <p:cNvSpPr/>
            <p:nvPr/>
          </p:nvSpPr>
          <p:spPr>
            <a:xfrm flipH="false" flipV="false" rot="0">
              <a:off x="0" y="0"/>
              <a:ext cx="1084492" cy="406400"/>
            </a:xfrm>
            <a:custGeom>
              <a:avLst/>
              <a:gdLst/>
              <a:ahLst/>
              <a:cxnLst/>
              <a:rect r="r" b="b" t="t" l="l"/>
              <a:pathLst>
                <a:path h="406400" w="1084492">
                  <a:moveTo>
                    <a:pt x="95888" y="0"/>
                  </a:moveTo>
                  <a:lnTo>
                    <a:pt x="988604" y="0"/>
                  </a:lnTo>
                  <a:cubicBezTo>
                    <a:pt x="1014035" y="0"/>
                    <a:pt x="1038425" y="10103"/>
                    <a:pt x="1056407" y="28085"/>
                  </a:cubicBezTo>
                  <a:cubicBezTo>
                    <a:pt x="1074390" y="46068"/>
                    <a:pt x="1084492" y="70457"/>
                    <a:pt x="1084492" y="95888"/>
                  </a:cubicBezTo>
                  <a:lnTo>
                    <a:pt x="1084492" y="310512"/>
                  </a:lnTo>
                  <a:cubicBezTo>
                    <a:pt x="1084492" y="363469"/>
                    <a:pt x="1041561" y="406400"/>
                    <a:pt x="988604" y="406400"/>
                  </a:cubicBezTo>
                  <a:lnTo>
                    <a:pt x="95888" y="406400"/>
                  </a:lnTo>
                  <a:cubicBezTo>
                    <a:pt x="42931" y="406400"/>
                    <a:pt x="0" y="363469"/>
                    <a:pt x="0" y="310512"/>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13" id="13"/>
            <p:cNvSpPr txBox="true"/>
            <p:nvPr/>
          </p:nvSpPr>
          <p:spPr>
            <a:xfrm>
              <a:off x="0" y="-76200"/>
              <a:ext cx="1084492" cy="482600"/>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SFT</a:t>
              </a:r>
            </a:p>
            <a:p>
              <a:pPr algn="ctr">
                <a:lnSpc>
                  <a:spcPts val="4290"/>
                </a:lnSpc>
              </a:pPr>
              <a:r>
                <a:rPr lang="en-US" sz="3000">
                  <a:solidFill>
                    <a:srgbClr val="1EFFC1"/>
                  </a:solidFill>
                  <a:latin typeface="Arimo"/>
                </a:rPr>
                <a:t>data</a:t>
              </a:r>
            </a:p>
          </p:txBody>
        </p:sp>
      </p:grpSp>
      <p:sp>
        <p:nvSpPr>
          <p:cNvPr name="TextBox 14" id="14"/>
          <p:cNvSpPr txBox="true"/>
          <p:nvPr/>
        </p:nvSpPr>
        <p:spPr>
          <a:xfrm rot="0">
            <a:off x="513914" y="2670878"/>
            <a:ext cx="7408269" cy="1244600"/>
          </a:xfrm>
          <a:prstGeom prst="rect">
            <a:avLst/>
          </a:prstGeom>
        </p:spPr>
        <p:txBody>
          <a:bodyPr anchor="t" rtlCol="false" tIns="0" lIns="0" bIns="0" rIns="0">
            <a:spAutoFit/>
          </a:bodyPr>
          <a:lstStyle/>
          <a:p>
            <a:pPr>
              <a:lnSpc>
                <a:spcPts val="4900"/>
              </a:lnSpc>
            </a:pPr>
            <a:r>
              <a:rPr lang="en-US" sz="3500">
                <a:solidFill>
                  <a:srgbClr val="1EFFC1"/>
                </a:solidFill>
                <a:latin typeface="Arimo"/>
              </a:rPr>
              <a:t>A prompt is sampled from our prompt dataset </a:t>
            </a:r>
          </a:p>
        </p:txBody>
      </p:sp>
      <p:sp>
        <p:nvSpPr>
          <p:cNvPr name="TextBox 15" id="15"/>
          <p:cNvSpPr txBox="true"/>
          <p:nvPr/>
        </p:nvSpPr>
        <p:spPr>
          <a:xfrm rot="0">
            <a:off x="565368" y="5588609"/>
            <a:ext cx="7551545" cy="1244600"/>
          </a:xfrm>
          <a:prstGeom prst="rect">
            <a:avLst/>
          </a:prstGeom>
        </p:spPr>
        <p:txBody>
          <a:bodyPr anchor="t" rtlCol="false" tIns="0" lIns="0" bIns="0" rIns="0">
            <a:spAutoFit/>
          </a:bodyPr>
          <a:lstStyle/>
          <a:p>
            <a:pPr>
              <a:lnSpc>
                <a:spcPts val="4900"/>
              </a:lnSpc>
            </a:pPr>
            <a:r>
              <a:rPr lang="en-US" sz="3500">
                <a:solidFill>
                  <a:srgbClr val="1EFFC1"/>
                </a:solidFill>
                <a:latin typeface="Arimo"/>
              </a:rPr>
              <a:t>A labeler demonstrates the desired output behavior. </a:t>
            </a:r>
          </a:p>
        </p:txBody>
      </p:sp>
      <p:sp>
        <p:nvSpPr>
          <p:cNvPr name="TextBox 16" id="16"/>
          <p:cNvSpPr txBox="true"/>
          <p:nvPr/>
        </p:nvSpPr>
        <p:spPr>
          <a:xfrm rot="0">
            <a:off x="565368" y="8505384"/>
            <a:ext cx="7356815" cy="1244600"/>
          </a:xfrm>
          <a:prstGeom prst="rect">
            <a:avLst/>
          </a:prstGeom>
        </p:spPr>
        <p:txBody>
          <a:bodyPr anchor="t" rtlCol="false" tIns="0" lIns="0" bIns="0" rIns="0">
            <a:spAutoFit/>
          </a:bodyPr>
          <a:lstStyle/>
          <a:p>
            <a:pPr>
              <a:lnSpc>
                <a:spcPts val="4900"/>
              </a:lnSpc>
            </a:pPr>
            <a:r>
              <a:rPr lang="en-US" sz="3500">
                <a:solidFill>
                  <a:srgbClr val="1EFFC1"/>
                </a:solidFill>
                <a:latin typeface="Arimo"/>
              </a:rPr>
              <a:t>This data is used to fine-tune GPT-3 with supervised learning.</a:t>
            </a:r>
          </a:p>
        </p:txBody>
      </p:sp>
      <p:sp>
        <p:nvSpPr>
          <p:cNvPr name="AutoShape 17" id="17"/>
          <p:cNvSpPr/>
          <p:nvPr/>
        </p:nvSpPr>
        <p:spPr>
          <a:xfrm>
            <a:off x="10691372" y="4113284"/>
            <a:ext cx="0" cy="830587"/>
          </a:xfrm>
          <a:prstGeom prst="line">
            <a:avLst/>
          </a:prstGeom>
          <a:ln cap="flat" w="38100">
            <a:solidFill>
              <a:srgbClr val="FFFFFF"/>
            </a:solidFill>
            <a:prstDash val="solid"/>
            <a:headEnd type="none" len="sm" w="sm"/>
            <a:tailEnd type="arrow" len="sm" w="med"/>
          </a:ln>
        </p:spPr>
      </p:sp>
      <p:sp>
        <p:nvSpPr>
          <p:cNvPr name="AutoShape 18" id="18"/>
          <p:cNvSpPr/>
          <p:nvPr/>
        </p:nvSpPr>
        <p:spPr>
          <a:xfrm>
            <a:off x="10691372" y="7575109"/>
            <a:ext cx="0" cy="828675"/>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684840" y="1681219"/>
            <a:ext cx="4117681" cy="3462281"/>
            <a:chOff x="0" y="0"/>
            <a:chExt cx="1084492" cy="911876"/>
          </a:xfrm>
        </p:grpSpPr>
        <p:sp>
          <p:nvSpPr>
            <p:cNvPr name="Freeform 3" id="3"/>
            <p:cNvSpPr/>
            <p:nvPr/>
          </p:nvSpPr>
          <p:spPr>
            <a:xfrm flipH="false" flipV="false" rot="0">
              <a:off x="0" y="0"/>
              <a:ext cx="1084492" cy="911877"/>
            </a:xfrm>
            <a:custGeom>
              <a:avLst/>
              <a:gdLst/>
              <a:ahLst/>
              <a:cxnLst/>
              <a:rect r="r" b="b" t="t" l="l"/>
              <a:pathLst>
                <a:path h="911877" w="1084492">
                  <a:moveTo>
                    <a:pt x="95888" y="0"/>
                  </a:moveTo>
                  <a:lnTo>
                    <a:pt x="988604" y="0"/>
                  </a:lnTo>
                  <a:cubicBezTo>
                    <a:pt x="1014035" y="0"/>
                    <a:pt x="1038425" y="10103"/>
                    <a:pt x="1056407" y="28085"/>
                  </a:cubicBezTo>
                  <a:cubicBezTo>
                    <a:pt x="1074390" y="46068"/>
                    <a:pt x="1084492" y="70457"/>
                    <a:pt x="1084492" y="95888"/>
                  </a:cubicBezTo>
                  <a:lnTo>
                    <a:pt x="1084492" y="815988"/>
                  </a:lnTo>
                  <a:cubicBezTo>
                    <a:pt x="1084492" y="868946"/>
                    <a:pt x="1041561" y="911877"/>
                    <a:pt x="988604" y="911877"/>
                  </a:cubicBezTo>
                  <a:lnTo>
                    <a:pt x="95888" y="911877"/>
                  </a:lnTo>
                  <a:cubicBezTo>
                    <a:pt x="42931" y="911877"/>
                    <a:pt x="0" y="868946"/>
                    <a:pt x="0" y="815988"/>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76200"/>
              <a:ext cx="1084492" cy="988076"/>
            </a:xfrm>
            <a:prstGeom prst="rect">
              <a:avLst/>
            </a:prstGeom>
          </p:spPr>
          <p:txBody>
            <a:bodyPr anchor="ctr" rtlCol="false" tIns="50800" lIns="50800" bIns="50800" rIns="50800"/>
            <a:lstStyle/>
            <a:p>
              <a:pPr>
                <a:lnSpc>
                  <a:spcPts val="4290"/>
                </a:lnSpc>
              </a:pPr>
              <a:r>
                <a:rPr lang="en-US" sz="3000">
                  <a:solidFill>
                    <a:srgbClr val="1EFFC1"/>
                  </a:solidFill>
                  <a:latin typeface="Arimo"/>
                </a:rPr>
                <a:t>Explain the moon landing to a 6 year old</a:t>
              </a:r>
            </a:p>
          </p:txBody>
        </p:sp>
      </p:grpSp>
      <p:grpSp>
        <p:nvGrpSpPr>
          <p:cNvPr name="Group 5" id="5"/>
          <p:cNvGrpSpPr/>
          <p:nvPr/>
        </p:nvGrpSpPr>
        <p:grpSpPr>
          <a:xfrm rot="0">
            <a:off x="12195561" y="2100500"/>
            <a:ext cx="4117681" cy="2631239"/>
            <a:chOff x="0" y="0"/>
            <a:chExt cx="1084492" cy="693001"/>
          </a:xfrm>
        </p:grpSpPr>
        <p:sp>
          <p:nvSpPr>
            <p:cNvPr name="Freeform 6" id="6"/>
            <p:cNvSpPr/>
            <p:nvPr/>
          </p:nvSpPr>
          <p:spPr>
            <a:xfrm flipH="false" flipV="false" rot="0">
              <a:off x="0" y="0"/>
              <a:ext cx="1084492" cy="693001"/>
            </a:xfrm>
            <a:custGeom>
              <a:avLst/>
              <a:gdLst/>
              <a:ahLst/>
              <a:cxnLst/>
              <a:rect r="r" b="b" t="t" l="l"/>
              <a:pathLst>
                <a:path h="693001" w="1084492">
                  <a:moveTo>
                    <a:pt x="95888" y="0"/>
                  </a:moveTo>
                  <a:lnTo>
                    <a:pt x="988604" y="0"/>
                  </a:lnTo>
                  <a:cubicBezTo>
                    <a:pt x="1014035" y="0"/>
                    <a:pt x="1038425" y="10103"/>
                    <a:pt x="1056407" y="28085"/>
                  </a:cubicBezTo>
                  <a:cubicBezTo>
                    <a:pt x="1074390" y="46068"/>
                    <a:pt x="1084492" y="70457"/>
                    <a:pt x="1084492" y="95888"/>
                  </a:cubicBezTo>
                  <a:lnTo>
                    <a:pt x="1084492" y="597113"/>
                  </a:lnTo>
                  <a:cubicBezTo>
                    <a:pt x="1084492" y="650070"/>
                    <a:pt x="1041561" y="693001"/>
                    <a:pt x="988604" y="693001"/>
                  </a:cubicBezTo>
                  <a:lnTo>
                    <a:pt x="95888" y="693001"/>
                  </a:lnTo>
                  <a:cubicBezTo>
                    <a:pt x="42931" y="693001"/>
                    <a:pt x="0" y="650070"/>
                    <a:pt x="0" y="597113"/>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7" id="7"/>
            <p:cNvSpPr txBox="true"/>
            <p:nvPr/>
          </p:nvSpPr>
          <p:spPr>
            <a:xfrm>
              <a:off x="0" y="-76200"/>
              <a:ext cx="1084492" cy="769201"/>
            </a:xfrm>
            <a:prstGeom prst="rect">
              <a:avLst/>
            </a:prstGeom>
          </p:spPr>
          <p:txBody>
            <a:bodyPr anchor="ctr" rtlCol="false" tIns="50800" lIns="50800" bIns="50800" rIns="50800"/>
            <a:lstStyle/>
            <a:p>
              <a:pPr algn="ctr">
                <a:lnSpc>
                  <a:spcPts val="4290"/>
                </a:lnSpc>
              </a:pPr>
            </a:p>
            <a:p>
              <a:pPr algn="ctr">
                <a:lnSpc>
                  <a:spcPts val="4290"/>
                </a:lnSpc>
              </a:pPr>
            </a:p>
            <a:p>
              <a:pPr algn="ctr">
                <a:lnSpc>
                  <a:spcPts val="5004"/>
                </a:lnSpc>
              </a:pPr>
              <a:r>
                <a:rPr lang="en-US" sz="3499">
                  <a:solidFill>
                    <a:srgbClr val="FFFFFF"/>
                  </a:solidFill>
                  <a:latin typeface="Arimo"/>
                </a:rPr>
                <a:t>D &gt; C &gt; A = B</a:t>
              </a:r>
            </a:p>
          </p:txBody>
        </p:sp>
      </p:grpSp>
      <p:sp>
        <p:nvSpPr>
          <p:cNvPr name="Freeform 8" id="8"/>
          <p:cNvSpPr/>
          <p:nvPr/>
        </p:nvSpPr>
        <p:spPr>
          <a:xfrm flipH="false" flipV="false" rot="0">
            <a:off x="13677835" y="2301085"/>
            <a:ext cx="1115034" cy="1115034"/>
          </a:xfrm>
          <a:custGeom>
            <a:avLst/>
            <a:gdLst/>
            <a:ahLst/>
            <a:cxnLst/>
            <a:rect r="r" b="b" t="t" l="l"/>
            <a:pathLst>
              <a:path h="1115034" w="1115034">
                <a:moveTo>
                  <a:pt x="0" y="0"/>
                </a:moveTo>
                <a:lnTo>
                  <a:pt x="1115034" y="0"/>
                </a:lnTo>
                <a:lnTo>
                  <a:pt x="1115034" y="1115034"/>
                </a:lnTo>
                <a:lnTo>
                  <a:pt x="0" y="1115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2214611" y="7930832"/>
            <a:ext cx="4117681" cy="1543050"/>
            <a:chOff x="0" y="0"/>
            <a:chExt cx="1084492" cy="406400"/>
          </a:xfrm>
        </p:grpSpPr>
        <p:sp>
          <p:nvSpPr>
            <p:cNvPr name="Freeform 10" id="10"/>
            <p:cNvSpPr/>
            <p:nvPr/>
          </p:nvSpPr>
          <p:spPr>
            <a:xfrm flipH="false" flipV="false" rot="0">
              <a:off x="0" y="0"/>
              <a:ext cx="1084492" cy="406400"/>
            </a:xfrm>
            <a:custGeom>
              <a:avLst/>
              <a:gdLst/>
              <a:ahLst/>
              <a:cxnLst/>
              <a:rect r="r" b="b" t="t" l="l"/>
              <a:pathLst>
                <a:path h="406400" w="1084492">
                  <a:moveTo>
                    <a:pt x="95888" y="0"/>
                  </a:moveTo>
                  <a:lnTo>
                    <a:pt x="988604" y="0"/>
                  </a:lnTo>
                  <a:cubicBezTo>
                    <a:pt x="1014035" y="0"/>
                    <a:pt x="1038425" y="10103"/>
                    <a:pt x="1056407" y="28085"/>
                  </a:cubicBezTo>
                  <a:cubicBezTo>
                    <a:pt x="1074390" y="46068"/>
                    <a:pt x="1084492" y="70457"/>
                    <a:pt x="1084492" y="95888"/>
                  </a:cubicBezTo>
                  <a:lnTo>
                    <a:pt x="1084492" y="310512"/>
                  </a:lnTo>
                  <a:cubicBezTo>
                    <a:pt x="1084492" y="363469"/>
                    <a:pt x="1041561" y="406400"/>
                    <a:pt x="988604" y="406400"/>
                  </a:cubicBezTo>
                  <a:lnTo>
                    <a:pt x="95888" y="406400"/>
                  </a:lnTo>
                  <a:cubicBezTo>
                    <a:pt x="42931" y="406400"/>
                    <a:pt x="0" y="363469"/>
                    <a:pt x="0" y="310512"/>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11" id="11"/>
            <p:cNvSpPr txBox="true"/>
            <p:nvPr/>
          </p:nvSpPr>
          <p:spPr>
            <a:xfrm>
              <a:off x="0" y="-76200"/>
              <a:ext cx="1084492" cy="482600"/>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RM</a:t>
              </a:r>
            </a:p>
            <a:p>
              <a:pPr algn="ctr">
                <a:lnSpc>
                  <a:spcPts val="4290"/>
                </a:lnSpc>
              </a:pPr>
              <a:r>
                <a:rPr lang="en-US" sz="3000">
                  <a:solidFill>
                    <a:srgbClr val="FFFFFF"/>
                  </a:solidFill>
                  <a:latin typeface="Arimo"/>
                </a:rPr>
                <a:t>D &gt; C &gt; A = B</a:t>
              </a:r>
            </a:p>
          </p:txBody>
        </p:sp>
      </p:grpSp>
      <p:sp>
        <p:nvSpPr>
          <p:cNvPr name="AutoShape 12" id="12"/>
          <p:cNvSpPr/>
          <p:nvPr/>
        </p:nvSpPr>
        <p:spPr>
          <a:xfrm>
            <a:off x="14273452" y="4732218"/>
            <a:ext cx="0" cy="3198615"/>
          </a:xfrm>
          <a:prstGeom prst="line">
            <a:avLst/>
          </a:prstGeom>
          <a:ln cap="flat" w="38100">
            <a:solidFill>
              <a:srgbClr val="FFFFFF"/>
            </a:solidFill>
            <a:prstDash val="solid"/>
            <a:headEnd type="none" len="sm" w="sm"/>
            <a:tailEnd type="arrow" len="sm" w="med"/>
          </a:ln>
        </p:spPr>
      </p:sp>
      <p:sp>
        <p:nvSpPr>
          <p:cNvPr name="TextBox 13" id="13"/>
          <p:cNvSpPr txBox="true"/>
          <p:nvPr/>
        </p:nvSpPr>
        <p:spPr>
          <a:xfrm rot="0">
            <a:off x="427949" y="403225"/>
            <a:ext cx="13998893" cy="62547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Bold"/>
              </a:rPr>
              <a:t>Step 2 - Collect comparison data, and train a reward model.</a:t>
            </a:r>
          </a:p>
        </p:txBody>
      </p:sp>
      <p:sp>
        <p:nvSpPr>
          <p:cNvPr name="TextBox 14" id="14"/>
          <p:cNvSpPr txBox="true"/>
          <p:nvPr/>
        </p:nvSpPr>
        <p:spPr>
          <a:xfrm rot="0">
            <a:off x="1028700" y="5380267"/>
            <a:ext cx="9991204" cy="62547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A prompt and several model outputs are sampled.</a:t>
            </a:r>
          </a:p>
        </p:txBody>
      </p:sp>
      <p:grpSp>
        <p:nvGrpSpPr>
          <p:cNvPr name="Group 15" id="15"/>
          <p:cNvGrpSpPr/>
          <p:nvPr/>
        </p:nvGrpSpPr>
        <p:grpSpPr>
          <a:xfrm rot="0">
            <a:off x="5114981" y="1641431"/>
            <a:ext cx="5438983" cy="3549377"/>
            <a:chOff x="0" y="0"/>
            <a:chExt cx="7251978" cy="4732502"/>
          </a:xfrm>
        </p:grpSpPr>
        <p:grpSp>
          <p:nvGrpSpPr>
            <p:cNvPr name="Group 16" id="16"/>
            <p:cNvGrpSpPr/>
            <p:nvPr/>
          </p:nvGrpSpPr>
          <p:grpSpPr>
            <a:xfrm rot="0">
              <a:off x="0" y="0"/>
              <a:ext cx="3416439" cy="2163502"/>
              <a:chOff x="0" y="0"/>
              <a:chExt cx="674852" cy="427358"/>
            </a:xfrm>
          </p:grpSpPr>
          <p:sp>
            <p:nvSpPr>
              <p:cNvPr name="Freeform 17" id="17"/>
              <p:cNvSpPr/>
              <p:nvPr/>
            </p:nvSpPr>
            <p:spPr>
              <a:xfrm flipH="false" flipV="false" rot="0">
                <a:off x="0" y="0"/>
                <a:ext cx="674852" cy="427358"/>
              </a:xfrm>
              <a:custGeom>
                <a:avLst/>
                <a:gdLst/>
                <a:ahLst/>
                <a:cxnLst/>
                <a:rect r="r" b="b" t="t" l="l"/>
                <a:pathLst>
                  <a:path h="427358" w="674852">
                    <a:moveTo>
                      <a:pt x="0" y="0"/>
                    </a:moveTo>
                    <a:lnTo>
                      <a:pt x="674852" y="0"/>
                    </a:lnTo>
                    <a:lnTo>
                      <a:pt x="674852" y="427358"/>
                    </a:lnTo>
                    <a:lnTo>
                      <a:pt x="0" y="427358"/>
                    </a:lnTo>
                    <a:close/>
                  </a:path>
                </a:pathLst>
              </a:custGeom>
              <a:solidFill>
                <a:srgbClr val="000000">
                  <a:alpha val="0"/>
                </a:srgbClr>
              </a:solidFill>
              <a:ln w="57150" cap="sq">
                <a:solidFill>
                  <a:srgbClr val="FFBD59"/>
                </a:solidFill>
                <a:prstDash val="solid"/>
                <a:miter/>
              </a:ln>
            </p:spPr>
          </p:sp>
          <p:sp>
            <p:nvSpPr>
              <p:cNvPr name="TextBox 18" id="18"/>
              <p:cNvSpPr txBox="true"/>
              <p:nvPr/>
            </p:nvSpPr>
            <p:spPr>
              <a:xfrm>
                <a:off x="0" y="-76200"/>
                <a:ext cx="674852" cy="503558"/>
              </a:xfrm>
              <a:prstGeom prst="rect">
                <a:avLst/>
              </a:prstGeom>
            </p:spPr>
            <p:txBody>
              <a:bodyPr anchor="ctr" rtlCol="false" tIns="50800" lIns="50800" bIns="50800" rIns="50800"/>
              <a:lstStyle/>
              <a:p>
                <a:pPr algn="ctr">
                  <a:lnSpc>
                    <a:spcPts val="4230"/>
                  </a:lnSpc>
                </a:pPr>
                <a:r>
                  <a:rPr lang="en-US" sz="3000">
                    <a:solidFill>
                      <a:srgbClr val="FFFFFF"/>
                    </a:solidFill>
                    <a:latin typeface="Arimo"/>
                  </a:rPr>
                  <a:t>A</a:t>
                </a:r>
              </a:p>
              <a:p>
                <a:pPr algn="ctr">
                  <a:lnSpc>
                    <a:spcPts val="3524"/>
                  </a:lnSpc>
                </a:pPr>
                <a:r>
                  <a:rPr lang="en-US" sz="2499">
                    <a:solidFill>
                      <a:srgbClr val="1EFFC1"/>
                    </a:solidFill>
                    <a:latin typeface="Arimo"/>
                  </a:rPr>
                  <a:t>Explain Gravity..</a:t>
                </a:r>
                <a:r>
                  <a:rPr lang="en-US" sz="2499">
                    <a:solidFill>
                      <a:srgbClr val="FFFFFF"/>
                    </a:solidFill>
                    <a:latin typeface="Arimo"/>
                  </a:rPr>
                  <a:t> </a:t>
                </a:r>
              </a:p>
            </p:txBody>
          </p:sp>
        </p:grpSp>
        <p:grpSp>
          <p:nvGrpSpPr>
            <p:cNvPr name="Group 19" id="19"/>
            <p:cNvGrpSpPr/>
            <p:nvPr/>
          </p:nvGrpSpPr>
          <p:grpSpPr>
            <a:xfrm rot="0">
              <a:off x="3835539" y="0"/>
              <a:ext cx="3416439" cy="2163502"/>
              <a:chOff x="0" y="0"/>
              <a:chExt cx="674852" cy="427358"/>
            </a:xfrm>
          </p:grpSpPr>
          <p:sp>
            <p:nvSpPr>
              <p:cNvPr name="Freeform 20" id="20"/>
              <p:cNvSpPr/>
              <p:nvPr/>
            </p:nvSpPr>
            <p:spPr>
              <a:xfrm flipH="false" flipV="false" rot="0">
                <a:off x="0" y="0"/>
                <a:ext cx="674852" cy="427358"/>
              </a:xfrm>
              <a:custGeom>
                <a:avLst/>
                <a:gdLst/>
                <a:ahLst/>
                <a:cxnLst/>
                <a:rect r="r" b="b" t="t" l="l"/>
                <a:pathLst>
                  <a:path h="427358" w="674852">
                    <a:moveTo>
                      <a:pt x="0" y="0"/>
                    </a:moveTo>
                    <a:lnTo>
                      <a:pt x="674852" y="0"/>
                    </a:lnTo>
                    <a:lnTo>
                      <a:pt x="674852" y="427358"/>
                    </a:lnTo>
                    <a:lnTo>
                      <a:pt x="0" y="427358"/>
                    </a:lnTo>
                    <a:close/>
                  </a:path>
                </a:pathLst>
              </a:custGeom>
              <a:solidFill>
                <a:srgbClr val="000000">
                  <a:alpha val="0"/>
                </a:srgbClr>
              </a:solidFill>
              <a:ln w="57150" cap="sq">
                <a:solidFill>
                  <a:srgbClr val="FFBD59"/>
                </a:solidFill>
                <a:prstDash val="solid"/>
                <a:miter/>
              </a:ln>
            </p:spPr>
          </p:sp>
          <p:sp>
            <p:nvSpPr>
              <p:cNvPr name="TextBox 21" id="21"/>
              <p:cNvSpPr txBox="true"/>
              <p:nvPr/>
            </p:nvSpPr>
            <p:spPr>
              <a:xfrm>
                <a:off x="0" y="-76200"/>
                <a:ext cx="674852" cy="503558"/>
              </a:xfrm>
              <a:prstGeom prst="rect">
                <a:avLst/>
              </a:prstGeom>
            </p:spPr>
            <p:txBody>
              <a:bodyPr anchor="ctr" rtlCol="false" tIns="50800" lIns="50800" bIns="50800" rIns="50800"/>
              <a:lstStyle/>
              <a:p>
                <a:pPr algn="ctr">
                  <a:lnSpc>
                    <a:spcPts val="4200"/>
                  </a:lnSpc>
                </a:pPr>
                <a:r>
                  <a:rPr lang="en-US" sz="3000">
                    <a:solidFill>
                      <a:srgbClr val="FFFFFF"/>
                    </a:solidFill>
                    <a:latin typeface="Arimo"/>
                  </a:rPr>
                  <a:t>B</a:t>
                </a:r>
              </a:p>
              <a:p>
                <a:pPr algn="ctr">
                  <a:lnSpc>
                    <a:spcPts val="3499"/>
                  </a:lnSpc>
                </a:pPr>
                <a:r>
                  <a:rPr lang="en-US" sz="2499">
                    <a:solidFill>
                      <a:srgbClr val="1EFFC1"/>
                    </a:solidFill>
                    <a:latin typeface="Arimo"/>
                  </a:rPr>
                  <a:t>Explain Space..</a:t>
                </a:r>
                <a:r>
                  <a:rPr lang="en-US" sz="2499">
                    <a:solidFill>
                      <a:srgbClr val="FFFFFF"/>
                    </a:solidFill>
                    <a:latin typeface="Arimo"/>
                  </a:rPr>
                  <a:t> </a:t>
                </a:r>
              </a:p>
            </p:txBody>
          </p:sp>
        </p:grpSp>
        <p:grpSp>
          <p:nvGrpSpPr>
            <p:cNvPr name="Group 22" id="22"/>
            <p:cNvGrpSpPr/>
            <p:nvPr/>
          </p:nvGrpSpPr>
          <p:grpSpPr>
            <a:xfrm rot="0">
              <a:off x="0" y="2505923"/>
              <a:ext cx="3416439" cy="2226579"/>
              <a:chOff x="0" y="0"/>
              <a:chExt cx="674852" cy="439818"/>
            </a:xfrm>
          </p:grpSpPr>
          <p:sp>
            <p:nvSpPr>
              <p:cNvPr name="Freeform 23" id="23"/>
              <p:cNvSpPr/>
              <p:nvPr/>
            </p:nvSpPr>
            <p:spPr>
              <a:xfrm flipH="false" flipV="false" rot="0">
                <a:off x="0" y="0"/>
                <a:ext cx="674852" cy="439818"/>
              </a:xfrm>
              <a:custGeom>
                <a:avLst/>
                <a:gdLst/>
                <a:ahLst/>
                <a:cxnLst/>
                <a:rect r="r" b="b" t="t" l="l"/>
                <a:pathLst>
                  <a:path h="439818" w="674852">
                    <a:moveTo>
                      <a:pt x="0" y="0"/>
                    </a:moveTo>
                    <a:lnTo>
                      <a:pt x="674852" y="0"/>
                    </a:lnTo>
                    <a:lnTo>
                      <a:pt x="674852" y="439818"/>
                    </a:lnTo>
                    <a:lnTo>
                      <a:pt x="0" y="439818"/>
                    </a:lnTo>
                    <a:close/>
                  </a:path>
                </a:pathLst>
              </a:custGeom>
              <a:solidFill>
                <a:srgbClr val="000000">
                  <a:alpha val="0"/>
                </a:srgbClr>
              </a:solidFill>
              <a:ln w="57150" cap="sq">
                <a:solidFill>
                  <a:srgbClr val="FFBD59"/>
                </a:solidFill>
                <a:prstDash val="solid"/>
                <a:miter/>
              </a:ln>
            </p:spPr>
          </p:sp>
          <p:sp>
            <p:nvSpPr>
              <p:cNvPr name="TextBox 24" id="24"/>
              <p:cNvSpPr txBox="true"/>
              <p:nvPr/>
            </p:nvSpPr>
            <p:spPr>
              <a:xfrm>
                <a:off x="0" y="-76200"/>
                <a:ext cx="674852" cy="516018"/>
              </a:xfrm>
              <a:prstGeom prst="rect">
                <a:avLst/>
              </a:prstGeom>
            </p:spPr>
            <p:txBody>
              <a:bodyPr anchor="ctr" rtlCol="false" tIns="50800" lIns="50800" bIns="50800" rIns="50800"/>
              <a:lstStyle/>
              <a:p>
                <a:pPr algn="ctr">
                  <a:lnSpc>
                    <a:spcPts val="4230"/>
                  </a:lnSpc>
                </a:pPr>
                <a:r>
                  <a:rPr lang="en-US" sz="3000">
                    <a:solidFill>
                      <a:srgbClr val="FFFFFF"/>
                    </a:solidFill>
                    <a:latin typeface="Arimo"/>
                  </a:rPr>
                  <a:t>C</a:t>
                </a:r>
              </a:p>
              <a:p>
                <a:pPr algn="ctr">
                  <a:lnSpc>
                    <a:spcPts val="3524"/>
                  </a:lnSpc>
                </a:pPr>
                <a:r>
                  <a:rPr lang="en-US" sz="2499">
                    <a:solidFill>
                      <a:srgbClr val="1EFFC1"/>
                    </a:solidFill>
                    <a:latin typeface="Arimo"/>
                  </a:rPr>
                  <a:t>Moon is a natural satellite..</a:t>
                </a:r>
              </a:p>
            </p:txBody>
          </p:sp>
        </p:grpSp>
        <p:grpSp>
          <p:nvGrpSpPr>
            <p:cNvPr name="Group 25" id="25"/>
            <p:cNvGrpSpPr/>
            <p:nvPr/>
          </p:nvGrpSpPr>
          <p:grpSpPr>
            <a:xfrm rot="0">
              <a:off x="3835539" y="2505923"/>
              <a:ext cx="3416439" cy="2226579"/>
              <a:chOff x="0" y="0"/>
              <a:chExt cx="674852" cy="439818"/>
            </a:xfrm>
          </p:grpSpPr>
          <p:sp>
            <p:nvSpPr>
              <p:cNvPr name="Freeform 26" id="26"/>
              <p:cNvSpPr/>
              <p:nvPr/>
            </p:nvSpPr>
            <p:spPr>
              <a:xfrm flipH="false" flipV="false" rot="0">
                <a:off x="0" y="0"/>
                <a:ext cx="674852" cy="439818"/>
              </a:xfrm>
              <a:custGeom>
                <a:avLst/>
                <a:gdLst/>
                <a:ahLst/>
                <a:cxnLst/>
                <a:rect r="r" b="b" t="t" l="l"/>
                <a:pathLst>
                  <a:path h="439818" w="674852">
                    <a:moveTo>
                      <a:pt x="0" y="0"/>
                    </a:moveTo>
                    <a:lnTo>
                      <a:pt x="674852" y="0"/>
                    </a:lnTo>
                    <a:lnTo>
                      <a:pt x="674852" y="439818"/>
                    </a:lnTo>
                    <a:lnTo>
                      <a:pt x="0" y="439818"/>
                    </a:lnTo>
                    <a:close/>
                  </a:path>
                </a:pathLst>
              </a:custGeom>
              <a:solidFill>
                <a:srgbClr val="000000">
                  <a:alpha val="0"/>
                </a:srgbClr>
              </a:solidFill>
              <a:ln w="57150" cap="sq">
                <a:solidFill>
                  <a:srgbClr val="FFBD59"/>
                </a:solidFill>
                <a:prstDash val="solid"/>
                <a:miter/>
              </a:ln>
            </p:spPr>
          </p:sp>
          <p:sp>
            <p:nvSpPr>
              <p:cNvPr name="TextBox 27" id="27"/>
              <p:cNvSpPr txBox="true"/>
              <p:nvPr/>
            </p:nvSpPr>
            <p:spPr>
              <a:xfrm>
                <a:off x="0" y="-76200"/>
                <a:ext cx="674852" cy="516018"/>
              </a:xfrm>
              <a:prstGeom prst="rect">
                <a:avLst/>
              </a:prstGeom>
            </p:spPr>
            <p:txBody>
              <a:bodyPr anchor="ctr" rtlCol="false" tIns="50800" lIns="50800" bIns="50800" rIns="50800"/>
              <a:lstStyle/>
              <a:p>
                <a:pPr algn="ctr">
                  <a:lnSpc>
                    <a:spcPts val="4230"/>
                  </a:lnSpc>
                </a:pPr>
                <a:r>
                  <a:rPr lang="en-US" sz="3000">
                    <a:solidFill>
                      <a:srgbClr val="FFFFFF"/>
                    </a:solidFill>
                    <a:latin typeface="Arimo"/>
                  </a:rPr>
                  <a:t>D</a:t>
                </a:r>
              </a:p>
              <a:p>
                <a:pPr algn="ctr">
                  <a:lnSpc>
                    <a:spcPts val="3524"/>
                  </a:lnSpc>
                </a:pPr>
                <a:r>
                  <a:rPr lang="en-US" sz="2499">
                    <a:solidFill>
                      <a:srgbClr val="1EFFC1"/>
                    </a:solidFill>
                    <a:latin typeface="Arimo"/>
                  </a:rPr>
                  <a:t>People went to the moon...</a:t>
                </a:r>
              </a:p>
            </p:txBody>
          </p:sp>
        </p:grpSp>
      </p:grpSp>
      <p:sp>
        <p:nvSpPr>
          <p:cNvPr name="AutoShape 28" id="28"/>
          <p:cNvSpPr/>
          <p:nvPr/>
        </p:nvSpPr>
        <p:spPr>
          <a:xfrm>
            <a:off x="10553964" y="1681219"/>
            <a:ext cx="1641597" cy="1734900"/>
          </a:xfrm>
          <a:prstGeom prst="line">
            <a:avLst/>
          </a:prstGeom>
          <a:ln cap="flat" w="38100">
            <a:solidFill>
              <a:srgbClr val="FFFFFF"/>
            </a:solidFill>
            <a:prstDash val="solid"/>
            <a:headEnd type="none" len="sm" w="sm"/>
            <a:tailEnd type="arrow" len="sm" w="med"/>
          </a:ln>
        </p:spPr>
      </p:sp>
      <p:sp>
        <p:nvSpPr>
          <p:cNvPr name="AutoShape 29" id="29"/>
          <p:cNvSpPr/>
          <p:nvPr/>
        </p:nvSpPr>
        <p:spPr>
          <a:xfrm flipV="true">
            <a:off x="10553964" y="3416119"/>
            <a:ext cx="1641597" cy="1727381"/>
          </a:xfrm>
          <a:prstGeom prst="line">
            <a:avLst/>
          </a:prstGeom>
          <a:ln cap="flat" w="38100">
            <a:solidFill>
              <a:srgbClr val="FFFFFF"/>
            </a:solidFill>
            <a:prstDash val="solid"/>
            <a:headEnd type="none" len="sm" w="sm"/>
            <a:tailEnd type="arrow" len="sm" w="med"/>
          </a:ln>
        </p:spPr>
      </p:sp>
      <p:sp>
        <p:nvSpPr>
          <p:cNvPr name="TextBox 30" id="30"/>
          <p:cNvSpPr txBox="true"/>
          <p:nvPr/>
        </p:nvSpPr>
        <p:spPr>
          <a:xfrm rot="0">
            <a:off x="14488744" y="4761142"/>
            <a:ext cx="3687097" cy="186372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A labeler ranks the outputs from best to worst.</a:t>
            </a:r>
          </a:p>
        </p:txBody>
      </p:sp>
      <p:sp>
        <p:nvSpPr>
          <p:cNvPr name="TextBox 31" id="31"/>
          <p:cNvSpPr txBox="true"/>
          <p:nvPr/>
        </p:nvSpPr>
        <p:spPr>
          <a:xfrm rot="0">
            <a:off x="5838543" y="8032432"/>
            <a:ext cx="6008155" cy="1244600"/>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This data is used to train our reward model.</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427949" y="403225"/>
            <a:ext cx="17150946" cy="1244600"/>
          </a:xfrm>
          <a:prstGeom prst="rect">
            <a:avLst/>
          </a:prstGeom>
        </p:spPr>
        <p:txBody>
          <a:bodyPr anchor="t" rtlCol="false" tIns="0" lIns="0" bIns="0" rIns="0">
            <a:spAutoFit/>
          </a:bodyPr>
          <a:lstStyle/>
          <a:p>
            <a:pPr>
              <a:lnSpc>
                <a:spcPts val="4900"/>
              </a:lnSpc>
            </a:pPr>
            <a:r>
              <a:rPr lang="en-US" sz="3500">
                <a:solidFill>
                  <a:srgbClr val="1EFFC1"/>
                </a:solidFill>
                <a:latin typeface="Arimo Bold"/>
              </a:rPr>
              <a:t>Step 3 Optimize a policy against the reward model using reinforcement learning.</a:t>
            </a:r>
          </a:p>
          <a:p>
            <a:pPr>
              <a:lnSpc>
                <a:spcPts val="4900"/>
              </a:lnSpc>
              <a:spcBef>
                <a:spcPct val="0"/>
              </a:spcBef>
            </a:pPr>
          </a:p>
        </p:txBody>
      </p:sp>
      <p:grpSp>
        <p:nvGrpSpPr>
          <p:cNvPr name="Group 3" id="3"/>
          <p:cNvGrpSpPr/>
          <p:nvPr/>
        </p:nvGrpSpPr>
        <p:grpSpPr>
          <a:xfrm rot="0">
            <a:off x="10720027" y="1772606"/>
            <a:ext cx="4909136" cy="7822507"/>
            <a:chOff x="0" y="0"/>
            <a:chExt cx="6545515" cy="10430010"/>
          </a:xfrm>
        </p:grpSpPr>
        <p:grpSp>
          <p:nvGrpSpPr>
            <p:cNvPr name="Group 4" id="4"/>
            <p:cNvGrpSpPr/>
            <p:nvPr/>
          </p:nvGrpSpPr>
          <p:grpSpPr>
            <a:xfrm rot="0">
              <a:off x="0" y="0"/>
              <a:ext cx="5490242" cy="2057400"/>
              <a:chOff x="0" y="0"/>
              <a:chExt cx="1084492" cy="406400"/>
            </a:xfrm>
          </p:grpSpPr>
          <p:sp>
            <p:nvSpPr>
              <p:cNvPr name="Freeform 5" id="5"/>
              <p:cNvSpPr/>
              <p:nvPr/>
            </p:nvSpPr>
            <p:spPr>
              <a:xfrm flipH="false" flipV="false" rot="0">
                <a:off x="0" y="0"/>
                <a:ext cx="1084492" cy="406400"/>
              </a:xfrm>
              <a:custGeom>
                <a:avLst/>
                <a:gdLst/>
                <a:ahLst/>
                <a:cxnLst/>
                <a:rect r="r" b="b" t="t" l="l"/>
                <a:pathLst>
                  <a:path h="406400" w="1084492">
                    <a:moveTo>
                      <a:pt x="95888" y="0"/>
                    </a:moveTo>
                    <a:lnTo>
                      <a:pt x="988604" y="0"/>
                    </a:lnTo>
                    <a:cubicBezTo>
                      <a:pt x="1014035" y="0"/>
                      <a:pt x="1038425" y="10103"/>
                      <a:pt x="1056407" y="28085"/>
                    </a:cubicBezTo>
                    <a:cubicBezTo>
                      <a:pt x="1074390" y="46068"/>
                      <a:pt x="1084492" y="70457"/>
                      <a:pt x="1084492" y="95888"/>
                    </a:cubicBezTo>
                    <a:lnTo>
                      <a:pt x="1084492" y="310512"/>
                    </a:lnTo>
                    <a:cubicBezTo>
                      <a:pt x="1084492" y="363469"/>
                      <a:pt x="1041561" y="406400"/>
                      <a:pt x="988604" y="406400"/>
                    </a:cubicBezTo>
                    <a:lnTo>
                      <a:pt x="95888" y="406400"/>
                    </a:lnTo>
                    <a:cubicBezTo>
                      <a:pt x="42931" y="406400"/>
                      <a:pt x="0" y="363469"/>
                      <a:pt x="0" y="310512"/>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6" id="6"/>
              <p:cNvSpPr txBox="true"/>
              <p:nvPr/>
            </p:nvSpPr>
            <p:spPr>
              <a:xfrm>
                <a:off x="0" y="-76200"/>
                <a:ext cx="1084492" cy="482600"/>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Write a story about dogs.</a:t>
                </a:r>
              </a:p>
            </p:txBody>
          </p:sp>
        </p:grpSp>
        <p:grpSp>
          <p:nvGrpSpPr>
            <p:cNvPr name="Group 7" id="7"/>
            <p:cNvGrpSpPr/>
            <p:nvPr/>
          </p:nvGrpSpPr>
          <p:grpSpPr>
            <a:xfrm rot="0">
              <a:off x="1222615" y="2856646"/>
              <a:ext cx="3045012" cy="1293266"/>
              <a:chOff x="0" y="0"/>
              <a:chExt cx="601484" cy="255460"/>
            </a:xfrm>
          </p:grpSpPr>
          <p:sp>
            <p:nvSpPr>
              <p:cNvPr name="Freeform 8" id="8"/>
              <p:cNvSpPr/>
              <p:nvPr/>
            </p:nvSpPr>
            <p:spPr>
              <a:xfrm flipH="false" flipV="false" rot="0">
                <a:off x="0" y="0"/>
                <a:ext cx="601484" cy="255460"/>
              </a:xfrm>
              <a:custGeom>
                <a:avLst/>
                <a:gdLst/>
                <a:ahLst/>
                <a:cxnLst/>
                <a:rect r="r" b="b" t="t" l="l"/>
                <a:pathLst>
                  <a:path h="255460" w="601484">
                    <a:moveTo>
                      <a:pt x="127730" y="0"/>
                    </a:moveTo>
                    <a:lnTo>
                      <a:pt x="473754" y="0"/>
                    </a:lnTo>
                    <a:cubicBezTo>
                      <a:pt x="544297" y="0"/>
                      <a:pt x="601484" y="57187"/>
                      <a:pt x="601484" y="127730"/>
                    </a:cubicBezTo>
                    <a:lnTo>
                      <a:pt x="601484" y="127730"/>
                    </a:lnTo>
                    <a:cubicBezTo>
                      <a:pt x="601484" y="198273"/>
                      <a:pt x="544297" y="255460"/>
                      <a:pt x="473754" y="255460"/>
                    </a:cubicBezTo>
                    <a:lnTo>
                      <a:pt x="127730" y="255460"/>
                    </a:lnTo>
                    <a:cubicBezTo>
                      <a:pt x="57187" y="255460"/>
                      <a:pt x="0" y="198273"/>
                      <a:pt x="0" y="127730"/>
                    </a:cubicBezTo>
                    <a:lnTo>
                      <a:pt x="0" y="127730"/>
                    </a:lnTo>
                    <a:cubicBezTo>
                      <a:pt x="0" y="57187"/>
                      <a:pt x="57187" y="0"/>
                      <a:pt x="127730" y="0"/>
                    </a:cubicBezTo>
                    <a:close/>
                  </a:path>
                </a:pathLst>
              </a:custGeom>
              <a:solidFill>
                <a:srgbClr val="000000">
                  <a:alpha val="0"/>
                </a:srgbClr>
              </a:solidFill>
              <a:ln w="57150" cap="rnd">
                <a:solidFill>
                  <a:srgbClr val="FFBD59"/>
                </a:solidFill>
                <a:prstDash val="solid"/>
                <a:round/>
              </a:ln>
            </p:spPr>
          </p:sp>
          <p:sp>
            <p:nvSpPr>
              <p:cNvPr name="TextBox 9" id="9"/>
              <p:cNvSpPr txBox="true"/>
              <p:nvPr/>
            </p:nvSpPr>
            <p:spPr>
              <a:xfrm>
                <a:off x="0" y="-76200"/>
                <a:ext cx="601484" cy="331660"/>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PPO</a:t>
                </a:r>
              </a:p>
            </p:txBody>
          </p:sp>
        </p:grpSp>
        <p:sp>
          <p:nvSpPr>
            <p:cNvPr name="AutoShape 10" id="10"/>
            <p:cNvSpPr/>
            <p:nvPr/>
          </p:nvSpPr>
          <p:spPr>
            <a:xfrm flipH="true">
              <a:off x="2745121" y="2057400"/>
              <a:ext cx="0" cy="799246"/>
            </a:xfrm>
            <a:prstGeom prst="line">
              <a:avLst/>
            </a:prstGeom>
            <a:ln cap="flat" w="50800">
              <a:solidFill>
                <a:srgbClr val="FFFFFF"/>
              </a:solidFill>
              <a:prstDash val="solid"/>
              <a:headEnd type="none" len="sm" w="sm"/>
              <a:tailEnd type="arrow" len="sm" w="med"/>
            </a:ln>
          </p:spPr>
        </p:sp>
        <p:grpSp>
          <p:nvGrpSpPr>
            <p:cNvPr name="Group 11" id="11"/>
            <p:cNvGrpSpPr/>
            <p:nvPr/>
          </p:nvGrpSpPr>
          <p:grpSpPr>
            <a:xfrm rot="0">
              <a:off x="0" y="4950012"/>
              <a:ext cx="5490242" cy="1446093"/>
              <a:chOff x="0" y="0"/>
              <a:chExt cx="1084492" cy="285648"/>
            </a:xfrm>
          </p:grpSpPr>
          <p:sp>
            <p:nvSpPr>
              <p:cNvPr name="Freeform 12" id="12"/>
              <p:cNvSpPr/>
              <p:nvPr/>
            </p:nvSpPr>
            <p:spPr>
              <a:xfrm flipH="false" flipV="false" rot="0">
                <a:off x="0" y="0"/>
                <a:ext cx="1084492" cy="285648"/>
              </a:xfrm>
              <a:custGeom>
                <a:avLst/>
                <a:gdLst/>
                <a:ahLst/>
                <a:cxnLst/>
                <a:rect r="r" b="b" t="t" l="l"/>
                <a:pathLst>
                  <a:path h="285648" w="1084492">
                    <a:moveTo>
                      <a:pt x="95888" y="0"/>
                    </a:moveTo>
                    <a:lnTo>
                      <a:pt x="988604" y="0"/>
                    </a:lnTo>
                    <a:cubicBezTo>
                      <a:pt x="1014035" y="0"/>
                      <a:pt x="1038425" y="10103"/>
                      <a:pt x="1056407" y="28085"/>
                    </a:cubicBezTo>
                    <a:cubicBezTo>
                      <a:pt x="1074390" y="46068"/>
                      <a:pt x="1084492" y="70457"/>
                      <a:pt x="1084492" y="95888"/>
                    </a:cubicBezTo>
                    <a:lnTo>
                      <a:pt x="1084492" y="189760"/>
                    </a:lnTo>
                    <a:cubicBezTo>
                      <a:pt x="1084492" y="242717"/>
                      <a:pt x="1041561" y="285648"/>
                      <a:pt x="988604" y="285648"/>
                    </a:cubicBezTo>
                    <a:lnTo>
                      <a:pt x="95888" y="285648"/>
                    </a:lnTo>
                    <a:cubicBezTo>
                      <a:pt x="42931" y="285648"/>
                      <a:pt x="0" y="242717"/>
                      <a:pt x="0" y="189760"/>
                    </a:cubicBezTo>
                    <a:lnTo>
                      <a:pt x="0" y="95888"/>
                    </a:lnTo>
                    <a:cubicBezTo>
                      <a:pt x="0" y="42931"/>
                      <a:pt x="42931" y="0"/>
                      <a:pt x="95888" y="0"/>
                    </a:cubicBezTo>
                    <a:close/>
                  </a:path>
                </a:pathLst>
              </a:custGeom>
              <a:solidFill>
                <a:srgbClr val="000000">
                  <a:alpha val="0"/>
                </a:srgbClr>
              </a:solidFill>
              <a:ln w="57150" cap="rnd">
                <a:solidFill>
                  <a:srgbClr val="FFBD59"/>
                </a:solidFill>
                <a:prstDash val="solid"/>
                <a:round/>
              </a:ln>
            </p:spPr>
          </p:sp>
          <p:sp>
            <p:nvSpPr>
              <p:cNvPr name="TextBox 13" id="13"/>
              <p:cNvSpPr txBox="true"/>
              <p:nvPr/>
            </p:nvSpPr>
            <p:spPr>
              <a:xfrm>
                <a:off x="0" y="-76200"/>
                <a:ext cx="1084492" cy="361848"/>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Once upon a time....</a:t>
                </a:r>
              </a:p>
            </p:txBody>
          </p:sp>
        </p:grpSp>
        <p:sp>
          <p:nvSpPr>
            <p:cNvPr name="AutoShape 14" id="14"/>
            <p:cNvSpPr/>
            <p:nvPr/>
          </p:nvSpPr>
          <p:spPr>
            <a:xfrm>
              <a:off x="2745121" y="4149912"/>
              <a:ext cx="0" cy="800100"/>
            </a:xfrm>
            <a:prstGeom prst="line">
              <a:avLst/>
            </a:prstGeom>
            <a:ln cap="flat" w="50800">
              <a:solidFill>
                <a:srgbClr val="FFFFFF"/>
              </a:solidFill>
              <a:prstDash val="solid"/>
              <a:headEnd type="none" len="sm" w="sm"/>
              <a:tailEnd type="arrow" len="sm" w="med"/>
            </a:ln>
          </p:spPr>
        </p:sp>
        <p:grpSp>
          <p:nvGrpSpPr>
            <p:cNvPr name="Group 15" id="15"/>
            <p:cNvGrpSpPr/>
            <p:nvPr/>
          </p:nvGrpSpPr>
          <p:grpSpPr>
            <a:xfrm rot="0">
              <a:off x="1222615" y="7196205"/>
              <a:ext cx="3045012" cy="1216852"/>
              <a:chOff x="0" y="0"/>
              <a:chExt cx="601484" cy="240366"/>
            </a:xfrm>
          </p:grpSpPr>
          <p:sp>
            <p:nvSpPr>
              <p:cNvPr name="Freeform 16" id="16"/>
              <p:cNvSpPr/>
              <p:nvPr/>
            </p:nvSpPr>
            <p:spPr>
              <a:xfrm flipH="false" flipV="false" rot="0">
                <a:off x="0" y="0"/>
                <a:ext cx="601484" cy="240366"/>
              </a:xfrm>
              <a:custGeom>
                <a:avLst/>
                <a:gdLst/>
                <a:ahLst/>
                <a:cxnLst/>
                <a:rect r="r" b="b" t="t" l="l"/>
                <a:pathLst>
                  <a:path h="240366" w="601484">
                    <a:moveTo>
                      <a:pt x="120183" y="0"/>
                    </a:moveTo>
                    <a:lnTo>
                      <a:pt x="481301" y="0"/>
                    </a:lnTo>
                    <a:cubicBezTo>
                      <a:pt x="547676" y="0"/>
                      <a:pt x="601484" y="53808"/>
                      <a:pt x="601484" y="120183"/>
                    </a:cubicBezTo>
                    <a:lnTo>
                      <a:pt x="601484" y="120183"/>
                    </a:lnTo>
                    <a:cubicBezTo>
                      <a:pt x="601484" y="152057"/>
                      <a:pt x="588822" y="182626"/>
                      <a:pt x="566283" y="205165"/>
                    </a:cubicBezTo>
                    <a:cubicBezTo>
                      <a:pt x="543744" y="227704"/>
                      <a:pt x="513175" y="240366"/>
                      <a:pt x="481301" y="240366"/>
                    </a:cubicBezTo>
                    <a:lnTo>
                      <a:pt x="120183" y="240366"/>
                    </a:lnTo>
                    <a:cubicBezTo>
                      <a:pt x="88308" y="240366"/>
                      <a:pt x="57739" y="227704"/>
                      <a:pt x="35201" y="205165"/>
                    </a:cubicBezTo>
                    <a:cubicBezTo>
                      <a:pt x="12662" y="182626"/>
                      <a:pt x="0" y="152057"/>
                      <a:pt x="0" y="120183"/>
                    </a:cubicBezTo>
                    <a:lnTo>
                      <a:pt x="0" y="120183"/>
                    </a:lnTo>
                    <a:cubicBezTo>
                      <a:pt x="0" y="88308"/>
                      <a:pt x="12662" y="57739"/>
                      <a:pt x="35201" y="35201"/>
                    </a:cubicBezTo>
                    <a:cubicBezTo>
                      <a:pt x="57739" y="12662"/>
                      <a:pt x="88308" y="0"/>
                      <a:pt x="120183" y="0"/>
                    </a:cubicBezTo>
                    <a:close/>
                  </a:path>
                </a:pathLst>
              </a:custGeom>
              <a:solidFill>
                <a:srgbClr val="000000">
                  <a:alpha val="0"/>
                </a:srgbClr>
              </a:solidFill>
              <a:ln w="57150" cap="rnd">
                <a:solidFill>
                  <a:srgbClr val="FFBD59"/>
                </a:solidFill>
                <a:prstDash val="solid"/>
                <a:round/>
              </a:ln>
            </p:spPr>
          </p:sp>
          <p:sp>
            <p:nvSpPr>
              <p:cNvPr name="TextBox 17" id="17"/>
              <p:cNvSpPr txBox="true"/>
              <p:nvPr/>
            </p:nvSpPr>
            <p:spPr>
              <a:xfrm>
                <a:off x="0" y="-76200"/>
                <a:ext cx="601484" cy="316566"/>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RM</a:t>
                </a:r>
              </a:p>
            </p:txBody>
          </p:sp>
        </p:grpSp>
        <p:sp>
          <p:nvSpPr>
            <p:cNvPr name="AutoShape 18" id="18"/>
            <p:cNvSpPr/>
            <p:nvPr/>
          </p:nvSpPr>
          <p:spPr>
            <a:xfrm>
              <a:off x="2745121" y="6396105"/>
              <a:ext cx="0" cy="800100"/>
            </a:xfrm>
            <a:prstGeom prst="line">
              <a:avLst/>
            </a:prstGeom>
            <a:ln cap="flat" w="50800">
              <a:solidFill>
                <a:srgbClr val="FFFFFF"/>
              </a:solidFill>
              <a:prstDash val="solid"/>
              <a:headEnd type="none" len="sm" w="sm"/>
              <a:tailEnd type="arrow" len="sm" w="med"/>
            </a:ln>
          </p:spPr>
        </p:sp>
        <p:grpSp>
          <p:nvGrpSpPr>
            <p:cNvPr name="Group 19" id="19"/>
            <p:cNvGrpSpPr/>
            <p:nvPr/>
          </p:nvGrpSpPr>
          <p:grpSpPr>
            <a:xfrm rot="0">
              <a:off x="1222615" y="9213157"/>
              <a:ext cx="3045012" cy="1216852"/>
              <a:chOff x="0" y="0"/>
              <a:chExt cx="601484" cy="240366"/>
            </a:xfrm>
          </p:grpSpPr>
          <p:sp>
            <p:nvSpPr>
              <p:cNvPr name="Freeform 20" id="20"/>
              <p:cNvSpPr/>
              <p:nvPr/>
            </p:nvSpPr>
            <p:spPr>
              <a:xfrm flipH="false" flipV="false" rot="0">
                <a:off x="0" y="0"/>
                <a:ext cx="601484" cy="240366"/>
              </a:xfrm>
              <a:custGeom>
                <a:avLst/>
                <a:gdLst/>
                <a:ahLst/>
                <a:cxnLst/>
                <a:rect r="r" b="b" t="t" l="l"/>
                <a:pathLst>
                  <a:path h="240366" w="601484">
                    <a:moveTo>
                      <a:pt x="120183" y="0"/>
                    </a:moveTo>
                    <a:lnTo>
                      <a:pt x="481301" y="0"/>
                    </a:lnTo>
                    <a:cubicBezTo>
                      <a:pt x="547676" y="0"/>
                      <a:pt x="601484" y="53808"/>
                      <a:pt x="601484" y="120183"/>
                    </a:cubicBezTo>
                    <a:lnTo>
                      <a:pt x="601484" y="120183"/>
                    </a:lnTo>
                    <a:cubicBezTo>
                      <a:pt x="601484" y="152057"/>
                      <a:pt x="588822" y="182626"/>
                      <a:pt x="566283" y="205165"/>
                    </a:cubicBezTo>
                    <a:cubicBezTo>
                      <a:pt x="543744" y="227704"/>
                      <a:pt x="513175" y="240366"/>
                      <a:pt x="481301" y="240366"/>
                    </a:cubicBezTo>
                    <a:lnTo>
                      <a:pt x="120183" y="240366"/>
                    </a:lnTo>
                    <a:cubicBezTo>
                      <a:pt x="88308" y="240366"/>
                      <a:pt x="57739" y="227704"/>
                      <a:pt x="35201" y="205165"/>
                    </a:cubicBezTo>
                    <a:cubicBezTo>
                      <a:pt x="12662" y="182626"/>
                      <a:pt x="0" y="152057"/>
                      <a:pt x="0" y="120183"/>
                    </a:cubicBezTo>
                    <a:lnTo>
                      <a:pt x="0" y="120183"/>
                    </a:lnTo>
                    <a:cubicBezTo>
                      <a:pt x="0" y="88308"/>
                      <a:pt x="12662" y="57739"/>
                      <a:pt x="35201" y="35201"/>
                    </a:cubicBezTo>
                    <a:cubicBezTo>
                      <a:pt x="57739" y="12662"/>
                      <a:pt x="88308" y="0"/>
                      <a:pt x="120183" y="0"/>
                    </a:cubicBezTo>
                    <a:close/>
                  </a:path>
                </a:pathLst>
              </a:custGeom>
              <a:solidFill>
                <a:srgbClr val="000000">
                  <a:alpha val="0"/>
                </a:srgbClr>
              </a:solidFill>
              <a:ln w="57150" cap="rnd">
                <a:solidFill>
                  <a:srgbClr val="FFBD59"/>
                </a:solidFill>
                <a:prstDash val="solid"/>
                <a:round/>
              </a:ln>
            </p:spPr>
          </p:sp>
          <p:sp>
            <p:nvSpPr>
              <p:cNvPr name="TextBox 21" id="21"/>
              <p:cNvSpPr txBox="true"/>
              <p:nvPr/>
            </p:nvSpPr>
            <p:spPr>
              <a:xfrm>
                <a:off x="0" y="-76200"/>
                <a:ext cx="601484" cy="316566"/>
              </a:xfrm>
              <a:prstGeom prst="rect">
                <a:avLst/>
              </a:prstGeom>
            </p:spPr>
            <p:txBody>
              <a:bodyPr anchor="ctr" rtlCol="false" tIns="50800" lIns="50800" bIns="50800" rIns="50800"/>
              <a:lstStyle/>
              <a:p>
                <a:pPr algn="ctr">
                  <a:lnSpc>
                    <a:spcPts val="4290"/>
                  </a:lnSpc>
                </a:pPr>
                <a:r>
                  <a:rPr lang="en-US" sz="3000">
                    <a:solidFill>
                      <a:srgbClr val="1EFFC1"/>
                    </a:solidFill>
                    <a:latin typeface="Arimo"/>
                  </a:rPr>
                  <a:t>rk</a:t>
                </a:r>
              </a:p>
            </p:txBody>
          </p:sp>
        </p:grpSp>
        <p:sp>
          <p:nvSpPr>
            <p:cNvPr name="AutoShape 22" id="22"/>
            <p:cNvSpPr/>
            <p:nvPr/>
          </p:nvSpPr>
          <p:spPr>
            <a:xfrm>
              <a:off x="2745121" y="8413057"/>
              <a:ext cx="0" cy="800100"/>
            </a:xfrm>
            <a:prstGeom prst="line">
              <a:avLst/>
            </a:prstGeom>
            <a:ln cap="flat" w="50800">
              <a:solidFill>
                <a:srgbClr val="FFFFFF"/>
              </a:solidFill>
              <a:prstDash val="solid"/>
              <a:headEnd type="none" len="sm" w="sm"/>
              <a:tailEnd type="arrow" len="sm" w="med"/>
            </a:ln>
          </p:spPr>
        </p:sp>
        <p:sp>
          <p:nvSpPr>
            <p:cNvPr name="AutoShape 23" id="23"/>
            <p:cNvSpPr/>
            <p:nvPr/>
          </p:nvSpPr>
          <p:spPr>
            <a:xfrm flipV="true">
              <a:off x="4267627" y="4149912"/>
              <a:ext cx="494446" cy="5646271"/>
            </a:xfrm>
            <a:prstGeom prst="line">
              <a:avLst/>
            </a:prstGeom>
            <a:ln cap="flat" w="50800">
              <a:solidFill>
                <a:srgbClr val="FFFFFF"/>
              </a:solidFill>
              <a:prstDash val="solid"/>
              <a:headEnd type="none" len="sm" w="sm"/>
              <a:tailEnd type="arrow" len="sm" w="med"/>
            </a:ln>
          </p:spPr>
        </p:sp>
      </p:grpSp>
      <p:sp>
        <p:nvSpPr>
          <p:cNvPr name="TextBox 24" id="24"/>
          <p:cNvSpPr txBox="true"/>
          <p:nvPr/>
        </p:nvSpPr>
        <p:spPr>
          <a:xfrm rot="0">
            <a:off x="565368" y="7283828"/>
            <a:ext cx="10441209" cy="625475"/>
          </a:xfrm>
          <a:prstGeom prst="rect">
            <a:avLst/>
          </a:prstGeom>
        </p:spPr>
        <p:txBody>
          <a:bodyPr anchor="t" rtlCol="false" tIns="0" lIns="0" bIns="0" rIns="0">
            <a:spAutoFit/>
          </a:bodyPr>
          <a:lstStyle/>
          <a:p>
            <a:pPr>
              <a:lnSpc>
                <a:spcPts val="4900"/>
              </a:lnSpc>
            </a:pPr>
            <a:r>
              <a:rPr lang="en-US" sz="3500">
                <a:solidFill>
                  <a:srgbClr val="1EFFC1"/>
                </a:solidFill>
                <a:latin typeface="Arimo"/>
              </a:rPr>
              <a:t>The reward model calculates a reward for the output. </a:t>
            </a:r>
          </a:p>
        </p:txBody>
      </p:sp>
      <p:sp>
        <p:nvSpPr>
          <p:cNvPr name="TextBox 25" id="25"/>
          <p:cNvSpPr txBox="true"/>
          <p:nvPr/>
        </p:nvSpPr>
        <p:spPr>
          <a:xfrm rot="0">
            <a:off x="565368" y="3857843"/>
            <a:ext cx="6663239" cy="625475"/>
          </a:xfrm>
          <a:prstGeom prst="rect">
            <a:avLst/>
          </a:prstGeom>
        </p:spPr>
        <p:txBody>
          <a:bodyPr anchor="t" rtlCol="false" tIns="0" lIns="0" bIns="0" rIns="0">
            <a:spAutoFit/>
          </a:bodyPr>
          <a:lstStyle/>
          <a:p>
            <a:pPr>
              <a:lnSpc>
                <a:spcPts val="4900"/>
              </a:lnSpc>
            </a:pPr>
            <a:r>
              <a:rPr lang="en-US" sz="3500">
                <a:solidFill>
                  <a:srgbClr val="1EFFC1"/>
                </a:solidFill>
                <a:latin typeface="Arimo"/>
              </a:rPr>
              <a:t>The policy generates an output. </a:t>
            </a:r>
          </a:p>
        </p:txBody>
      </p:sp>
      <p:sp>
        <p:nvSpPr>
          <p:cNvPr name="TextBox 26" id="26"/>
          <p:cNvSpPr txBox="true"/>
          <p:nvPr/>
        </p:nvSpPr>
        <p:spPr>
          <a:xfrm rot="0">
            <a:off x="565368" y="2155732"/>
            <a:ext cx="8578632" cy="625475"/>
          </a:xfrm>
          <a:prstGeom prst="rect">
            <a:avLst/>
          </a:prstGeom>
        </p:spPr>
        <p:txBody>
          <a:bodyPr anchor="t" rtlCol="false" tIns="0" lIns="0" bIns="0" rIns="0">
            <a:spAutoFit/>
          </a:bodyPr>
          <a:lstStyle/>
          <a:p>
            <a:pPr>
              <a:lnSpc>
                <a:spcPts val="4900"/>
              </a:lnSpc>
            </a:pPr>
            <a:r>
              <a:rPr lang="en-US" sz="3500">
                <a:solidFill>
                  <a:srgbClr val="1EFFC1"/>
                </a:solidFill>
                <a:latin typeface="Arimo"/>
              </a:rPr>
              <a:t>A new prompt is sampled from the dataset. </a:t>
            </a:r>
          </a:p>
        </p:txBody>
      </p:sp>
      <p:sp>
        <p:nvSpPr>
          <p:cNvPr name="TextBox 27" id="27"/>
          <p:cNvSpPr txBox="true"/>
          <p:nvPr/>
        </p:nvSpPr>
        <p:spPr>
          <a:xfrm rot="0">
            <a:off x="565368" y="8774113"/>
            <a:ext cx="10288809" cy="625475"/>
          </a:xfrm>
          <a:prstGeom prst="rect">
            <a:avLst/>
          </a:prstGeom>
        </p:spPr>
        <p:txBody>
          <a:bodyPr anchor="t" rtlCol="false" tIns="0" lIns="0" bIns="0" rIns="0">
            <a:spAutoFit/>
          </a:bodyPr>
          <a:lstStyle/>
          <a:p>
            <a:pPr>
              <a:lnSpc>
                <a:spcPts val="4900"/>
              </a:lnSpc>
            </a:pPr>
            <a:r>
              <a:rPr lang="en-US" sz="3500">
                <a:solidFill>
                  <a:srgbClr val="1EFFC1"/>
                </a:solidFill>
                <a:latin typeface="Arimo"/>
              </a:rPr>
              <a:t>The reward is used to update the policy using PPO. </a:t>
            </a:r>
          </a:p>
        </p:txBody>
      </p:sp>
    </p:spTree>
  </p:cSld>
  <p:clrMapOvr>
    <a:masterClrMapping/>
  </p:clrMapOvr>
</p:sld>
</file>

<file path=ppt/slides/slide4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028700" y="424749"/>
            <a:ext cx="10667097"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Low-ranking adaptation (LoRA)</a:t>
            </a:r>
          </a:p>
        </p:txBody>
      </p:sp>
      <p:sp>
        <p:nvSpPr>
          <p:cNvPr name="TextBox 3" id="3"/>
          <p:cNvSpPr txBox="true"/>
          <p:nvPr/>
        </p:nvSpPr>
        <p:spPr>
          <a:xfrm rot="0">
            <a:off x="1092756" y="1767774"/>
            <a:ext cx="2254806"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Working:</a:t>
            </a:r>
          </a:p>
        </p:txBody>
      </p:sp>
      <p:sp>
        <p:nvSpPr>
          <p:cNvPr name="TextBox 4" id="4"/>
          <p:cNvSpPr txBox="true"/>
          <p:nvPr/>
        </p:nvSpPr>
        <p:spPr>
          <a:xfrm rot="0">
            <a:off x="1092756" y="4293473"/>
            <a:ext cx="3177302"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Advantages:</a:t>
            </a:r>
          </a:p>
        </p:txBody>
      </p:sp>
      <p:sp>
        <p:nvSpPr>
          <p:cNvPr name="TextBox 5" id="5"/>
          <p:cNvSpPr txBox="true"/>
          <p:nvPr/>
        </p:nvSpPr>
        <p:spPr>
          <a:xfrm rot="0">
            <a:off x="1130737" y="7320456"/>
            <a:ext cx="3939421" cy="800100"/>
          </a:xfrm>
          <a:prstGeom prst="rect">
            <a:avLst/>
          </a:prstGeom>
        </p:spPr>
        <p:txBody>
          <a:bodyPr anchor="t" rtlCol="false" tIns="0" lIns="0" bIns="0" rIns="0">
            <a:spAutoFit/>
          </a:bodyPr>
          <a:lstStyle/>
          <a:p>
            <a:pPr algn="ctr">
              <a:lnSpc>
                <a:spcPts val="6300"/>
              </a:lnSpc>
            </a:pPr>
            <a:r>
              <a:rPr lang="en-US" sz="4500">
                <a:solidFill>
                  <a:srgbClr val="FFFFFF"/>
                </a:solidFill>
                <a:latin typeface="Arimo"/>
              </a:rPr>
              <a:t>Disadvantages:</a:t>
            </a:r>
          </a:p>
        </p:txBody>
      </p:sp>
      <p:sp>
        <p:nvSpPr>
          <p:cNvPr name="TextBox 6" id="6"/>
          <p:cNvSpPr txBox="true"/>
          <p:nvPr/>
        </p:nvSpPr>
        <p:spPr>
          <a:xfrm rot="0">
            <a:off x="1130737" y="2882199"/>
            <a:ext cx="16347996" cy="1235075"/>
          </a:xfrm>
          <a:prstGeom prst="rect">
            <a:avLst/>
          </a:prstGeom>
        </p:spPr>
        <p:txBody>
          <a:bodyPr anchor="t" rtlCol="false" tIns="0" lIns="0" bIns="0" rIns="0">
            <a:spAutoFit/>
          </a:bodyPr>
          <a:lstStyle/>
          <a:p>
            <a:pPr>
              <a:lnSpc>
                <a:spcPts val="4899"/>
              </a:lnSpc>
            </a:pPr>
            <a:r>
              <a:rPr lang="en-US" sz="3499">
                <a:solidFill>
                  <a:srgbClr val="1EFFC1"/>
                </a:solidFill>
                <a:latin typeface="Arimo"/>
              </a:rPr>
              <a:t>Add a new layer of parameters to the LLM, allowing it to learn new task-specific information without modifying the original parameters.</a:t>
            </a:r>
          </a:p>
        </p:txBody>
      </p:sp>
      <p:sp>
        <p:nvSpPr>
          <p:cNvPr name="TextBox 7" id="7"/>
          <p:cNvSpPr txBox="true"/>
          <p:nvPr/>
        </p:nvSpPr>
        <p:spPr>
          <a:xfrm rot="0">
            <a:off x="1130737" y="5141167"/>
            <a:ext cx="16347996" cy="2093595"/>
          </a:xfrm>
          <a:prstGeom prst="rect">
            <a:avLst/>
          </a:prstGeom>
        </p:spPr>
        <p:txBody>
          <a:bodyPr anchor="t" rtlCol="false" tIns="0" lIns="0" bIns="0" rIns="0">
            <a:spAutoFit/>
          </a:bodyPr>
          <a:lstStyle/>
          <a:p>
            <a:pPr marL="755649" indent="-377824" lvl="1">
              <a:lnSpc>
                <a:spcPts val="5564"/>
              </a:lnSpc>
              <a:buFont typeface="Arial"/>
              <a:buChar char="•"/>
            </a:pPr>
            <a:r>
              <a:rPr lang="en-US" sz="3499">
                <a:solidFill>
                  <a:srgbClr val="1EFFC1"/>
                </a:solidFill>
                <a:latin typeface="Arimo"/>
              </a:rPr>
              <a:t>Can be more effective than PEFT for certain tasks.</a:t>
            </a:r>
          </a:p>
          <a:p>
            <a:pPr marL="755649" indent="-377824" lvl="1">
              <a:lnSpc>
                <a:spcPts val="5564"/>
              </a:lnSpc>
              <a:buFont typeface="Arial"/>
              <a:buChar char="•"/>
            </a:pPr>
            <a:r>
              <a:rPr lang="en-US" sz="3499">
                <a:solidFill>
                  <a:srgbClr val="1EFFC1"/>
                </a:solidFill>
                <a:latin typeface="Arimo"/>
              </a:rPr>
              <a:t>Can be used for tasks that require additional task-specific knowledge without affecting the LLM's general knowledge.</a:t>
            </a:r>
          </a:p>
        </p:txBody>
      </p:sp>
      <p:sp>
        <p:nvSpPr>
          <p:cNvPr name="TextBox 8" id="8"/>
          <p:cNvSpPr txBox="true"/>
          <p:nvPr/>
        </p:nvSpPr>
        <p:spPr>
          <a:xfrm rot="0">
            <a:off x="1130737" y="8039544"/>
            <a:ext cx="17408232" cy="2201545"/>
          </a:xfrm>
          <a:prstGeom prst="rect">
            <a:avLst/>
          </a:prstGeom>
        </p:spPr>
        <p:txBody>
          <a:bodyPr anchor="t" rtlCol="false" tIns="0" lIns="0" bIns="0" rIns="0">
            <a:spAutoFit/>
          </a:bodyPr>
          <a:lstStyle/>
          <a:p>
            <a:pPr marL="755649" indent="-377824" lvl="1">
              <a:lnSpc>
                <a:spcPts val="5914"/>
              </a:lnSpc>
              <a:buFont typeface="Arial"/>
              <a:buChar char="•"/>
            </a:pPr>
            <a:r>
              <a:rPr lang="en-US" sz="3499">
                <a:solidFill>
                  <a:srgbClr val="1EFFC1"/>
                </a:solidFill>
                <a:latin typeface="Arimo"/>
              </a:rPr>
              <a:t> May increase the model size.</a:t>
            </a:r>
          </a:p>
          <a:p>
            <a:pPr marL="755649" indent="-377824" lvl="1">
              <a:lnSpc>
                <a:spcPts val="5914"/>
              </a:lnSpc>
              <a:buFont typeface="Arial"/>
              <a:buChar char="•"/>
            </a:pPr>
            <a:r>
              <a:rPr lang="en-US" sz="3499">
                <a:solidFill>
                  <a:srgbClr val="1EFFC1"/>
                </a:solidFill>
                <a:latin typeface="Arimo"/>
              </a:rPr>
              <a:t>May not be as effective for tasks that require significant changes to the LLM's representations.</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1000696" y="3489798"/>
            <a:ext cx="3310353" cy="3559355"/>
            <a:chOff x="0" y="0"/>
            <a:chExt cx="993928" cy="1068691"/>
          </a:xfrm>
        </p:grpSpPr>
        <p:sp>
          <p:nvSpPr>
            <p:cNvPr name="Freeform 3" id="3"/>
            <p:cNvSpPr/>
            <p:nvPr/>
          </p:nvSpPr>
          <p:spPr>
            <a:xfrm flipH="false" flipV="false" rot="0">
              <a:off x="0" y="0"/>
              <a:ext cx="993928" cy="1068691"/>
            </a:xfrm>
            <a:custGeom>
              <a:avLst/>
              <a:gdLst/>
              <a:ahLst/>
              <a:cxnLst/>
              <a:rect r="r" b="b" t="t" l="l"/>
              <a:pathLst>
                <a:path h="1068691" w="993928">
                  <a:moveTo>
                    <a:pt x="0" y="0"/>
                  </a:moveTo>
                  <a:lnTo>
                    <a:pt x="993928" y="0"/>
                  </a:lnTo>
                  <a:lnTo>
                    <a:pt x="993928" y="1068691"/>
                  </a:lnTo>
                  <a:lnTo>
                    <a:pt x="0" y="1068691"/>
                  </a:lnTo>
                  <a:close/>
                </a:path>
              </a:pathLst>
            </a:custGeom>
            <a:solidFill>
              <a:srgbClr val="000000">
                <a:alpha val="0"/>
              </a:srgbClr>
            </a:solidFill>
            <a:ln w="57150" cap="sq">
              <a:solidFill>
                <a:srgbClr val="FFBD59"/>
              </a:solidFill>
              <a:prstDash val="solid"/>
              <a:miter/>
            </a:ln>
          </p:spPr>
        </p:sp>
        <p:sp>
          <p:nvSpPr>
            <p:cNvPr name="TextBox 4" id="4"/>
            <p:cNvSpPr txBox="true"/>
            <p:nvPr/>
          </p:nvSpPr>
          <p:spPr>
            <a:xfrm>
              <a:off x="0" y="-142875"/>
              <a:ext cx="993928" cy="1211566"/>
            </a:xfrm>
            <a:prstGeom prst="rect">
              <a:avLst/>
            </a:prstGeom>
          </p:spPr>
          <p:txBody>
            <a:bodyPr anchor="ctr" rtlCol="false" tIns="50800" lIns="50800" bIns="50800" rIns="50800"/>
            <a:lstStyle/>
            <a:p>
              <a:pPr algn="ctr">
                <a:lnSpc>
                  <a:spcPts val="5425"/>
                </a:lnSpc>
              </a:pPr>
              <a:r>
                <a:rPr lang="en-US" sz="3500">
                  <a:solidFill>
                    <a:srgbClr val="1EFFC1"/>
                  </a:solidFill>
                  <a:latin typeface="Arimo"/>
                </a:rPr>
                <a:t>Pretrained Weights</a:t>
              </a:r>
            </a:p>
            <a:p>
              <a:pPr algn="ctr">
                <a:lnSpc>
                  <a:spcPts val="5425"/>
                </a:lnSpc>
              </a:pPr>
              <a:r>
                <a:rPr lang="en-US" sz="3500">
                  <a:solidFill>
                    <a:srgbClr val="1EFFC1"/>
                  </a:solidFill>
                  <a:latin typeface="Arimo"/>
                </a:rPr>
                <a:t>W</a:t>
              </a:r>
            </a:p>
          </p:txBody>
        </p:sp>
      </p:grpSp>
      <p:grpSp>
        <p:nvGrpSpPr>
          <p:cNvPr name="Group 5" id="5"/>
          <p:cNvGrpSpPr/>
          <p:nvPr/>
        </p:nvGrpSpPr>
        <p:grpSpPr>
          <a:xfrm rot="0">
            <a:off x="5281584" y="6065403"/>
            <a:ext cx="3566818" cy="999748"/>
            <a:chOff x="0" y="0"/>
            <a:chExt cx="1070931" cy="300173"/>
          </a:xfrm>
        </p:grpSpPr>
        <p:sp>
          <p:nvSpPr>
            <p:cNvPr name="Freeform 6" id="6"/>
            <p:cNvSpPr/>
            <p:nvPr/>
          </p:nvSpPr>
          <p:spPr>
            <a:xfrm flipH="false" flipV="false" rot="0">
              <a:off x="0" y="0"/>
              <a:ext cx="1070931" cy="300173"/>
            </a:xfrm>
            <a:custGeom>
              <a:avLst/>
              <a:gdLst/>
              <a:ahLst/>
              <a:cxnLst/>
              <a:rect r="r" b="b" t="t" l="l"/>
              <a:pathLst>
                <a:path h="300173" w="1070931">
                  <a:moveTo>
                    <a:pt x="203200" y="0"/>
                  </a:moveTo>
                  <a:lnTo>
                    <a:pt x="867731" y="0"/>
                  </a:lnTo>
                  <a:lnTo>
                    <a:pt x="1070931" y="300173"/>
                  </a:lnTo>
                  <a:lnTo>
                    <a:pt x="0" y="300173"/>
                  </a:lnTo>
                  <a:lnTo>
                    <a:pt x="203200" y="0"/>
                  </a:lnTo>
                  <a:close/>
                </a:path>
              </a:pathLst>
            </a:custGeom>
            <a:solidFill>
              <a:srgbClr val="000000">
                <a:alpha val="0"/>
              </a:srgbClr>
            </a:solidFill>
            <a:ln w="57150" cap="sq">
              <a:solidFill>
                <a:srgbClr val="FFBD59"/>
              </a:solidFill>
              <a:prstDash val="solid"/>
              <a:miter/>
            </a:ln>
          </p:spPr>
        </p:sp>
        <p:sp>
          <p:nvSpPr>
            <p:cNvPr name="TextBox 7" id="7"/>
            <p:cNvSpPr txBox="true"/>
            <p:nvPr/>
          </p:nvSpPr>
          <p:spPr>
            <a:xfrm>
              <a:off x="127000" y="-457200"/>
              <a:ext cx="816931" cy="757373"/>
            </a:xfrm>
            <a:prstGeom prst="rect">
              <a:avLst/>
            </a:prstGeom>
          </p:spPr>
          <p:txBody>
            <a:bodyPr anchor="ctr" rtlCol="false" tIns="50800" lIns="50800" bIns="50800" rIns="50800"/>
            <a:lstStyle/>
            <a:p>
              <a:pPr algn="ctr">
                <a:lnSpc>
                  <a:spcPts val="8750"/>
                </a:lnSpc>
              </a:pPr>
              <a:r>
                <a:rPr lang="en-US" sz="3500">
                  <a:solidFill>
                    <a:srgbClr val="1EFFC1"/>
                  </a:solidFill>
                  <a:latin typeface="Arimo Bold"/>
                </a:rPr>
                <a:t>A</a:t>
              </a:r>
            </a:p>
          </p:txBody>
        </p:sp>
      </p:grpSp>
      <p:grpSp>
        <p:nvGrpSpPr>
          <p:cNvPr name="Group 8" id="8"/>
          <p:cNvGrpSpPr/>
          <p:nvPr/>
        </p:nvGrpSpPr>
        <p:grpSpPr>
          <a:xfrm rot="0">
            <a:off x="5254531" y="3489798"/>
            <a:ext cx="3566818" cy="1011369"/>
            <a:chOff x="0" y="0"/>
            <a:chExt cx="1070931" cy="303662"/>
          </a:xfrm>
        </p:grpSpPr>
        <p:sp>
          <p:nvSpPr>
            <p:cNvPr name="Freeform 9" id="9"/>
            <p:cNvSpPr/>
            <p:nvPr/>
          </p:nvSpPr>
          <p:spPr>
            <a:xfrm flipH="false" flipV="false" rot="0">
              <a:off x="0" y="0"/>
              <a:ext cx="1070931" cy="303662"/>
            </a:xfrm>
            <a:custGeom>
              <a:avLst/>
              <a:gdLst/>
              <a:ahLst/>
              <a:cxnLst/>
              <a:rect r="r" b="b" t="t" l="l"/>
              <a:pathLst>
                <a:path h="303662" w="1070931">
                  <a:moveTo>
                    <a:pt x="203200" y="303662"/>
                  </a:moveTo>
                  <a:lnTo>
                    <a:pt x="867731" y="303662"/>
                  </a:lnTo>
                  <a:lnTo>
                    <a:pt x="1070931" y="0"/>
                  </a:lnTo>
                  <a:lnTo>
                    <a:pt x="0" y="0"/>
                  </a:lnTo>
                  <a:lnTo>
                    <a:pt x="203200" y="303662"/>
                  </a:lnTo>
                  <a:close/>
                </a:path>
              </a:pathLst>
            </a:custGeom>
            <a:solidFill>
              <a:srgbClr val="000000">
                <a:alpha val="0"/>
              </a:srgbClr>
            </a:solidFill>
            <a:ln w="57150" cap="sq">
              <a:solidFill>
                <a:srgbClr val="FFBD59"/>
              </a:solidFill>
              <a:prstDash val="solid"/>
              <a:miter/>
            </a:ln>
          </p:spPr>
        </p:sp>
        <p:sp>
          <p:nvSpPr>
            <p:cNvPr name="TextBox 10" id="10"/>
            <p:cNvSpPr txBox="true"/>
            <p:nvPr/>
          </p:nvSpPr>
          <p:spPr>
            <a:xfrm>
              <a:off x="127000" y="-457200"/>
              <a:ext cx="816931" cy="760862"/>
            </a:xfrm>
            <a:prstGeom prst="rect">
              <a:avLst/>
            </a:prstGeom>
          </p:spPr>
          <p:txBody>
            <a:bodyPr anchor="ctr" rtlCol="false" tIns="50800" lIns="50800" bIns="50800" rIns="50800"/>
            <a:lstStyle/>
            <a:p>
              <a:pPr algn="ctr">
                <a:lnSpc>
                  <a:spcPts val="8750"/>
                </a:lnSpc>
              </a:pPr>
              <a:r>
                <a:rPr lang="en-US" sz="3500">
                  <a:solidFill>
                    <a:srgbClr val="1EFFC1"/>
                  </a:solidFill>
                  <a:latin typeface="Arimo Bold"/>
                </a:rPr>
                <a:t>B</a:t>
              </a:r>
            </a:p>
          </p:txBody>
        </p:sp>
      </p:grpSp>
      <p:sp>
        <p:nvSpPr>
          <p:cNvPr name="TextBox 11" id="11"/>
          <p:cNvSpPr txBox="true"/>
          <p:nvPr/>
        </p:nvSpPr>
        <p:spPr>
          <a:xfrm rot="0">
            <a:off x="1000696" y="153265"/>
            <a:ext cx="10667097"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Weight update in LoRA</a:t>
            </a:r>
          </a:p>
        </p:txBody>
      </p:sp>
      <p:sp>
        <p:nvSpPr>
          <p:cNvPr name="AutoShape 12" id="12"/>
          <p:cNvSpPr/>
          <p:nvPr/>
        </p:nvSpPr>
        <p:spPr>
          <a:xfrm flipH="true">
            <a:off x="7021230" y="4501167"/>
            <a:ext cx="16710" cy="351966"/>
          </a:xfrm>
          <a:prstGeom prst="line">
            <a:avLst/>
          </a:prstGeom>
          <a:ln cap="flat" w="38100">
            <a:solidFill>
              <a:srgbClr val="FFFFFF"/>
            </a:solidFill>
            <a:prstDash val="solid"/>
            <a:headEnd type="none" len="sm" w="sm"/>
            <a:tailEnd type="none" len="sm" w="sm"/>
          </a:ln>
        </p:spPr>
      </p:sp>
      <p:sp>
        <p:nvSpPr>
          <p:cNvPr name="AutoShape 13" id="13"/>
          <p:cNvSpPr/>
          <p:nvPr/>
        </p:nvSpPr>
        <p:spPr>
          <a:xfrm>
            <a:off x="7037940" y="5694339"/>
            <a:ext cx="27052" cy="371064"/>
          </a:xfrm>
          <a:prstGeom prst="line">
            <a:avLst/>
          </a:prstGeom>
          <a:ln cap="flat" w="38100">
            <a:solidFill>
              <a:srgbClr val="FFFFFF"/>
            </a:solidFill>
            <a:prstDash val="solid"/>
            <a:headEnd type="none" len="sm" w="sm"/>
            <a:tailEnd type="none" len="sm" w="sm"/>
          </a:ln>
        </p:spPr>
      </p:sp>
      <p:sp>
        <p:nvSpPr>
          <p:cNvPr name="TextBox 14" id="14"/>
          <p:cNvSpPr txBox="true"/>
          <p:nvPr/>
        </p:nvSpPr>
        <p:spPr>
          <a:xfrm rot="0">
            <a:off x="4449537" y="4965008"/>
            <a:ext cx="5143386" cy="541307"/>
          </a:xfrm>
          <a:prstGeom prst="rect">
            <a:avLst/>
          </a:prstGeom>
        </p:spPr>
        <p:txBody>
          <a:bodyPr anchor="t" rtlCol="false" tIns="0" lIns="0" bIns="0" rIns="0">
            <a:spAutoFit/>
          </a:bodyPr>
          <a:lstStyle/>
          <a:p>
            <a:pPr algn="ctr">
              <a:lnSpc>
                <a:spcPts val="4298"/>
              </a:lnSpc>
            </a:pPr>
            <a:r>
              <a:rPr lang="en-US" sz="3070">
                <a:solidFill>
                  <a:srgbClr val="1EFFC1"/>
                </a:solidFill>
                <a:latin typeface="Arimo Bold"/>
              </a:rPr>
              <a:t>r</a:t>
            </a:r>
          </a:p>
        </p:txBody>
      </p:sp>
      <p:grpSp>
        <p:nvGrpSpPr>
          <p:cNvPr name="Group 15" id="15"/>
          <p:cNvGrpSpPr/>
          <p:nvPr/>
        </p:nvGrpSpPr>
        <p:grpSpPr>
          <a:xfrm rot="0">
            <a:off x="2987019" y="1647363"/>
            <a:ext cx="3773821" cy="432735"/>
            <a:chOff x="0" y="0"/>
            <a:chExt cx="993928" cy="113971"/>
          </a:xfrm>
        </p:grpSpPr>
        <p:sp>
          <p:nvSpPr>
            <p:cNvPr name="Freeform 16" id="16"/>
            <p:cNvSpPr/>
            <p:nvPr/>
          </p:nvSpPr>
          <p:spPr>
            <a:xfrm flipH="false" flipV="false" rot="0">
              <a:off x="0" y="0"/>
              <a:ext cx="993928" cy="113971"/>
            </a:xfrm>
            <a:custGeom>
              <a:avLst/>
              <a:gdLst/>
              <a:ahLst/>
              <a:cxnLst/>
              <a:rect r="r" b="b" t="t" l="l"/>
              <a:pathLst>
                <a:path h="113971" w="993928">
                  <a:moveTo>
                    <a:pt x="0" y="0"/>
                  </a:moveTo>
                  <a:lnTo>
                    <a:pt x="993928" y="0"/>
                  </a:lnTo>
                  <a:lnTo>
                    <a:pt x="993928" y="113971"/>
                  </a:lnTo>
                  <a:lnTo>
                    <a:pt x="0" y="113971"/>
                  </a:lnTo>
                  <a:close/>
                </a:path>
              </a:pathLst>
            </a:custGeom>
            <a:solidFill>
              <a:srgbClr val="FFBD59"/>
            </a:solidFill>
            <a:ln w="57150" cap="sq">
              <a:solidFill>
                <a:srgbClr val="FFBD59"/>
              </a:solidFill>
              <a:prstDash val="solid"/>
              <a:miter/>
            </a:ln>
          </p:spPr>
        </p:sp>
        <p:sp>
          <p:nvSpPr>
            <p:cNvPr name="TextBox 17" id="17"/>
            <p:cNvSpPr txBox="true"/>
            <p:nvPr/>
          </p:nvSpPr>
          <p:spPr>
            <a:xfrm>
              <a:off x="0" y="-142875"/>
              <a:ext cx="993928" cy="256846"/>
            </a:xfrm>
            <a:prstGeom prst="rect">
              <a:avLst/>
            </a:prstGeom>
          </p:spPr>
          <p:txBody>
            <a:bodyPr anchor="ctr" rtlCol="false" tIns="50800" lIns="50800" bIns="50800" rIns="50800"/>
            <a:lstStyle/>
            <a:p>
              <a:pPr algn="ctr">
                <a:lnSpc>
                  <a:spcPts val="5425"/>
                </a:lnSpc>
              </a:pPr>
            </a:p>
          </p:txBody>
        </p:sp>
      </p:grpSp>
      <p:sp>
        <p:nvSpPr>
          <p:cNvPr name="AutoShape 18" id="18"/>
          <p:cNvSpPr/>
          <p:nvPr/>
        </p:nvSpPr>
        <p:spPr>
          <a:xfrm flipH="true" flipV="true">
            <a:off x="2655873" y="7049154"/>
            <a:ext cx="1715384" cy="873248"/>
          </a:xfrm>
          <a:prstGeom prst="line">
            <a:avLst/>
          </a:prstGeom>
          <a:ln cap="flat" w="38100">
            <a:solidFill>
              <a:srgbClr val="FFFFFF"/>
            </a:solidFill>
            <a:prstDash val="solid"/>
            <a:headEnd type="none" len="sm" w="sm"/>
            <a:tailEnd type="arrow" len="sm" w="med"/>
          </a:ln>
        </p:spPr>
      </p:sp>
      <p:sp>
        <p:nvSpPr>
          <p:cNvPr name="AutoShape 19" id="19"/>
          <p:cNvSpPr/>
          <p:nvPr/>
        </p:nvSpPr>
        <p:spPr>
          <a:xfrm flipV="true">
            <a:off x="4796283" y="7065152"/>
            <a:ext cx="2268710" cy="1289985"/>
          </a:xfrm>
          <a:prstGeom prst="line">
            <a:avLst/>
          </a:prstGeom>
          <a:ln cap="flat" w="38100">
            <a:solidFill>
              <a:srgbClr val="FFFFFF"/>
            </a:solidFill>
            <a:prstDash val="solid"/>
            <a:headEnd type="none" len="sm" w="sm"/>
            <a:tailEnd type="arrow" len="sm" w="med"/>
          </a:ln>
        </p:spPr>
      </p:sp>
      <p:sp>
        <p:nvSpPr>
          <p:cNvPr name="AutoShape 20" id="20"/>
          <p:cNvSpPr/>
          <p:nvPr/>
        </p:nvSpPr>
        <p:spPr>
          <a:xfrm flipH="true" flipV="true">
            <a:off x="4873929" y="2080098"/>
            <a:ext cx="2164011" cy="1409700"/>
          </a:xfrm>
          <a:prstGeom prst="line">
            <a:avLst/>
          </a:prstGeom>
          <a:ln cap="flat" w="38100">
            <a:solidFill>
              <a:srgbClr val="FFFFFF"/>
            </a:solidFill>
            <a:prstDash val="solid"/>
            <a:headEnd type="none" len="sm" w="sm"/>
            <a:tailEnd type="arrow" len="sm" w="med"/>
          </a:ln>
        </p:spPr>
      </p:sp>
      <p:sp>
        <p:nvSpPr>
          <p:cNvPr name="AutoShape 21" id="21"/>
          <p:cNvSpPr/>
          <p:nvPr/>
        </p:nvSpPr>
        <p:spPr>
          <a:xfrm flipV="true">
            <a:off x="2655873" y="2080098"/>
            <a:ext cx="2218056" cy="1409700"/>
          </a:xfrm>
          <a:prstGeom prst="line">
            <a:avLst/>
          </a:prstGeom>
          <a:ln cap="flat" w="38100">
            <a:solidFill>
              <a:srgbClr val="FFFFFF"/>
            </a:solidFill>
            <a:prstDash val="solid"/>
            <a:headEnd type="none" len="sm" w="sm"/>
            <a:tailEnd type="arrow" len="sm" w="med"/>
          </a:ln>
        </p:spPr>
      </p:sp>
      <p:sp>
        <p:nvSpPr>
          <p:cNvPr name="TextBox 22" id="22"/>
          <p:cNvSpPr txBox="true"/>
          <p:nvPr/>
        </p:nvSpPr>
        <p:spPr>
          <a:xfrm rot="0">
            <a:off x="4321325" y="2265201"/>
            <a:ext cx="949917" cy="906145"/>
          </a:xfrm>
          <a:prstGeom prst="rect">
            <a:avLst/>
          </a:prstGeom>
        </p:spPr>
        <p:txBody>
          <a:bodyPr anchor="t" rtlCol="false" tIns="0" lIns="0" bIns="0" rIns="0">
            <a:spAutoFit/>
          </a:bodyPr>
          <a:lstStyle/>
          <a:p>
            <a:pPr algn="ctr">
              <a:lnSpc>
                <a:spcPts val="7279"/>
              </a:lnSpc>
            </a:pPr>
            <a:r>
              <a:rPr lang="en-US" sz="5199">
                <a:solidFill>
                  <a:srgbClr val="FFFFFF"/>
                </a:solidFill>
                <a:latin typeface="Arimo Bold"/>
              </a:rPr>
              <a:t>+</a:t>
            </a:r>
          </a:p>
        </p:txBody>
      </p:sp>
      <p:sp>
        <p:nvSpPr>
          <p:cNvPr name="TextBox 23" id="23"/>
          <p:cNvSpPr txBox="true"/>
          <p:nvPr/>
        </p:nvSpPr>
        <p:spPr>
          <a:xfrm rot="0">
            <a:off x="9964398" y="2712658"/>
            <a:ext cx="7840064" cy="5863210"/>
          </a:xfrm>
          <a:prstGeom prst="rect">
            <a:avLst/>
          </a:prstGeom>
        </p:spPr>
        <p:txBody>
          <a:bodyPr anchor="t" rtlCol="false" tIns="0" lIns="0" bIns="0" rIns="0">
            <a:spAutoFit/>
          </a:bodyPr>
          <a:lstStyle/>
          <a:p>
            <a:pPr>
              <a:lnSpc>
                <a:spcPts val="4646"/>
              </a:lnSpc>
            </a:pPr>
            <a:r>
              <a:rPr lang="en-US" sz="3319">
                <a:solidFill>
                  <a:srgbClr val="1EFFC1"/>
                </a:solidFill>
                <a:latin typeface="Arimo"/>
                <a:ea typeface="Arimo"/>
              </a:rPr>
              <a:t> B ∈ R d×r , A ∈ R r×k </a:t>
            </a:r>
          </a:p>
          <a:p>
            <a:pPr>
              <a:lnSpc>
                <a:spcPts val="4646"/>
              </a:lnSpc>
            </a:pPr>
            <a:r>
              <a:rPr lang="en-US" sz="3319">
                <a:solidFill>
                  <a:srgbClr val="1EFFC1"/>
                </a:solidFill>
                <a:latin typeface="Arimo"/>
              </a:rPr>
              <a:t>rank r &lt;&lt; min(d, k)</a:t>
            </a:r>
          </a:p>
          <a:p>
            <a:pPr>
              <a:lnSpc>
                <a:spcPts val="4646"/>
              </a:lnSpc>
            </a:pPr>
          </a:p>
          <a:p>
            <a:pPr>
              <a:lnSpc>
                <a:spcPts val="4646"/>
              </a:lnSpc>
            </a:pPr>
            <a:r>
              <a:rPr lang="en-US" sz="3319">
                <a:solidFill>
                  <a:srgbClr val="1EFFC1"/>
                </a:solidFill>
                <a:latin typeface="Arimo"/>
              </a:rPr>
              <a:t>Where,</a:t>
            </a:r>
          </a:p>
          <a:p>
            <a:pPr>
              <a:lnSpc>
                <a:spcPts val="4646"/>
              </a:lnSpc>
            </a:pPr>
            <a:r>
              <a:rPr lang="en-US" sz="3319">
                <a:solidFill>
                  <a:srgbClr val="1EFFC1"/>
                </a:solidFill>
                <a:latin typeface="Arimo"/>
              </a:rPr>
              <a:t>W0  = Pretrained Weights</a:t>
            </a:r>
          </a:p>
          <a:p>
            <a:pPr>
              <a:lnSpc>
                <a:spcPts val="4646"/>
              </a:lnSpc>
            </a:pPr>
            <a:r>
              <a:rPr lang="en-US" sz="3319">
                <a:solidFill>
                  <a:srgbClr val="1EFFC1"/>
                </a:solidFill>
                <a:latin typeface="Arimo"/>
                <a:ea typeface="Arimo"/>
              </a:rPr>
              <a:t>▲W = Update to the weights = BA</a:t>
            </a:r>
          </a:p>
          <a:p>
            <a:pPr>
              <a:lnSpc>
                <a:spcPts val="4646"/>
              </a:lnSpc>
            </a:pPr>
          </a:p>
          <a:p>
            <a:pPr>
              <a:lnSpc>
                <a:spcPts val="4646"/>
              </a:lnSpc>
            </a:pPr>
            <a:r>
              <a:rPr lang="en-US" sz="3319">
                <a:solidFill>
                  <a:srgbClr val="1EFFC1"/>
                </a:solidFill>
                <a:latin typeface="Arimo"/>
              </a:rPr>
              <a:t>r = The inner dimension r is a hyper parameter that affects the number of parameters in AB.</a:t>
            </a:r>
          </a:p>
        </p:txBody>
      </p:sp>
      <p:grpSp>
        <p:nvGrpSpPr>
          <p:cNvPr name="Group 24" id="24"/>
          <p:cNvGrpSpPr/>
          <p:nvPr/>
        </p:nvGrpSpPr>
        <p:grpSpPr>
          <a:xfrm rot="0">
            <a:off x="2909373" y="7922402"/>
            <a:ext cx="3773821" cy="432735"/>
            <a:chOff x="0" y="0"/>
            <a:chExt cx="993928" cy="113971"/>
          </a:xfrm>
        </p:grpSpPr>
        <p:sp>
          <p:nvSpPr>
            <p:cNvPr name="Freeform 25" id="25"/>
            <p:cNvSpPr/>
            <p:nvPr/>
          </p:nvSpPr>
          <p:spPr>
            <a:xfrm flipH="false" flipV="false" rot="0">
              <a:off x="0" y="0"/>
              <a:ext cx="993928" cy="113971"/>
            </a:xfrm>
            <a:custGeom>
              <a:avLst/>
              <a:gdLst/>
              <a:ahLst/>
              <a:cxnLst/>
              <a:rect r="r" b="b" t="t" l="l"/>
              <a:pathLst>
                <a:path h="113971" w="993928">
                  <a:moveTo>
                    <a:pt x="0" y="0"/>
                  </a:moveTo>
                  <a:lnTo>
                    <a:pt x="993928" y="0"/>
                  </a:lnTo>
                  <a:lnTo>
                    <a:pt x="993928" y="113971"/>
                  </a:lnTo>
                  <a:lnTo>
                    <a:pt x="0" y="113971"/>
                  </a:lnTo>
                  <a:close/>
                </a:path>
              </a:pathLst>
            </a:custGeom>
            <a:solidFill>
              <a:srgbClr val="FFBD59"/>
            </a:solidFill>
            <a:ln w="57150" cap="sq">
              <a:solidFill>
                <a:srgbClr val="FFBD59"/>
              </a:solidFill>
              <a:prstDash val="solid"/>
              <a:miter/>
            </a:ln>
          </p:spPr>
        </p:sp>
        <p:sp>
          <p:nvSpPr>
            <p:cNvPr name="TextBox 26" id="26"/>
            <p:cNvSpPr txBox="true"/>
            <p:nvPr/>
          </p:nvSpPr>
          <p:spPr>
            <a:xfrm>
              <a:off x="0" y="-142875"/>
              <a:ext cx="993928" cy="256846"/>
            </a:xfrm>
            <a:prstGeom prst="rect">
              <a:avLst/>
            </a:prstGeom>
          </p:spPr>
          <p:txBody>
            <a:bodyPr anchor="ctr" rtlCol="false" tIns="50800" lIns="50800" bIns="50800" rIns="50800"/>
            <a:lstStyle/>
            <a:p>
              <a:pPr algn="ctr">
                <a:lnSpc>
                  <a:spcPts val="5425"/>
                </a:lnSpc>
              </a:pPr>
            </a:p>
          </p:txBody>
        </p:sp>
      </p:grpSp>
      <p:sp>
        <p:nvSpPr>
          <p:cNvPr name="TextBox 27" id="27"/>
          <p:cNvSpPr txBox="true"/>
          <p:nvPr/>
        </p:nvSpPr>
        <p:spPr>
          <a:xfrm rot="0">
            <a:off x="2522523" y="7725384"/>
            <a:ext cx="266700" cy="731521"/>
          </a:xfrm>
          <a:prstGeom prst="rect">
            <a:avLst/>
          </a:prstGeom>
        </p:spPr>
        <p:txBody>
          <a:bodyPr anchor="t" rtlCol="false" tIns="0" lIns="0" bIns="0" rIns="0">
            <a:spAutoFit/>
          </a:bodyPr>
          <a:lstStyle/>
          <a:p>
            <a:pPr algn="ctr">
              <a:lnSpc>
                <a:spcPts val="5879"/>
              </a:lnSpc>
            </a:pPr>
            <a:r>
              <a:rPr lang="en-US" sz="4199">
                <a:solidFill>
                  <a:srgbClr val="1EFFC1"/>
                </a:solidFill>
                <a:latin typeface="Arimo"/>
              </a:rPr>
              <a:t>x</a:t>
            </a:r>
          </a:p>
        </p:txBody>
      </p:sp>
      <p:sp>
        <p:nvSpPr>
          <p:cNvPr name="TextBox 28" id="28"/>
          <p:cNvSpPr txBox="true"/>
          <p:nvPr/>
        </p:nvSpPr>
        <p:spPr>
          <a:xfrm rot="0">
            <a:off x="2507532" y="1450345"/>
            <a:ext cx="296682" cy="731521"/>
          </a:xfrm>
          <a:prstGeom prst="rect">
            <a:avLst/>
          </a:prstGeom>
        </p:spPr>
        <p:txBody>
          <a:bodyPr anchor="t" rtlCol="false" tIns="0" lIns="0" bIns="0" rIns="0">
            <a:spAutoFit/>
          </a:bodyPr>
          <a:lstStyle/>
          <a:p>
            <a:pPr algn="ctr">
              <a:lnSpc>
                <a:spcPts val="5879"/>
              </a:lnSpc>
            </a:pPr>
            <a:r>
              <a:rPr lang="en-US" sz="4199">
                <a:solidFill>
                  <a:srgbClr val="1EFFC1"/>
                </a:solidFill>
                <a:latin typeface="Arimo"/>
              </a:rPr>
              <a:t>h</a:t>
            </a:r>
          </a:p>
        </p:txBody>
      </p:sp>
      <p:sp>
        <p:nvSpPr>
          <p:cNvPr name="AutoShape 29" id="29"/>
          <p:cNvSpPr/>
          <p:nvPr/>
        </p:nvSpPr>
        <p:spPr>
          <a:xfrm>
            <a:off x="2909373" y="8138769"/>
            <a:ext cx="1752694" cy="1119531"/>
          </a:xfrm>
          <a:prstGeom prst="line">
            <a:avLst/>
          </a:prstGeom>
          <a:ln cap="flat" w="38100">
            <a:solidFill>
              <a:srgbClr val="FFFFFF"/>
            </a:solidFill>
            <a:prstDash val="solid"/>
            <a:headEnd type="none" len="sm" w="sm"/>
            <a:tailEnd type="none" len="sm" w="sm"/>
          </a:ln>
        </p:spPr>
      </p:sp>
      <p:sp>
        <p:nvSpPr>
          <p:cNvPr name="TextBox 30" id="30"/>
          <p:cNvSpPr txBox="true"/>
          <p:nvPr/>
        </p:nvSpPr>
        <p:spPr>
          <a:xfrm rot="0">
            <a:off x="4527851" y="9163050"/>
            <a:ext cx="268432" cy="665480"/>
          </a:xfrm>
          <a:prstGeom prst="rect">
            <a:avLst/>
          </a:prstGeom>
        </p:spPr>
        <p:txBody>
          <a:bodyPr anchor="t" rtlCol="false" tIns="0" lIns="0" bIns="0" rIns="0">
            <a:spAutoFit/>
          </a:bodyPr>
          <a:lstStyle/>
          <a:p>
            <a:pPr algn="ctr">
              <a:lnSpc>
                <a:spcPts val="5319"/>
              </a:lnSpc>
            </a:pPr>
            <a:r>
              <a:rPr lang="en-US" sz="3799">
                <a:solidFill>
                  <a:srgbClr val="1EFFC1"/>
                </a:solidFill>
                <a:latin typeface="Arimo"/>
              </a:rPr>
              <a:t>d</a:t>
            </a:r>
          </a:p>
        </p:txBody>
      </p:sp>
      <p:sp>
        <p:nvSpPr>
          <p:cNvPr name="AutoShape 31" id="31"/>
          <p:cNvSpPr/>
          <p:nvPr/>
        </p:nvSpPr>
        <p:spPr>
          <a:xfrm flipH="true">
            <a:off x="4662067" y="8138769"/>
            <a:ext cx="2021126" cy="1119531"/>
          </a:xfrm>
          <a:prstGeom prst="line">
            <a:avLst/>
          </a:prstGeom>
          <a:ln cap="flat" w="38100">
            <a:solidFill>
              <a:srgbClr val="FFFFFF"/>
            </a:solidFill>
            <a:prstDash val="solid"/>
            <a:headEnd type="none" len="sm" w="sm"/>
            <a:tailEnd type="none" len="sm" w="sm"/>
          </a:ln>
        </p:spPr>
      </p:sp>
      <p:sp>
        <p:nvSpPr>
          <p:cNvPr name="TextBox 32" id="32"/>
          <p:cNvSpPr txBox="true"/>
          <p:nvPr/>
        </p:nvSpPr>
        <p:spPr>
          <a:xfrm rot="0">
            <a:off x="9964398" y="1469395"/>
            <a:ext cx="7840064" cy="579026"/>
          </a:xfrm>
          <a:prstGeom prst="rect">
            <a:avLst/>
          </a:prstGeom>
        </p:spPr>
        <p:txBody>
          <a:bodyPr anchor="t" rtlCol="false" tIns="0" lIns="0" bIns="0" rIns="0">
            <a:spAutoFit/>
          </a:bodyPr>
          <a:lstStyle/>
          <a:p>
            <a:pPr>
              <a:lnSpc>
                <a:spcPts val="4646"/>
              </a:lnSpc>
            </a:pPr>
            <a:r>
              <a:rPr lang="en-US" sz="3319">
                <a:solidFill>
                  <a:srgbClr val="1EFFC1"/>
                </a:solidFill>
                <a:latin typeface="Arimo"/>
              </a:rPr>
              <a:t>h = W0x + ∆W x = W0x + BAx</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238885" y="4086225"/>
            <a:ext cx="11810230"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Bold"/>
              </a:rPr>
              <a:t>Chaining with Lang Chain</a:t>
            </a:r>
          </a:p>
        </p:txBody>
      </p:sp>
      <p:sp>
        <p:nvSpPr>
          <p:cNvPr name="TextBox 3" id="3"/>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
        <p:nvSpPr>
          <p:cNvPr name="TextBox 4" id="4"/>
          <p:cNvSpPr txBox="true"/>
          <p:nvPr/>
        </p:nvSpPr>
        <p:spPr>
          <a:xfrm rot="0">
            <a:off x="7480174" y="8664120"/>
            <a:ext cx="10532782" cy="715011"/>
          </a:xfrm>
          <a:prstGeom prst="rect">
            <a:avLst/>
          </a:prstGeom>
        </p:spPr>
        <p:txBody>
          <a:bodyPr anchor="t" rtlCol="false" tIns="0" lIns="0" bIns="0" rIns="0">
            <a:spAutoFit/>
          </a:bodyPr>
          <a:lstStyle/>
          <a:p>
            <a:pPr algn="ctr">
              <a:lnSpc>
                <a:spcPts val="5739"/>
              </a:lnSpc>
            </a:pPr>
            <a:r>
              <a:rPr lang="en-US" sz="4099">
                <a:solidFill>
                  <a:srgbClr val="1EFFC1"/>
                </a:solidFill>
                <a:latin typeface="Arimo"/>
              </a:rPr>
              <a:t>https://github.com/arunpa0206/generativeai</a:t>
            </a: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15630" y="1566240"/>
          <a:ext cx="16443670" cy="8429625"/>
        </p:xfrm>
        <a:graphic>
          <a:graphicData uri="http://schemas.openxmlformats.org/drawingml/2006/table">
            <a:tbl>
              <a:tblPr/>
              <a:tblGrid>
                <a:gridCol w="5481223"/>
                <a:gridCol w="5481223"/>
                <a:gridCol w="5481223"/>
              </a:tblGrid>
              <a:tr h="1042939">
                <a:tc>
                  <a:txBody>
                    <a:bodyPr anchor="t" rtlCol="false"/>
                    <a:lstStyle/>
                    <a:p>
                      <a:pPr algn="ctr">
                        <a:lnSpc>
                          <a:spcPts val="4200"/>
                        </a:lnSpc>
                        <a:defRPr/>
                      </a:pPr>
                      <a:r>
                        <a:rPr lang="en-US" sz="3000">
                          <a:solidFill>
                            <a:srgbClr val="1EFFC1"/>
                          </a:solidFill>
                          <a:latin typeface="Arimo Bold"/>
                        </a:rPr>
                        <a:t>Types of Fine 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Use cases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Models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14582">
                <a:tc>
                  <a:txBody>
                    <a:bodyPr anchor="t" rtlCol="false"/>
                    <a:lstStyle/>
                    <a:p>
                      <a:pPr algn="ctr">
                        <a:lnSpc>
                          <a:spcPts val="4200"/>
                        </a:lnSpc>
                        <a:defRPr/>
                      </a:pPr>
                      <a:r>
                        <a:rPr lang="en-US" sz="3000">
                          <a:solidFill>
                            <a:srgbClr val="1EFFC1"/>
                          </a:solidFill>
                          <a:latin typeface="Arimo"/>
                        </a:rPr>
                        <a:t>Supervised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Natural language understanding (NLU) tasks, Sentiment analysis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BART, T5, Megatron-Turing NLG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761">
                <a:tc>
                  <a:txBody>
                    <a:bodyPr anchor="t" rtlCol="false"/>
                    <a:lstStyle/>
                    <a:p>
                      <a:pPr algn="ctr">
                        <a:lnSpc>
                          <a:spcPts val="4200"/>
                        </a:lnSpc>
                        <a:defRPr/>
                      </a:pPr>
                      <a:r>
                        <a:rPr lang="en-US" sz="3000">
                          <a:solidFill>
                            <a:srgbClr val="1EFFC1"/>
                          </a:solidFill>
                          <a:latin typeface="Arimo"/>
                        </a:rPr>
                        <a:t>Unsupervised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Text summarization, </a:t>
                      </a:r>
                      <a:endParaRPr lang="en-US" sz="1100"/>
                    </a:p>
                    <a:p>
                      <a:pPr algn="ctr">
                        <a:lnSpc>
                          <a:spcPts val="4200"/>
                        </a:lnSpc>
                      </a:pPr>
                      <a:r>
                        <a:rPr lang="en-US" sz="3000">
                          <a:solidFill>
                            <a:srgbClr val="1EFFC1"/>
                          </a:solidFill>
                          <a:latin typeface="Arimo"/>
                        </a:rPr>
                        <a:t>Text style transfer</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GPT-J, LaMDA, BLOOM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761">
                <a:tc>
                  <a:txBody>
                    <a:bodyPr anchor="t" rtlCol="false"/>
                    <a:lstStyle/>
                    <a:p>
                      <a:pPr algn="ctr">
                        <a:lnSpc>
                          <a:spcPts val="4200"/>
                        </a:lnSpc>
                        <a:defRPr/>
                      </a:pPr>
                      <a:r>
                        <a:rPr lang="en-US" sz="3000">
                          <a:solidFill>
                            <a:srgbClr val="1EFFC1"/>
                          </a:solidFill>
                          <a:latin typeface="Arimo"/>
                        </a:rPr>
                        <a:t>Reinforcement learning (RL)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Dialogue systems (Chatbot)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Jurassic-1 Jumbo, OPT, Bloom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14582">
                <a:tc>
                  <a:txBody>
                    <a:bodyPr anchor="t" rtlCol="false"/>
                    <a:lstStyle/>
                    <a:p>
                      <a:pPr algn="ctr">
                        <a:lnSpc>
                          <a:spcPts val="4200"/>
                        </a:lnSpc>
                        <a:defRPr/>
                      </a:pPr>
                      <a:r>
                        <a:rPr lang="en-US" sz="3000">
                          <a:solidFill>
                            <a:srgbClr val="1EFFC1"/>
                          </a:solidFill>
                          <a:latin typeface="Arimo"/>
                        </a:rPr>
                        <a:t>Parameter-efficient fine-tuning (PEFT)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Real-time applications with limited computational resources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TinyBERT, MiniLM, DistilBERT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400503" y="228040"/>
            <a:ext cx="9005106"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Use cases and Models</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06960" y="527787"/>
          <a:ext cx="17074081" cy="9231427"/>
        </p:xfrm>
        <a:graphic>
          <a:graphicData uri="http://schemas.openxmlformats.org/drawingml/2006/table">
            <a:tbl>
              <a:tblPr/>
              <a:tblGrid>
                <a:gridCol w="4820214"/>
                <a:gridCol w="6686956"/>
                <a:gridCol w="5566911"/>
              </a:tblGrid>
              <a:tr h="1578138">
                <a:tc>
                  <a:txBody>
                    <a:bodyPr anchor="t" rtlCol="false"/>
                    <a:lstStyle/>
                    <a:p>
                      <a:pPr algn="ctr">
                        <a:lnSpc>
                          <a:spcPts val="4200"/>
                        </a:lnSpc>
                        <a:defRPr/>
                      </a:pPr>
                      <a:r>
                        <a:rPr lang="en-US" sz="3000">
                          <a:solidFill>
                            <a:srgbClr val="1EFFC1"/>
                          </a:solidFill>
                          <a:latin typeface="Arimo"/>
                        </a:rPr>
                        <a:t>Low-ranking adaptation (LoRA)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Machine translation,Question answering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M2M-100, MT-NLG, Marian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138">
                <a:tc>
                  <a:txBody>
                    <a:bodyPr anchor="t" rtlCol="false"/>
                    <a:lstStyle/>
                    <a:p>
                      <a:pPr algn="ctr">
                        <a:lnSpc>
                          <a:spcPts val="4200"/>
                        </a:lnSpc>
                        <a:defRPr/>
                      </a:pPr>
                      <a:r>
                        <a:rPr lang="en-US" sz="3000">
                          <a:solidFill>
                            <a:srgbClr val="1EFFC1"/>
                          </a:solidFill>
                          <a:latin typeface="Arimo"/>
                        </a:rPr>
                        <a:t>Quantized LoRA (QLoRA)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Deploying LLMs on resource-constrained devices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TinyBERT, MobileBERT, MiniLM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138">
                <a:tc>
                  <a:txBody>
                    <a:bodyPr anchor="t" rtlCol="false"/>
                    <a:lstStyle/>
                    <a:p>
                      <a:pPr algn="ctr">
                        <a:lnSpc>
                          <a:spcPts val="4200"/>
                        </a:lnSpc>
                        <a:defRPr/>
                      </a:pPr>
                      <a:r>
                        <a:rPr lang="en-US" sz="3000">
                          <a:solidFill>
                            <a:srgbClr val="1EFFC1"/>
                          </a:solidFill>
                          <a:latin typeface="Arimo"/>
                        </a:rPr>
                        <a:t>Repurposing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Generating creative text formats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GPT-Neo, BLOOM, Megatron-Turing NLG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40735">
                <a:tc>
                  <a:txBody>
                    <a:bodyPr anchor="t" rtlCol="false"/>
                    <a:lstStyle/>
                    <a:p>
                      <a:pPr algn="ctr">
                        <a:lnSpc>
                          <a:spcPts val="4200"/>
                        </a:lnSpc>
                        <a:defRPr/>
                      </a:pPr>
                      <a:r>
                        <a:rPr lang="en-US" sz="3000">
                          <a:solidFill>
                            <a:srgbClr val="1EFFC1"/>
                          </a:solidFill>
                          <a:latin typeface="Arimo"/>
                        </a:rPr>
                        <a:t>Full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Question answering systems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DrQA, T5, Squad 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138">
                <a:tc>
                  <a:txBody>
                    <a:bodyPr anchor="t" rtlCol="false"/>
                    <a:lstStyle/>
                    <a:p>
                      <a:pPr algn="ctr">
                        <a:lnSpc>
                          <a:spcPts val="4200"/>
                        </a:lnSpc>
                        <a:defRPr/>
                      </a:pPr>
                      <a:r>
                        <a:rPr lang="en-US" sz="3000">
                          <a:solidFill>
                            <a:srgbClr val="1EFFC1"/>
                          </a:solidFill>
                          <a:latin typeface="Arimo"/>
                        </a:rPr>
                        <a:t>Multi-task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Named entity recognition (NER) and part-of-speech (POS) tagging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Flaubert, XLM-RoBERTa, Roberta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8138">
                <a:tc>
                  <a:txBody>
                    <a:bodyPr anchor="t" rtlCol="false"/>
                    <a:lstStyle/>
                    <a:p>
                      <a:pPr algn="ctr">
                        <a:lnSpc>
                          <a:spcPts val="4200"/>
                        </a:lnSpc>
                        <a:defRPr/>
                      </a:pPr>
                      <a:r>
                        <a:rPr lang="en-US" sz="3000">
                          <a:solidFill>
                            <a:srgbClr val="1EFFC1"/>
                          </a:solidFill>
                          <a:latin typeface="Arimo"/>
                        </a:rPr>
                        <a:t>Adapter-based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Sentiment analysis,Natural language generation (NLG)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AdapterHub, OPT, Bloom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5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35107" y="2430614"/>
          <a:ext cx="16424193" cy="4907216"/>
        </p:xfrm>
        <a:graphic>
          <a:graphicData uri="http://schemas.openxmlformats.org/drawingml/2006/table">
            <a:tbl>
              <a:tblPr/>
              <a:tblGrid>
                <a:gridCol w="4062966"/>
                <a:gridCol w="2100855"/>
                <a:gridCol w="2490521"/>
                <a:gridCol w="7769852"/>
              </a:tblGrid>
              <a:tr h="1046349">
                <a:tc>
                  <a:txBody>
                    <a:bodyPr anchor="t" rtlCol="false"/>
                    <a:lstStyle/>
                    <a:p>
                      <a:pPr algn="ctr">
                        <a:lnSpc>
                          <a:spcPts val="4200"/>
                        </a:lnSpc>
                        <a:defRPr/>
                      </a:pPr>
                      <a:r>
                        <a:rPr lang="en-US" sz="3000">
                          <a:solidFill>
                            <a:srgbClr val="1EFFC1"/>
                          </a:solidFill>
                          <a:latin typeface="Arimo Bold"/>
                        </a:rPr>
                        <a:t>Fine-tuning Type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Latency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Accuracy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Reasons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860867">
                <a:tc>
                  <a:txBody>
                    <a:bodyPr anchor="t" rtlCol="false"/>
                    <a:lstStyle/>
                    <a:p>
                      <a:pPr algn="ctr">
                        <a:lnSpc>
                          <a:spcPts val="4200"/>
                        </a:lnSpc>
                        <a:defRPr/>
                      </a:pPr>
                      <a:r>
                        <a:rPr lang="en-US" sz="3000">
                          <a:solidFill>
                            <a:srgbClr val="1EFFC1"/>
                          </a:solidFill>
                          <a:latin typeface="Arimo"/>
                        </a:rPr>
                        <a:t>Supervised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Moderate to 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1EFFC1"/>
                          </a:solidFill>
                          <a:latin typeface="Arimo"/>
                        </a:rPr>
                        <a:t> Requires training on a large amount of labeled data, which can be computationally expensive. </a:t>
                      </a:r>
                      <a:endParaRPr lang="en-US" sz="1100"/>
                    </a:p>
                    <a:p>
                      <a:pPr marL="647700" indent="-323850" lvl="1">
                        <a:lnSpc>
                          <a:spcPts val="4200"/>
                        </a:lnSpc>
                        <a:buFont typeface="Arial"/>
                        <a:buChar char="•"/>
                      </a:pPr>
                      <a:r>
                        <a:rPr lang="en-US" sz="3000">
                          <a:solidFill>
                            <a:srgbClr val="1EFFC1"/>
                          </a:solidFill>
                          <a:latin typeface="Arimo"/>
                        </a:rPr>
                        <a:t>The LLM learns to explicitly map inputs to outputs, leading to high accuracy.</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519902" y="428625"/>
            <a:ext cx="7427743"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Latency &amp; Accuracy</a:t>
            </a: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19902" y="573809"/>
          <a:ext cx="17248196" cy="9139382"/>
        </p:xfrm>
        <a:graphic>
          <a:graphicData uri="http://schemas.openxmlformats.org/drawingml/2006/table">
            <a:tbl>
              <a:tblPr/>
              <a:tblGrid>
                <a:gridCol w="4312049"/>
                <a:gridCol w="2290256"/>
                <a:gridCol w="2636089"/>
                <a:gridCol w="8009802"/>
              </a:tblGrid>
              <a:tr h="1220375">
                <a:tc>
                  <a:txBody>
                    <a:bodyPr anchor="t" rtlCol="false"/>
                    <a:lstStyle/>
                    <a:p>
                      <a:pPr algn="ctr">
                        <a:lnSpc>
                          <a:spcPts val="4200"/>
                        </a:lnSpc>
                        <a:defRPr/>
                      </a:pPr>
                      <a:r>
                        <a:rPr lang="en-US" sz="3000">
                          <a:solidFill>
                            <a:srgbClr val="1EFFC1"/>
                          </a:solidFill>
                          <a:latin typeface="Arimo Bold"/>
                        </a:rPr>
                        <a:t>Fine-tuning Type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Latency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Accuracy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Reasons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4256369">
                <a:tc>
                  <a:txBody>
                    <a:bodyPr anchor="t" rtlCol="false"/>
                    <a:lstStyle/>
                    <a:p>
                      <a:pPr algn="ctr">
                        <a:lnSpc>
                          <a:spcPts val="4200"/>
                        </a:lnSpc>
                        <a:defRPr/>
                      </a:pPr>
                      <a:r>
                        <a:rPr lang="en-US" sz="3000">
                          <a:solidFill>
                            <a:srgbClr val="1EFFC1"/>
                          </a:solidFill>
                          <a:latin typeface="Arimo"/>
                        </a:rPr>
                        <a:t>Reinforcement learning from human feedback (RLHF)</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Moderate to 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1EFFC1"/>
                          </a:solidFill>
                          <a:latin typeface="Arimo"/>
                        </a:rPr>
                        <a:t>Requires interaction with an environment and trial-and-error learning, increasing computational cost and latency. </a:t>
                      </a:r>
                      <a:endParaRPr lang="en-US" sz="1100"/>
                    </a:p>
                    <a:p>
                      <a:pPr marL="647700" indent="-323850" lvl="1">
                        <a:lnSpc>
                          <a:spcPts val="4200"/>
                        </a:lnSpc>
                        <a:buFont typeface="Arial"/>
                        <a:buChar char="•"/>
                      </a:pPr>
                      <a:r>
                        <a:rPr lang="en-US" sz="3000">
                          <a:solidFill>
                            <a:srgbClr val="1EFFC1"/>
                          </a:solidFill>
                          <a:latin typeface="Arimo"/>
                        </a:rPr>
                        <a:t>Can achieve high accuracy for complex tasks, especially those involving real-time decision-making or complex reward structures.</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662637">
                <a:tc>
                  <a:txBody>
                    <a:bodyPr anchor="t" rtlCol="false"/>
                    <a:lstStyle/>
                    <a:p>
                      <a:pPr algn="ctr">
                        <a:lnSpc>
                          <a:spcPts val="4200"/>
                        </a:lnSpc>
                        <a:defRPr/>
                      </a:pPr>
                      <a:r>
                        <a:rPr lang="en-US" sz="3000">
                          <a:solidFill>
                            <a:srgbClr val="1EFFC1"/>
                          </a:solidFill>
                          <a:latin typeface="Arimo"/>
                        </a:rPr>
                        <a:t>Full Fine-tuning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1EFFC1"/>
                          </a:solidFill>
                          <a:latin typeface="Arimo"/>
                        </a:rPr>
                        <a:t>Requires training on a large dataset relevant to the target task, increasing computational cost and latency.</a:t>
                      </a:r>
                      <a:endParaRPr lang="en-US" sz="1100"/>
                    </a:p>
                    <a:p>
                      <a:pPr marL="647700" indent="-323850" lvl="1">
                        <a:lnSpc>
                          <a:spcPts val="4200"/>
                        </a:lnSpc>
                        <a:buFont typeface="Arial"/>
                        <a:buChar char="•"/>
                      </a:pPr>
                      <a:r>
                        <a:rPr lang="en-US" sz="3000">
                          <a:solidFill>
                            <a:srgbClr val="1EFFC1"/>
                          </a:solidFill>
                          <a:latin typeface="Arimo"/>
                        </a:rPr>
                        <a:t>Achieves high accuracy by explicitly training the LLM for the specific task.</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19902" y="1028700"/>
          <a:ext cx="17248196" cy="8311476"/>
        </p:xfrm>
        <a:graphic>
          <a:graphicData uri="http://schemas.openxmlformats.org/drawingml/2006/table">
            <a:tbl>
              <a:tblPr/>
              <a:tblGrid>
                <a:gridCol w="4312049"/>
                <a:gridCol w="2290256"/>
                <a:gridCol w="2636089"/>
                <a:gridCol w="8009802"/>
              </a:tblGrid>
              <a:tr h="1220885">
                <a:tc>
                  <a:txBody>
                    <a:bodyPr anchor="t" rtlCol="false"/>
                    <a:lstStyle/>
                    <a:p>
                      <a:pPr algn="ctr">
                        <a:lnSpc>
                          <a:spcPts val="4200"/>
                        </a:lnSpc>
                        <a:defRPr/>
                      </a:pPr>
                      <a:r>
                        <a:rPr lang="en-US" sz="3000">
                          <a:solidFill>
                            <a:srgbClr val="1EFFC1"/>
                          </a:solidFill>
                          <a:latin typeface="Arimo Bold"/>
                        </a:rPr>
                        <a:t>Fine-tuning Type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Latency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Accuracy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Bold"/>
                        </a:rPr>
                        <a:t>Reasons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426426">
                <a:tc>
                  <a:txBody>
                    <a:bodyPr anchor="t" rtlCol="false"/>
                    <a:lstStyle/>
                    <a:p>
                      <a:pPr algn="ctr">
                        <a:lnSpc>
                          <a:spcPts val="4200"/>
                        </a:lnSpc>
                        <a:defRPr/>
                      </a:pPr>
                      <a:r>
                        <a:rPr lang="en-US" sz="3000">
                          <a:solidFill>
                            <a:srgbClr val="1EFFC1"/>
                          </a:solidFill>
                          <a:latin typeface="Arimo"/>
                        </a:rPr>
                        <a:t>Low-ranking adaptation (LoRA)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Low to Moderate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Moderate to 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1EFFC1"/>
                          </a:solidFill>
                          <a:latin typeface="Arimo"/>
                        </a:rPr>
                        <a:t> Adds a new parameter layer, increasing model size and potentially latency.</a:t>
                      </a:r>
                      <a:endParaRPr lang="en-US" sz="1100"/>
                    </a:p>
                    <a:p>
                      <a:pPr marL="647700" indent="-323850" lvl="1">
                        <a:lnSpc>
                          <a:spcPts val="4200"/>
                        </a:lnSpc>
                        <a:buFont typeface="Arial"/>
                        <a:buChar char="•"/>
                      </a:pPr>
                      <a:r>
                        <a:rPr lang="en-US" sz="3000">
                          <a:solidFill>
                            <a:srgbClr val="1EFFC1"/>
                          </a:solidFill>
                          <a:latin typeface="Arimo"/>
                        </a:rPr>
                        <a:t>Allows task-specific adaptation without modifying the original LLM, potentially improving accuracy.</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664165">
                <a:tc>
                  <a:txBody>
                    <a:bodyPr anchor="t" rtlCol="false"/>
                    <a:lstStyle/>
                    <a:p>
                      <a:pPr algn="ctr">
                        <a:lnSpc>
                          <a:spcPts val="4200"/>
                        </a:lnSpc>
                        <a:defRPr/>
                      </a:pPr>
                      <a:r>
                        <a:rPr lang="en-US" sz="3000">
                          <a:solidFill>
                            <a:srgbClr val="1EFFC1"/>
                          </a:solidFill>
                          <a:latin typeface="Arimo"/>
                        </a:rPr>
                        <a:t>Quantized LoRA (QLoRA)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Moderate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1EFFC1"/>
                          </a:solidFill>
                          <a:latin typeface="Arimo"/>
                        </a:rPr>
                        <a:t>Moderate to High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1EFFC1"/>
                          </a:solidFill>
                          <a:latin typeface="Arimo"/>
                        </a:rPr>
                        <a:t>Utilizes quantized weights to reduce model size and memory requirements, potentially reducing latency.</a:t>
                      </a:r>
                      <a:endParaRPr lang="en-US" sz="1100"/>
                    </a:p>
                    <a:p>
                      <a:pPr marL="647700" indent="-323850" lvl="1">
                        <a:lnSpc>
                          <a:spcPts val="4200"/>
                        </a:lnSpc>
                        <a:buFont typeface="Arial"/>
                        <a:buChar char="•"/>
                      </a:pPr>
                      <a:r>
                        <a:rPr lang="en-US" sz="3000">
                          <a:solidFill>
                            <a:srgbClr val="1EFFC1"/>
                          </a:solidFill>
                          <a:latin typeface="Arimo"/>
                        </a:rPr>
                        <a:t> Similar to LoRA, can improve accuracy by enabling task-specific adaptation.</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480918" y="4543425"/>
            <a:ext cx="11326163" cy="876300"/>
          </a:xfrm>
          <a:prstGeom prst="rect">
            <a:avLst/>
          </a:prstGeom>
        </p:spPr>
        <p:txBody>
          <a:bodyPr anchor="t" rtlCol="false" tIns="0" lIns="0" bIns="0" rIns="0">
            <a:spAutoFit/>
          </a:bodyPr>
          <a:lstStyle/>
          <a:p>
            <a:pPr>
              <a:lnSpc>
                <a:spcPts val="8400"/>
              </a:lnSpc>
            </a:pPr>
            <a:r>
              <a:rPr lang="en-US" sz="6000">
                <a:solidFill>
                  <a:srgbClr val="FFFFFF"/>
                </a:solidFill>
                <a:latin typeface="Arimo"/>
              </a:rPr>
              <a:t>INSTRUCTION TUNED MODEL</a:t>
            </a:r>
          </a:p>
        </p:txBody>
      </p:sp>
    </p:spTree>
  </p:cSld>
  <p:clrMapOvr>
    <a:masterClrMapping/>
  </p:clrMapOvr>
</p:sld>
</file>

<file path=ppt/slides/slide5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801673" y="428625"/>
            <a:ext cx="9005106"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Instruction tuned models</a:t>
            </a:r>
          </a:p>
        </p:txBody>
      </p:sp>
      <p:sp>
        <p:nvSpPr>
          <p:cNvPr name="TextBox 3" id="3"/>
          <p:cNvSpPr txBox="true"/>
          <p:nvPr/>
        </p:nvSpPr>
        <p:spPr>
          <a:xfrm rot="0">
            <a:off x="1028700" y="1593283"/>
            <a:ext cx="16347996" cy="3473451"/>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 Type of large language model (LLM) that have been trained on a dataset of instructions and corresponding outputs. </a:t>
            </a:r>
          </a:p>
          <a:p>
            <a:pPr marL="755649" indent="-377824" lvl="1">
              <a:lnSpc>
                <a:spcPts val="6999"/>
              </a:lnSpc>
              <a:buFont typeface="Arial"/>
              <a:buChar char="•"/>
            </a:pPr>
            <a:r>
              <a:rPr lang="en-US" sz="3499">
                <a:solidFill>
                  <a:srgbClr val="1EFFC1"/>
                </a:solidFill>
                <a:latin typeface="Arimo"/>
              </a:rPr>
              <a:t>This allows the model to learn how to follow instructions and generate outputs that are consistent with the instructions.</a:t>
            </a:r>
          </a:p>
        </p:txBody>
      </p:sp>
      <p:sp>
        <p:nvSpPr>
          <p:cNvPr name="TextBox 4" id="4"/>
          <p:cNvSpPr txBox="true"/>
          <p:nvPr/>
        </p:nvSpPr>
        <p:spPr>
          <a:xfrm rot="0">
            <a:off x="1028700" y="5411504"/>
            <a:ext cx="3159479"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Benefits:</a:t>
            </a:r>
          </a:p>
        </p:txBody>
      </p:sp>
      <p:sp>
        <p:nvSpPr>
          <p:cNvPr name="TextBox 5" id="5"/>
          <p:cNvSpPr txBox="true"/>
          <p:nvPr/>
        </p:nvSpPr>
        <p:spPr>
          <a:xfrm rot="0">
            <a:off x="1028700" y="6670674"/>
            <a:ext cx="16347996" cy="2587626"/>
          </a:xfrm>
          <a:prstGeom prst="rect">
            <a:avLst/>
          </a:prstGeom>
        </p:spPr>
        <p:txBody>
          <a:bodyPr anchor="t" rtlCol="false" tIns="0" lIns="0" bIns="0" rIns="0">
            <a:spAutoFit/>
          </a:bodyPr>
          <a:lstStyle/>
          <a:p>
            <a:pPr marL="755649" indent="-377824" lvl="1">
              <a:lnSpc>
                <a:spcPts val="6999"/>
              </a:lnSpc>
              <a:buFont typeface="Arial"/>
              <a:buChar char="•"/>
            </a:pPr>
            <a:r>
              <a:rPr lang="en-US" sz="3499">
                <a:solidFill>
                  <a:srgbClr val="1EFFC1"/>
                </a:solidFill>
                <a:latin typeface="Arimo"/>
              </a:rPr>
              <a:t>Improved generalization</a:t>
            </a:r>
          </a:p>
          <a:p>
            <a:pPr marL="755649" indent="-377824" lvl="1">
              <a:lnSpc>
                <a:spcPts val="6999"/>
              </a:lnSpc>
              <a:buFont typeface="Arial"/>
              <a:buChar char="•"/>
            </a:pPr>
            <a:r>
              <a:rPr lang="en-US" sz="3499">
                <a:solidFill>
                  <a:srgbClr val="1EFFC1"/>
                </a:solidFill>
                <a:latin typeface="Arimo"/>
              </a:rPr>
              <a:t>Reduced data requirements</a:t>
            </a:r>
          </a:p>
          <a:p>
            <a:pPr marL="755649" indent="-377824" lvl="1">
              <a:lnSpc>
                <a:spcPts val="6999"/>
              </a:lnSpc>
              <a:buFont typeface="Arial"/>
              <a:buChar char="•"/>
            </a:pPr>
            <a:r>
              <a:rPr lang="en-US" sz="3499">
                <a:solidFill>
                  <a:srgbClr val="1EFFC1"/>
                </a:solidFill>
                <a:latin typeface="Arimo"/>
              </a:rPr>
              <a:t>Better interpretability</a:t>
            </a:r>
          </a:p>
        </p:txBody>
      </p:sp>
    </p:spTree>
  </p:cSld>
  <p:clrMapOvr>
    <a:masterClrMapping/>
  </p:clrMapOvr>
</p:sld>
</file>

<file path=ppt/slides/slide5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801673" y="1992757"/>
            <a:ext cx="6304675" cy="2557847"/>
            <a:chOff x="0" y="0"/>
            <a:chExt cx="1660491" cy="673672"/>
          </a:xfrm>
        </p:grpSpPr>
        <p:sp>
          <p:nvSpPr>
            <p:cNvPr name="Freeform 3" id="3"/>
            <p:cNvSpPr/>
            <p:nvPr/>
          </p:nvSpPr>
          <p:spPr>
            <a:xfrm flipH="false" flipV="false" rot="0">
              <a:off x="0" y="0"/>
              <a:ext cx="1660491" cy="673672"/>
            </a:xfrm>
            <a:custGeom>
              <a:avLst/>
              <a:gdLst/>
              <a:ahLst/>
              <a:cxnLst/>
              <a:rect r="r" b="b" t="t" l="l"/>
              <a:pathLst>
                <a:path h="673672" w="1660491">
                  <a:moveTo>
                    <a:pt x="62626" y="0"/>
                  </a:moveTo>
                  <a:lnTo>
                    <a:pt x="1597864" y="0"/>
                  </a:lnTo>
                  <a:cubicBezTo>
                    <a:pt x="1614474" y="0"/>
                    <a:pt x="1630403" y="6598"/>
                    <a:pt x="1642148" y="18343"/>
                  </a:cubicBezTo>
                  <a:cubicBezTo>
                    <a:pt x="1653892" y="30087"/>
                    <a:pt x="1660491" y="46017"/>
                    <a:pt x="1660491" y="62626"/>
                  </a:cubicBezTo>
                  <a:lnTo>
                    <a:pt x="1660491" y="611046"/>
                  </a:lnTo>
                  <a:cubicBezTo>
                    <a:pt x="1660491" y="645633"/>
                    <a:pt x="1632452" y="673672"/>
                    <a:pt x="1597864" y="673672"/>
                  </a:cubicBezTo>
                  <a:lnTo>
                    <a:pt x="62626" y="673672"/>
                  </a:lnTo>
                  <a:cubicBezTo>
                    <a:pt x="28039" y="673672"/>
                    <a:pt x="0" y="645633"/>
                    <a:pt x="0" y="611046"/>
                  </a:cubicBezTo>
                  <a:lnTo>
                    <a:pt x="0" y="62626"/>
                  </a:lnTo>
                  <a:cubicBezTo>
                    <a:pt x="0" y="28039"/>
                    <a:pt x="28039" y="0"/>
                    <a:pt x="62626"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95250"/>
              <a:ext cx="1660491" cy="768922"/>
            </a:xfrm>
            <a:prstGeom prst="rect">
              <a:avLst/>
            </a:prstGeom>
          </p:spPr>
          <p:txBody>
            <a:bodyPr anchor="ctr" rtlCol="false" tIns="50800" lIns="50800" bIns="50800" rIns="50800"/>
            <a:lstStyle/>
            <a:p>
              <a:pPr>
                <a:lnSpc>
                  <a:spcPts val="4440"/>
                </a:lnSpc>
              </a:pPr>
              <a:r>
                <a:rPr lang="en-US" sz="3000">
                  <a:solidFill>
                    <a:srgbClr val="1EFFC1"/>
                  </a:solidFill>
                  <a:latin typeface="Arimo"/>
                </a:rPr>
                <a:t>Step 1: Data Preparation</a:t>
              </a:r>
            </a:p>
            <a:p>
              <a:pPr marL="647700" indent="-323850" lvl="1">
                <a:lnSpc>
                  <a:spcPts val="4440"/>
                </a:lnSpc>
                <a:buFont typeface="Arial"/>
                <a:buChar char="•"/>
              </a:pPr>
              <a:r>
                <a:rPr lang="en-US" sz="3000">
                  <a:solidFill>
                    <a:srgbClr val="1EFFC1"/>
                  </a:solidFill>
                  <a:latin typeface="Arimo"/>
                </a:rPr>
                <a:t>Instruction Dataset Collection</a:t>
              </a:r>
            </a:p>
            <a:p>
              <a:pPr marL="647700" indent="-323850" lvl="1">
                <a:lnSpc>
                  <a:spcPts val="4440"/>
                </a:lnSpc>
                <a:buFont typeface="Arial"/>
                <a:buChar char="•"/>
              </a:pPr>
              <a:r>
                <a:rPr lang="en-US" sz="3000">
                  <a:solidFill>
                    <a:srgbClr val="1EFFC1"/>
                  </a:solidFill>
                  <a:latin typeface="Arimo"/>
                </a:rPr>
                <a:t>Instruction Data Preprocessing</a:t>
              </a:r>
            </a:p>
          </p:txBody>
        </p:sp>
      </p:grpSp>
      <p:sp>
        <p:nvSpPr>
          <p:cNvPr name="TextBox 5" id="5"/>
          <p:cNvSpPr txBox="true"/>
          <p:nvPr/>
        </p:nvSpPr>
        <p:spPr>
          <a:xfrm rot="0">
            <a:off x="801673" y="428625"/>
            <a:ext cx="4563576"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How it works</a:t>
            </a:r>
          </a:p>
        </p:txBody>
      </p:sp>
      <p:grpSp>
        <p:nvGrpSpPr>
          <p:cNvPr name="Group 6" id="6"/>
          <p:cNvGrpSpPr/>
          <p:nvPr/>
        </p:nvGrpSpPr>
        <p:grpSpPr>
          <a:xfrm rot="0">
            <a:off x="11152257" y="1992757"/>
            <a:ext cx="6841104" cy="2487803"/>
            <a:chOff x="0" y="0"/>
            <a:chExt cx="1801772" cy="655224"/>
          </a:xfrm>
        </p:grpSpPr>
        <p:sp>
          <p:nvSpPr>
            <p:cNvPr name="Freeform 7" id="7"/>
            <p:cNvSpPr/>
            <p:nvPr/>
          </p:nvSpPr>
          <p:spPr>
            <a:xfrm flipH="false" flipV="false" rot="0">
              <a:off x="0" y="0"/>
              <a:ext cx="1801772" cy="655224"/>
            </a:xfrm>
            <a:custGeom>
              <a:avLst/>
              <a:gdLst/>
              <a:ahLst/>
              <a:cxnLst/>
              <a:rect r="r" b="b" t="t" l="l"/>
              <a:pathLst>
                <a:path h="655224" w="1801772">
                  <a:moveTo>
                    <a:pt x="57716" y="0"/>
                  </a:moveTo>
                  <a:lnTo>
                    <a:pt x="1744057" y="0"/>
                  </a:lnTo>
                  <a:cubicBezTo>
                    <a:pt x="1759364" y="0"/>
                    <a:pt x="1774044" y="6081"/>
                    <a:pt x="1784868" y="16904"/>
                  </a:cubicBezTo>
                  <a:cubicBezTo>
                    <a:pt x="1795692" y="27728"/>
                    <a:pt x="1801772" y="42408"/>
                    <a:pt x="1801772" y="57716"/>
                  </a:cubicBezTo>
                  <a:lnTo>
                    <a:pt x="1801772" y="597508"/>
                  </a:lnTo>
                  <a:cubicBezTo>
                    <a:pt x="1801772" y="629384"/>
                    <a:pt x="1775932" y="655224"/>
                    <a:pt x="1744057" y="655224"/>
                  </a:cubicBezTo>
                  <a:lnTo>
                    <a:pt x="57716" y="655224"/>
                  </a:lnTo>
                  <a:cubicBezTo>
                    <a:pt x="42408" y="655224"/>
                    <a:pt x="27728" y="649143"/>
                    <a:pt x="16904" y="638319"/>
                  </a:cubicBezTo>
                  <a:cubicBezTo>
                    <a:pt x="6081" y="627496"/>
                    <a:pt x="0" y="612816"/>
                    <a:pt x="0" y="597508"/>
                  </a:cubicBezTo>
                  <a:lnTo>
                    <a:pt x="0" y="57716"/>
                  </a:lnTo>
                  <a:cubicBezTo>
                    <a:pt x="0" y="42408"/>
                    <a:pt x="6081" y="27728"/>
                    <a:pt x="16904" y="16904"/>
                  </a:cubicBezTo>
                  <a:cubicBezTo>
                    <a:pt x="27728" y="6081"/>
                    <a:pt x="42408" y="0"/>
                    <a:pt x="57716" y="0"/>
                  </a:cubicBezTo>
                  <a:close/>
                </a:path>
              </a:pathLst>
            </a:custGeom>
            <a:solidFill>
              <a:srgbClr val="000000">
                <a:alpha val="0"/>
              </a:srgbClr>
            </a:solidFill>
            <a:ln w="57150" cap="rnd">
              <a:solidFill>
                <a:srgbClr val="FFBD59"/>
              </a:solidFill>
              <a:prstDash val="solid"/>
              <a:round/>
            </a:ln>
          </p:spPr>
        </p:sp>
        <p:sp>
          <p:nvSpPr>
            <p:cNvPr name="TextBox 8" id="8"/>
            <p:cNvSpPr txBox="true"/>
            <p:nvPr/>
          </p:nvSpPr>
          <p:spPr>
            <a:xfrm>
              <a:off x="0" y="-95250"/>
              <a:ext cx="1801772" cy="750474"/>
            </a:xfrm>
            <a:prstGeom prst="rect">
              <a:avLst/>
            </a:prstGeom>
          </p:spPr>
          <p:txBody>
            <a:bodyPr anchor="ctr" rtlCol="false" tIns="50800" lIns="50800" bIns="50800" rIns="50800"/>
            <a:lstStyle/>
            <a:p>
              <a:pPr>
                <a:lnSpc>
                  <a:spcPts val="4440"/>
                </a:lnSpc>
              </a:pPr>
              <a:r>
                <a:rPr lang="en-US" sz="3000">
                  <a:solidFill>
                    <a:srgbClr val="1EFFC1"/>
                  </a:solidFill>
                  <a:latin typeface="Arimo"/>
                </a:rPr>
                <a:t>Step 2: Model Selection</a:t>
              </a:r>
            </a:p>
            <a:p>
              <a:pPr marL="647700" indent="-323850" lvl="1">
                <a:lnSpc>
                  <a:spcPts val="4440"/>
                </a:lnSpc>
                <a:buFont typeface="Arial"/>
                <a:buChar char="•"/>
              </a:pPr>
              <a:r>
                <a:rPr lang="en-US" sz="3000">
                  <a:solidFill>
                    <a:srgbClr val="1EFFC1"/>
                  </a:solidFill>
                  <a:latin typeface="Arimo"/>
                </a:rPr>
                <a:t>Choose a Pre-trained LLM</a:t>
              </a:r>
            </a:p>
            <a:p>
              <a:pPr marL="647700" indent="-323850" lvl="1">
                <a:lnSpc>
                  <a:spcPts val="4440"/>
                </a:lnSpc>
                <a:buFont typeface="Arial"/>
                <a:buChar char="•"/>
              </a:pPr>
              <a:r>
                <a:rPr lang="en-US" sz="3000">
                  <a:solidFill>
                    <a:srgbClr val="1EFFC1"/>
                  </a:solidFill>
                  <a:latin typeface="Arimo"/>
                </a:rPr>
                <a:t>Model Architecture Customization</a:t>
              </a:r>
            </a:p>
          </p:txBody>
        </p:sp>
      </p:grpSp>
      <p:grpSp>
        <p:nvGrpSpPr>
          <p:cNvPr name="Group 9" id="9"/>
          <p:cNvGrpSpPr/>
          <p:nvPr/>
        </p:nvGrpSpPr>
        <p:grpSpPr>
          <a:xfrm rot="0">
            <a:off x="11886318" y="6208522"/>
            <a:ext cx="5372982" cy="3049778"/>
            <a:chOff x="0" y="0"/>
            <a:chExt cx="1415106" cy="803234"/>
          </a:xfrm>
        </p:grpSpPr>
        <p:sp>
          <p:nvSpPr>
            <p:cNvPr name="Freeform 10" id="10"/>
            <p:cNvSpPr/>
            <p:nvPr/>
          </p:nvSpPr>
          <p:spPr>
            <a:xfrm flipH="false" flipV="false" rot="0">
              <a:off x="0" y="0"/>
              <a:ext cx="1415106" cy="803234"/>
            </a:xfrm>
            <a:custGeom>
              <a:avLst/>
              <a:gdLst/>
              <a:ahLst/>
              <a:cxnLst/>
              <a:rect r="r" b="b" t="t" l="l"/>
              <a:pathLst>
                <a:path h="803234" w="1415106">
                  <a:moveTo>
                    <a:pt x="73486" y="0"/>
                  </a:moveTo>
                  <a:lnTo>
                    <a:pt x="1341621" y="0"/>
                  </a:lnTo>
                  <a:cubicBezTo>
                    <a:pt x="1361110" y="0"/>
                    <a:pt x="1379802" y="7742"/>
                    <a:pt x="1393583" y="21523"/>
                  </a:cubicBezTo>
                  <a:cubicBezTo>
                    <a:pt x="1407364" y="35305"/>
                    <a:pt x="1415106" y="53996"/>
                    <a:pt x="1415106" y="73486"/>
                  </a:cubicBezTo>
                  <a:lnTo>
                    <a:pt x="1415106" y="729748"/>
                  </a:lnTo>
                  <a:cubicBezTo>
                    <a:pt x="1415106" y="749238"/>
                    <a:pt x="1407364" y="767929"/>
                    <a:pt x="1393583" y="781710"/>
                  </a:cubicBezTo>
                  <a:cubicBezTo>
                    <a:pt x="1379802" y="795492"/>
                    <a:pt x="1361110" y="803234"/>
                    <a:pt x="1341621" y="803234"/>
                  </a:cubicBezTo>
                  <a:lnTo>
                    <a:pt x="73486" y="803234"/>
                  </a:lnTo>
                  <a:cubicBezTo>
                    <a:pt x="53996" y="803234"/>
                    <a:pt x="35305" y="795492"/>
                    <a:pt x="21523" y="781710"/>
                  </a:cubicBezTo>
                  <a:cubicBezTo>
                    <a:pt x="7742" y="767929"/>
                    <a:pt x="0" y="749238"/>
                    <a:pt x="0" y="729748"/>
                  </a:cubicBezTo>
                  <a:lnTo>
                    <a:pt x="0" y="73486"/>
                  </a:lnTo>
                  <a:cubicBezTo>
                    <a:pt x="0" y="53996"/>
                    <a:pt x="7742" y="35305"/>
                    <a:pt x="21523" y="21523"/>
                  </a:cubicBezTo>
                  <a:cubicBezTo>
                    <a:pt x="35305" y="7742"/>
                    <a:pt x="53996" y="0"/>
                    <a:pt x="73486" y="0"/>
                  </a:cubicBezTo>
                  <a:close/>
                </a:path>
              </a:pathLst>
            </a:custGeom>
            <a:solidFill>
              <a:srgbClr val="000000">
                <a:alpha val="0"/>
              </a:srgbClr>
            </a:solidFill>
            <a:ln w="57150" cap="rnd">
              <a:solidFill>
                <a:srgbClr val="FFBD59"/>
              </a:solidFill>
              <a:prstDash val="solid"/>
              <a:round/>
            </a:ln>
          </p:spPr>
        </p:sp>
        <p:sp>
          <p:nvSpPr>
            <p:cNvPr name="TextBox 11" id="11"/>
            <p:cNvSpPr txBox="true"/>
            <p:nvPr/>
          </p:nvSpPr>
          <p:spPr>
            <a:xfrm>
              <a:off x="0" y="-95250"/>
              <a:ext cx="1415106" cy="898484"/>
            </a:xfrm>
            <a:prstGeom prst="rect">
              <a:avLst/>
            </a:prstGeom>
          </p:spPr>
          <p:txBody>
            <a:bodyPr anchor="ctr" rtlCol="false" tIns="50800" lIns="50800" bIns="50800" rIns="50800"/>
            <a:lstStyle/>
            <a:p>
              <a:pPr>
                <a:lnSpc>
                  <a:spcPts val="4440"/>
                </a:lnSpc>
              </a:pPr>
              <a:r>
                <a:rPr lang="en-US" sz="3000">
                  <a:solidFill>
                    <a:srgbClr val="1EFFC1"/>
                  </a:solidFill>
                  <a:latin typeface="Arimo"/>
                </a:rPr>
                <a:t>Step 3: Instruction Tuning</a:t>
              </a:r>
            </a:p>
            <a:p>
              <a:pPr marL="647700" indent="-323850" lvl="1">
                <a:lnSpc>
                  <a:spcPts val="4440"/>
                </a:lnSpc>
                <a:buFont typeface="Arial"/>
                <a:buChar char="•"/>
              </a:pPr>
              <a:r>
                <a:rPr lang="en-US" sz="3000">
                  <a:solidFill>
                    <a:srgbClr val="1EFFC1"/>
                  </a:solidFill>
                  <a:latin typeface="Arimo"/>
                </a:rPr>
                <a:t>Fine-tuning with Instructions</a:t>
              </a:r>
            </a:p>
            <a:p>
              <a:pPr marL="647700" indent="-323850" lvl="1">
                <a:lnSpc>
                  <a:spcPts val="4440"/>
                </a:lnSpc>
                <a:buFont typeface="Arial"/>
                <a:buChar char="•"/>
              </a:pPr>
              <a:r>
                <a:rPr lang="en-US" sz="3000">
                  <a:solidFill>
                    <a:srgbClr val="1EFFC1"/>
                  </a:solidFill>
                  <a:latin typeface="Arimo"/>
                </a:rPr>
                <a:t>Hyperparameter Optimization</a:t>
              </a:r>
            </a:p>
          </p:txBody>
        </p:sp>
      </p:grpSp>
      <p:grpSp>
        <p:nvGrpSpPr>
          <p:cNvPr name="Group 12" id="12"/>
          <p:cNvGrpSpPr/>
          <p:nvPr/>
        </p:nvGrpSpPr>
        <p:grpSpPr>
          <a:xfrm rot="0">
            <a:off x="6376905" y="6208522"/>
            <a:ext cx="4497756" cy="3049778"/>
            <a:chOff x="0" y="0"/>
            <a:chExt cx="1184594" cy="803234"/>
          </a:xfrm>
        </p:grpSpPr>
        <p:sp>
          <p:nvSpPr>
            <p:cNvPr name="Freeform 13" id="13"/>
            <p:cNvSpPr/>
            <p:nvPr/>
          </p:nvSpPr>
          <p:spPr>
            <a:xfrm flipH="false" flipV="false" rot="0">
              <a:off x="0" y="0"/>
              <a:ext cx="1184594" cy="803234"/>
            </a:xfrm>
            <a:custGeom>
              <a:avLst/>
              <a:gdLst/>
              <a:ahLst/>
              <a:cxnLst/>
              <a:rect r="r" b="b" t="t" l="l"/>
              <a:pathLst>
                <a:path h="803234" w="1184594">
                  <a:moveTo>
                    <a:pt x="87786" y="0"/>
                  </a:moveTo>
                  <a:lnTo>
                    <a:pt x="1096809" y="0"/>
                  </a:lnTo>
                  <a:cubicBezTo>
                    <a:pt x="1120091" y="0"/>
                    <a:pt x="1142419" y="9249"/>
                    <a:pt x="1158882" y="25712"/>
                  </a:cubicBezTo>
                  <a:cubicBezTo>
                    <a:pt x="1175345" y="42175"/>
                    <a:pt x="1184594" y="64503"/>
                    <a:pt x="1184594" y="87786"/>
                  </a:cubicBezTo>
                  <a:lnTo>
                    <a:pt x="1184594" y="715448"/>
                  </a:lnTo>
                  <a:cubicBezTo>
                    <a:pt x="1184594" y="763931"/>
                    <a:pt x="1145291" y="803234"/>
                    <a:pt x="1096809" y="803234"/>
                  </a:cubicBezTo>
                  <a:lnTo>
                    <a:pt x="87786" y="803234"/>
                  </a:lnTo>
                  <a:cubicBezTo>
                    <a:pt x="39303" y="803234"/>
                    <a:pt x="0" y="763931"/>
                    <a:pt x="0" y="715448"/>
                  </a:cubicBezTo>
                  <a:lnTo>
                    <a:pt x="0" y="87786"/>
                  </a:lnTo>
                  <a:cubicBezTo>
                    <a:pt x="0" y="39303"/>
                    <a:pt x="39303" y="0"/>
                    <a:pt x="87786" y="0"/>
                  </a:cubicBezTo>
                  <a:close/>
                </a:path>
              </a:pathLst>
            </a:custGeom>
            <a:solidFill>
              <a:srgbClr val="000000">
                <a:alpha val="0"/>
              </a:srgbClr>
            </a:solidFill>
            <a:ln w="57150" cap="rnd">
              <a:solidFill>
                <a:srgbClr val="FFBD59"/>
              </a:solidFill>
              <a:prstDash val="solid"/>
              <a:round/>
            </a:ln>
          </p:spPr>
        </p:sp>
        <p:sp>
          <p:nvSpPr>
            <p:cNvPr name="TextBox 14" id="14"/>
            <p:cNvSpPr txBox="true"/>
            <p:nvPr/>
          </p:nvSpPr>
          <p:spPr>
            <a:xfrm>
              <a:off x="0" y="-95250"/>
              <a:ext cx="1184594" cy="898484"/>
            </a:xfrm>
            <a:prstGeom prst="rect">
              <a:avLst/>
            </a:prstGeom>
          </p:spPr>
          <p:txBody>
            <a:bodyPr anchor="ctr" rtlCol="false" tIns="50800" lIns="50800" bIns="50800" rIns="50800"/>
            <a:lstStyle/>
            <a:p>
              <a:pPr>
                <a:lnSpc>
                  <a:spcPts val="4440"/>
                </a:lnSpc>
              </a:pPr>
              <a:r>
                <a:rPr lang="en-US" sz="3000">
                  <a:solidFill>
                    <a:srgbClr val="1EFFC1"/>
                  </a:solidFill>
                  <a:latin typeface="Arimo"/>
                </a:rPr>
                <a:t>Step 4: Model Evaluation</a:t>
              </a:r>
            </a:p>
            <a:p>
              <a:pPr marL="647700" indent="-323850" lvl="1">
                <a:lnSpc>
                  <a:spcPts val="4440"/>
                </a:lnSpc>
                <a:buFont typeface="Arial"/>
                <a:buChar char="•"/>
              </a:pPr>
              <a:r>
                <a:rPr lang="en-US" sz="3000">
                  <a:solidFill>
                    <a:srgbClr val="1EFFC1"/>
                  </a:solidFill>
                  <a:latin typeface="Arimo"/>
                </a:rPr>
                <a:t>Eval</a:t>
              </a:r>
              <a:r>
                <a:rPr lang="en-US" sz="3000">
                  <a:solidFill>
                    <a:srgbClr val="1EFFC1"/>
                  </a:solidFill>
                  <a:latin typeface="Arimo"/>
                </a:rPr>
                <a:t>uate on Held-out Data</a:t>
              </a:r>
            </a:p>
            <a:p>
              <a:pPr marL="647700" indent="-323850" lvl="1">
                <a:lnSpc>
                  <a:spcPts val="4440"/>
                </a:lnSpc>
                <a:buFont typeface="Arial"/>
                <a:buChar char="•"/>
              </a:pPr>
              <a:r>
                <a:rPr lang="en-US" sz="3000">
                  <a:solidFill>
                    <a:srgbClr val="1EFFC1"/>
                  </a:solidFill>
                  <a:latin typeface="Arimo"/>
                </a:rPr>
                <a:t>Analyze Model Behavior</a:t>
              </a:r>
            </a:p>
          </p:txBody>
        </p:sp>
      </p:grpSp>
      <p:grpSp>
        <p:nvGrpSpPr>
          <p:cNvPr name="Group 15" id="15"/>
          <p:cNvGrpSpPr/>
          <p:nvPr/>
        </p:nvGrpSpPr>
        <p:grpSpPr>
          <a:xfrm rot="0">
            <a:off x="594601" y="6770497"/>
            <a:ext cx="4977719" cy="1925828"/>
            <a:chOff x="0" y="0"/>
            <a:chExt cx="1311004" cy="507214"/>
          </a:xfrm>
        </p:grpSpPr>
        <p:sp>
          <p:nvSpPr>
            <p:cNvPr name="Freeform 16" id="16"/>
            <p:cNvSpPr/>
            <p:nvPr/>
          </p:nvSpPr>
          <p:spPr>
            <a:xfrm flipH="false" flipV="false" rot="0">
              <a:off x="0" y="0"/>
              <a:ext cx="1311004" cy="507214"/>
            </a:xfrm>
            <a:custGeom>
              <a:avLst/>
              <a:gdLst/>
              <a:ahLst/>
              <a:cxnLst/>
              <a:rect r="r" b="b" t="t" l="l"/>
              <a:pathLst>
                <a:path h="507214" w="1311004">
                  <a:moveTo>
                    <a:pt x="79321" y="0"/>
                  </a:moveTo>
                  <a:lnTo>
                    <a:pt x="1231683" y="0"/>
                  </a:lnTo>
                  <a:cubicBezTo>
                    <a:pt x="1252720" y="0"/>
                    <a:pt x="1272896" y="8357"/>
                    <a:pt x="1287771" y="23233"/>
                  </a:cubicBezTo>
                  <a:cubicBezTo>
                    <a:pt x="1302647" y="38108"/>
                    <a:pt x="1311004" y="58284"/>
                    <a:pt x="1311004" y="79321"/>
                  </a:cubicBezTo>
                  <a:lnTo>
                    <a:pt x="1311004" y="427893"/>
                  </a:lnTo>
                  <a:cubicBezTo>
                    <a:pt x="1311004" y="448930"/>
                    <a:pt x="1302647" y="469106"/>
                    <a:pt x="1287771" y="483982"/>
                  </a:cubicBezTo>
                  <a:cubicBezTo>
                    <a:pt x="1272896" y="498857"/>
                    <a:pt x="1252720" y="507214"/>
                    <a:pt x="1231683" y="507214"/>
                  </a:cubicBezTo>
                  <a:lnTo>
                    <a:pt x="79321" y="507214"/>
                  </a:lnTo>
                  <a:cubicBezTo>
                    <a:pt x="58284" y="507214"/>
                    <a:pt x="38108" y="498857"/>
                    <a:pt x="23233" y="483982"/>
                  </a:cubicBezTo>
                  <a:cubicBezTo>
                    <a:pt x="8357" y="469106"/>
                    <a:pt x="0" y="448930"/>
                    <a:pt x="0" y="427893"/>
                  </a:cubicBezTo>
                  <a:lnTo>
                    <a:pt x="0" y="79321"/>
                  </a:lnTo>
                  <a:cubicBezTo>
                    <a:pt x="0" y="58284"/>
                    <a:pt x="8357" y="38108"/>
                    <a:pt x="23233" y="23233"/>
                  </a:cubicBezTo>
                  <a:cubicBezTo>
                    <a:pt x="38108" y="8357"/>
                    <a:pt x="58284" y="0"/>
                    <a:pt x="79321" y="0"/>
                  </a:cubicBezTo>
                  <a:close/>
                </a:path>
              </a:pathLst>
            </a:custGeom>
            <a:solidFill>
              <a:srgbClr val="000000">
                <a:alpha val="0"/>
              </a:srgbClr>
            </a:solidFill>
            <a:ln w="57150" cap="rnd">
              <a:solidFill>
                <a:srgbClr val="FFBD59"/>
              </a:solidFill>
              <a:prstDash val="solid"/>
              <a:round/>
            </a:ln>
          </p:spPr>
        </p:sp>
        <p:sp>
          <p:nvSpPr>
            <p:cNvPr name="TextBox 17" id="17"/>
            <p:cNvSpPr txBox="true"/>
            <p:nvPr/>
          </p:nvSpPr>
          <p:spPr>
            <a:xfrm>
              <a:off x="0" y="-95250"/>
              <a:ext cx="1311004" cy="602464"/>
            </a:xfrm>
            <a:prstGeom prst="rect">
              <a:avLst/>
            </a:prstGeom>
          </p:spPr>
          <p:txBody>
            <a:bodyPr anchor="ctr" rtlCol="false" tIns="50800" lIns="50800" bIns="50800" rIns="50800"/>
            <a:lstStyle/>
            <a:p>
              <a:pPr>
                <a:lnSpc>
                  <a:spcPts val="4440"/>
                </a:lnSpc>
              </a:pPr>
              <a:r>
                <a:rPr lang="en-US" sz="3000">
                  <a:solidFill>
                    <a:srgbClr val="1EFFC1"/>
                  </a:solidFill>
                  <a:latin typeface="Arimo"/>
                </a:rPr>
                <a:t>Step 5: Model Deployment</a:t>
              </a:r>
            </a:p>
            <a:p>
              <a:pPr marL="647700" indent="-323850" lvl="1">
                <a:lnSpc>
                  <a:spcPts val="4440"/>
                </a:lnSpc>
                <a:buFont typeface="Arial"/>
                <a:buChar char="•"/>
              </a:pPr>
              <a:r>
                <a:rPr lang="en-US" sz="3000">
                  <a:solidFill>
                    <a:srgbClr val="1EFFC1"/>
                  </a:solidFill>
                  <a:latin typeface="Arimo"/>
                </a:rPr>
                <a:t>Deploy </a:t>
              </a:r>
              <a:r>
                <a:rPr lang="en-US" sz="3000">
                  <a:solidFill>
                    <a:srgbClr val="1EFFC1"/>
                  </a:solidFill>
                  <a:latin typeface="Arimo"/>
                </a:rPr>
                <a:t>the Model</a:t>
              </a:r>
            </a:p>
            <a:p>
              <a:pPr marL="647700" indent="-323850" lvl="1">
                <a:lnSpc>
                  <a:spcPts val="4440"/>
                </a:lnSpc>
                <a:buFont typeface="Arial"/>
                <a:buChar char="•"/>
              </a:pPr>
              <a:r>
                <a:rPr lang="en-US" sz="3000">
                  <a:solidFill>
                    <a:srgbClr val="1EFFC1"/>
                  </a:solidFill>
                  <a:latin typeface="Arimo"/>
                </a:rPr>
                <a:t>Continuous Monitoring</a:t>
              </a:r>
            </a:p>
          </p:txBody>
        </p:sp>
      </p:grpSp>
      <p:sp>
        <p:nvSpPr>
          <p:cNvPr name="AutoShape 18" id="18"/>
          <p:cNvSpPr/>
          <p:nvPr/>
        </p:nvSpPr>
        <p:spPr>
          <a:xfrm flipV="true">
            <a:off x="7106348" y="3236659"/>
            <a:ext cx="4045909" cy="35022"/>
          </a:xfrm>
          <a:prstGeom prst="line">
            <a:avLst/>
          </a:prstGeom>
          <a:ln cap="flat" w="38100">
            <a:solidFill>
              <a:srgbClr val="FFFFFF"/>
            </a:solidFill>
            <a:prstDash val="solid"/>
            <a:headEnd type="none" len="sm" w="sm"/>
            <a:tailEnd type="arrow" len="sm" w="med"/>
          </a:ln>
        </p:spPr>
      </p:sp>
      <p:sp>
        <p:nvSpPr>
          <p:cNvPr name="AutoShape 19" id="19"/>
          <p:cNvSpPr/>
          <p:nvPr/>
        </p:nvSpPr>
        <p:spPr>
          <a:xfrm flipH="true">
            <a:off x="14572809" y="4480561"/>
            <a:ext cx="0" cy="1727961"/>
          </a:xfrm>
          <a:prstGeom prst="line">
            <a:avLst/>
          </a:prstGeom>
          <a:ln cap="flat" w="38100">
            <a:solidFill>
              <a:srgbClr val="FFFFFF"/>
            </a:solidFill>
            <a:prstDash val="solid"/>
            <a:headEnd type="none" len="sm" w="sm"/>
            <a:tailEnd type="arrow" len="sm" w="med"/>
          </a:ln>
        </p:spPr>
      </p:sp>
      <p:sp>
        <p:nvSpPr>
          <p:cNvPr name="AutoShape 20" id="20"/>
          <p:cNvSpPr/>
          <p:nvPr/>
        </p:nvSpPr>
        <p:spPr>
          <a:xfrm flipH="true">
            <a:off x="10874661" y="7733411"/>
            <a:ext cx="1011657" cy="0"/>
          </a:xfrm>
          <a:prstGeom prst="line">
            <a:avLst/>
          </a:prstGeom>
          <a:ln cap="flat" w="38100">
            <a:solidFill>
              <a:srgbClr val="FFFFFF"/>
            </a:solidFill>
            <a:prstDash val="solid"/>
            <a:headEnd type="none" len="sm" w="sm"/>
            <a:tailEnd type="arrow" len="sm" w="med"/>
          </a:ln>
        </p:spPr>
      </p:sp>
      <p:sp>
        <p:nvSpPr>
          <p:cNvPr name="AutoShape 21" id="21"/>
          <p:cNvSpPr/>
          <p:nvPr/>
        </p:nvSpPr>
        <p:spPr>
          <a:xfrm flipH="true">
            <a:off x="5572320" y="7733411"/>
            <a:ext cx="804585"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5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801673" y="428625"/>
            <a:ext cx="4563576" cy="1057275"/>
          </a:xfrm>
          <a:prstGeom prst="rect">
            <a:avLst/>
          </a:prstGeom>
        </p:spPr>
        <p:txBody>
          <a:bodyPr anchor="t" rtlCol="false" tIns="0" lIns="0" bIns="0" rIns="0">
            <a:spAutoFit/>
          </a:bodyPr>
          <a:lstStyle/>
          <a:p>
            <a:pPr>
              <a:lnSpc>
                <a:spcPts val="8400"/>
              </a:lnSpc>
            </a:pPr>
            <a:r>
              <a:rPr lang="en-US" sz="6000">
                <a:solidFill>
                  <a:srgbClr val="FFFFFF"/>
                </a:solidFill>
                <a:latin typeface="Arimo"/>
              </a:rPr>
              <a:t>Limitations</a:t>
            </a:r>
          </a:p>
        </p:txBody>
      </p:sp>
      <p:sp>
        <p:nvSpPr>
          <p:cNvPr name="TextBox 3" id="3"/>
          <p:cNvSpPr txBox="true"/>
          <p:nvPr/>
        </p:nvSpPr>
        <p:spPr>
          <a:xfrm rot="0">
            <a:off x="1343905" y="1402783"/>
            <a:ext cx="14045565" cy="5195473"/>
          </a:xfrm>
          <a:prstGeom prst="rect">
            <a:avLst/>
          </a:prstGeom>
        </p:spPr>
        <p:txBody>
          <a:bodyPr anchor="t" rtlCol="false" tIns="0" lIns="0" bIns="0" rIns="0">
            <a:spAutoFit/>
          </a:bodyPr>
          <a:lstStyle/>
          <a:p>
            <a:pPr marL="777548" indent="-388774" lvl="1">
              <a:lnSpc>
                <a:spcPts val="9003"/>
              </a:lnSpc>
              <a:buFont typeface="Arial"/>
              <a:buChar char="•"/>
            </a:pPr>
            <a:r>
              <a:rPr lang="en-US" sz="3601">
                <a:solidFill>
                  <a:srgbClr val="1EFFC1"/>
                </a:solidFill>
                <a:latin typeface="Arimo"/>
              </a:rPr>
              <a:t>It is expensive to collect groundtruth data for tasks. </a:t>
            </a:r>
          </a:p>
          <a:p>
            <a:pPr marL="777548" indent="-388774" lvl="1">
              <a:lnSpc>
                <a:spcPts val="7022"/>
              </a:lnSpc>
              <a:buFont typeface="Arial"/>
              <a:buChar char="•"/>
            </a:pPr>
            <a:r>
              <a:rPr lang="en-US" sz="3601">
                <a:solidFill>
                  <a:srgbClr val="1EFFC1"/>
                </a:solidFill>
                <a:latin typeface="Arimo"/>
              </a:rPr>
              <a:t>Tasks like open-ended creative generation have no right answer. </a:t>
            </a:r>
          </a:p>
          <a:p>
            <a:pPr>
              <a:lnSpc>
                <a:spcPts val="8571"/>
              </a:lnSpc>
            </a:pPr>
            <a:r>
              <a:rPr lang="en-US" sz="3601">
                <a:solidFill>
                  <a:srgbClr val="1EFFC1"/>
                </a:solidFill>
                <a:latin typeface="Arimo"/>
              </a:rPr>
              <a:t>               eg : Write me a story about a dog and her pet grasshopper.</a:t>
            </a:r>
          </a:p>
          <a:p>
            <a:pPr marL="777548" indent="-388774" lvl="1">
              <a:lnSpc>
                <a:spcPts val="8571"/>
              </a:lnSpc>
              <a:buFont typeface="Arial"/>
              <a:buChar char="•"/>
            </a:pPr>
            <a:r>
              <a:rPr lang="en-US" sz="3601">
                <a:solidFill>
                  <a:srgbClr val="1EFFC1"/>
                </a:solidFill>
                <a:latin typeface="Arimo"/>
              </a:rPr>
              <a:t>Language modeling penalizes all token-level mistakes equally, but some errors are worse than others.</a:t>
            </a:r>
          </a:p>
        </p:txBody>
      </p:sp>
    </p:spTree>
  </p:cSld>
  <p:clrMapOvr>
    <a:masterClrMapping/>
  </p:clrMapOvr>
</p:sld>
</file>

<file path=ppt/slides/slide5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519565" y="4543425"/>
            <a:ext cx="5248870"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Bold"/>
              </a:rPr>
              <a:t>DISTILLATION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230084" y="1409496"/>
            <a:ext cx="8566158" cy="1038226"/>
          </a:xfrm>
          <a:prstGeom prst="rect">
            <a:avLst/>
          </a:prstGeom>
        </p:spPr>
        <p:txBody>
          <a:bodyPr anchor="t" rtlCol="false" tIns="0" lIns="0" bIns="0" rIns="0">
            <a:spAutoFit/>
          </a:bodyPr>
          <a:lstStyle/>
          <a:p>
            <a:pPr algn="ctr">
              <a:lnSpc>
                <a:spcPts val="8399"/>
              </a:lnSpc>
            </a:pPr>
            <a:r>
              <a:rPr lang="en-US" sz="5999">
                <a:solidFill>
                  <a:srgbClr val="FFFFFF"/>
                </a:solidFill>
                <a:latin typeface="Arimo"/>
              </a:rPr>
              <a:t>What is Lang Chain?</a:t>
            </a:r>
          </a:p>
        </p:txBody>
      </p:sp>
      <p:sp>
        <p:nvSpPr>
          <p:cNvPr name="TextBox 3" id="3"/>
          <p:cNvSpPr txBox="true"/>
          <p:nvPr/>
        </p:nvSpPr>
        <p:spPr>
          <a:xfrm rot="0">
            <a:off x="580038" y="3336403"/>
            <a:ext cx="11199791" cy="2098675"/>
          </a:xfrm>
          <a:prstGeom prst="rect">
            <a:avLst/>
          </a:prstGeom>
        </p:spPr>
        <p:txBody>
          <a:bodyPr anchor="t" rtlCol="false" tIns="0" lIns="0" bIns="0" rIns="0">
            <a:spAutoFit/>
          </a:bodyPr>
          <a:lstStyle/>
          <a:p>
            <a:pPr marL="863599" indent="-431800" lvl="1">
              <a:lnSpc>
                <a:spcPts val="5599"/>
              </a:lnSpc>
              <a:buFont typeface="Arial"/>
              <a:buChar char="•"/>
            </a:pPr>
            <a:r>
              <a:rPr lang="en-US" sz="3999">
                <a:solidFill>
                  <a:srgbClr val="1EFFC1"/>
                </a:solidFill>
                <a:latin typeface="Arimo"/>
              </a:rPr>
              <a:t>An open source framework </a:t>
            </a:r>
          </a:p>
          <a:p>
            <a:pPr marL="863599" indent="-431800" lvl="1">
              <a:lnSpc>
                <a:spcPts val="5599"/>
              </a:lnSpc>
              <a:buFont typeface="Arial"/>
              <a:buChar char="•"/>
            </a:pPr>
            <a:r>
              <a:rPr lang="en-US" sz="3999">
                <a:solidFill>
                  <a:srgbClr val="1EFFC1"/>
                </a:solidFill>
                <a:latin typeface="Arimo"/>
              </a:rPr>
              <a:t>Combines LLM like GPT 3.5 Or GPT 4 with external sources of computation and data.</a:t>
            </a:r>
          </a:p>
        </p:txBody>
      </p:sp>
      <p:grpSp>
        <p:nvGrpSpPr>
          <p:cNvPr name="Group 4" id="4"/>
          <p:cNvGrpSpPr/>
          <p:nvPr/>
        </p:nvGrpSpPr>
        <p:grpSpPr>
          <a:xfrm rot="0">
            <a:off x="11491967" y="2244892"/>
            <a:ext cx="6023712" cy="6380373"/>
            <a:chOff x="0" y="0"/>
            <a:chExt cx="8031616" cy="8507163"/>
          </a:xfrm>
        </p:grpSpPr>
        <p:grpSp>
          <p:nvGrpSpPr>
            <p:cNvPr name="Group 5" id="5"/>
            <p:cNvGrpSpPr/>
            <p:nvPr/>
          </p:nvGrpSpPr>
          <p:grpSpPr>
            <a:xfrm rot="0">
              <a:off x="3139527" y="3498684"/>
              <a:ext cx="2068197" cy="1509795"/>
              <a:chOff x="0" y="0"/>
              <a:chExt cx="812800" cy="593348"/>
            </a:xfrm>
          </p:grpSpPr>
          <p:sp>
            <p:nvSpPr>
              <p:cNvPr name="Freeform 6" id="6"/>
              <p:cNvSpPr/>
              <p:nvPr/>
            </p:nvSpPr>
            <p:spPr>
              <a:xfrm flipH="false" flipV="false" rot="0">
                <a:off x="0" y="0"/>
                <a:ext cx="812800" cy="593348"/>
              </a:xfrm>
              <a:custGeom>
                <a:avLst/>
                <a:gdLst/>
                <a:ahLst/>
                <a:cxnLst/>
                <a:rect r="r" b="b" t="t" l="l"/>
                <a:pathLst>
                  <a:path h="593348" w="812800">
                    <a:moveTo>
                      <a:pt x="203903" y="0"/>
                    </a:moveTo>
                    <a:lnTo>
                      <a:pt x="608897" y="0"/>
                    </a:lnTo>
                    <a:cubicBezTo>
                      <a:pt x="662975" y="0"/>
                      <a:pt x="714839" y="21483"/>
                      <a:pt x="753078" y="59722"/>
                    </a:cubicBezTo>
                    <a:cubicBezTo>
                      <a:pt x="791317" y="97961"/>
                      <a:pt x="812800" y="149825"/>
                      <a:pt x="812800" y="203903"/>
                    </a:cubicBezTo>
                    <a:lnTo>
                      <a:pt x="812800" y="389445"/>
                    </a:lnTo>
                    <a:cubicBezTo>
                      <a:pt x="812800" y="443524"/>
                      <a:pt x="791317" y="495387"/>
                      <a:pt x="753078" y="533627"/>
                    </a:cubicBezTo>
                    <a:cubicBezTo>
                      <a:pt x="714839" y="571866"/>
                      <a:pt x="662975" y="593348"/>
                      <a:pt x="608897" y="593348"/>
                    </a:cubicBezTo>
                    <a:lnTo>
                      <a:pt x="203903" y="593348"/>
                    </a:lnTo>
                    <a:cubicBezTo>
                      <a:pt x="149825" y="593348"/>
                      <a:pt x="97961" y="571866"/>
                      <a:pt x="59722" y="533627"/>
                    </a:cubicBezTo>
                    <a:cubicBezTo>
                      <a:pt x="21483" y="495387"/>
                      <a:pt x="0" y="443524"/>
                      <a:pt x="0" y="389445"/>
                    </a:cubicBezTo>
                    <a:lnTo>
                      <a:pt x="0" y="203903"/>
                    </a:lnTo>
                    <a:cubicBezTo>
                      <a:pt x="0" y="149825"/>
                      <a:pt x="21483" y="97961"/>
                      <a:pt x="59722" y="59722"/>
                    </a:cubicBezTo>
                    <a:cubicBezTo>
                      <a:pt x="97961" y="21483"/>
                      <a:pt x="149825" y="0"/>
                      <a:pt x="203903" y="0"/>
                    </a:cubicBezTo>
                    <a:close/>
                  </a:path>
                </a:pathLst>
              </a:custGeom>
              <a:solidFill>
                <a:srgbClr val="052643"/>
              </a:solidFill>
              <a:ln w="38100" cap="rnd">
                <a:solidFill>
                  <a:srgbClr val="FFDE59"/>
                </a:solidFill>
                <a:prstDash val="solid"/>
                <a:round/>
              </a:ln>
            </p:spPr>
          </p:sp>
          <p:sp>
            <p:nvSpPr>
              <p:cNvPr name="TextBox 7" id="7"/>
              <p:cNvSpPr txBox="true"/>
              <p:nvPr/>
            </p:nvSpPr>
            <p:spPr>
              <a:xfrm>
                <a:off x="0" y="-276225"/>
                <a:ext cx="812800" cy="869573"/>
              </a:xfrm>
              <a:prstGeom prst="rect">
                <a:avLst/>
              </a:prstGeom>
            </p:spPr>
            <p:txBody>
              <a:bodyPr anchor="ctr" rtlCol="false" tIns="31875" lIns="31875" bIns="31875" rIns="31875"/>
              <a:lstStyle/>
              <a:p>
                <a:pPr algn="ctr">
                  <a:lnSpc>
                    <a:spcPts val="5338"/>
                  </a:lnSpc>
                </a:pPr>
              </a:p>
            </p:txBody>
          </p:sp>
        </p:grpSp>
        <p:sp>
          <p:nvSpPr>
            <p:cNvPr name="TextBox 8" id="8"/>
            <p:cNvSpPr txBox="true"/>
            <p:nvPr/>
          </p:nvSpPr>
          <p:spPr>
            <a:xfrm rot="0">
              <a:off x="3139527" y="3781480"/>
              <a:ext cx="2068197" cy="884592"/>
            </a:xfrm>
            <a:prstGeom prst="rect">
              <a:avLst/>
            </a:prstGeom>
          </p:spPr>
          <p:txBody>
            <a:bodyPr anchor="t" rtlCol="false" tIns="0" lIns="0" bIns="0" rIns="0">
              <a:spAutoFit/>
            </a:bodyPr>
            <a:lstStyle/>
            <a:p>
              <a:pPr algn="ctr">
                <a:lnSpc>
                  <a:spcPts val="2603"/>
                </a:lnSpc>
              </a:pPr>
              <a:r>
                <a:rPr lang="en-US" sz="1859">
                  <a:solidFill>
                    <a:srgbClr val="1EFFC1"/>
                  </a:solidFill>
                  <a:latin typeface="Arimo"/>
                </a:rPr>
                <a:t>Lang </a:t>
              </a:r>
            </a:p>
            <a:p>
              <a:pPr algn="ctr">
                <a:lnSpc>
                  <a:spcPts val="2603"/>
                </a:lnSpc>
              </a:pPr>
              <a:r>
                <a:rPr lang="en-US" sz="1859">
                  <a:solidFill>
                    <a:srgbClr val="1EFFC1"/>
                  </a:solidFill>
                  <a:latin typeface="Arimo"/>
                </a:rPr>
                <a:t>Chain</a:t>
              </a:r>
            </a:p>
          </p:txBody>
        </p:sp>
        <p:grpSp>
          <p:nvGrpSpPr>
            <p:cNvPr name="Group 9" id="9"/>
            <p:cNvGrpSpPr/>
            <p:nvPr/>
          </p:nvGrpSpPr>
          <p:grpSpPr>
            <a:xfrm rot="0">
              <a:off x="180899" y="1733243"/>
              <a:ext cx="2081036" cy="208103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11" id="11"/>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grpSp>
          <p:nvGrpSpPr>
            <p:cNvPr name="Group 12" id="12"/>
            <p:cNvGrpSpPr/>
            <p:nvPr/>
          </p:nvGrpSpPr>
          <p:grpSpPr>
            <a:xfrm rot="0">
              <a:off x="3126688" y="6426128"/>
              <a:ext cx="2081036" cy="208103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14" id="14"/>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grpSp>
          <p:nvGrpSpPr>
            <p:cNvPr name="Group 15" id="15"/>
            <p:cNvGrpSpPr/>
            <p:nvPr/>
          </p:nvGrpSpPr>
          <p:grpSpPr>
            <a:xfrm rot="0">
              <a:off x="3004512" y="0"/>
              <a:ext cx="2081036" cy="208103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17" id="17"/>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grpSp>
          <p:nvGrpSpPr>
            <p:cNvPr name="Group 18" id="18"/>
            <p:cNvGrpSpPr/>
            <p:nvPr/>
          </p:nvGrpSpPr>
          <p:grpSpPr>
            <a:xfrm rot="0">
              <a:off x="5950580" y="4994324"/>
              <a:ext cx="2081036" cy="208103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20" id="20"/>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grpSp>
          <p:nvGrpSpPr>
            <p:cNvPr name="Group 21" id="21"/>
            <p:cNvGrpSpPr/>
            <p:nvPr/>
          </p:nvGrpSpPr>
          <p:grpSpPr>
            <a:xfrm rot="0">
              <a:off x="58445" y="4540063"/>
              <a:ext cx="2081036" cy="208103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23" id="23"/>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grpSp>
          <p:nvGrpSpPr>
            <p:cNvPr name="Group 24" id="24"/>
            <p:cNvGrpSpPr/>
            <p:nvPr/>
          </p:nvGrpSpPr>
          <p:grpSpPr>
            <a:xfrm rot="0">
              <a:off x="5950580" y="1733243"/>
              <a:ext cx="2081036" cy="208103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2643"/>
              </a:solidFill>
              <a:ln w="38100" cap="sq">
                <a:solidFill>
                  <a:srgbClr val="FDEF59"/>
                </a:solidFill>
                <a:prstDash val="solid"/>
                <a:miter/>
              </a:ln>
            </p:spPr>
          </p:sp>
          <p:sp>
            <p:nvSpPr>
              <p:cNvPr name="TextBox 26" id="26"/>
              <p:cNvSpPr txBox="true"/>
              <p:nvPr/>
            </p:nvSpPr>
            <p:spPr>
              <a:xfrm>
                <a:off x="76200" y="-200025"/>
                <a:ext cx="660400" cy="936625"/>
              </a:xfrm>
              <a:prstGeom prst="rect">
                <a:avLst/>
              </a:prstGeom>
            </p:spPr>
            <p:txBody>
              <a:bodyPr anchor="ctr" rtlCol="false" tIns="42137" lIns="42137" bIns="42137" rIns="42137"/>
              <a:lstStyle/>
              <a:p>
                <a:pPr algn="ctr">
                  <a:lnSpc>
                    <a:spcPts val="5338"/>
                  </a:lnSpc>
                </a:pPr>
              </a:p>
            </p:txBody>
          </p:sp>
        </p:grpSp>
        <p:sp>
          <p:nvSpPr>
            <p:cNvPr name="TextBox 27" id="27"/>
            <p:cNvSpPr txBox="true"/>
            <p:nvPr/>
          </p:nvSpPr>
          <p:spPr>
            <a:xfrm rot="0">
              <a:off x="3004512" y="774863"/>
              <a:ext cx="2081036"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Models</a:t>
              </a:r>
            </a:p>
          </p:txBody>
        </p:sp>
        <p:sp>
          <p:nvSpPr>
            <p:cNvPr name="TextBox 28" id="28"/>
            <p:cNvSpPr txBox="true"/>
            <p:nvPr/>
          </p:nvSpPr>
          <p:spPr>
            <a:xfrm rot="0">
              <a:off x="0" y="2508105"/>
              <a:ext cx="2442833"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Agents</a:t>
              </a:r>
            </a:p>
          </p:txBody>
        </p:sp>
        <p:sp>
          <p:nvSpPr>
            <p:cNvPr name="TextBox 29" id="29"/>
            <p:cNvSpPr txBox="true"/>
            <p:nvPr/>
          </p:nvSpPr>
          <p:spPr>
            <a:xfrm rot="0">
              <a:off x="5888464" y="2508105"/>
              <a:ext cx="2143151"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Prompt</a:t>
              </a:r>
            </a:p>
          </p:txBody>
        </p:sp>
        <p:sp>
          <p:nvSpPr>
            <p:cNvPr name="TextBox 30" id="30"/>
            <p:cNvSpPr txBox="true"/>
            <p:nvPr/>
          </p:nvSpPr>
          <p:spPr>
            <a:xfrm rot="0">
              <a:off x="396474" y="5314925"/>
              <a:ext cx="1404976"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Chain</a:t>
              </a:r>
            </a:p>
          </p:txBody>
        </p:sp>
        <p:sp>
          <p:nvSpPr>
            <p:cNvPr name="TextBox 31" id="31"/>
            <p:cNvSpPr txBox="true"/>
            <p:nvPr/>
          </p:nvSpPr>
          <p:spPr>
            <a:xfrm rot="0">
              <a:off x="3197681" y="7198113"/>
              <a:ext cx="1939050"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Indexes</a:t>
              </a:r>
            </a:p>
          </p:txBody>
        </p:sp>
        <p:sp>
          <p:nvSpPr>
            <p:cNvPr name="TextBox 32" id="32"/>
            <p:cNvSpPr txBox="true"/>
            <p:nvPr/>
          </p:nvSpPr>
          <p:spPr>
            <a:xfrm rot="0">
              <a:off x="6149334" y="5769187"/>
              <a:ext cx="1683528" cy="493210"/>
            </a:xfrm>
            <a:prstGeom prst="rect">
              <a:avLst/>
            </a:prstGeom>
          </p:spPr>
          <p:txBody>
            <a:bodyPr anchor="t" rtlCol="false" tIns="0" lIns="0" bIns="0" rIns="0">
              <a:spAutoFit/>
            </a:bodyPr>
            <a:lstStyle/>
            <a:p>
              <a:pPr algn="ctr">
                <a:lnSpc>
                  <a:spcPts val="3162"/>
                </a:lnSpc>
              </a:pPr>
              <a:r>
                <a:rPr lang="en-US" sz="2259">
                  <a:solidFill>
                    <a:srgbClr val="1EFFC1"/>
                  </a:solidFill>
                  <a:latin typeface="Canva Sans"/>
                </a:rPr>
                <a:t>Memory</a:t>
              </a:r>
            </a:p>
          </p:txBody>
        </p:sp>
      </p:grpSp>
      <p:sp>
        <p:nvSpPr>
          <p:cNvPr name="TextBox 33" id="33"/>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958802" y="428625"/>
            <a:ext cx="6860262"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What is Distillation ?</a:t>
            </a:r>
          </a:p>
        </p:txBody>
      </p:sp>
      <p:sp>
        <p:nvSpPr>
          <p:cNvPr name="TextBox 3" id="3"/>
          <p:cNvSpPr txBox="true"/>
          <p:nvPr/>
        </p:nvSpPr>
        <p:spPr>
          <a:xfrm rot="0">
            <a:off x="1730038" y="2187347"/>
            <a:ext cx="13677653" cy="2329816"/>
          </a:xfrm>
          <a:prstGeom prst="rect">
            <a:avLst/>
          </a:prstGeom>
        </p:spPr>
        <p:txBody>
          <a:bodyPr anchor="t" rtlCol="false" tIns="0" lIns="0" bIns="0" rIns="0">
            <a:spAutoFit/>
          </a:bodyPr>
          <a:lstStyle/>
          <a:p>
            <a:pPr marL="777238" indent="-388619" lvl="1">
              <a:lnSpc>
                <a:spcPts val="6299"/>
              </a:lnSpc>
              <a:buFont typeface="Arial"/>
              <a:buChar char="•"/>
            </a:pPr>
            <a:r>
              <a:rPr lang="en-US" sz="3599">
                <a:solidFill>
                  <a:srgbClr val="1EFFC1"/>
                </a:solidFill>
                <a:latin typeface="Arimo"/>
              </a:rPr>
              <a:t>A collection of approaches that use one or more large models to </a:t>
            </a:r>
            <a:r>
              <a:rPr lang="en-US" sz="3599">
                <a:solidFill>
                  <a:srgbClr val="1EFFC1"/>
                </a:solidFill>
                <a:latin typeface="Arimo"/>
                <a:hlinkClick r:id="rId3" tooltip="https://arxiv.org/abs/2306.08543"/>
              </a:rPr>
              <a:t>“teach” a smaller model</a:t>
            </a:r>
            <a:r>
              <a:rPr lang="en-US" sz="3599">
                <a:solidFill>
                  <a:srgbClr val="1EFFC1"/>
                </a:solidFill>
                <a:latin typeface="Arimo"/>
              </a:rPr>
              <a:t> to complete a specific task.</a:t>
            </a:r>
          </a:p>
          <a:p>
            <a:pPr>
              <a:lnSpc>
                <a:spcPts val="6299"/>
              </a:lnSpc>
            </a:pPr>
          </a:p>
        </p:txBody>
      </p:sp>
      <p:sp>
        <p:nvSpPr>
          <p:cNvPr name="TextBox 4" id="4"/>
          <p:cNvSpPr txBox="true"/>
          <p:nvPr/>
        </p:nvSpPr>
        <p:spPr>
          <a:xfrm rot="0">
            <a:off x="1085663" y="5000625"/>
            <a:ext cx="6606540"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Why it is desirable?</a:t>
            </a:r>
          </a:p>
        </p:txBody>
      </p:sp>
      <p:sp>
        <p:nvSpPr>
          <p:cNvPr name="TextBox 5" id="5"/>
          <p:cNvSpPr txBox="true"/>
          <p:nvPr/>
        </p:nvSpPr>
        <p:spPr>
          <a:xfrm rot="0">
            <a:off x="1730038" y="6477000"/>
            <a:ext cx="13677653" cy="3234691"/>
          </a:xfrm>
          <a:prstGeom prst="rect">
            <a:avLst/>
          </a:prstGeom>
        </p:spPr>
        <p:txBody>
          <a:bodyPr anchor="t" rtlCol="false" tIns="0" lIns="0" bIns="0" rIns="0">
            <a:spAutoFit/>
          </a:bodyPr>
          <a:lstStyle/>
          <a:p>
            <a:pPr marL="777238" indent="-388619" lvl="1">
              <a:lnSpc>
                <a:spcPts val="6299"/>
              </a:lnSpc>
              <a:buFont typeface="Arial"/>
              <a:buChar char="•"/>
            </a:pPr>
            <a:r>
              <a:rPr lang="en-US" sz="3599">
                <a:solidFill>
                  <a:srgbClr val="1EFFC1"/>
                </a:solidFill>
                <a:latin typeface="Arimo"/>
              </a:rPr>
              <a:t>Reduced model size</a:t>
            </a:r>
          </a:p>
          <a:p>
            <a:pPr marL="777238" indent="-388619" lvl="1">
              <a:lnSpc>
                <a:spcPts val="6299"/>
              </a:lnSpc>
              <a:buFont typeface="Arial"/>
              <a:buChar char="•"/>
            </a:pPr>
            <a:r>
              <a:rPr lang="en-US" sz="3599">
                <a:solidFill>
                  <a:srgbClr val="1EFFC1"/>
                </a:solidFill>
                <a:latin typeface="Arimo"/>
              </a:rPr>
              <a:t>Improved performance</a:t>
            </a:r>
          </a:p>
          <a:p>
            <a:pPr marL="777238" indent="-388619" lvl="1">
              <a:lnSpc>
                <a:spcPts val="7199"/>
              </a:lnSpc>
              <a:buFont typeface="Arial"/>
              <a:buChar char="•"/>
            </a:pPr>
            <a:r>
              <a:rPr lang="en-US" sz="3599">
                <a:solidFill>
                  <a:srgbClr val="1EFFC1"/>
                </a:solidFill>
                <a:latin typeface="Arimo"/>
              </a:rPr>
              <a:t>Reduced training time</a:t>
            </a:r>
          </a:p>
          <a:p>
            <a:pPr>
              <a:lnSpc>
                <a:spcPts val="6299"/>
              </a:lnSpc>
            </a:pPr>
          </a:p>
        </p:txBody>
      </p:sp>
    </p:spTree>
  </p:cSld>
  <p:clrMapOvr>
    <a:masterClrMapping/>
  </p:clrMapOvr>
</p:sld>
</file>

<file path=ppt/slides/slide6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4716184" y="1485900"/>
            <a:ext cx="9523250" cy="1588622"/>
            <a:chOff x="0" y="0"/>
            <a:chExt cx="2508181" cy="418403"/>
          </a:xfrm>
        </p:grpSpPr>
        <p:sp>
          <p:nvSpPr>
            <p:cNvPr name="Freeform 3" id="3"/>
            <p:cNvSpPr/>
            <p:nvPr/>
          </p:nvSpPr>
          <p:spPr>
            <a:xfrm flipH="false" flipV="false" rot="0">
              <a:off x="0" y="0"/>
              <a:ext cx="2508181" cy="418403"/>
            </a:xfrm>
            <a:custGeom>
              <a:avLst/>
              <a:gdLst/>
              <a:ahLst/>
              <a:cxnLst/>
              <a:rect r="r" b="b" t="t" l="l"/>
              <a:pathLst>
                <a:path h="418403" w="2508181">
                  <a:moveTo>
                    <a:pt x="41460" y="0"/>
                  </a:moveTo>
                  <a:lnTo>
                    <a:pt x="2466721" y="0"/>
                  </a:lnTo>
                  <a:cubicBezTo>
                    <a:pt x="2489619" y="0"/>
                    <a:pt x="2508181" y="18562"/>
                    <a:pt x="2508181" y="41460"/>
                  </a:cubicBezTo>
                  <a:lnTo>
                    <a:pt x="2508181" y="376942"/>
                  </a:lnTo>
                  <a:cubicBezTo>
                    <a:pt x="2508181" y="399840"/>
                    <a:pt x="2489619" y="418403"/>
                    <a:pt x="2466721" y="418403"/>
                  </a:cubicBezTo>
                  <a:lnTo>
                    <a:pt x="41460" y="418403"/>
                  </a:lnTo>
                  <a:cubicBezTo>
                    <a:pt x="30464" y="418403"/>
                    <a:pt x="19919" y="414034"/>
                    <a:pt x="12143" y="406259"/>
                  </a:cubicBezTo>
                  <a:cubicBezTo>
                    <a:pt x="4368" y="398484"/>
                    <a:pt x="0" y="387938"/>
                    <a:pt x="0" y="376942"/>
                  </a:cubicBezTo>
                  <a:lnTo>
                    <a:pt x="0" y="41460"/>
                  </a:lnTo>
                  <a:cubicBezTo>
                    <a:pt x="0" y="18562"/>
                    <a:pt x="18562" y="0"/>
                    <a:pt x="41460" y="0"/>
                  </a:cubicBezTo>
                  <a:close/>
                </a:path>
              </a:pathLst>
            </a:custGeom>
            <a:solidFill>
              <a:srgbClr val="000000">
                <a:alpha val="0"/>
              </a:srgbClr>
            </a:solidFill>
            <a:ln w="57150" cap="rnd">
              <a:solidFill>
                <a:srgbClr val="FFBD59"/>
              </a:solidFill>
              <a:prstDash val="solid"/>
              <a:round/>
            </a:ln>
          </p:spPr>
        </p:sp>
        <p:sp>
          <p:nvSpPr>
            <p:cNvPr name="TextBox 4" id="4"/>
            <p:cNvSpPr txBox="true"/>
            <p:nvPr/>
          </p:nvSpPr>
          <p:spPr>
            <a:xfrm>
              <a:off x="0" y="-142875"/>
              <a:ext cx="2508181" cy="561278"/>
            </a:xfrm>
            <a:prstGeom prst="rect">
              <a:avLst/>
            </a:prstGeom>
          </p:spPr>
          <p:txBody>
            <a:bodyPr anchor="ctr" rtlCol="false" tIns="50800" lIns="50800" bIns="50800" rIns="50800"/>
            <a:lstStyle/>
            <a:p>
              <a:pPr algn="ctr">
                <a:lnSpc>
                  <a:spcPts val="5425"/>
                </a:lnSpc>
              </a:pPr>
              <a:r>
                <a:rPr lang="en-US" sz="3500">
                  <a:solidFill>
                    <a:srgbClr val="1EFFC1"/>
                  </a:solidFill>
                  <a:latin typeface="Arimo"/>
                </a:rPr>
                <a:t>Step 1: Prepare few-shot CoT examples containing Input, Rationale,</a:t>
              </a:r>
              <a:r>
                <a:rPr lang="en-US" sz="3500">
                  <a:solidFill>
                    <a:srgbClr val="1EFFC1"/>
                  </a:solidFill>
                  <a:latin typeface="Arimo"/>
                </a:rPr>
                <a:t> Output.</a:t>
              </a:r>
            </a:p>
          </p:txBody>
        </p:sp>
      </p:grpSp>
      <p:sp>
        <p:nvSpPr>
          <p:cNvPr name="TextBox 5" id="5"/>
          <p:cNvSpPr txBox="true"/>
          <p:nvPr/>
        </p:nvSpPr>
        <p:spPr>
          <a:xfrm rot="0">
            <a:off x="471955" y="174527"/>
            <a:ext cx="783395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How Distillation works?</a:t>
            </a:r>
          </a:p>
        </p:txBody>
      </p:sp>
      <p:grpSp>
        <p:nvGrpSpPr>
          <p:cNvPr name="Group 6" id="6"/>
          <p:cNvGrpSpPr/>
          <p:nvPr/>
        </p:nvGrpSpPr>
        <p:grpSpPr>
          <a:xfrm rot="0">
            <a:off x="5224380" y="4059957"/>
            <a:ext cx="8506858" cy="1304925"/>
            <a:chOff x="0" y="0"/>
            <a:chExt cx="2240489" cy="343684"/>
          </a:xfrm>
        </p:grpSpPr>
        <p:sp>
          <p:nvSpPr>
            <p:cNvPr name="Freeform 7" id="7"/>
            <p:cNvSpPr/>
            <p:nvPr/>
          </p:nvSpPr>
          <p:spPr>
            <a:xfrm flipH="false" flipV="false" rot="0">
              <a:off x="0" y="0"/>
              <a:ext cx="2240489" cy="343684"/>
            </a:xfrm>
            <a:custGeom>
              <a:avLst/>
              <a:gdLst/>
              <a:ahLst/>
              <a:cxnLst/>
              <a:rect r="r" b="b" t="t" l="l"/>
              <a:pathLst>
                <a:path h="343684" w="2240489">
                  <a:moveTo>
                    <a:pt x="46414" y="0"/>
                  </a:moveTo>
                  <a:lnTo>
                    <a:pt x="2194075" y="0"/>
                  </a:lnTo>
                  <a:cubicBezTo>
                    <a:pt x="2206385" y="0"/>
                    <a:pt x="2218191" y="4890"/>
                    <a:pt x="2226895" y="13594"/>
                  </a:cubicBezTo>
                  <a:cubicBezTo>
                    <a:pt x="2235599" y="22299"/>
                    <a:pt x="2240489" y="34104"/>
                    <a:pt x="2240489" y="46414"/>
                  </a:cubicBezTo>
                  <a:lnTo>
                    <a:pt x="2240489" y="297270"/>
                  </a:lnTo>
                  <a:cubicBezTo>
                    <a:pt x="2240489" y="322904"/>
                    <a:pt x="2219709" y="343684"/>
                    <a:pt x="2194075" y="343684"/>
                  </a:cubicBezTo>
                  <a:lnTo>
                    <a:pt x="46414" y="343684"/>
                  </a:lnTo>
                  <a:cubicBezTo>
                    <a:pt x="20780" y="343684"/>
                    <a:pt x="0" y="322904"/>
                    <a:pt x="0" y="297270"/>
                  </a:cubicBezTo>
                  <a:lnTo>
                    <a:pt x="0" y="46414"/>
                  </a:lnTo>
                  <a:cubicBezTo>
                    <a:pt x="0" y="20780"/>
                    <a:pt x="20780" y="0"/>
                    <a:pt x="46414" y="0"/>
                  </a:cubicBezTo>
                  <a:close/>
                </a:path>
              </a:pathLst>
            </a:custGeom>
            <a:solidFill>
              <a:srgbClr val="000000">
                <a:alpha val="0"/>
              </a:srgbClr>
            </a:solidFill>
            <a:ln w="57150" cap="rnd">
              <a:solidFill>
                <a:srgbClr val="FFBD59"/>
              </a:solidFill>
              <a:prstDash val="solid"/>
              <a:round/>
            </a:ln>
          </p:spPr>
        </p:sp>
        <p:sp>
          <p:nvSpPr>
            <p:cNvPr name="TextBox 8" id="8"/>
            <p:cNvSpPr txBox="true"/>
            <p:nvPr/>
          </p:nvSpPr>
          <p:spPr>
            <a:xfrm>
              <a:off x="0" y="-142875"/>
              <a:ext cx="2240489" cy="486559"/>
            </a:xfrm>
            <a:prstGeom prst="rect">
              <a:avLst/>
            </a:prstGeom>
          </p:spPr>
          <p:txBody>
            <a:bodyPr anchor="ctr" rtlCol="false" tIns="50800" lIns="50800" bIns="50800" rIns="50800"/>
            <a:lstStyle/>
            <a:p>
              <a:pPr algn="ctr">
                <a:lnSpc>
                  <a:spcPts val="5425"/>
                </a:lnSpc>
              </a:pPr>
              <a:r>
                <a:rPr lang="en-US" sz="3500">
                  <a:solidFill>
                    <a:srgbClr val="1EFFC1"/>
                  </a:solidFill>
                  <a:latin typeface="Arimo"/>
                  <a:ea typeface="Arimo"/>
                </a:rPr>
                <a:t>St﻿ep 2: Extract rationales from an LLM</a:t>
              </a:r>
            </a:p>
          </p:txBody>
        </p:sp>
      </p:grpSp>
      <p:grpSp>
        <p:nvGrpSpPr>
          <p:cNvPr name="Group 9" id="9"/>
          <p:cNvGrpSpPr/>
          <p:nvPr/>
        </p:nvGrpSpPr>
        <p:grpSpPr>
          <a:xfrm rot="0">
            <a:off x="5224380" y="6350317"/>
            <a:ext cx="8506858" cy="1288952"/>
            <a:chOff x="0" y="0"/>
            <a:chExt cx="2240489" cy="339477"/>
          </a:xfrm>
        </p:grpSpPr>
        <p:sp>
          <p:nvSpPr>
            <p:cNvPr name="Freeform 10" id="10"/>
            <p:cNvSpPr/>
            <p:nvPr/>
          </p:nvSpPr>
          <p:spPr>
            <a:xfrm flipH="false" flipV="false" rot="0">
              <a:off x="0" y="0"/>
              <a:ext cx="2240489" cy="339477"/>
            </a:xfrm>
            <a:custGeom>
              <a:avLst/>
              <a:gdLst/>
              <a:ahLst/>
              <a:cxnLst/>
              <a:rect r="r" b="b" t="t" l="l"/>
              <a:pathLst>
                <a:path h="339477" w="2240489">
                  <a:moveTo>
                    <a:pt x="46414" y="0"/>
                  </a:moveTo>
                  <a:lnTo>
                    <a:pt x="2194075" y="0"/>
                  </a:lnTo>
                  <a:cubicBezTo>
                    <a:pt x="2206385" y="0"/>
                    <a:pt x="2218191" y="4890"/>
                    <a:pt x="2226895" y="13594"/>
                  </a:cubicBezTo>
                  <a:cubicBezTo>
                    <a:pt x="2235599" y="22299"/>
                    <a:pt x="2240489" y="34104"/>
                    <a:pt x="2240489" y="46414"/>
                  </a:cubicBezTo>
                  <a:lnTo>
                    <a:pt x="2240489" y="293063"/>
                  </a:lnTo>
                  <a:cubicBezTo>
                    <a:pt x="2240489" y="318697"/>
                    <a:pt x="2219709" y="339477"/>
                    <a:pt x="2194075" y="339477"/>
                  </a:cubicBezTo>
                  <a:lnTo>
                    <a:pt x="46414" y="339477"/>
                  </a:lnTo>
                  <a:cubicBezTo>
                    <a:pt x="20780" y="339477"/>
                    <a:pt x="0" y="318697"/>
                    <a:pt x="0" y="293063"/>
                  </a:cubicBezTo>
                  <a:lnTo>
                    <a:pt x="0" y="46414"/>
                  </a:lnTo>
                  <a:cubicBezTo>
                    <a:pt x="0" y="20780"/>
                    <a:pt x="20780" y="0"/>
                    <a:pt x="46414" y="0"/>
                  </a:cubicBezTo>
                  <a:close/>
                </a:path>
              </a:pathLst>
            </a:custGeom>
            <a:solidFill>
              <a:srgbClr val="000000">
                <a:alpha val="0"/>
              </a:srgbClr>
            </a:solidFill>
            <a:ln w="57150" cap="rnd">
              <a:solidFill>
                <a:srgbClr val="FFBD59"/>
              </a:solidFill>
              <a:prstDash val="solid"/>
              <a:round/>
            </a:ln>
          </p:spPr>
        </p:sp>
        <p:sp>
          <p:nvSpPr>
            <p:cNvPr name="TextBox 11" id="11"/>
            <p:cNvSpPr txBox="true"/>
            <p:nvPr/>
          </p:nvSpPr>
          <p:spPr>
            <a:xfrm>
              <a:off x="0" y="-142875"/>
              <a:ext cx="2240489" cy="482352"/>
            </a:xfrm>
            <a:prstGeom prst="rect">
              <a:avLst/>
            </a:prstGeom>
          </p:spPr>
          <p:txBody>
            <a:bodyPr anchor="ctr" rtlCol="false" tIns="50800" lIns="50800" bIns="50800" rIns="50800"/>
            <a:lstStyle/>
            <a:p>
              <a:pPr algn="ctr">
                <a:lnSpc>
                  <a:spcPts val="5425"/>
                </a:lnSpc>
              </a:pPr>
              <a:r>
                <a:rPr lang="en-US" sz="3500">
                  <a:solidFill>
                    <a:srgbClr val="1EFFC1"/>
                  </a:solidFill>
                  <a:latin typeface="Arimo"/>
                </a:rPr>
                <a:t>Step 3: Train the small model</a:t>
              </a:r>
            </a:p>
          </p:txBody>
        </p:sp>
      </p:grpSp>
      <p:grpSp>
        <p:nvGrpSpPr>
          <p:cNvPr name="Group 12" id="12"/>
          <p:cNvGrpSpPr/>
          <p:nvPr/>
        </p:nvGrpSpPr>
        <p:grpSpPr>
          <a:xfrm rot="0">
            <a:off x="5224380" y="8620344"/>
            <a:ext cx="8506858" cy="1260719"/>
            <a:chOff x="0" y="0"/>
            <a:chExt cx="2240489" cy="332041"/>
          </a:xfrm>
        </p:grpSpPr>
        <p:sp>
          <p:nvSpPr>
            <p:cNvPr name="Freeform 13" id="13"/>
            <p:cNvSpPr/>
            <p:nvPr/>
          </p:nvSpPr>
          <p:spPr>
            <a:xfrm flipH="false" flipV="false" rot="0">
              <a:off x="0" y="0"/>
              <a:ext cx="2240489" cy="332041"/>
            </a:xfrm>
            <a:custGeom>
              <a:avLst/>
              <a:gdLst/>
              <a:ahLst/>
              <a:cxnLst/>
              <a:rect r="r" b="b" t="t" l="l"/>
              <a:pathLst>
                <a:path h="332041" w="2240489">
                  <a:moveTo>
                    <a:pt x="46414" y="0"/>
                  </a:moveTo>
                  <a:lnTo>
                    <a:pt x="2194075" y="0"/>
                  </a:lnTo>
                  <a:cubicBezTo>
                    <a:pt x="2206385" y="0"/>
                    <a:pt x="2218191" y="4890"/>
                    <a:pt x="2226895" y="13594"/>
                  </a:cubicBezTo>
                  <a:cubicBezTo>
                    <a:pt x="2235599" y="22299"/>
                    <a:pt x="2240489" y="34104"/>
                    <a:pt x="2240489" y="46414"/>
                  </a:cubicBezTo>
                  <a:lnTo>
                    <a:pt x="2240489" y="285627"/>
                  </a:lnTo>
                  <a:cubicBezTo>
                    <a:pt x="2240489" y="311261"/>
                    <a:pt x="2219709" y="332041"/>
                    <a:pt x="2194075" y="332041"/>
                  </a:cubicBezTo>
                  <a:lnTo>
                    <a:pt x="46414" y="332041"/>
                  </a:lnTo>
                  <a:cubicBezTo>
                    <a:pt x="20780" y="332041"/>
                    <a:pt x="0" y="311261"/>
                    <a:pt x="0" y="285627"/>
                  </a:cubicBezTo>
                  <a:lnTo>
                    <a:pt x="0" y="46414"/>
                  </a:lnTo>
                  <a:cubicBezTo>
                    <a:pt x="0" y="20780"/>
                    <a:pt x="20780" y="0"/>
                    <a:pt x="46414" y="0"/>
                  </a:cubicBezTo>
                  <a:close/>
                </a:path>
              </a:pathLst>
            </a:custGeom>
            <a:solidFill>
              <a:srgbClr val="000000">
                <a:alpha val="0"/>
              </a:srgbClr>
            </a:solidFill>
            <a:ln w="57150" cap="rnd">
              <a:solidFill>
                <a:srgbClr val="FFBD59"/>
              </a:solidFill>
              <a:prstDash val="solid"/>
              <a:round/>
            </a:ln>
          </p:spPr>
        </p:sp>
        <p:sp>
          <p:nvSpPr>
            <p:cNvPr name="TextBox 14" id="14"/>
            <p:cNvSpPr txBox="true"/>
            <p:nvPr/>
          </p:nvSpPr>
          <p:spPr>
            <a:xfrm>
              <a:off x="0" y="-142875"/>
              <a:ext cx="2240489" cy="474916"/>
            </a:xfrm>
            <a:prstGeom prst="rect">
              <a:avLst/>
            </a:prstGeom>
          </p:spPr>
          <p:txBody>
            <a:bodyPr anchor="ctr" rtlCol="false" tIns="50800" lIns="50800" bIns="50800" rIns="50800"/>
            <a:lstStyle/>
            <a:p>
              <a:pPr algn="ctr">
                <a:lnSpc>
                  <a:spcPts val="5425"/>
                </a:lnSpc>
              </a:pPr>
              <a:r>
                <a:rPr lang="en-US" sz="3500">
                  <a:solidFill>
                    <a:srgbClr val="1EFFC1"/>
                  </a:solidFill>
                  <a:latin typeface="Arimo"/>
                </a:rPr>
                <a:t>Step 4: Evaluate the model</a:t>
              </a:r>
            </a:p>
          </p:txBody>
        </p:sp>
      </p:grpSp>
      <p:sp>
        <p:nvSpPr>
          <p:cNvPr name="AutoShape 15" id="15"/>
          <p:cNvSpPr/>
          <p:nvPr/>
        </p:nvSpPr>
        <p:spPr>
          <a:xfrm>
            <a:off x="9477809" y="3074522"/>
            <a:ext cx="0" cy="985435"/>
          </a:xfrm>
          <a:prstGeom prst="line">
            <a:avLst/>
          </a:prstGeom>
          <a:ln cap="flat" w="38100">
            <a:solidFill>
              <a:srgbClr val="FFFFFF"/>
            </a:solidFill>
            <a:prstDash val="solid"/>
            <a:headEnd type="none" len="sm" w="sm"/>
            <a:tailEnd type="arrow" len="sm" w="med"/>
          </a:ln>
        </p:spPr>
      </p:sp>
      <p:sp>
        <p:nvSpPr>
          <p:cNvPr name="AutoShape 16" id="16"/>
          <p:cNvSpPr/>
          <p:nvPr/>
        </p:nvSpPr>
        <p:spPr>
          <a:xfrm>
            <a:off x="9458759" y="5364882"/>
            <a:ext cx="0" cy="985435"/>
          </a:xfrm>
          <a:prstGeom prst="line">
            <a:avLst/>
          </a:prstGeom>
          <a:ln cap="flat" w="38100">
            <a:solidFill>
              <a:srgbClr val="FFFFFF"/>
            </a:solidFill>
            <a:prstDash val="solid"/>
            <a:headEnd type="none" len="sm" w="sm"/>
            <a:tailEnd type="arrow" len="sm" w="med"/>
          </a:ln>
        </p:spPr>
      </p:sp>
      <p:sp>
        <p:nvSpPr>
          <p:cNvPr name="AutoShape 17" id="17"/>
          <p:cNvSpPr/>
          <p:nvPr/>
        </p:nvSpPr>
        <p:spPr>
          <a:xfrm>
            <a:off x="9496859" y="7634909"/>
            <a:ext cx="0" cy="985435"/>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6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028700" y="428625"/>
            <a:ext cx="2668948"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Latency</a:t>
            </a:r>
          </a:p>
        </p:txBody>
      </p:sp>
      <p:sp>
        <p:nvSpPr>
          <p:cNvPr name="TextBox 3" id="3"/>
          <p:cNvSpPr txBox="true"/>
          <p:nvPr/>
        </p:nvSpPr>
        <p:spPr>
          <a:xfrm rot="0">
            <a:off x="1730038" y="2111147"/>
            <a:ext cx="13677653" cy="6979921"/>
          </a:xfrm>
          <a:prstGeom prst="rect">
            <a:avLst/>
          </a:prstGeom>
        </p:spPr>
        <p:txBody>
          <a:bodyPr anchor="t" rtlCol="false" tIns="0" lIns="0" bIns="0" rIns="0">
            <a:spAutoFit/>
          </a:bodyPr>
          <a:lstStyle/>
          <a:p>
            <a:pPr marL="777238" indent="-388619" lvl="1">
              <a:lnSpc>
                <a:spcPts val="7019"/>
              </a:lnSpc>
              <a:buFont typeface="Arial"/>
              <a:buChar char="•"/>
            </a:pPr>
            <a:r>
              <a:rPr lang="en-US" sz="3599">
                <a:solidFill>
                  <a:srgbClr val="1EFFC1"/>
                </a:solidFill>
                <a:latin typeface="Arimo"/>
              </a:rPr>
              <a:t>Latency refers to the time it takes for an LLM to generate a response to a query.</a:t>
            </a:r>
          </a:p>
          <a:p>
            <a:pPr marL="777238" indent="-388619" lvl="1">
              <a:lnSpc>
                <a:spcPts val="7019"/>
              </a:lnSpc>
              <a:buFont typeface="Arial"/>
              <a:buChar char="•"/>
            </a:pPr>
            <a:r>
              <a:rPr lang="en-US" sz="3599">
                <a:solidFill>
                  <a:srgbClr val="1EFFC1"/>
                </a:solidFill>
                <a:latin typeface="Arimo"/>
              </a:rPr>
              <a:t> In general, smaller and less complex LLMs have lower latency than larger and more complex LLMs. </a:t>
            </a:r>
          </a:p>
          <a:p>
            <a:pPr marL="777238" indent="-388619" lvl="1">
              <a:lnSpc>
                <a:spcPts val="7019"/>
              </a:lnSpc>
              <a:buFont typeface="Arial"/>
              <a:buChar char="•"/>
            </a:pPr>
            <a:r>
              <a:rPr lang="en-US" sz="3599">
                <a:solidFill>
                  <a:srgbClr val="1EFFC1"/>
                </a:solidFill>
                <a:latin typeface="Arimo"/>
              </a:rPr>
              <a:t>This is because smaller LLMs have fewer parameters to process, which means that they can generate responses more quickly.</a:t>
            </a:r>
          </a:p>
          <a:p>
            <a:pPr>
              <a:lnSpc>
                <a:spcPts val="6299"/>
              </a:lnSpc>
            </a:pPr>
          </a:p>
        </p:txBody>
      </p:sp>
    </p:spTree>
  </p:cSld>
  <p:clrMapOvr>
    <a:masterClrMapping/>
  </p:clrMapOvr>
</p:sld>
</file>

<file path=ppt/slides/slide6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96366" y="428625"/>
            <a:ext cx="3133617"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Accuracy</a:t>
            </a:r>
          </a:p>
        </p:txBody>
      </p:sp>
      <p:sp>
        <p:nvSpPr>
          <p:cNvPr name="TextBox 3" id="3"/>
          <p:cNvSpPr txBox="true"/>
          <p:nvPr/>
        </p:nvSpPr>
        <p:spPr>
          <a:xfrm rot="0">
            <a:off x="1730038" y="2111147"/>
            <a:ext cx="13677653" cy="6294121"/>
          </a:xfrm>
          <a:prstGeom prst="rect">
            <a:avLst/>
          </a:prstGeom>
        </p:spPr>
        <p:txBody>
          <a:bodyPr anchor="t" rtlCol="false" tIns="0" lIns="0" bIns="0" rIns="0">
            <a:spAutoFit/>
          </a:bodyPr>
          <a:lstStyle/>
          <a:p>
            <a:pPr marL="777238" indent="-388619" lvl="1">
              <a:lnSpc>
                <a:spcPts val="7019"/>
              </a:lnSpc>
              <a:buFont typeface="Arial"/>
              <a:buChar char="•"/>
            </a:pPr>
            <a:r>
              <a:rPr lang="en-US" sz="3599">
                <a:solidFill>
                  <a:srgbClr val="1EFFC1"/>
                </a:solidFill>
                <a:latin typeface="Arimo"/>
              </a:rPr>
              <a:t>Accuracy refers to the correctness of an LLM's responses. </a:t>
            </a:r>
          </a:p>
          <a:p>
            <a:pPr marL="777238" indent="-388619" lvl="1">
              <a:lnSpc>
                <a:spcPts val="7019"/>
              </a:lnSpc>
              <a:buFont typeface="Arial"/>
              <a:buChar char="•"/>
            </a:pPr>
            <a:r>
              <a:rPr lang="en-US" sz="3599">
                <a:solidFill>
                  <a:srgbClr val="1EFFC1"/>
                </a:solidFill>
                <a:latin typeface="Arimo"/>
              </a:rPr>
              <a:t>In general, larger and more complex LLMs have higher accuracy than smaller and less complex LLMs. </a:t>
            </a:r>
          </a:p>
          <a:p>
            <a:pPr marL="777238" indent="-388619" lvl="1">
              <a:lnSpc>
                <a:spcPts val="7523"/>
              </a:lnSpc>
              <a:buFont typeface="Arial"/>
              <a:buChar char="•"/>
            </a:pPr>
            <a:r>
              <a:rPr lang="en-US" sz="3599">
                <a:solidFill>
                  <a:srgbClr val="1EFFC1"/>
                </a:solidFill>
                <a:latin typeface="Arimo"/>
              </a:rPr>
              <a:t>This is because larger LLMs have been trained on more data and have more parameters, which means that they are better able to capture the nuances of human language.</a:t>
            </a:r>
          </a:p>
          <a:p>
            <a:pPr>
              <a:lnSpc>
                <a:spcPts val="6299"/>
              </a:lnSpc>
            </a:pPr>
          </a:p>
        </p:txBody>
      </p:sp>
    </p:spTree>
  </p:cSld>
  <p:clrMapOvr>
    <a:masterClrMapping/>
  </p:clrMapOvr>
</p:sld>
</file>

<file path=ppt/slides/slide6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27364" y="4200525"/>
            <a:ext cx="15950045" cy="1857375"/>
          </a:xfrm>
          <a:prstGeom prst="rect">
            <a:avLst/>
          </a:prstGeom>
        </p:spPr>
        <p:txBody>
          <a:bodyPr anchor="t" rtlCol="false" tIns="0" lIns="0" bIns="0" rIns="0">
            <a:spAutoFit/>
          </a:bodyPr>
          <a:lstStyle/>
          <a:p>
            <a:pPr algn="ctr">
              <a:lnSpc>
                <a:spcPts val="7200"/>
              </a:lnSpc>
              <a:spcBef>
                <a:spcPct val="0"/>
              </a:spcBef>
            </a:pPr>
            <a:r>
              <a:rPr lang="en-US" sz="6000">
                <a:solidFill>
                  <a:srgbClr val="FFFFFF"/>
                </a:solidFill>
                <a:latin typeface="Arimo Bold"/>
              </a:rPr>
              <a:t>INTEGRATING HOSTED SERIVCE APPLICATIONS WITH AZURE</a:t>
            </a:r>
          </a:p>
        </p:txBody>
      </p:sp>
    </p:spTree>
  </p:cSld>
  <p:clrMapOvr>
    <a:masterClrMapping/>
  </p:clrMapOvr>
</p:sld>
</file>

<file path=ppt/slides/slide6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7600950" y="360045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000000">
                <a:alpha val="0"/>
              </a:srgbClr>
            </a:solidFill>
          </p:spPr>
        </p:sp>
        <p:sp>
          <p:nvSpPr>
            <p:cNvPr name="TextBox 4" id="4"/>
            <p:cNvSpPr txBox="true"/>
            <p:nvPr/>
          </p:nvSpPr>
          <p:spPr>
            <a:xfrm>
              <a:off x="0" y="-276225"/>
              <a:ext cx="812800" cy="1089025"/>
            </a:xfrm>
            <a:prstGeom prst="rect">
              <a:avLst/>
            </a:prstGeom>
          </p:spPr>
          <p:txBody>
            <a:bodyPr anchor="ctr" rtlCol="false" tIns="50800" lIns="50800" bIns="50800" rIns="50800"/>
            <a:lstStyle/>
            <a:p>
              <a:pPr algn="ctr">
                <a:lnSpc>
                  <a:spcPts val="5338"/>
                </a:lnSpc>
              </a:pPr>
            </a:p>
          </p:txBody>
        </p:sp>
      </p:grpSp>
      <p:sp>
        <p:nvSpPr>
          <p:cNvPr name="TextBox 5" id="5"/>
          <p:cNvSpPr txBox="true"/>
          <p:nvPr/>
        </p:nvSpPr>
        <p:spPr>
          <a:xfrm rot="0">
            <a:off x="1028700" y="559753"/>
            <a:ext cx="3384828"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Types</a:t>
            </a:r>
          </a:p>
        </p:txBody>
      </p:sp>
      <p:grpSp>
        <p:nvGrpSpPr>
          <p:cNvPr name="Group 6" id="6"/>
          <p:cNvGrpSpPr/>
          <p:nvPr/>
        </p:nvGrpSpPr>
        <p:grpSpPr>
          <a:xfrm rot="0">
            <a:off x="2730112" y="4004633"/>
            <a:ext cx="4307032" cy="2930092"/>
            <a:chOff x="0" y="0"/>
            <a:chExt cx="1134362" cy="771711"/>
          </a:xfrm>
        </p:grpSpPr>
        <p:sp>
          <p:nvSpPr>
            <p:cNvPr name="Freeform 7" id="7"/>
            <p:cNvSpPr/>
            <p:nvPr/>
          </p:nvSpPr>
          <p:spPr>
            <a:xfrm flipH="false" flipV="false" rot="0">
              <a:off x="0" y="0"/>
              <a:ext cx="1134362" cy="771711"/>
            </a:xfrm>
            <a:custGeom>
              <a:avLst/>
              <a:gdLst/>
              <a:ahLst/>
              <a:cxnLst/>
              <a:rect r="r" b="b" t="t" l="l"/>
              <a:pathLst>
                <a:path h="771711" w="1134362">
                  <a:moveTo>
                    <a:pt x="10785" y="0"/>
                  </a:moveTo>
                  <a:lnTo>
                    <a:pt x="1123577" y="0"/>
                  </a:lnTo>
                  <a:cubicBezTo>
                    <a:pt x="1126438" y="0"/>
                    <a:pt x="1129181" y="1136"/>
                    <a:pt x="1131203" y="3159"/>
                  </a:cubicBezTo>
                  <a:cubicBezTo>
                    <a:pt x="1133226" y="5181"/>
                    <a:pt x="1134362" y="7925"/>
                    <a:pt x="1134362" y="10785"/>
                  </a:cubicBezTo>
                  <a:lnTo>
                    <a:pt x="1134362" y="760926"/>
                  </a:lnTo>
                  <a:cubicBezTo>
                    <a:pt x="1134362" y="763787"/>
                    <a:pt x="1133226" y="766530"/>
                    <a:pt x="1131203" y="768553"/>
                  </a:cubicBezTo>
                  <a:cubicBezTo>
                    <a:pt x="1129181" y="770575"/>
                    <a:pt x="1126438" y="771711"/>
                    <a:pt x="1123577" y="771711"/>
                  </a:cubicBezTo>
                  <a:lnTo>
                    <a:pt x="10785" y="771711"/>
                  </a:lnTo>
                  <a:cubicBezTo>
                    <a:pt x="7925" y="771711"/>
                    <a:pt x="5181" y="770575"/>
                    <a:pt x="3159" y="768553"/>
                  </a:cubicBezTo>
                  <a:cubicBezTo>
                    <a:pt x="1136" y="766530"/>
                    <a:pt x="0" y="763787"/>
                    <a:pt x="0" y="760926"/>
                  </a:cubicBezTo>
                  <a:lnTo>
                    <a:pt x="0" y="10785"/>
                  </a:lnTo>
                  <a:cubicBezTo>
                    <a:pt x="0" y="7925"/>
                    <a:pt x="1136" y="5181"/>
                    <a:pt x="3159" y="3159"/>
                  </a:cubicBezTo>
                  <a:cubicBezTo>
                    <a:pt x="5181" y="1136"/>
                    <a:pt x="7925" y="0"/>
                    <a:pt x="10785" y="0"/>
                  </a:cubicBezTo>
                  <a:close/>
                </a:path>
              </a:pathLst>
            </a:custGeom>
            <a:solidFill>
              <a:srgbClr val="000000">
                <a:alpha val="0"/>
              </a:srgbClr>
            </a:solidFill>
            <a:ln w="57150" cap="sq">
              <a:solidFill>
                <a:srgbClr val="FFBD59"/>
              </a:solidFill>
              <a:prstDash val="solid"/>
              <a:miter/>
            </a:ln>
          </p:spPr>
        </p:sp>
        <p:sp>
          <p:nvSpPr>
            <p:cNvPr name="TextBox 8" id="8"/>
            <p:cNvSpPr txBox="true"/>
            <p:nvPr/>
          </p:nvSpPr>
          <p:spPr>
            <a:xfrm>
              <a:off x="0" y="-276225"/>
              <a:ext cx="1134362" cy="1047936"/>
            </a:xfrm>
            <a:prstGeom prst="rect">
              <a:avLst/>
            </a:prstGeom>
          </p:spPr>
          <p:txBody>
            <a:bodyPr anchor="ctr" rtlCol="false" tIns="50800" lIns="50800" bIns="50800" rIns="50800"/>
            <a:lstStyle/>
            <a:p>
              <a:pPr algn="ctr">
                <a:lnSpc>
                  <a:spcPts val="5338"/>
                </a:lnSpc>
              </a:pPr>
            </a:p>
          </p:txBody>
        </p:sp>
      </p:grpSp>
      <p:sp>
        <p:nvSpPr>
          <p:cNvPr name="TextBox 9" id="9"/>
          <p:cNvSpPr txBox="true"/>
          <p:nvPr/>
        </p:nvSpPr>
        <p:spPr>
          <a:xfrm rot="0">
            <a:off x="3340578" y="4336204"/>
            <a:ext cx="3086100" cy="2124075"/>
          </a:xfrm>
          <a:prstGeom prst="rect">
            <a:avLst/>
          </a:prstGeom>
        </p:spPr>
        <p:txBody>
          <a:bodyPr anchor="t" rtlCol="false" tIns="0" lIns="0" bIns="0" rIns="0">
            <a:spAutoFit/>
          </a:bodyPr>
          <a:lstStyle/>
          <a:p>
            <a:pPr algn="ctr">
              <a:lnSpc>
                <a:spcPts val="8400"/>
              </a:lnSpc>
              <a:spcBef>
                <a:spcPct val="0"/>
              </a:spcBef>
            </a:pPr>
            <a:r>
              <a:rPr lang="en-US" sz="6000">
                <a:solidFill>
                  <a:srgbClr val="1EFFC1"/>
                </a:solidFill>
                <a:latin typeface="Arimo"/>
              </a:rPr>
              <a:t>Azure SDK </a:t>
            </a:r>
          </a:p>
        </p:txBody>
      </p:sp>
      <p:grpSp>
        <p:nvGrpSpPr>
          <p:cNvPr name="Group 10" id="10"/>
          <p:cNvGrpSpPr/>
          <p:nvPr/>
        </p:nvGrpSpPr>
        <p:grpSpPr>
          <a:xfrm rot="0">
            <a:off x="10687050" y="4004633"/>
            <a:ext cx="4099214" cy="2930092"/>
            <a:chOff x="0" y="0"/>
            <a:chExt cx="1079628" cy="771711"/>
          </a:xfrm>
        </p:grpSpPr>
        <p:sp>
          <p:nvSpPr>
            <p:cNvPr name="Freeform 11" id="11"/>
            <p:cNvSpPr/>
            <p:nvPr/>
          </p:nvSpPr>
          <p:spPr>
            <a:xfrm flipH="false" flipV="false" rot="0">
              <a:off x="0" y="0"/>
              <a:ext cx="1079628" cy="771711"/>
            </a:xfrm>
            <a:custGeom>
              <a:avLst/>
              <a:gdLst/>
              <a:ahLst/>
              <a:cxnLst/>
              <a:rect r="r" b="b" t="t" l="l"/>
              <a:pathLst>
                <a:path h="771711" w="1079628">
                  <a:moveTo>
                    <a:pt x="11332" y="0"/>
                  </a:moveTo>
                  <a:lnTo>
                    <a:pt x="1068297" y="0"/>
                  </a:lnTo>
                  <a:cubicBezTo>
                    <a:pt x="1071302" y="0"/>
                    <a:pt x="1074184" y="1194"/>
                    <a:pt x="1076309" y="3319"/>
                  </a:cubicBezTo>
                  <a:cubicBezTo>
                    <a:pt x="1078434" y="5444"/>
                    <a:pt x="1079628" y="8326"/>
                    <a:pt x="1079628" y="11332"/>
                  </a:cubicBezTo>
                  <a:lnTo>
                    <a:pt x="1079628" y="760380"/>
                  </a:lnTo>
                  <a:cubicBezTo>
                    <a:pt x="1079628" y="763385"/>
                    <a:pt x="1078434" y="766267"/>
                    <a:pt x="1076309" y="768392"/>
                  </a:cubicBezTo>
                  <a:cubicBezTo>
                    <a:pt x="1074184" y="770518"/>
                    <a:pt x="1071302" y="771711"/>
                    <a:pt x="1068297" y="771711"/>
                  </a:cubicBezTo>
                  <a:lnTo>
                    <a:pt x="11332" y="771711"/>
                  </a:lnTo>
                  <a:cubicBezTo>
                    <a:pt x="8326" y="771711"/>
                    <a:pt x="5444" y="770518"/>
                    <a:pt x="3319" y="768392"/>
                  </a:cubicBezTo>
                  <a:cubicBezTo>
                    <a:pt x="1194" y="766267"/>
                    <a:pt x="0" y="763385"/>
                    <a:pt x="0" y="760380"/>
                  </a:cubicBezTo>
                  <a:lnTo>
                    <a:pt x="0" y="11332"/>
                  </a:lnTo>
                  <a:cubicBezTo>
                    <a:pt x="0" y="8326"/>
                    <a:pt x="1194" y="5444"/>
                    <a:pt x="3319" y="3319"/>
                  </a:cubicBezTo>
                  <a:cubicBezTo>
                    <a:pt x="5444" y="1194"/>
                    <a:pt x="8326" y="0"/>
                    <a:pt x="11332" y="0"/>
                  </a:cubicBezTo>
                  <a:close/>
                </a:path>
              </a:pathLst>
            </a:custGeom>
            <a:solidFill>
              <a:srgbClr val="000000">
                <a:alpha val="0"/>
              </a:srgbClr>
            </a:solidFill>
            <a:ln w="57150" cap="sq">
              <a:solidFill>
                <a:srgbClr val="FFBD59"/>
              </a:solidFill>
              <a:prstDash val="solid"/>
              <a:miter/>
            </a:ln>
          </p:spPr>
        </p:sp>
        <p:sp>
          <p:nvSpPr>
            <p:cNvPr name="TextBox 12" id="12"/>
            <p:cNvSpPr txBox="true"/>
            <p:nvPr/>
          </p:nvSpPr>
          <p:spPr>
            <a:xfrm>
              <a:off x="0" y="-276225"/>
              <a:ext cx="1079628" cy="1047936"/>
            </a:xfrm>
            <a:prstGeom prst="rect">
              <a:avLst/>
            </a:prstGeom>
          </p:spPr>
          <p:txBody>
            <a:bodyPr anchor="ctr" rtlCol="false" tIns="50800" lIns="50800" bIns="50800" rIns="50800"/>
            <a:lstStyle/>
            <a:p>
              <a:pPr algn="ctr">
                <a:lnSpc>
                  <a:spcPts val="5338"/>
                </a:lnSpc>
              </a:pPr>
            </a:p>
          </p:txBody>
        </p:sp>
      </p:grpSp>
      <p:sp>
        <p:nvSpPr>
          <p:cNvPr name="TextBox 13" id="13"/>
          <p:cNvSpPr txBox="true"/>
          <p:nvPr/>
        </p:nvSpPr>
        <p:spPr>
          <a:xfrm rot="0">
            <a:off x="10886592" y="4178464"/>
            <a:ext cx="3700129" cy="2124075"/>
          </a:xfrm>
          <a:prstGeom prst="rect">
            <a:avLst/>
          </a:prstGeom>
        </p:spPr>
        <p:txBody>
          <a:bodyPr anchor="t" rtlCol="false" tIns="0" lIns="0" bIns="0" rIns="0">
            <a:spAutoFit/>
          </a:bodyPr>
          <a:lstStyle/>
          <a:p>
            <a:pPr algn="ctr">
              <a:lnSpc>
                <a:spcPts val="8400"/>
              </a:lnSpc>
              <a:spcBef>
                <a:spcPct val="0"/>
              </a:spcBef>
            </a:pPr>
            <a:r>
              <a:rPr lang="en-US" sz="6000">
                <a:solidFill>
                  <a:srgbClr val="1EFFC1"/>
                </a:solidFill>
                <a:latin typeface="Arimo"/>
              </a:rPr>
              <a:t>Azure REST API </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565565" y="725614"/>
            <a:ext cx="9525" cy="625475"/>
          </a:xfrm>
          <a:prstGeom prst="rect">
            <a:avLst/>
          </a:prstGeom>
        </p:spPr>
        <p:txBody>
          <a:bodyPr anchor="t" rtlCol="false" tIns="0" lIns="0" bIns="0" rIns="0">
            <a:spAutoFit/>
          </a:bodyPr>
          <a:lstStyle/>
          <a:p>
            <a:pPr algn="ctr">
              <a:lnSpc>
                <a:spcPts val="4900"/>
              </a:lnSpc>
              <a:spcBef>
                <a:spcPct val="0"/>
              </a:spcBef>
            </a:pPr>
          </a:p>
        </p:txBody>
      </p:sp>
      <p:sp>
        <p:nvSpPr>
          <p:cNvPr name="TextBox 3" id="3"/>
          <p:cNvSpPr txBox="true"/>
          <p:nvPr/>
        </p:nvSpPr>
        <p:spPr>
          <a:xfrm rot="0">
            <a:off x="704893" y="329691"/>
            <a:ext cx="10124123"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 Azure REST APIs with Postman</a:t>
            </a:r>
            <a:r>
              <a:rPr lang="en-US" sz="5199">
                <a:solidFill>
                  <a:srgbClr val="FFFFFF"/>
                </a:solidFill>
                <a:latin typeface="Canva Sans Bold"/>
              </a:rPr>
              <a:t> </a:t>
            </a:r>
          </a:p>
        </p:txBody>
      </p:sp>
      <p:pic>
        <p:nvPicPr>
          <p:cNvPr name="Picture 4" id="4"/>
          <p:cNvPicPr>
            <a:picLocks noChangeAspect="true"/>
          </p:cNvPicPr>
          <p:nvPr>
            <a:videoFile r:link="rId3"/>
          </p:nvPr>
        </p:nvPicPr>
        <p:blipFill>
          <a:blip r:embed="rId2"/>
          <a:stretch>
            <a:fillRect/>
          </a:stretch>
        </p:blipFill>
        <p:spPr>
          <a:xfrm rot="0">
            <a:off x="2852305" y="2395105"/>
            <a:ext cx="10972800" cy="6172199"/>
          </a:xfrm>
          <a:prstGeom prst="rect">
            <a:avLst/>
          </a:prstGeom>
        </p:spPr>
      </p:pic>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1570175" y="537527"/>
            <a:ext cx="3665696"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 Azure SDK</a:t>
            </a:r>
            <a:r>
              <a:rPr lang="en-US" sz="5199">
                <a:solidFill>
                  <a:srgbClr val="FFFFFF"/>
                </a:solidFill>
                <a:latin typeface="Canva Sans Bold"/>
              </a:rPr>
              <a:t> </a:t>
            </a:r>
          </a:p>
        </p:txBody>
      </p:sp>
      <p:sp>
        <p:nvSpPr>
          <p:cNvPr name="TextBox 3" id="3"/>
          <p:cNvSpPr txBox="true"/>
          <p:nvPr/>
        </p:nvSpPr>
        <p:spPr>
          <a:xfrm rot="0">
            <a:off x="1028700" y="3005109"/>
            <a:ext cx="17259300" cy="1616710"/>
          </a:xfrm>
          <a:prstGeom prst="rect">
            <a:avLst/>
          </a:prstGeom>
        </p:spPr>
        <p:txBody>
          <a:bodyPr anchor="t" rtlCol="false" tIns="0" lIns="0" bIns="0" rIns="0">
            <a:spAutoFit/>
          </a:bodyPr>
          <a:lstStyle/>
          <a:p>
            <a:pPr>
              <a:lnSpc>
                <a:spcPts val="6439"/>
              </a:lnSpc>
            </a:pPr>
            <a:r>
              <a:rPr lang="en-US" sz="4599" u="sng">
                <a:solidFill>
                  <a:srgbClr val="FFFFFF"/>
                </a:solidFill>
                <a:latin typeface="Arimo"/>
                <a:hlinkClick r:id="rId2" tooltip="https://www.microsoft.com/en-us/videoplayer/embed/RE50C7t?postJsllMsg=true"/>
              </a:rPr>
              <a:t>https://www.microsoft.com/en-us/videoplayer/embed/RE50C7t?postJsllMsg=true</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27364" y="4200525"/>
            <a:ext cx="15950045" cy="1857375"/>
          </a:xfrm>
          <a:prstGeom prst="rect">
            <a:avLst/>
          </a:prstGeom>
        </p:spPr>
        <p:txBody>
          <a:bodyPr anchor="t" rtlCol="false" tIns="0" lIns="0" bIns="0" rIns="0">
            <a:spAutoFit/>
          </a:bodyPr>
          <a:lstStyle/>
          <a:p>
            <a:pPr algn="ctr">
              <a:lnSpc>
                <a:spcPts val="7200"/>
              </a:lnSpc>
              <a:spcBef>
                <a:spcPct val="0"/>
              </a:spcBef>
            </a:pPr>
            <a:r>
              <a:rPr lang="en-US" sz="6000">
                <a:solidFill>
                  <a:srgbClr val="FFFFFF"/>
                </a:solidFill>
                <a:latin typeface="Arimo Bold"/>
              </a:rPr>
              <a:t>INTEGRATING HOSTED SERIVCE APPLICATIONS WITH AWS</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2721114" y="4271333"/>
            <a:ext cx="4307032" cy="2930092"/>
            <a:chOff x="0" y="0"/>
            <a:chExt cx="1134362" cy="771711"/>
          </a:xfrm>
        </p:grpSpPr>
        <p:sp>
          <p:nvSpPr>
            <p:cNvPr name="Freeform 3" id="3"/>
            <p:cNvSpPr/>
            <p:nvPr/>
          </p:nvSpPr>
          <p:spPr>
            <a:xfrm flipH="false" flipV="false" rot="0">
              <a:off x="0" y="0"/>
              <a:ext cx="1134362" cy="771711"/>
            </a:xfrm>
            <a:custGeom>
              <a:avLst/>
              <a:gdLst/>
              <a:ahLst/>
              <a:cxnLst/>
              <a:rect r="r" b="b" t="t" l="l"/>
              <a:pathLst>
                <a:path h="771711" w="1134362">
                  <a:moveTo>
                    <a:pt x="10785" y="0"/>
                  </a:moveTo>
                  <a:lnTo>
                    <a:pt x="1123577" y="0"/>
                  </a:lnTo>
                  <a:cubicBezTo>
                    <a:pt x="1126438" y="0"/>
                    <a:pt x="1129181" y="1136"/>
                    <a:pt x="1131203" y="3159"/>
                  </a:cubicBezTo>
                  <a:cubicBezTo>
                    <a:pt x="1133226" y="5181"/>
                    <a:pt x="1134362" y="7925"/>
                    <a:pt x="1134362" y="10785"/>
                  </a:cubicBezTo>
                  <a:lnTo>
                    <a:pt x="1134362" y="760926"/>
                  </a:lnTo>
                  <a:cubicBezTo>
                    <a:pt x="1134362" y="763787"/>
                    <a:pt x="1133226" y="766530"/>
                    <a:pt x="1131203" y="768553"/>
                  </a:cubicBezTo>
                  <a:cubicBezTo>
                    <a:pt x="1129181" y="770575"/>
                    <a:pt x="1126438" y="771711"/>
                    <a:pt x="1123577" y="771711"/>
                  </a:cubicBezTo>
                  <a:lnTo>
                    <a:pt x="10785" y="771711"/>
                  </a:lnTo>
                  <a:cubicBezTo>
                    <a:pt x="7925" y="771711"/>
                    <a:pt x="5181" y="770575"/>
                    <a:pt x="3159" y="768553"/>
                  </a:cubicBezTo>
                  <a:cubicBezTo>
                    <a:pt x="1136" y="766530"/>
                    <a:pt x="0" y="763787"/>
                    <a:pt x="0" y="760926"/>
                  </a:cubicBezTo>
                  <a:lnTo>
                    <a:pt x="0" y="10785"/>
                  </a:lnTo>
                  <a:cubicBezTo>
                    <a:pt x="0" y="7925"/>
                    <a:pt x="1136" y="5181"/>
                    <a:pt x="3159" y="3159"/>
                  </a:cubicBezTo>
                  <a:cubicBezTo>
                    <a:pt x="5181" y="1136"/>
                    <a:pt x="7925" y="0"/>
                    <a:pt x="10785" y="0"/>
                  </a:cubicBezTo>
                  <a:close/>
                </a:path>
              </a:pathLst>
            </a:custGeom>
            <a:solidFill>
              <a:srgbClr val="000000">
                <a:alpha val="0"/>
              </a:srgbClr>
            </a:solidFill>
            <a:ln w="57150" cap="sq">
              <a:solidFill>
                <a:srgbClr val="FFBD59"/>
              </a:solidFill>
              <a:prstDash val="solid"/>
              <a:miter/>
            </a:ln>
          </p:spPr>
        </p:sp>
        <p:sp>
          <p:nvSpPr>
            <p:cNvPr name="TextBox 4" id="4"/>
            <p:cNvSpPr txBox="true"/>
            <p:nvPr/>
          </p:nvSpPr>
          <p:spPr>
            <a:xfrm>
              <a:off x="0" y="-276225"/>
              <a:ext cx="1134362" cy="1047936"/>
            </a:xfrm>
            <a:prstGeom prst="rect">
              <a:avLst/>
            </a:prstGeom>
          </p:spPr>
          <p:txBody>
            <a:bodyPr anchor="ctr" rtlCol="false" tIns="50800" lIns="50800" bIns="50800" rIns="50800"/>
            <a:lstStyle/>
            <a:p>
              <a:pPr algn="ctr">
                <a:lnSpc>
                  <a:spcPts val="5338"/>
                </a:lnSpc>
              </a:pPr>
            </a:p>
            <a:p>
              <a:pPr algn="ctr">
                <a:lnSpc>
                  <a:spcPts val="5338"/>
                </a:lnSpc>
              </a:pPr>
            </a:p>
            <a:p>
              <a:pPr algn="ctr">
                <a:lnSpc>
                  <a:spcPts val="10749"/>
                </a:lnSpc>
              </a:pPr>
            </a:p>
          </p:txBody>
        </p:sp>
      </p:grpSp>
      <p:grpSp>
        <p:nvGrpSpPr>
          <p:cNvPr name="Group 5" id="5"/>
          <p:cNvGrpSpPr/>
          <p:nvPr/>
        </p:nvGrpSpPr>
        <p:grpSpPr>
          <a:xfrm rot="0">
            <a:off x="9812590" y="4271333"/>
            <a:ext cx="4099214" cy="2930092"/>
            <a:chOff x="0" y="0"/>
            <a:chExt cx="1079628" cy="771711"/>
          </a:xfrm>
        </p:grpSpPr>
        <p:sp>
          <p:nvSpPr>
            <p:cNvPr name="Freeform 6" id="6"/>
            <p:cNvSpPr/>
            <p:nvPr/>
          </p:nvSpPr>
          <p:spPr>
            <a:xfrm flipH="false" flipV="false" rot="0">
              <a:off x="0" y="0"/>
              <a:ext cx="1079628" cy="771711"/>
            </a:xfrm>
            <a:custGeom>
              <a:avLst/>
              <a:gdLst/>
              <a:ahLst/>
              <a:cxnLst/>
              <a:rect r="r" b="b" t="t" l="l"/>
              <a:pathLst>
                <a:path h="771711" w="1079628">
                  <a:moveTo>
                    <a:pt x="11332" y="0"/>
                  </a:moveTo>
                  <a:lnTo>
                    <a:pt x="1068297" y="0"/>
                  </a:lnTo>
                  <a:cubicBezTo>
                    <a:pt x="1071302" y="0"/>
                    <a:pt x="1074184" y="1194"/>
                    <a:pt x="1076309" y="3319"/>
                  </a:cubicBezTo>
                  <a:cubicBezTo>
                    <a:pt x="1078434" y="5444"/>
                    <a:pt x="1079628" y="8326"/>
                    <a:pt x="1079628" y="11332"/>
                  </a:cubicBezTo>
                  <a:lnTo>
                    <a:pt x="1079628" y="760380"/>
                  </a:lnTo>
                  <a:cubicBezTo>
                    <a:pt x="1079628" y="763385"/>
                    <a:pt x="1078434" y="766267"/>
                    <a:pt x="1076309" y="768392"/>
                  </a:cubicBezTo>
                  <a:cubicBezTo>
                    <a:pt x="1074184" y="770518"/>
                    <a:pt x="1071302" y="771711"/>
                    <a:pt x="1068297" y="771711"/>
                  </a:cubicBezTo>
                  <a:lnTo>
                    <a:pt x="11332" y="771711"/>
                  </a:lnTo>
                  <a:cubicBezTo>
                    <a:pt x="8326" y="771711"/>
                    <a:pt x="5444" y="770518"/>
                    <a:pt x="3319" y="768392"/>
                  </a:cubicBezTo>
                  <a:cubicBezTo>
                    <a:pt x="1194" y="766267"/>
                    <a:pt x="0" y="763385"/>
                    <a:pt x="0" y="760380"/>
                  </a:cubicBezTo>
                  <a:lnTo>
                    <a:pt x="0" y="11332"/>
                  </a:lnTo>
                  <a:cubicBezTo>
                    <a:pt x="0" y="8326"/>
                    <a:pt x="1194" y="5444"/>
                    <a:pt x="3319" y="3319"/>
                  </a:cubicBezTo>
                  <a:cubicBezTo>
                    <a:pt x="5444" y="1194"/>
                    <a:pt x="8326" y="0"/>
                    <a:pt x="11332" y="0"/>
                  </a:cubicBezTo>
                  <a:close/>
                </a:path>
              </a:pathLst>
            </a:custGeom>
            <a:solidFill>
              <a:srgbClr val="000000">
                <a:alpha val="0"/>
              </a:srgbClr>
            </a:solidFill>
            <a:ln w="57150" cap="sq">
              <a:solidFill>
                <a:srgbClr val="FFBD59"/>
              </a:solidFill>
              <a:prstDash val="solid"/>
              <a:miter/>
            </a:ln>
          </p:spPr>
        </p:sp>
        <p:sp>
          <p:nvSpPr>
            <p:cNvPr name="TextBox 7" id="7"/>
            <p:cNvSpPr txBox="true"/>
            <p:nvPr/>
          </p:nvSpPr>
          <p:spPr>
            <a:xfrm>
              <a:off x="0" y="-276225"/>
              <a:ext cx="1079628" cy="1047936"/>
            </a:xfrm>
            <a:prstGeom prst="rect">
              <a:avLst/>
            </a:prstGeom>
          </p:spPr>
          <p:txBody>
            <a:bodyPr anchor="ctr" rtlCol="false" tIns="50800" lIns="50800" bIns="50800" rIns="50800"/>
            <a:lstStyle/>
            <a:p>
              <a:pPr algn="ctr">
                <a:lnSpc>
                  <a:spcPts val="5338"/>
                </a:lnSpc>
              </a:pPr>
            </a:p>
          </p:txBody>
        </p:sp>
      </p:grpSp>
      <p:sp>
        <p:nvSpPr>
          <p:cNvPr name="TextBox 8" id="8"/>
          <p:cNvSpPr txBox="true"/>
          <p:nvPr/>
        </p:nvSpPr>
        <p:spPr>
          <a:xfrm rot="0">
            <a:off x="1028700" y="559753"/>
            <a:ext cx="3384828"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Types</a:t>
            </a:r>
          </a:p>
        </p:txBody>
      </p:sp>
      <p:sp>
        <p:nvSpPr>
          <p:cNvPr name="TextBox 9" id="9"/>
          <p:cNvSpPr txBox="true"/>
          <p:nvPr/>
        </p:nvSpPr>
        <p:spPr>
          <a:xfrm rot="0">
            <a:off x="2721114" y="4879129"/>
            <a:ext cx="4307032" cy="1857375"/>
          </a:xfrm>
          <a:prstGeom prst="rect">
            <a:avLst/>
          </a:prstGeom>
        </p:spPr>
        <p:txBody>
          <a:bodyPr anchor="t" rtlCol="false" tIns="0" lIns="0" bIns="0" rIns="0">
            <a:spAutoFit/>
          </a:bodyPr>
          <a:lstStyle/>
          <a:p>
            <a:pPr algn="ctr">
              <a:lnSpc>
                <a:spcPts val="7200"/>
              </a:lnSpc>
              <a:spcBef>
                <a:spcPct val="0"/>
              </a:spcBef>
            </a:pPr>
            <a:r>
              <a:rPr lang="en-US" sz="6000">
                <a:solidFill>
                  <a:srgbClr val="1EFFC1"/>
                </a:solidFill>
                <a:latin typeface="Arimo"/>
              </a:rPr>
              <a:t>AWS Lambda</a:t>
            </a:r>
          </a:p>
        </p:txBody>
      </p:sp>
      <p:sp>
        <p:nvSpPr>
          <p:cNvPr name="TextBox 10" id="10"/>
          <p:cNvSpPr txBox="true"/>
          <p:nvPr/>
        </p:nvSpPr>
        <p:spPr>
          <a:xfrm rot="0">
            <a:off x="9812590" y="4879129"/>
            <a:ext cx="3545248" cy="2771775"/>
          </a:xfrm>
          <a:prstGeom prst="rect">
            <a:avLst/>
          </a:prstGeom>
        </p:spPr>
        <p:txBody>
          <a:bodyPr anchor="t" rtlCol="false" tIns="0" lIns="0" bIns="0" rIns="0">
            <a:spAutoFit/>
          </a:bodyPr>
          <a:lstStyle/>
          <a:p>
            <a:pPr algn="ctr">
              <a:lnSpc>
                <a:spcPts val="7200"/>
              </a:lnSpc>
            </a:pPr>
            <a:r>
              <a:rPr lang="en-US" sz="6000">
                <a:solidFill>
                  <a:srgbClr val="1EFFC1"/>
                </a:solidFill>
                <a:latin typeface="Arimo"/>
              </a:rPr>
              <a:t>API Gateway</a:t>
            </a:r>
          </a:p>
          <a:p>
            <a:pPr algn="ctr">
              <a:lnSpc>
                <a:spcPts val="72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76852" y="222356"/>
            <a:ext cx="10200571" cy="1038226"/>
          </a:xfrm>
          <a:prstGeom prst="rect">
            <a:avLst/>
          </a:prstGeom>
        </p:spPr>
        <p:txBody>
          <a:bodyPr anchor="t" rtlCol="false" tIns="0" lIns="0" bIns="0" rIns="0">
            <a:spAutoFit/>
          </a:bodyPr>
          <a:lstStyle/>
          <a:p>
            <a:pPr algn="ctr">
              <a:lnSpc>
                <a:spcPts val="8399"/>
              </a:lnSpc>
            </a:pPr>
            <a:r>
              <a:rPr lang="en-US" sz="5999">
                <a:solidFill>
                  <a:srgbClr val="FFFFFF"/>
                </a:solidFill>
                <a:latin typeface="Arimo"/>
              </a:rPr>
              <a:t>How Lang Chain works</a:t>
            </a:r>
          </a:p>
        </p:txBody>
      </p:sp>
      <p:grpSp>
        <p:nvGrpSpPr>
          <p:cNvPr name="Group 3" id="3"/>
          <p:cNvGrpSpPr/>
          <p:nvPr/>
        </p:nvGrpSpPr>
        <p:grpSpPr>
          <a:xfrm rot="0">
            <a:off x="358909" y="3042484"/>
            <a:ext cx="17268594" cy="4442675"/>
            <a:chOff x="0" y="0"/>
            <a:chExt cx="23024792" cy="5923566"/>
          </a:xfrm>
        </p:grpSpPr>
        <p:grpSp>
          <p:nvGrpSpPr>
            <p:cNvPr name="Group 4" id="4"/>
            <p:cNvGrpSpPr/>
            <p:nvPr/>
          </p:nvGrpSpPr>
          <p:grpSpPr>
            <a:xfrm rot="0">
              <a:off x="223264" y="0"/>
              <a:ext cx="6678243" cy="1701620"/>
              <a:chOff x="0" y="0"/>
              <a:chExt cx="1354930" cy="345237"/>
            </a:xfrm>
          </p:grpSpPr>
          <p:sp>
            <p:nvSpPr>
              <p:cNvPr name="Freeform 5" id="5"/>
              <p:cNvSpPr/>
              <p:nvPr/>
            </p:nvSpPr>
            <p:spPr>
              <a:xfrm flipH="false" flipV="false" rot="0">
                <a:off x="0" y="0"/>
                <a:ext cx="1354930" cy="345237"/>
              </a:xfrm>
              <a:custGeom>
                <a:avLst/>
                <a:gdLst/>
                <a:ahLst/>
                <a:cxnLst/>
                <a:rect r="r" b="b" t="t" l="l"/>
                <a:pathLst>
                  <a:path h="345237" w="1354930">
                    <a:moveTo>
                      <a:pt x="78831" y="0"/>
                    </a:moveTo>
                    <a:lnTo>
                      <a:pt x="1276099" y="0"/>
                    </a:lnTo>
                    <a:cubicBezTo>
                      <a:pt x="1297006" y="0"/>
                      <a:pt x="1317057" y="8305"/>
                      <a:pt x="1331841" y="23089"/>
                    </a:cubicBezTo>
                    <a:cubicBezTo>
                      <a:pt x="1346625" y="37873"/>
                      <a:pt x="1354930" y="57923"/>
                      <a:pt x="1354930" y="78831"/>
                    </a:cubicBezTo>
                    <a:lnTo>
                      <a:pt x="1354930" y="266406"/>
                    </a:lnTo>
                    <a:cubicBezTo>
                      <a:pt x="1354930" y="287313"/>
                      <a:pt x="1346625" y="307364"/>
                      <a:pt x="1331841" y="322148"/>
                    </a:cubicBezTo>
                    <a:cubicBezTo>
                      <a:pt x="1317057" y="336931"/>
                      <a:pt x="1297006" y="345237"/>
                      <a:pt x="1276099" y="345237"/>
                    </a:cubicBezTo>
                    <a:lnTo>
                      <a:pt x="78831" y="345237"/>
                    </a:lnTo>
                    <a:cubicBezTo>
                      <a:pt x="57923" y="345237"/>
                      <a:pt x="37873" y="336931"/>
                      <a:pt x="23089" y="322148"/>
                    </a:cubicBezTo>
                    <a:cubicBezTo>
                      <a:pt x="8305" y="307364"/>
                      <a:pt x="0" y="287313"/>
                      <a:pt x="0" y="266406"/>
                    </a:cubicBezTo>
                    <a:lnTo>
                      <a:pt x="0" y="78831"/>
                    </a:lnTo>
                    <a:cubicBezTo>
                      <a:pt x="0" y="57923"/>
                      <a:pt x="8305" y="37873"/>
                      <a:pt x="23089" y="23089"/>
                    </a:cubicBezTo>
                    <a:cubicBezTo>
                      <a:pt x="37873" y="8305"/>
                      <a:pt x="57923" y="0"/>
                      <a:pt x="78831" y="0"/>
                    </a:cubicBezTo>
                    <a:close/>
                  </a:path>
                </a:pathLst>
              </a:custGeom>
              <a:solidFill>
                <a:srgbClr val="000000">
                  <a:alpha val="0"/>
                </a:srgbClr>
              </a:solidFill>
              <a:ln w="28575" cap="rnd">
                <a:solidFill>
                  <a:srgbClr val="FFDE59"/>
                </a:solidFill>
                <a:prstDash val="solid"/>
                <a:round/>
              </a:ln>
            </p:spPr>
          </p:sp>
          <p:sp>
            <p:nvSpPr>
              <p:cNvPr name="TextBox 6" id="6"/>
              <p:cNvSpPr txBox="true"/>
              <p:nvPr/>
            </p:nvSpPr>
            <p:spPr>
              <a:xfrm>
                <a:off x="0" y="-9525"/>
                <a:ext cx="1354930" cy="354762"/>
              </a:xfrm>
              <a:prstGeom prst="rect">
                <a:avLst/>
              </a:prstGeom>
            </p:spPr>
            <p:txBody>
              <a:bodyPr anchor="ctr" rtlCol="false" tIns="49459" lIns="49459" bIns="49459" rIns="49459"/>
              <a:lstStyle/>
              <a:p>
                <a:pPr algn="ctr">
                  <a:lnSpc>
                    <a:spcPts val="2879"/>
                  </a:lnSpc>
                </a:pPr>
              </a:p>
            </p:txBody>
          </p:sp>
        </p:grpSp>
        <p:sp>
          <p:nvSpPr>
            <p:cNvPr name="TextBox 7" id="7"/>
            <p:cNvSpPr txBox="true"/>
            <p:nvPr/>
          </p:nvSpPr>
          <p:spPr>
            <a:xfrm rot="0">
              <a:off x="0" y="502830"/>
              <a:ext cx="6678243" cy="641773"/>
            </a:xfrm>
            <a:prstGeom prst="rect">
              <a:avLst/>
            </a:prstGeom>
          </p:spPr>
          <p:txBody>
            <a:bodyPr anchor="t" rtlCol="false" tIns="0" lIns="0" bIns="0" rIns="0">
              <a:spAutoFit/>
            </a:bodyPr>
            <a:lstStyle/>
            <a:p>
              <a:pPr algn="ctr">
                <a:lnSpc>
                  <a:spcPts val="3920"/>
                </a:lnSpc>
              </a:pPr>
              <a:r>
                <a:rPr lang="en-US" sz="2800">
                  <a:solidFill>
                    <a:srgbClr val="1EFFC1"/>
                  </a:solidFill>
                  <a:latin typeface="Arimo"/>
                </a:rPr>
                <a:t>User Provide input</a:t>
              </a:r>
              <a:r>
                <a:rPr lang="en-US" sz="2800">
                  <a:solidFill>
                    <a:srgbClr val="FFFFFF"/>
                  </a:solidFill>
                  <a:latin typeface="Arimo"/>
                </a:rPr>
                <a:t> </a:t>
              </a:r>
            </a:p>
          </p:txBody>
        </p:sp>
        <p:grpSp>
          <p:nvGrpSpPr>
            <p:cNvPr name="Group 8" id="8"/>
            <p:cNvGrpSpPr/>
            <p:nvPr/>
          </p:nvGrpSpPr>
          <p:grpSpPr>
            <a:xfrm rot="0">
              <a:off x="8232119" y="0"/>
              <a:ext cx="6678243" cy="1701620"/>
              <a:chOff x="0" y="0"/>
              <a:chExt cx="1354930" cy="345237"/>
            </a:xfrm>
          </p:grpSpPr>
          <p:sp>
            <p:nvSpPr>
              <p:cNvPr name="Freeform 9" id="9"/>
              <p:cNvSpPr/>
              <p:nvPr/>
            </p:nvSpPr>
            <p:spPr>
              <a:xfrm flipH="false" flipV="false" rot="0">
                <a:off x="0" y="0"/>
                <a:ext cx="1354930" cy="345237"/>
              </a:xfrm>
              <a:custGeom>
                <a:avLst/>
                <a:gdLst/>
                <a:ahLst/>
                <a:cxnLst/>
                <a:rect r="r" b="b" t="t" l="l"/>
                <a:pathLst>
                  <a:path h="345237" w="1354930">
                    <a:moveTo>
                      <a:pt x="78831" y="0"/>
                    </a:moveTo>
                    <a:lnTo>
                      <a:pt x="1276099" y="0"/>
                    </a:lnTo>
                    <a:cubicBezTo>
                      <a:pt x="1297006" y="0"/>
                      <a:pt x="1317057" y="8305"/>
                      <a:pt x="1331841" y="23089"/>
                    </a:cubicBezTo>
                    <a:cubicBezTo>
                      <a:pt x="1346625" y="37873"/>
                      <a:pt x="1354930" y="57923"/>
                      <a:pt x="1354930" y="78831"/>
                    </a:cubicBezTo>
                    <a:lnTo>
                      <a:pt x="1354930" y="266406"/>
                    </a:lnTo>
                    <a:cubicBezTo>
                      <a:pt x="1354930" y="287313"/>
                      <a:pt x="1346625" y="307364"/>
                      <a:pt x="1331841" y="322148"/>
                    </a:cubicBezTo>
                    <a:cubicBezTo>
                      <a:pt x="1317057" y="336931"/>
                      <a:pt x="1297006" y="345237"/>
                      <a:pt x="1276099" y="345237"/>
                    </a:cubicBezTo>
                    <a:lnTo>
                      <a:pt x="78831" y="345237"/>
                    </a:lnTo>
                    <a:cubicBezTo>
                      <a:pt x="57923" y="345237"/>
                      <a:pt x="37873" y="336931"/>
                      <a:pt x="23089" y="322148"/>
                    </a:cubicBezTo>
                    <a:cubicBezTo>
                      <a:pt x="8305" y="307364"/>
                      <a:pt x="0" y="287313"/>
                      <a:pt x="0" y="266406"/>
                    </a:cubicBezTo>
                    <a:lnTo>
                      <a:pt x="0" y="78831"/>
                    </a:lnTo>
                    <a:cubicBezTo>
                      <a:pt x="0" y="57923"/>
                      <a:pt x="8305" y="37873"/>
                      <a:pt x="23089" y="23089"/>
                    </a:cubicBezTo>
                    <a:cubicBezTo>
                      <a:pt x="37873" y="8305"/>
                      <a:pt x="57923" y="0"/>
                      <a:pt x="78831" y="0"/>
                    </a:cubicBezTo>
                    <a:close/>
                  </a:path>
                </a:pathLst>
              </a:custGeom>
              <a:solidFill>
                <a:srgbClr val="000000">
                  <a:alpha val="0"/>
                </a:srgbClr>
              </a:solidFill>
              <a:ln w="28575" cap="rnd">
                <a:solidFill>
                  <a:srgbClr val="FFDE59"/>
                </a:solidFill>
                <a:prstDash val="solid"/>
                <a:round/>
              </a:ln>
            </p:spPr>
          </p:sp>
          <p:sp>
            <p:nvSpPr>
              <p:cNvPr name="TextBox 10" id="10"/>
              <p:cNvSpPr txBox="true"/>
              <p:nvPr/>
            </p:nvSpPr>
            <p:spPr>
              <a:xfrm>
                <a:off x="0" y="-9525"/>
                <a:ext cx="1354930" cy="354762"/>
              </a:xfrm>
              <a:prstGeom prst="rect">
                <a:avLst/>
              </a:prstGeom>
            </p:spPr>
            <p:txBody>
              <a:bodyPr anchor="ctr" rtlCol="false" tIns="49459" lIns="49459" bIns="49459" rIns="49459"/>
              <a:lstStyle/>
              <a:p>
                <a:pPr algn="ctr">
                  <a:lnSpc>
                    <a:spcPts val="2879"/>
                  </a:lnSpc>
                </a:pPr>
              </a:p>
            </p:txBody>
          </p:sp>
        </p:grpSp>
        <p:sp>
          <p:nvSpPr>
            <p:cNvPr name="TextBox 11" id="11"/>
            <p:cNvSpPr txBox="true"/>
            <p:nvPr/>
          </p:nvSpPr>
          <p:spPr>
            <a:xfrm rot="0">
              <a:off x="8383383" y="251793"/>
              <a:ext cx="6375715" cy="1140883"/>
            </a:xfrm>
            <a:prstGeom prst="rect">
              <a:avLst/>
            </a:prstGeom>
          </p:spPr>
          <p:txBody>
            <a:bodyPr anchor="t" rtlCol="false" tIns="0" lIns="0" bIns="0" rIns="0">
              <a:spAutoFit/>
            </a:bodyPr>
            <a:lstStyle/>
            <a:p>
              <a:pPr algn="ctr">
                <a:lnSpc>
                  <a:spcPts val="3499"/>
                </a:lnSpc>
              </a:pPr>
              <a:r>
                <a:rPr lang="en-US" sz="2499">
                  <a:solidFill>
                    <a:srgbClr val="1EFFC1"/>
                  </a:solidFill>
                  <a:latin typeface="Arimo"/>
                </a:rPr>
                <a:t> Lang Chain Generates prompt </a:t>
              </a:r>
            </a:p>
            <a:p>
              <a:pPr algn="ctr">
                <a:lnSpc>
                  <a:spcPts val="3499"/>
                </a:lnSpc>
              </a:pPr>
              <a:r>
                <a:rPr lang="en-US" sz="2499">
                  <a:solidFill>
                    <a:srgbClr val="1EFFC1"/>
                  </a:solidFill>
                  <a:latin typeface="Arimo"/>
                </a:rPr>
                <a:t>based on input and context</a:t>
              </a:r>
            </a:p>
          </p:txBody>
        </p:sp>
        <p:grpSp>
          <p:nvGrpSpPr>
            <p:cNvPr name="Group 12" id="12"/>
            <p:cNvGrpSpPr/>
            <p:nvPr/>
          </p:nvGrpSpPr>
          <p:grpSpPr>
            <a:xfrm rot="0">
              <a:off x="16240975" y="0"/>
              <a:ext cx="6678243" cy="1701620"/>
              <a:chOff x="0" y="0"/>
              <a:chExt cx="1354930" cy="345237"/>
            </a:xfrm>
          </p:grpSpPr>
          <p:sp>
            <p:nvSpPr>
              <p:cNvPr name="Freeform 13" id="13"/>
              <p:cNvSpPr/>
              <p:nvPr/>
            </p:nvSpPr>
            <p:spPr>
              <a:xfrm flipH="false" flipV="false" rot="0">
                <a:off x="0" y="0"/>
                <a:ext cx="1354930" cy="345237"/>
              </a:xfrm>
              <a:custGeom>
                <a:avLst/>
                <a:gdLst/>
                <a:ahLst/>
                <a:cxnLst/>
                <a:rect r="r" b="b" t="t" l="l"/>
                <a:pathLst>
                  <a:path h="345237" w="1354930">
                    <a:moveTo>
                      <a:pt x="78831" y="0"/>
                    </a:moveTo>
                    <a:lnTo>
                      <a:pt x="1276099" y="0"/>
                    </a:lnTo>
                    <a:cubicBezTo>
                      <a:pt x="1297006" y="0"/>
                      <a:pt x="1317057" y="8305"/>
                      <a:pt x="1331841" y="23089"/>
                    </a:cubicBezTo>
                    <a:cubicBezTo>
                      <a:pt x="1346625" y="37873"/>
                      <a:pt x="1354930" y="57923"/>
                      <a:pt x="1354930" y="78831"/>
                    </a:cubicBezTo>
                    <a:lnTo>
                      <a:pt x="1354930" y="266406"/>
                    </a:lnTo>
                    <a:cubicBezTo>
                      <a:pt x="1354930" y="287313"/>
                      <a:pt x="1346625" y="307364"/>
                      <a:pt x="1331841" y="322148"/>
                    </a:cubicBezTo>
                    <a:cubicBezTo>
                      <a:pt x="1317057" y="336931"/>
                      <a:pt x="1297006" y="345237"/>
                      <a:pt x="1276099" y="345237"/>
                    </a:cubicBezTo>
                    <a:lnTo>
                      <a:pt x="78831" y="345237"/>
                    </a:lnTo>
                    <a:cubicBezTo>
                      <a:pt x="57923" y="345237"/>
                      <a:pt x="37873" y="336931"/>
                      <a:pt x="23089" y="322148"/>
                    </a:cubicBezTo>
                    <a:cubicBezTo>
                      <a:pt x="8305" y="307364"/>
                      <a:pt x="0" y="287313"/>
                      <a:pt x="0" y="266406"/>
                    </a:cubicBezTo>
                    <a:lnTo>
                      <a:pt x="0" y="78831"/>
                    </a:lnTo>
                    <a:cubicBezTo>
                      <a:pt x="0" y="57923"/>
                      <a:pt x="8305" y="37873"/>
                      <a:pt x="23089" y="23089"/>
                    </a:cubicBezTo>
                    <a:cubicBezTo>
                      <a:pt x="37873" y="8305"/>
                      <a:pt x="57923" y="0"/>
                      <a:pt x="78831" y="0"/>
                    </a:cubicBezTo>
                    <a:close/>
                  </a:path>
                </a:pathLst>
              </a:custGeom>
              <a:solidFill>
                <a:srgbClr val="000000">
                  <a:alpha val="0"/>
                </a:srgbClr>
              </a:solidFill>
              <a:ln w="28575" cap="rnd">
                <a:solidFill>
                  <a:srgbClr val="FFDE59"/>
                </a:solidFill>
                <a:prstDash val="solid"/>
                <a:round/>
              </a:ln>
            </p:spPr>
          </p:sp>
          <p:sp>
            <p:nvSpPr>
              <p:cNvPr name="TextBox 14" id="14"/>
              <p:cNvSpPr txBox="true"/>
              <p:nvPr/>
            </p:nvSpPr>
            <p:spPr>
              <a:xfrm>
                <a:off x="0" y="-9525"/>
                <a:ext cx="1354930" cy="354762"/>
              </a:xfrm>
              <a:prstGeom prst="rect">
                <a:avLst/>
              </a:prstGeom>
            </p:spPr>
            <p:txBody>
              <a:bodyPr anchor="ctr" rtlCol="false" tIns="49459" lIns="49459" bIns="49459" rIns="49459"/>
              <a:lstStyle/>
              <a:p>
                <a:pPr algn="ctr">
                  <a:lnSpc>
                    <a:spcPts val="2879"/>
                  </a:lnSpc>
                </a:pPr>
              </a:p>
            </p:txBody>
          </p:sp>
        </p:grpSp>
        <p:sp>
          <p:nvSpPr>
            <p:cNvPr name="TextBox 15" id="15"/>
            <p:cNvSpPr txBox="true"/>
            <p:nvPr/>
          </p:nvSpPr>
          <p:spPr>
            <a:xfrm rot="0">
              <a:off x="16837486" y="458803"/>
              <a:ext cx="5696369" cy="685800"/>
            </a:xfrm>
            <a:prstGeom prst="rect">
              <a:avLst/>
            </a:prstGeom>
          </p:spPr>
          <p:txBody>
            <a:bodyPr anchor="t" rtlCol="false" tIns="0" lIns="0" bIns="0" rIns="0">
              <a:spAutoFit/>
            </a:bodyPr>
            <a:lstStyle/>
            <a:p>
              <a:pPr algn="ctr">
                <a:lnSpc>
                  <a:spcPts val="4200"/>
                </a:lnSpc>
              </a:pPr>
              <a:r>
                <a:rPr lang="en-US" sz="3000">
                  <a:solidFill>
                    <a:srgbClr val="1EFFC1"/>
                  </a:solidFill>
                  <a:latin typeface="Arimo"/>
                </a:rPr>
                <a:t>Prompt is sent to an LLM</a:t>
              </a:r>
            </a:p>
          </p:txBody>
        </p:sp>
        <p:grpSp>
          <p:nvGrpSpPr>
            <p:cNvPr name="Group 16" id="16"/>
            <p:cNvGrpSpPr/>
            <p:nvPr/>
          </p:nvGrpSpPr>
          <p:grpSpPr>
            <a:xfrm rot="0">
              <a:off x="16240975" y="4221946"/>
              <a:ext cx="6678243" cy="1701620"/>
              <a:chOff x="0" y="0"/>
              <a:chExt cx="1354930" cy="345237"/>
            </a:xfrm>
          </p:grpSpPr>
          <p:sp>
            <p:nvSpPr>
              <p:cNvPr name="Freeform 17" id="17"/>
              <p:cNvSpPr/>
              <p:nvPr/>
            </p:nvSpPr>
            <p:spPr>
              <a:xfrm flipH="false" flipV="false" rot="0">
                <a:off x="0" y="0"/>
                <a:ext cx="1354930" cy="345237"/>
              </a:xfrm>
              <a:custGeom>
                <a:avLst/>
                <a:gdLst/>
                <a:ahLst/>
                <a:cxnLst/>
                <a:rect r="r" b="b" t="t" l="l"/>
                <a:pathLst>
                  <a:path h="345237" w="1354930">
                    <a:moveTo>
                      <a:pt x="78831" y="0"/>
                    </a:moveTo>
                    <a:lnTo>
                      <a:pt x="1276099" y="0"/>
                    </a:lnTo>
                    <a:cubicBezTo>
                      <a:pt x="1297006" y="0"/>
                      <a:pt x="1317057" y="8305"/>
                      <a:pt x="1331841" y="23089"/>
                    </a:cubicBezTo>
                    <a:cubicBezTo>
                      <a:pt x="1346625" y="37873"/>
                      <a:pt x="1354930" y="57923"/>
                      <a:pt x="1354930" y="78831"/>
                    </a:cubicBezTo>
                    <a:lnTo>
                      <a:pt x="1354930" y="266406"/>
                    </a:lnTo>
                    <a:cubicBezTo>
                      <a:pt x="1354930" y="287313"/>
                      <a:pt x="1346625" y="307364"/>
                      <a:pt x="1331841" y="322148"/>
                    </a:cubicBezTo>
                    <a:cubicBezTo>
                      <a:pt x="1317057" y="336931"/>
                      <a:pt x="1297006" y="345237"/>
                      <a:pt x="1276099" y="345237"/>
                    </a:cubicBezTo>
                    <a:lnTo>
                      <a:pt x="78831" y="345237"/>
                    </a:lnTo>
                    <a:cubicBezTo>
                      <a:pt x="57923" y="345237"/>
                      <a:pt x="37873" y="336931"/>
                      <a:pt x="23089" y="322148"/>
                    </a:cubicBezTo>
                    <a:cubicBezTo>
                      <a:pt x="8305" y="307364"/>
                      <a:pt x="0" y="287313"/>
                      <a:pt x="0" y="266406"/>
                    </a:cubicBezTo>
                    <a:lnTo>
                      <a:pt x="0" y="78831"/>
                    </a:lnTo>
                    <a:cubicBezTo>
                      <a:pt x="0" y="57923"/>
                      <a:pt x="8305" y="37873"/>
                      <a:pt x="23089" y="23089"/>
                    </a:cubicBezTo>
                    <a:cubicBezTo>
                      <a:pt x="37873" y="8305"/>
                      <a:pt x="57923" y="0"/>
                      <a:pt x="78831" y="0"/>
                    </a:cubicBezTo>
                    <a:close/>
                  </a:path>
                </a:pathLst>
              </a:custGeom>
              <a:solidFill>
                <a:srgbClr val="000000">
                  <a:alpha val="0"/>
                </a:srgbClr>
              </a:solidFill>
              <a:ln w="28575" cap="rnd">
                <a:solidFill>
                  <a:srgbClr val="FFDE59"/>
                </a:solidFill>
                <a:prstDash val="solid"/>
                <a:round/>
              </a:ln>
            </p:spPr>
          </p:sp>
          <p:sp>
            <p:nvSpPr>
              <p:cNvPr name="TextBox 18" id="18"/>
              <p:cNvSpPr txBox="true"/>
              <p:nvPr/>
            </p:nvSpPr>
            <p:spPr>
              <a:xfrm>
                <a:off x="0" y="-9525"/>
                <a:ext cx="1354930" cy="354762"/>
              </a:xfrm>
              <a:prstGeom prst="rect">
                <a:avLst/>
              </a:prstGeom>
            </p:spPr>
            <p:txBody>
              <a:bodyPr anchor="ctr" rtlCol="false" tIns="49459" lIns="49459" bIns="49459" rIns="49459"/>
              <a:lstStyle/>
              <a:p>
                <a:pPr algn="ctr">
                  <a:lnSpc>
                    <a:spcPts val="2879"/>
                  </a:lnSpc>
                </a:pPr>
              </a:p>
            </p:txBody>
          </p:sp>
        </p:grpSp>
        <p:sp>
          <p:nvSpPr>
            <p:cNvPr name="TextBox 19" id="19"/>
            <p:cNvSpPr txBox="true"/>
            <p:nvPr/>
          </p:nvSpPr>
          <p:spPr>
            <a:xfrm rot="0">
              <a:off x="16346549" y="4691757"/>
              <a:ext cx="6678243" cy="685800"/>
            </a:xfrm>
            <a:prstGeom prst="rect">
              <a:avLst/>
            </a:prstGeom>
          </p:spPr>
          <p:txBody>
            <a:bodyPr anchor="t" rtlCol="false" tIns="0" lIns="0" bIns="0" rIns="0">
              <a:spAutoFit/>
            </a:bodyPr>
            <a:lstStyle/>
            <a:p>
              <a:pPr algn="ctr">
                <a:lnSpc>
                  <a:spcPts val="4200"/>
                </a:lnSpc>
              </a:pPr>
              <a:r>
                <a:rPr lang="en-US" sz="3000">
                  <a:solidFill>
                    <a:srgbClr val="1EFFC1"/>
                  </a:solidFill>
                  <a:latin typeface="Arimo"/>
                </a:rPr>
                <a:t>LLM generate response </a:t>
              </a:r>
            </a:p>
          </p:txBody>
        </p:sp>
        <p:grpSp>
          <p:nvGrpSpPr>
            <p:cNvPr name="Group 20" id="20"/>
            <p:cNvGrpSpPr/>
            <p:nvPr/>
          </p:nvGrpSpPr>
          <p:grpSpPr>
            <a:xfrm rot="0">
              <a:off x="8232119" y="4221946"/>
              <a:ext cx="6678243" cy="1701620"/>
              <a:chOff x="0" y="0"/>
              <a:chExt cx="1354930" cy="345237"/>
            </a:xfrm>
          </p:grpSpPr>
          <p:sp>
            <p:nvSpPr>
              <p:cNvPr name="Freeform 21" id="21"/>
              <p:cNvSpPr/>
              <p:nvPr/>
            </p:nvSpPr>
            <p:spPr>
              <a:xfrm flipH="false" flipV="false" rot="0">
                <a:off x="0" y="0"/>
                <a:ext cx="1354930" cy="345237"/>
              </a:xfrm>
              <a:custGeom>
                <a:avLst/>
                <a:gdLst/>
                <a:ahLst/>
                <a:cxnLst/>
                <a:rect r="r" b="b" t="t" l="l"/>
                <a:pathLst>
                  <a:path h="345237" w="1354930">
                    <a:moveTo>
                      <a:pt x="78831" y="0"/>
                    </a:moveTo>
                    <a:lnTo>
                      <a:pt x="1276099" y="0"/>
                    </a:lnTo>
                    <a:cubicBezTo>
                      <a:pt x="1297006" y="0"/>
                      <a:pt x="1317057" y="8305"/>
                      <a:pt x="1331841" y="23089"/>
                    </a:cubicBezTo>
                    <a:cubicBezTo>
                      <a:pt x="1346625" y="37873"/>
                      <a:pt x="1354930" y="57923"/>
                      <a:pt x="1354930" y="78831"/>
                    </a:cubicBezTo>
                    <a:lnTo>
                      <a:pt x="1354930" y="266406"/>
                    </a:lnTo>
                    <a:cubicBezTo>
                      <a:pt x="1354930" y="287313"/>
                      <a:pt x="1346625" y="307364"/>
                      <a:pt x="1331841" y="322148"/>
                    </a:cubicBezTo>
                    <a:cubicBezTo>
                      <a:pt x="1317057" y="336931"/>
                      <a:pt x="1297006" y="345237"/>
                      <a:pt x="1276099" y="345237"/>
                    </a:cubicBezTo>
                    <a:lnTo>
                      <a:pt x="78831" y="345237"/>
                    </a:lnTo>
                    <a:cubicBezTo>
                      <a:pt x="57923" y="345237"/>
                      <a:pt x="37873" y="336931"/>
                      <a:pt x="23089" y="322148"/>
                    </a:cubicBezTo>
                    <a:cubicBezTo>
                      <a:pt x="8305" y="307364"/>
                      <a:pt x="0" y="287313"/>
                      <a:pt x="0" y="266406"/>
                    </a:cubicBezTo>
                    <a:lnTo>
                      <a:pt x="0" y="78831"/>
                    </a:lnTo>
                    <a:cubicBezTo>
                      <a:pt x="0" y="57923"/>
                      <a:pt x="8305" y="37873"/>
                      <a:pt x="23089" y="23089"/>
                    </a:cubicBezTo>
                    <a:cubicBezTo>
                      <a:pt x="37873" y="8305"/>
                      <a:pt x="57923" y="0"/>
                      <a:pt x="78831" y="0"/>
                    </a:cubicBezTo>
                    <a:close/>
                  </a:path>
                </a:pathLst>
              </a:custGeom>
              <a:solidFill>
                <a:srgbClr val="000000">
                  <a:alpha val="0"/>
                </a:srgbClr>
              </a:solidFill>
              <a:ln w="28575" cap="rnd">
                <a:solidFill>
                  <a:srgbClr val="FFDE59"/>
                </a:solidFill>
                <a:prstDash val="solid"/>
                <a:round/>
              </a:ln>
            </p:spPr>
          </p:sp>
          <p:sp>
            <p:nvSpPr>
              <p:cNvPr name="TextBox 22" id="22"/>
              <p:cNvSpPr txBox="true"/>
              <p:nvPr/>
            </p:nvSpPr>
            <p:spPr>
              <a:xfrm>
                <a:off x="0" y="-9525"/>
                <a:ext cx="1354930" cy="354762"/>
              </a:xfrm>
              <a:prstGeom prst="rect">
                <a:avLst/>
              </a:prstGeom>
            </p:spPr>
            <p:txBody>
              <a:bodyPr anchor="ctr" rtlCol="false" tIns="49459" lIns="49459" bIns="49459" rIns="49459"/>
              <a:lstStyle/>
              <a:p>
                <a:pPr algn="ctr">
                  <a:lnSpc>
                    <a:spcPts val="2879"/>
                  </a:lnSpc>
                </a:pPr>
              </a:p>
            </p:txBody>
          </p:sp>
        </p:grpSp>
        <p:sp>
          <p:nvSpPr>
            <p:cNvPr name="TextBox 23" id="23"/>
            <p:cNvSpPr txBox="true"/>
            <p:nvPr/>
          </p:nvSpPr>
          <p:spPr>
            <a:xfrm rot="0">
              <a:off x="9155562" y="4479031"/>
              <a:ext cx="4831358" cy="1177925"/>
            </a:xfrm>
            <a:prstGeom prst="rect">
              <a:avLst/>
            </a:prstGeom>
          </p:spPr>
          <p:txBody>
            <a:bodyPr anchor="t" rtlCol="false" tIns="0" lIns="0" bIns="0" rIns="0">
              <a:spAutoFit/>
            </a:bodyPr>
            <a:lstStyle/>
            <a:p>
              <a:pPr algn="ctr">
                <a:lnSpc>
                  <a:spcPts val="3480"/>
                </a:lnSpc>
                <a:spcBef>
                  <a:spcPct val="0"/>
                </a:spcBef>
              </a:pPr>
              <a:r>
                <a:rPr lang="en-US" sz="2900">
                  <a:solidFill>
                    <a:srgbClr val="1EFFC1"/>
                  </a:solidFill>
                  <a:latin typeface="Arimo"/>
                </a:rPr>
                <a:t>Agent decides how to </a:t>
              </a:r>
            </a:p>
            <a:p>
              <a:pPr algn="ctr">
                <a:lnSpc>
                  <a:spcPts val="3480"/>
                </a:lnSpc>
                <a:spcBef>
                  <a:spcPct val="0"/>
                </a:spcBef>
              </a:pPr>
              <a:r>
                <a:rPr lang="en-US" sz="2900">
                  <a:solidFill>
                    <a:srgbClr val="1EFFC1"/>
                  </a:solidFill>
                  <a:latin typeface="Arimo"/>
                </a:rPr>
                <a:t>handle response</a:t>
              </a:r>
            </a:p>
          </p:txBody>
        </p:sp>
        <p:sp>
          <p:nvSpPr>
            <p:cNvPr name="AutoShape 24" id="24"/>
            <p:cNvSpPr/>
            <p:nvPr/>
          </p:nvSpPr>
          <p:spPr>
            <a:xfrm>
              <a:off x="6901507" y="825410"/>
              <a:ext cx="1186148" cy="0"/>
            </a:xfrm>
            <a:prstGeom prst="line">
              <a:avLst/>
            </a:prstGeom>
            <a:ln cap="flat" w="50800">
              <a:solidFill>
                <a:srgbClr val="FFFFFF"/>
              </a:solidFill>
              <a:prstDash val="solid"/>
              <a:headEnd type="none" len="sm" w="sm"/>
              <a:tailEnd type="arrow" len="sm" w="med"/>
            </a:ln>
          </p:spPr>
        </p:sp>
        <p:sp>
          <p:nvSpPr>
            <p:cNvPr name="AutoShape 25" id="25"/>
            <p:cNvSpPr/>
            <p:nvPr/>
          </p:nvSpPr>
          <p:spPr>
            <a:xfrm>
              <a:off x="14910363" y="839803"/>
              <a:ext cx="1186148" cy="0"/>
            </a:xfrm>
            <a:prstGeom prst="line">
              <a:avLst/>
            </a:prstGeom>
            <a:ln cap="flat" w="50800">
              <a:solidFill>
                <a:srgbClr val="FFFFFF"/>
              </a:solidFill>
              <a:prstDash val="solid"/>
              <a:headEnd type="none" len="sm" w="sm"/>
              <a:tailEnd type="arrow" len="sm" w="med"/>
            </a:ln>
          </p:spPr>
        </p:sp>
        <p:sp>
          <p:nvSpPr>
            <p:cNvPr name="AutoShape 26" id="26"/>
            <p:cNvSpPr/>
            <p:nvPr/>
          </p:nvSpPr>
          <p:spPr>
            <a:xfrm flipH="true">
              <a:off x="19711070" y="1701765"/>
              <a:ext cx="12700" cy="2226956"/>
            </a:xfrm>
            <a:prstGeom prst="line">
              <a:avLst/>
            </a:prstGeom>
            <a:ln cap="flat" w="50800">
              <a:solidFill>
                <a:srgbClr val="FFFFFF"/>
              </a:solidFill>
              <a:prstDash val="solid"/>
              <a:headEnd type="none" len="sm" w="sm"/>
              <a:tailEnd type="arrow" len="sm" w="med"/>
            </a:ln>
          </p:spPr>
        </p:sp>
        <p:sp>
          <p:nvSpPr>
            <p:cNvPr name="AutoShape 27" id="27"/>
            <p:cNvSpPr/>
            <p:nvPr/>
          </p:nvSpPr>
          <p:spPr>
            <a:xfrm flipH="true">
              <a:off x="15054827" y="5047356"/>
              <a:ext cx="1186148" cy="0"/>
            </a:xfrm>
            <a:prstGeom prst="line">
              <a:avLst/>
            </a:prstGeom>
            <a:ln cap="flat" w="50800">
              <a:solidFill>
                <a:srgbClr val="FFFFFF"/>
              </a:solidFill>
              <a:prstDash val="solid"/>
              <a:headEnd type="none" len="sm" w="sm"/>
              <a:tailEnd type="arrow" len="sm" w="med"/>
            </a:ln>
          </p:spPr>
        </p:sp>
      </p:grpSp>
      <p:sp>
        <p:nvSpPr>
          <p:cNvPr name="TextBox 28" id="28"/>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7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AutoShape 2" id="2"/>
          <p:cNvSpPr/>
          <p:nvPr/>
        </p:nvSpPr>
        <p:spPr>
          <a:xfrm flipV="true">
            <a:off x="594013" y="985544"/>
            <a:ext cx="19050" cy="9196861"/>
          </a:xfrm>
          <a:prstGeom prst="line">
            <a:avLst/>
          </a:prstGeom>
          <a:ln cap="flat" w="38100">
            <a:solidFill>
              <a:srgbClr val="FFBD59"/>
            </a:solidFill>
            <a:prstDash val="solid"/>
            <a:headEnd type="none" len="sm" w="sm"/>
            <a:tailEnd type="none" len="sm" w="sm"/>
          </a:ln>
        </p:spPr>
      </p:sp>
      <p:sp>
        <p:nvSpPr>
          <p:cNvPr name="AutoShape 3" id="3"/>
          <p:cNvSpPr/>
          <p:nvPr/>
        </p:nvSpPr>
        <p:spPr>
          <a:xfrm flipV="true">
            <a:off x="4623955" y="1023251"/>
            <a:ext cx="0" cy="9263749"/>
          </a:xfrm>
          <a:prstGeom prst="line">
            <a:avLst/>
          </a:prstGeom>
          <a:ln cap="flat" w="38100">
            <a:solidFill>
              <a:srgbClr val="FFBD59"/>
            </a:solidFill>
            <a:prstDash val="solid"/>
            <a:headEnd type="none" len="sm" w="sm"/>
            <a:tailEnd type="none" len="sm" w="sm"/>
          </a:ln>
        </p:spPr>
      </p:sp>
      <p:sp>
        <p:nvSpPr>
          <p:cNvPr name="AutoShape 4" id="4"/>
          <p:cNvSpPr/>
          <p:nvPr/>
        </p:nvSpPr>
        <p:spPr>
          <a:xfrm flipH="true" flipV="true">
            <a:off x="17724560" y="984710"/>
            <a:ext cx="0" cy="9263749"/>
          </a:xfrm>
          <a:prstGeom prst="line">
            <a:avLst/>
          </a:prstGeom>
          <a:ln cap="flat" w="38100">
            <a:solidFill>
              <a:srgbClr val="FFBD59"/>
            </a:solidFill>
            <a:prstDash val="solid"/>
            <a:headEnd type="none" len="sm" w="sm"/>
            <a:tailEnd type="none" len="sm" w="sm"/>
          </a:ln>
        </p:spPr>
      </p:sp>
      <p:sp>
        <p:nvSpPr>
          <p:cNvPr name="AutoShape 5" id="5"/>
          <p:cNvSpPr/>
          <p:nvPr/>
        </p:nvSpPr>
        <p:spPr>
          <a:xfrm flipV="true">
            <a:off x="613063" y="10248459"/>
            <a:ext cx="17111497" cy="388"/>
          </a:xfrm>
          <a:prstGeom prst="line">
            <a:avLst/>
          </a:prstGeom>
          <a:ln cap="flat" w="38100">
            <a:solidFill>
              <a:srgbClr val="FFBD59"/>
            </a:solidFill>
            <a:prstDash val="solid"/>
            <a:headEnd type="none" len="sm" w="sm"/>
            <a:tailEnd type="none" len="sm" w="sm"/>
          </a:ln>
        </p:spPr>
      </p:sp>
      <p:sp>
        <p:nvSpPr>
          <p:cNvPr name="TextBox 6" id="6"/>
          <p:cNvSpPr txBox="true"/>
          <p:nvPr/>
        </p:nvSpPr>
        <p:spPr>
          <a:xfrm rot="0">
            <a:off x="6319467" y="1632955"/>
            <a:ext cx="16554466"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Enterprise CHAT GPT</a:t>
            </a:r>
          </a:p>
        </p:txBody>
      </p:sp>
      <p:sp>
        <p:nvSpPr>
          <p:cNvPr name="TextBox 7" id="7"/>
          <p:cNvSpPr txBox="true"/>
          <p:nvPr/>
        </p:nvSpPr>
        <p:spPr>
          <a:xfrm rot="0">
            <a:off x="-407851" y="1532943"/>
            <a:ext cx="16554466"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 CHAT GPT</a:t>
            </a:r>
          </a:p>
        </p:txBody>
      </p:sp>
      <p:sp>
        <p:nvSpPr>
          <p:cNvPr name="AutoShape 8" id="8"/>
          <p:cNvSpPr/>
          <p:nvPr/>
        </p:nvSpPr>
        <p:spPr>
          <a:xfrm flipV="true">
            <a:off x="614230" y="1047750"/>
            <a:ext cx="17111497" cy="388"/>
          </a:xfrm>
          <a:prstGeom prst="line">
            <a:avLst/>
          </a:prstGeom>
          <a:ln cap="flat" w="38100">
            <a:solidFill>
              <a:srgbClr val="FFBD59"/>
            </a:solidFill>
            <a:prstDash val="solid"/>
            <a:headEnd type="none" len="sm" w="sm"/>
            <a:tailEnd type="none" len="sm" w="sm"/>
          </a:ln>
        </p:spPr>
      </p:sp>
      <p:sp>
        <p:nvSpPr>
          <p:cNvPr name="AutoShape 9" id="9"/>
          <p:cNvSpPr/>
          <p:nvPr/>
        </p:nvSpPr>
        <p:spPr>
          <a:xfrm flipV="true">
            <a:off x="11114809" y="984710"/>
            <a:ext cx="0" cy="9263749"/>
          </a:xfrm>
          <a:prstGeom prst="line">
            <a:avLst/>
          </a:prstGeom>
          <a:ln cap="flat" w="38100">
            <a:solidFill>
              <a:srgbClr val="FFBD59"/>
            </a:solidFill>
            <a:prstDash val="solid"/>
            <a:headEnd type="none" len="sm" w="sm"/>
            <a:tailEnd type="none" len="sm" w="sm"/>
          </a:ln>
        </p:spPr>
      </p:sp>
      <p:sp>
        <p:nvSpPr>
          <p:cNvPr name="AutoShape 10" id="10"/>
          <p:cNvSpPr/>
          <p:nvPr/>
        </p:nvSpPr>
        <p:spPr>
          <a:xfrm flipV="true">
            <a:off x="679498" y="2410830"/>
            <a:ext cx="17111497" cy="388"/>
          </a:xfrm>
          <a:prstGeom prst="line">
            <a:avLst/>
          </a:prstGeom>
          <a:ln cap="flat" w="38100">
            <a:solidFill>
              <a:srgbClr val="FFBD59"/>
            </a:solidFill>
            <a:prstDash val="solid"/>
            <a:headEnd type="none" len="sm" w="sm"/>
            <a:tailEnd type="none" len="sm" w="sm"/>
          </a:ln>
        </p:spPr>
      </p:sp>
      <p:sp>
        <p:nvSpPr>
          <p:cNvPr name="TextBox 11" id="11"/>
          <p:cNvSpPr txBox="true"/>
          <p:nvPr/>
        </p:nvSpPr>
        <p:spPr>
          <a:xfrm rot="0">
            <a:off x="4938335" y="2527232"/>
            <a:ext cx="6305355" cy="1244600"/>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Individual users and small businesses</a:t>
            </a:r>
          </a:p>
        </p:txBody>
      </p:sp>
      <p:sp>
        <p:nvSpPr>
          <p:cNvPr name="AutoShape 12" id="12"/>
          <p:cNvSpPr/>
          <p:nvPr/>
        </p:nvSpPr>
        <p:spPr>
          <a:xfrm flipV="true">
            <a:off x="594014" y="3888071"/>
            <a:ext cx="17111497" cy="388"/>
          </a:xfrm>
          <a:prstGeom prst="line">
            <a:avLst/>
          </a:prstGeom>
          <a:ln cap="flat" w="38100">
            <a:solidFill>
              <a:srgbClr val="FFBD59"/>
            </a:solidFill>
            <a:prstDash val="solid"/>
            <a:headEnd type="none" len="sm" w="sm"/>
            <a:tailEnd type="none" len="sm" w="sm"/>
          </a:ln>
        </p:spPr>
      </p:sp>
      <p:sp>
        <p:nvSpPr>
          <p:cNvPr name="TextBox 13" id="13"/>
          <p:cNvSpPr txBox="true"/>
          <p:nvPr/>
        </p:nvSpPr>
        <p:spPr>
          <a:xfrm rot="0">
            <a:off x="-5605368" y="1671055"/>
            <a:ext cx="16554466"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Features</a:t>
            </a:r>
          </a:p>
        </p:txBody>
      </p:sp>
      <p:sp>
        <p:nvSpPr>
          <p:cNvPr name="TextBox 14" id="14"/>
          <p:cNvSpPr txBox="true"/>
          <p:nvPr/>
        </p:nvSpPr>
        <p:spPr>
          <a:xfrm rot="0">
            <a:off x="1152917" y="2836795"/>
            <a:ext cx="2495074"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Target users</a:t>
            </a:r>
          </a:p>
        </p:txBody>
      </p:sp>
      <p:sp>
        <p:nvSpPr>
          <p:cNvPr name="TextBox 15" id="15"/>
          <p:cNvSpPr txBox="true"/>
          <p:nvPr/>
        </p:nvSpPr>
        <p:spPr>
          <a:xfrm rot="0">
            <a:off x="12121066" y="2725543"/>
            <a:ext cx="3904179"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Large organizations</a:t>
            </a:r>
          </a:p>
        </p:txBody>
      </p:sp>
      <p:sp>
        <p:nvSpPr>
          <p:cNvPr name="TextBox 16" id="16"/>
          <p:cNvSpPr txBox="true"/>
          <p:nvPr/>
        </p:nvSpPr>
        <p:spPr>
          <a:xfrm rot="0">
            <a:off x="719776" y="4007522"/>
            <a:ext cx="3904179"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Usage limits</a:t>
            </a:r>
          </a:p>
        </p:txBody>
      </p:sp>
      <p:sp>
        <p:nvSpPr>
          <p:cNvPr name="TextBox 17" id="17"/>
          <p:cNvSpPr txBox="true"/>
          <p:nvPr/>
        </p:nvSpPr>
        <p:spPr>
          <a:xfrm rot="0">
            <a:off x="4938335" y="4007522"/>
            <a:ext cx="3904179"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Limited usage caps</a:t>
            </a:r>
          </a:p>
        </p:txBody>
      </p:sp>
      <p:sp>
        <p:nvSpPr>
          <p:cNvPr name="TextBox 18" id="18"/>
          <p:cNvSpPr txBox="true"/>
          <p:nvPr/>
        </p:nvSpPr>
        <p:spPr>
          <a:xfrm rot="0">
            <a:off x="1815671" y="5256833"/>
            <a:ext cx="1605677"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Security</a:t>
            </a:r>
          </a:p>
        </p:txBody>
      </p:sp>
      <p:sp>
        <p:nvSpPr>
          <p:cNvPr name="TextBox 19" id="19"/>
          <p:cNvSpPr txBox="true"/>
          <p:nvPr/>
        </p:nvSpPr>
        <p:spPr>
          <a:xfrm rot="0">
            <a:off x="12285388" y="4202784"/>
            <a:ext cx="2965133"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No usage caps</a:t>
            </a:r>
          </a:p>
        </p:txBody>
      </p:sp>
      <p:sp>
        <p:nvSpPr>
          <p:cNvPr name="AutoShape 20" id="20"/>
          <p:cNvSpPr/>
          <p:nvPr/>
        </p:nvSpPr>
        <p:spPr>
          <a:xfrm flipV="true">
            <a:off x="719776" y="4847309"/>
            <a:ext cx="17111497" cy="388"/>
          </a:xfrm>
          <a:prstGeom prst="line">
            <a:avLst/>
          </a:prstGeom>
          <a:ln cap="flat" w="38100">
            <a:solidFill>
              <a:srgbClr val="FFBD59"/>
            </a:solidFill>
            <a:prstDash val="solid"/>
            <a:headEnd type="none" len="sm" w="sm"/>
            <a:tailEnd type="none" len="sm" w="sm"/>
          </a:ln>
        </p:spPr>
      </p:sp>
      <p:sp>
        <p:nvSpPr>
          <p:cNvPr name="TextBox 21" id="21"/>
          <p:cNvSpPr txBox="true"/>
          <p:nvPr/>
        </p:nvSpPr>
        <p:spPr>
          <a:xfrm rot="0">
            <a:off x="4938335" y="5104872"/>
            <a:ext cx="6436362" cy="1244600"/>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Suitable for individual users or smaller businesses</a:t>
            </a:r>
          </a:p>
        </p:txBody>
      </p:sp>
      <p:sp>
        <p:nvSpPr>
          <p:cNvPr name="TextBox 22" id="22"/>
          <p:cNvSpPr txBox="true"/>
          <p:nvPr/>
        </p:nvSpPr>
        <p:spPr>
          <a:xfrm rot="0">
            <a:off x="11468840" y="5162022"/>
            <a:ext cx="6255720" cy="1244600"/>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Enterprise-grade security features</a:t>
            </a:r>
          </a:p>
        </p:txBody>
      </p:sp>
      <p:sp>
        <p:nvSpPr>
          <p:cNvPr name="AutoShape 23" id="23"/>
          <p:cNvSpPr/>
          <p:nvPr/>
        </p:nvSpPr>
        <p:spPr>
          <a:xfrm flipV="true">
            <a:off x="614229" y="6425672"/>
            <a:ext cx="17111497" cy="388"/>
          </a:xfrm>
          <a:prstGeom prst="line">
            <a:avLst/>
          </a:prstGeom>
          <a:ln cap="flat" w="38100">
            <a:solidFill>
              <a:srgbClr val="FFBD59"/>
            </a:solidFill>
            <a:prstDash val="solid"/>
            <a:headEnd type="none" len="sm" w="sm"/>
            <a:tailEnd type="none" len="sm" w="sm"/>
          </a:ln>
        </p:spPr>
      </p:sp>
      <p:sp>
        <p:nvSpPr>
          <p:cNvPr name="TextBox 24" id="24"/>
          <p:cNvSpPr txBox="true"/>
          <p:nvPr/>
        </p:nvSpPr>
        <p:spPr>
          <a:xfrm rot="0">
            <a:off x="1263773" y="6949547"/>
            <a:ext cx="2816185"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Customization</a:t>
            </a:r>
          </a:p>
        </p:txBody>
      </p:sp>
      <p:sp>
        <p:nvSpPr>
          <p:cNvPr name="TextBox 25" id="25"/>
          <p:cNvSpPr txBox="true"/>
          <p:nvPr/>
        </p:nvSpPr>
        <p:spPr>
          <a:xfrm rot="0">
            <a:off x="4954137" y="6949547"/>
            <a:ext cx="5830491"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Limited customization options</a:t>
            </a:r>
          </a:p>
        </p:txBody>
      </p:sp>
      <p:sp>
        <p:nvSpPr>
          <p:cNvPr name="TextBox 26" id="26"/>
          <p:cNvSpPr txBox="true"/>
          <p:nvPr/>
        </p:nvSpPr>
        <p:spPr>
          <a:xfrm rot="0">
            <a:off x="11257325" y="6949547"/>
            <a:ext cx="6324719"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Extensive customization options</a:t>
            </a:r>
          </a:p>
        </p:txBody>
      </p:sp>
      <p:sp>
        <p:nvSpPr>
          <p:cNvPr name="AutoShape 27" id="27"/>
          <p:cNvSpPr/>
          <p:nvPr/>
        </p:nvSpPr>
        <p:spPr>
          <a:xfrm flipV="true">
            <a:off x="614229" y="8259280"/>
            <a:ext cx="17111497" cy="388"/>
          </a:xfrm>
          <a:prstGeom prst="line">
            <a:avLst/>
          </a:prstGeom>
          <a:ln cap="flat" w="38100">
            <a:solidFill>
              <a:srgbClr val="FFBD59"/>
            </a:solidFill>
            <a:prstDash val="solid"/>
            <a:headEnd type="none" len="sm" w="sm"/>
            <a:tailEnd type="none" len="sm" w="sm"/>
          </a:ln>
        </p:spPr>
      </p:sp>
      <p:sp>
        <p:nvSpPr>
          <p:cNvPr name="TextBox 28" id="28"/>
          <p:cNvSpPr txBox="true"/>
          <p:nvPr/>
        </p:nvSpPr>
        <p:spPr>
          <a:xfrm rot="0">
            <a:off x="1436711" y="8451034"/>
            <a:ext cx="2470309" cy="625475"/>
          </a:xfrm>
          <a:prstGeom prst="rect">
            <a:avLst/>
          </a:prstGeom>
        </p:spPr>
        <p:txBody>
          <a:bodyPr anchor="t" rtlCol="false" tIns="0" lIns="0" bIns="0" rIns="0">
            <a:spAutoFit/>
          </a:bodyPr>
          <a:lstStyle/>
          <a:p>
            <a:pPr algn="ctr">
              <a:lnSpc>
                <a:spcPts val="4900"/>
              </a:lnSpc>
              <a:spcBef>
                <a:spcPct val="0"/>
              </a:spcBef>
            </a:pPr>
            <a:r>
              <a:rPr lang="en-US" sz="3500">
                <a:solidFill>
                  <a:srgbClr val="1EFFC1"/>
                </a:solidFill>
                <a:latin typeface="Arimo"/>
              </a:rPr>
              <a:t>Data privacy</a:t>
            </a:r>
          </a:p>
        </p:txBody>
      </p:sp>
      <p:sp>
        <p:nvSpPr>
          <p:cNvPr name="TextBox 29" id="29"/>
          <p:cNvSpPr txBox="true"/>
          <p:nvPr/>
        </p:nvSpPr>
        <p:spPr>
          <a:xfrm rot="0">
            <a:off x="4855216" y="8183468"/>
            <a:ext cx="5929411" cy="186372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Customer prompts and company data may be used for training OpenAI models</a:t>
            </a:r>
          </a:p>
        </p:txBody>
      </p:sp>
      <p:sp>
        <p:nvSpPr>
          <p:cNvPr name="TextBox 30" id="30"/>
          <p:cNvSpPr txBox="true"/>
          <p:nvPr/>
        </p:nvSpPr>
        <p:spPr>
          <a:xfrm rot="0">
            <a:off x="11343409" y="8318680"/>
            <a:ext cx="6904357" cy="186372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Customer prompts and company data will not be used for training OpenAI models</a:t>
            </a:r>
          </a:p>
        </p:txBody>
      </p:sp>
      <p:sp>
        <p:nvSpPr>
          <p:cNvPr name="TextBox 31" id="31"/>
          <p:cNvSpPr txBox="true"/>
          <p:nvPr/>
        </p:nvSpPr>
        <p:spPr>
          <a:xfrm rot="0">
            <a:off x="0" y="-95250"/>
            <a:ext cx="7481455"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Tradeoff Analysis</a:t>
            </a:r>
          </a:p>
        </p:txBody>
      </p:sp>
    </p:spTree>
  </p:cSld>
  <p:clrMapOvr>
    <a:masterClrMapping/>
  </p:clrMapOvr>
</p:sld>
</file>

<file path=ppt/slides/slide7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270171" y="4274503"/>
            <a:ext cx="11747659"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Metrics &amp; Evaluation</a:t>
            </a:r>
          </a:p>
        </p:txBody>
      </p:sp>
      <p:sp>
        <p:nvSpPr>
          <p:cNvPr name="TextBox 3" id="3"/>
          <p:cNvSpPr txBox="true"/>
          <p:nvPr/>
        </p:nvSpPr>
        <p:spPr>
          <a:xfrm rot="0">
            <a:off x="7518274" y="8664120"/>
            <a:ext cx="10532782" cy="715011"/>
          </a:xfrm>
          <a:prstGeom prst="rect">
            <a:avLst/>
          </a:prstGeom>
        </p:spPr>
        <p:txBody>
          <a:bodyPr anchor="t" rtlCol="false" tIns="0" lIns="0" bIns="0" rIns="0">
            <a:spAutoFit/>
          </a:bodyPr>
          <a:lstStyle/>
          <a:p>
            <a:pPr algn="ctr">
              <a:lnSpc>
                <a:spcPts val="5739"/>
              </a:lnSpc>
            </a:pPr>
            <a:r>
              <a:rPr lang="en-US" sz="4099">
                <a:solidFill>
                  <a:srgbClr val="1EFFC1"/>
                </a:solidFill>
                <a:latin typeface="Arimo"/>
              </a:rPr>
              <a:t>https://github.com/arunpa0206/generativeai</a:t>
            </a:r>
          </a:p>
        </p:txBody>
      </p:sp>
    </p:spTree>
  </p:cSld>
  <p:clrMapOvr>
    <a:masterClrMapping/>
  </p:clrMapOvr>
</p:sld>
</file>

<file path=ppt/slides/slide7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 id="3"/>
          <p:cNvSpPr txBox="true"/>
          <p:nvPr/>
        </p:nvSpPr>
        <p:spPr>
          <a:xfrm rot="0">
            <a:off x="580283" y="642880"/>
            <a:ext cx="7204115" cy="1028700"/>
          </a:xfrm>
          <a:prstGeom prst="rect">
            <a:avLst/>
          </a:prstGeom>
        </p:spPr>
        <p:txBody>
          <a:bodyPr anchor="t" rtlCol="false" tIns="0" lIns="0" bIns="0" rIns="0">
            <a:spAutoFit/>
          </a:bodyPr>
          <a:lstStyle/>
          <a:p>
            <a:pPr algn="ctr">
              <a:lnSpc>
                <a:spcPts val="8400"/>
              </a:lnSpc>
            </a:pPr>
            <a:r>
              <a:rPr lang="en-US" sz="6000">
                <a:solidFill>
                  <a:srgbClr val="FFFFFF"/>
                </a:solidFill>
                <a:latin typeface="Canva Sans Bold"/>
              </a:rPr>
              <a:t>Facutuality Metrics</a:t>
            </a:r>
          </a:p>
        </p:txBody>
      </p:sp>
      <p:sp>
        <p:nvSpPr>
          <p:cNvPr name="TextBox 4" id="4"/>
          <p:cNvSpPr txBox="true"/>
          <p:nvPr/>
        </p:nvSpPr>
        <p:spPr>
          <a:xfrm rot="0">
            <a:off x="749325" y="2845695"/>
            <a:ext cx="55152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What is factuality Metrics?</a:t>
            </a:r>
          </a:p>
        </p:txBody>
      </p:sp>
      <p:sp>
        <p:nvSpPr>
          <p:cNvPr name="TextBox 5" id="5"/>
          <p:cNvSpPr txBox="true"/>
          <p:nvPr/>
        </p:nvSpPr>
        <p:spPr>
          <a:xfrm rot="0">
            <a:off x="749325" y="3898900"/>
            <a:ext cx="15071581" cy="1244600"/>
          </a:xfrm>
          <a:prstGeom prst="rect">
            <a:avLst/>
          </a:prstGeom>
        </p:spPr>
        <p:txBody>
          <a:bodyPr anchor="t" rtlCol="false" tIns="0" lIns="0" bIns="0" rIns="0">
            <a:spAutoFit/>
          </a:bodyPr>
          <a:lstStyle/>
          <a:p>
            <a:pPr>
              <a:lnSpc>
                <a:spcPts val="4900"/>
              </a:lnSpc>
            </a:pPr>
            <a:r>
              <a:rPr lang="en-US" sz="3500">
                <a:solidFill>
                  <a:srgbClr val="48FFD5"/>
                </a:solidFill>
                <a:latin typeface="Arimo"/>
              </a:rPr>
              <a:t>Help identify  errors, biases, or inconsistencies in the model's responses</a:t>
            </a:r>
          </a:p>
          <a:p>
            <a:pPr>
              <a:lnSpc>
                <a:spcPts val="4900"/>
              </a:lnSpc>
              <a:spcBef>
                <a:spcPct val="0"/>
              </a:spcBef>
            </a:pPr>
            <a:r>
              <a:rPr lang="en-US" sz="3500">
                <a:solidFill>
                  <a:srgbClr val="48FFD5"/>
                </a:solidFill>
                <a:latin typeface="Arimo"/>
              </a:rPr>
              <a:t>It surfaces errors of precision and not recall.</a:t>
            </a:r>
          </a:p>
        </p:txBody>
      </p:sp>
      <p:sp>
        <p:nvSpPr>
          <p:cNvPr name="TextBox 6" id="6"/>
          <p:cNvSpPr txBox="true"/>
          <p:nvPr/>
        </p:nvSpPr>
        <p:spPr>
          <a:xfrm rot="0">
            <a:off x="877193" y="5879505"/>
            <a:ext cx="1432203"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Metrics</a:t>
            </a:r>
          </a:p>
        </p:txBody>
      </p:sp>
      <p:sp>
        <p:nvSpPr>
          <p:cNvPr name="TextBox 7" id="7"/>
          <p:cNvSpPr txBox="true"/>
          <p:nvPr/>
        </p:nvSpPr>
        <p:spPr>
          <a:xfrm rot="0">
            <a:off x="1247066" y="7123852"/>
            <a:ext cx="6919029" cy="625475"/>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1EFFC1"/>
                </a:solidFill>
                <a:latin typeface="Arimo"/>
              </a:rPr>
              <a:t>Reference-based Evaluation</a:t>
            </a:r>
          </a:p>
        </p:txBody>
      </p:sp>
      <p:sp>
        <p:nvSpPr>
          <p:cNvPr name="TextBox 8" id="8"/>
          <p:cNvSpPr txBox="true"/>
          <p:nvPr/>
        </p:nvSpPr>
        <p:spPr>
          <a:xfrm rot="0">
            <a:off x="1247066" y="7948486"/>
            <a:ext cx="7038050" cy="1468755"/>
          </a:xfrm>
          <a:prstGeom prst="rect">
            <a:avLst/>
          </a:prstGeom>
        </p:spPr>
        <p:txBody>
          <a:bodyPr anchor="t" rtlCol="false" tIns="0" lIns="0" bIns="0" rIns="0">
            <a:spAutoFit/>
          </a:bodyPr>
          <a:lstStyle/>
          <a:p>
            <a:pPr marL="755651" indent="-377825" lvl="1">
              <a:lnSpc>
                <a:spcPts val="5985"/>
              </a:lnSpc>
              <a:buFont typeface="Arial"/>
              <a:buChar char="•"/>
            </a:pPr>
            <a:r>
              <a:rPr lang="en-US" sz="3500">
                <a:solidFill>
                  <a:srgbClr val="1EFFC1"/>
                </a:solidFill>
                <a:latin typeface="Arimo"/>
              </a:rPr>
              <a:t>Consistency and Coherence </a:t>
            </a:r>
          </a:p>
          <a:p>
            <a:pPr marL="755651" indent="-377825" lvl="1">
              <a:lnSpc>
                <a:spcPts val="5985"/>
              </a:lnSpc>
              <a:buFont typeface="Arial"/>
              <a:buChar char="•"/>
            </a:pPr>
            <a:r>
              <a:rPr lang="en-US" sz="3500">
                <a:solidFill>
                  <a:srgbClr val="1EFFC1"/>
                </a:solidFill>
                <a:latin typeface="Arimo"/>
              </a:rPr>
              <a:t>Factuality score</a:t>
            </a:r>
          </a:p>
        </p:txBody>
      </p:sp>
    </p:spTree>
  </p:cSld>
  <p:clrMapOvr>
    <a:masterClrMapping/>
  </p:clrMapOvr>
</p:sld>
</file>

<file path=ppt/slides/slide7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620713"/>
            <a:ext cx="10559363"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Reference-based Evaluation:</a:t>
            </a:r>
          </a:p>
        </p:txBody>
      </p:sp>
      <p:sp>
        <p:nvSpPr>
          <p:cNvPr name="TextBox 3" id="3"/>
          <p:cNvSpPr txBox="true"/>
          <p:nvPr/>
        </p:nvSpPr>
        <p:spPr>
          <a:xfrm rot="0">
            <a:off x="696191" y="3045927"/>
            <a:ext cx="17820409" cy="1244600"/>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compares LLM outputs to a set of reference texts, such as factual documents or knowledge bases</a:t>
            </a:r>
          </a:p>
        </p:txBody>
      </p:sp>
      <p:sp>
        <p:nvSpPr>
          <p:cNvPr name="TextBox 4" id="4"/>
          <p:cNvSpPr txBox="true"/>
          <p:nvPr/>
        </p:nvSpPr>
        <p:spPr>
          <a:xfrm rot="0">
            <a:off x="-1792432" y="4728677"/>
            <a:ext cx="7091795"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Example</a:t>
            </a:r>
            <a:r>
              <a:rPr lang="en-US" sz="3500">
                <a:solidFill>
                  <a:srgbClr val="FFFFFF"/>
                </a:solidFill>
                <a:latin typeface="Arimo"/>
              </a:rPr>
              <a:t>:</a:t>
            </a:r>
          </a:p>
        </p:txBody>
      </p:sp>
      <p:sp>
        <p:nvSpPr>
          <p:cNvPr name="TextBox 5" id="5"/>
          <p:cNvSpPr txBox="true"/>
          <p:nvPr/>
        </p:nvSpPr>
        <p:spPr>
          <a:xfrm rot="0">
            <a:off x="2667270" y="6113300"/>
            <a:ext cx="3681033" cy="62547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1EFFC1"/>
                </a:solidFill>
                <a:latin typeface="Arimo"/>
              </a:rPr>
              <a:t>BLEU Score</a:t>
            </a:r>
          </a:p>
        </p:txBody>
      </p:sp>
      <p:sp>
        <p:nvSpPr>
          <p:cNvPr name="TextBox 6" id="6"/>
          <p:cNvSpPr txBox="true"/>
          <p:nvPr/>
        </p:nvSpPr>
        <p:spPr>
          <a:xfrm rot="0">
            <a:off x="2667270" y="7176925"/>
            <a:ext cx="5296040" cy="62547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1EFFC1"/>
                </a:solidFill>
                <a:latin typeface="Arimo"/>
              </a:rPr>
              <a:t>ROUGE Score</a:t>
            </a:r>
          </a:p>
        </p:txBody>
      </p:sp>
      <p:sp>
        <p:nvSpPr>
          <p:cNvPr name="TextBox 7" id="7"/>
          <p:cNvSpPr txBox="true"/>
          <p:nvPr/>
        </p:nvSpPr>
        <p:spPr>
          <a:xfrm rot="0">
            <a:off x="2667270" y="8240550"/>
            <a:ext cx="7892093" cy="62547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1EFFC1"/>
                </a:solidFill>
                <a:latin typeface="Arimo"/>
              </a:rPr>
              <a:t>Fact Verification Accuracy</a:t>
            </a:r>
          </a:p>
        </p:txBody>
      </p:sp>
    </p:spTree>
  </p:cSld>
  <p:clrMapOvr>
    <a:masterClrMapping/>
  </p:clrMapOvr>
</p:sld>
</file>

<file path=ppt/slides/slide7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40327" y="80530"/>
            <a:ext cx="16137613" cy="294640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BLEU Score:(BiLingual Evaluation Understudy)</a:t>
            </a:r>
            <a:r>
              <a:rPr lang="en-US" sz="6000">
                <a:solidFill>
                  <a:srgbClr val="1EFFC1"/>
                </a:solidFill>
                <a:latin typeface="Arimo"/>
              </a:rPr>
              <a:t> </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Measures the similarity between the LLM's output and a reference text. </a:t>
            </a:r>
          </a:p>
          <a:p>
            <a:pPr marL="755651" indent="-377825" lvl="1">
              <a:lnSpc>
                <a:spcPts val="4900"/>
              </a:lnSpc>
              <a:buFont typeface="Arial"/>
              <a:buChar char="•"/>
            </a:pPr>
            <a:r>
              <a:rPr lang="en-US" sz="3500">
                <a:solidFill>
                  <a:srgbClr val="1EFFC1"/>
                </a:solidFill>
                <a:latin typeface="Arimo"/>
              </a:rPr>
              <a:t>It is often used to evaluate the factuality of machine translation outputs.</a:t>
            </a:r>
          </a:p>
        </p:txBody>
      </p:sp>
      <p:sp>
        <p:nvSpPr>
          <p:cNvPr name="TextBox 3" id="3"/>
          <p:cNvSpPr txBox="true"/>
          <p:nvPr/>
        </p:nvSpPr>
        <p:spPr>
          <a:xfrm rot="0">
            <a:off x="914249" y="3751696"/>
            <a:ext cx="15389770" cy="619760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Arimo"/>
              </a:rPr>
              <a:t>Original text: "The cat sat on the mat."</a:t>
            </a:r>
          </a:p>
          <a:p>
            <a:pPr>
              <a:lnSpc>
                <a:spcPts val="4900"/>
              </a:lnSpc>
              <a:spcBef>
                <a:spcPct val="0"/>
              </a:spcBef>
            </a:pPr>
          </a:p>
          <a:p>
            <a:pPr>
              <a:lnSpc>
                <a:spcPts val="4900"/>
              </a:lnSpc>
              <a:spcBef>
                <a:spcPct val="0"/>
              </a:spcBef>
            </a:pPr>
            <a:r>
              <a:rPr lang="en-US" sz="3500">
                <a:solidFill>
                  <a:srgbClr val="FFFFFF"/>
                </a:solidFill>
                <a:latin typeface="Arimo"/>
              </a:rPr>
              <a:t>Machine-translated output: "Le chat s'est assis sur le tapis."</a:t>
            </a:r>
          </a:p>
          <a:p>
            <a:pPr>
              <a:lnSpc>
                <a:spcPts val="4900"/>
              </a:lnSpc>
              <a:spcBef>
                <a:spcPct val="0"/>
              </a:spcBef>
            </a:pPr>
          </a:p>
          <a:p>
            <a:pPr>
              <a:lnSpc>
                <a:spcPts val="4900"/>
              </a:lnSpc>
              <a:spcBef>
                <a:spcPct val="0"/>
              </a:spcBef>
            </a:pPr>
            <a:r>
              <a:rPr lang="en-US" sz="3500">
                <a:solidFill>
                  <a:srgbClr val="1EFFC1"/>
                </a:solidFill>
                <a:latin typeface="Arimo"/>
              </a:rPr>
              <a:t>Reference translation: "Le chat est assis sur le tapis."</a:t>
            </a:r>
          </a:p>
          <a:p>
            <a:pPr>
              <a:lnSpc>
                <a:spcPts val="4900"/>
              </a:lnSpc>
              <a:spcBef>
                <a:spcPct val="0"/>
              </a:spcBef>
            </a:pPr>
          </a:p>
          <a:p>
            <a:pPr>
              <a:lnSpc>
                <a:spcPts val="4900"/>
              </a:lnSpc>
              <a:spcBef>
                <a:spcPct val="0"/>
              </a:spcBef>
            </a:pPr>
            <a:r>
              <a:rPr lang="en-US" sz="3500">
                <a:solidFill>
                  <a:srgbClr val="1EFFC1"/>
                </a:solidFill>
                <a:latin typeface="Arimo"/>
              </a:rPr>
              <a:t>BLEU Score: 0.91</a:t>
            </a:r>
          </a:p>
          <a:p>
            <a:pPr>
              <a:lnSpc>
                <a:spcPts val="4900"/>
              </a:lnSpc>
              <a:spcBef>
                <a:spcPct val="0"/>
              </a:spcBef>
            </a:pPr>
          </a:p>
          <a:p>
            <a:pPr>
              <a:lnSpc>
                <a:spcPts val="4900"/>
              </a:lnSpc>
              <a:spcBef>
                <a:spcPct val="0"/>
              </a:spcBef>
            </a:pPr>
            <a:r>
              <a:rPr lang="en-US" sz="3500">
                <a:solidFill>
                  <a:srgbClr val="1EFFC1"/>
                </a:solidFill>
                <a:latin typeface="Arimo"/>
              </a:rPr>
              <a:t>A BLEU Score of 0.91. </a:t>
            </a:r>
          </a:p>
          <a:p>
            <a:pPr>
              <a:lnSpc>
                <a:spcPts val="4900"/>
              </a:lnSpc>
              <a:spcBef>
                <a:spcPct val="0"/>
              </a:spcBef>
            </a:pPr>
            <a:r>
              <a:rPr lang="en-US" sz="3500">
                <a:solidFill>
                  <a:srgbClr val="1EFFC1"/>
                </a:solidFill>
                <a:latin typeface="Arimo"/>
              </a:rPr>
              <a:t>The machine-translated output is likely to be factually accurate.</a:t>
            </a:r>
          </a:p>
        </p:txBody>
      </p:sp>
    </p:spTree>
  </p:cSld>
  <p:clrMapOvr>
    <a:masterClrMapping/>
  </p:clrMapOvr>
</p:sld>
</file>

<file path=ppt/slides/slide7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14350" y="-142875"/>
            <a:ext cx="17773650" cy="975677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ROUGE Score(Recall-Oriented Understudy)</a:t>
            </a:r>
          </a:p>
          <a:p>
            <a:pPr>
              <a:lnSpc>
                <a:spcPts val="4900"/>
              </a:lnSpc>
              <a:spcBef>
                <a:spcPct val="0"/>
              </a:spcBef>
            </a:pPr>
          </a:p>
          <a:p>
            <a:pPr>
              <a:lnSpc>
                <a:spcPts val="4900"/>
              </a:lnSpc>
              <a:spcBef>
                <a:spcPct val="0"/>
              </a:spcBef>
            </a:pPr>
            <a:r>
              <a:rPr lang="en-US" sz="3500">
                <a:solidFill>
                  <a:srgbClr val="1EFFC1"/>
                </a:solidFill>
                <a:latin typeface="Arimo"/>
              </a:rPr>
              <a:t>ROUGE Score is similar to BLEU Score, but it is more sensitive to word order. </a:t>
            </a:r>
          </a:p>
          <a:p>
            <a:pPr>
              <a:lnSpc>
                <a:spcPts val="4900"/>
              </a:lnSpc>
              <a:spcBef>
                <a:spcPct val="0"/>
              </a:spcBef>
            </a:pPr>
          </a:p>
          <a:p>
            <a:pPr>
              <a:lnSpc>
                <a:spcPts val="4900"/>
              </a:lnSpc>
              <a:spcBef>
                <a:spcPct val="0"/>
              </a:spcBef>
            </a:pPr>
            <a:r>
              <a:rPr lang="en-US" sz="3500">
                <a:solidFill>
                  <a:srgbClr val="FFFFFF"/>
                </a:solidFill>
                <a:latin typeface="Arimo"/>
              </a:rPr>
              <a:t>Example:</a:t>
            </a:r>
          </a:p>
          <a:p>
            <a:pPr>
              <a:lnSpc>
                <a:spcPts val="4900"/>
              </a:lnSpc>
              <a:spcBef>
                <a:spcPct val="0"/>
              </a:spcBef>
            </a:pPr>
          </a:p>
          <a:p>
            <a:pPr>
              <a:lnSpc>
                <a:spcPts val="4900"/>
              </a:lnSpc>
              <a:spcBef>
                <a:spcPct val="0"/>
              </a:spcBef>
            </a:pPr>
            <a:r>
              <a:rPr lang="en-US" sz="3500">
                <a:solidFill>
                  <a:srgbClr val="FFFFFF"/>
                </a:solidFill>
                <a:latin typeface="Arimo"/>
              </a:rPr>
              <a:t>Original text: "The quick brown fox jumps over the lazy dog."</a:t>
            </a:r>
          </a:p>
          <a:p>
            <a:pPr>
              <a:lnSpc>
                <a:spcPts val="4900"/>
              </a:lnSpc>
              <a:spcBef>
                <a:spcPct val="0"/>
              </a:spcBef>
            </a:pPr>
          </a:p>
          <a:p>
            <a:pPr>
              <a:lnSpc>
                <a:spcPts val="4900"/>
              </a:lnSpc>
              <a:spcBef>
                <a:spcPct val="0"/>
              </a:spcBef>
            </a:pPr>
            <a:r>
              <a:rPr lang="en-US" sz="3500">
                <a:solidFill>
                  <a:srgbClr val="FFFFFF"/>
                </a:solidFill>
                <a:latin typeface="Arimo"/>
              </a:rPr>
              <a:t>Machine-translated output: "Le renard brun vif saute par-dessus le chien paresseux."</a:t>
            </a:r>
          </a:p>
          <a:p>
            <a:pPr>
              <a:lnSpc>
                <a:spcPts val="4900"/>
              </a:lnSpc>
              <a:spcBef>
                <a:spcPct val="0"/>
              </a:spcBef>
            </a:pPr>
          </a:p>
          <a:p>
            <a:pPr>
              <a:lnSpc>
                <a:spcPts val="4900"/>
              </a:lnSpc>
              <a:spcBef>
                <a:spcPct val="0"/>
              </a:spcBef>
            </a:pPr>
            <a:r>
              <a:rPr lang="en-US" sz="3500">
                <a:solidFill>
                  <a:srgbClr val="1EFFC1"/>
                </a:solidFill>
                <a:latin typeface="Arimo"/>
              </a:rPr>
              <a:t>Reference translation: "Le renard brun saute par-dessus le chien paresseux."</a:t>
            </a:r>
          </a:p>
          <a:p>
            <a:pPr>
              <a:lnSpc>
                <a:spcPts val="4900"/>
              </a:lnSpc>
              <a:spcBef>
                <a:spcPct val="0"/>
              </a:spcBef>
            </a:pPr>
          </a:p>
          <a:p>
            <a:pPr>
              <a:lnSpc>
                <a:spcPts val="4900"/>
              </a:lnSpc>
              <a:spcBef>
                <a:spcPct val="0"/>
              </a:spcBef>
            </a:pPr>
            <a:r>
              <a:rPr lang="en-US" sz="3500">
                <a:solidFill>
                  <a:srgbClr val="1EFFC1"/>
                </a:solidFill>
                <a:latin typeface="Arimo"/>
              </a:rPr>
              <a:t>ROUGE Score: 0.95</a:t>
            </a:r>
          </a:p>
          <a:p>
            <a:pPr>
              <a:lnSpc>
                <a:spcPts val="4900"/>
              </a:lnSpc>
              <a:spcBef>
                <a:spcPct val="0"/>
              </a:spcBef>
            </a:pPr>
            <a:r>
              <a:rPr lang="en-US" sz="3500">
                <a:solidFill>
                  <a:srgbClr val="1EFFC1"/>
                </a:solidFill>
                <a:latin typeface="Arimo"/>
              </a:rPr>
              <a:t>the machine-translated output and the reference translation have the same meaning, but the word order is slightly different. </a:t>
            </a:r>
          </a:p>
        </p:txBody>
      </p:sp>
    </p:spTree>
  </p:cSld>
  <p:clrMapOvr>
    <a:masterClrMapping/>
  </p:clrMapOvr>
</p:sld>
</file>

<file path=ppt/slides/slide7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275359" y="601356"/>
            <a:ext cx="15724346" cy="757555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Consistency and Coherence</a:t>
            </a:r>
          </a:p>
          <a:p>
            <a:pPr>
              <a:lnSpc>
                <a:spcPts val="8400"/>
              </a:lnSpc>
              <a:spcBef>
                <a:spcPct val="0"/>
              </a:spcBef>
            </a:pPr>
          </a:p>
          <a:p>
            <a:pPr>
              <a:lnSpc>
                <a:spcPts val="6335"/>
              </a:lnSpc>
            </a:pPr>
            <a:r>
              <a:rPr lang="en-US" sz="3500">
                <a:solidFill>
                  <a:srgbClr val="1EFFC1"/>
                </a:solidFill>
                <a:latin typeface="Arimo"/>
              </a:rPr>
              <a:t> assess the internal consistency and coherence of the LLM's factual statements.</a:t>
            </a:r>
          </a:p>
          <a:p>
            <a:pPr>
              <a:lnSpc>
                <a:spcPts val="6335"/>
              </a:lnSpc>
            </a:pPr>
          </a:p>
          <a:p>
            <a:pPr>
              <a:lnSpc>
                <a:spcPts val="6335"/>
              </a:lnSpc>
            </a:pPr>
            <a:r>
              <a:rPr lang="en-US" sz="3500">
                <a:solidFill>
                  <a:srgbClr val="1EFFC1"/>
                </a:solidFill>
                <a:latin typeface="Arimo"/>
              </a:rPr>
              <a:t> </a:t>
            </a:r>
            <a:r>
              <a:rPr lang="en-US" sz="3500">
                <a:solidFill>
                  <a:srgbClr val="FFFFFF"/>
                </a:solidFill>
                <a:latin typeface="Arimo"/>
              </a:rPr>
              <a:t>Examples</a:t>
            </a:r>
          </a:p>
          <a:p>
            <a:pPr>
              <a:lnSpc>
                <a:spcPts val="6335"/>
              </a:lnSpc>
            </a:pPr>
          </a:p>
          <a:p>
            <a:pPr marL="755651" indent="-377825" lvl="1">
              <a:lnSpc>
                <a:spcPts val="6335"/>
              </a:lnSpc>
              <a:buFont typeface="Arial"/>
              <a:buChar char="•"/>
            </a:pPr>
            <a:r>
              <a:rPr lang="en-US" sz="3500">
                <a:solidFill>
                  <a:srgbClr val="1EFFC1"/>
                </a:solidFill>
                <a:latin typeface="Arimo"/>
              </a:rPr>
              <a:t>Self-Consistency</a:t>
            </a:r>
          </a:p>
          <a:p>
            <a:pPr marL="755651" indent="-377825" lvl="1">
              <a:lnSpc>
                <a:spcPts val="6335"/>
              </a:lnSpc>
              <a:buFont typeface="Arial"/>
              <a:buChar char="•"/>
            </a:pPr>
            <a:r>
              <a:rPr lang="en-US" sz="3500">
                <a:solidFill>
                  <a:srgbClr val="1EFFC1"/>
                </a:solidFill>
                <a:latin typeface="Arimo"/>
              </a:rPr>
              <a:t>Context Similarity</a:t>
            </a:r>
          </a:p>
          <a:p>
            <a:pPr>
              <a:lnSpc>
                <a:spcPts val="4900"/>
              </a:lnSpc>
              <a:spcBef>
                <a:spcPct val="0"/>
              </a:spcBef>
            </a:pPr>
          </a:p>
        </p:txBody>
      </p:sp>
    </p:spTree>
  </p:cSld>
  <p:clrMapOvr>
    <a:masterClrMapping/>
  </p:clrMapOvr>
</p:sld>
</file>

<file path=ppt/slides/slide7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94905" y="885825"/>
            <a:ext cx="17295495" cy="789940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Self-Consistency:</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The LLM's outputs should be consistent with the information presented in the article </a:t>
            </a:r>
          </a:p>
          <a:p>
            <a:pPr marL="755651" indent="-377825" lvl="1">
              <a:lnSpc>
                <a:spcPts val="4900"/>
              </a:lnSpc>
              <a:buFont typeface="Arial"/>
              <a:buChar char="•"/>
            </a:pPr>
            <a:r>
              <a:rPr lang="en-US" sz="3500">
                <a:solidFill>
                  <a:srgbClr val="1EFFC1"/>
                </a:solidFill>
                <a:latin typeface="Arimo"/>
              </a:rPr>
              <a:t>should not introduce any contradictions.</a:t>
            </a:r>
          </a:p>
          <a:p>
            <a:pPr>
              <a:lnSpc>
                <a:spcPts val="4900"/>
              </a:lnSpc>
              <a:spcBef>
                <a:spcPct val="0"/>
              </a:spcBef>
            </a:pPr>
          </a:p>
          <a:p>
            <a:pPr>
              <a:lnSpc>
                <a:spcPts val="4900"/>
              </a:lnSpc>
              <a:spcBef>
                <a:spcPct val="0"/>
              </a:spcBef>
            </a:pPr>
            <a:r>
              <a:rPr lang="en-US" sz="3500">
                <a:solidFill>
                  <a:srgbClr val="FFFFFF"/>
                </a:solidFill>
                <a:latin typeface="Arimo"/>
              </a:rPr>
              <a:t>Example:</a:t>
            </a:r>
          </a:p>
          <a:p>
            <a:pPr>
              <a:lnSpc>
                <a:spcPts val="4900"/>
              </a:lnSpc>
              <a:spcBef>
                <a:spcPct val="0"/>
              </a:spcBef>
            </a:pPr>
          </a:p>
          <a:p>
            <a:pPr>
              <a:lnSpc>
                <a:spcPts val="4900"/>
              </a:lnSpc>
              <a:spcBef>
                <a:spcPct val="0"/>
              </a:spcBef>
            </a:pPr>
            <a:r>
              <a:rPr lang="en-US" sz="3500">
                <a:solidFill>
                  <a:srgbClr val="FFFFFF"/>
                </a:solidFill>
                <a:latin typeface="Arimo"/>
              </a:rPr>
              <a:t>Original text: "The study found that a new drug was effective in treating cancer."</a:t>
            </a:r>
          </a:p>
          <a:p>
            <a:pPr>
              <a:lnSpc>
                <a:spcPts val="4900"/>
              </a:lnSpc>
              <a:spcBef>
                <a:spcPct val="0"/>
              </a:spcBef>
            </a:pPr>
          </a:p>
          <a:p>
            <a:pPr>
              <a:lnSpc>
                <a:spcPts val="4900"/>
              </a:lnSpc>
              <a:spcBef>
                <a:spcPct val="0"/>
              </a:spcBef>
            </a:pPr>
            <a:r>
              <a:rPr lang="en-US" sz="3500">
                <a:solidFill>
                  <a:srgbClr val="FFFFFF"/>
                </a:solidFill>
                <a:latin typeface="Arimo"/>
              </a:rPr>
              <a:t>LLM summary: "A new drug has been shown to be effective in treating cancer."</a:t>
            </a:r>
          </a:p>
          <a:p>
            <a:pPr>
              <a:lnSpc>
                <a:spcPts val="4900"/>
              </a:lnSpc>
              <a:spcBef>
                <a:spcPct val="0"/>
              </a:spcBef>
            </a:pPr>
          </a:p>
          <a:p>
            <a:pPr>
              <a:lnSpc>
                <a:spcPts val="4900"/>
              </a:lnSpc>
              <a:spcBef>
                <a:spcPct val="0"/>
              </a:spcBef>
            </a:pPr>
          </a:p>
        </p:txBody>
      </p:sp>
    </p:spTree>
  </p:cSld>
  <p:clrMapOvr>
    <a:masterClrMapping/>
  </p:clrMapOvr>
</p:sld>
</file>

<file path=ppt/slides/slide7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820882" y="739775"/>
            <a:ext cx="16470273" cy="851852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Context Similarity:</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  LLM  understand the context of the task </a:t>
            </a:r>
          </a:p>
          <a:p>
            <a:pPr marL="755651" indent="-377825" lvl="1">
              <a:lnSpc>
                <a:spcPts val="4900"/>
              </a:lnSpc>
              <a:buFont typeface="Arial"/>
              <a:buChar char="•"/>
            </a:pPr>
            <a:r>
              <a:rPr lang="en-US" sz="3500">
                <a:solidFill>
                  <a:srgbClr val="1EFFC1"/>
                </a:solidFill>
                <a:latin typeface="Arimo"/>
              </a:rPr>
              <a:t> generate outputs that  relevant and consistent with the surrounding information.</a:t>
            </a:r>
          </a:p>
          <a:p>
            <a:pPr>
              <a:lnSpc>
                <a:spcPts val="4900"/>
              </a:lnSpc>
              <a:spcBef>
                <a:spcPct val="0"/>
              </a:spcBef>
            </a:pPr>
          </a:p>
          <a:p>
            <a:pPr>
              <a:lnSpc>
                <a:spcPts val="4900"/>
              </a:lnSpc>
              <a:spcBef>
                <a:spcPct val="0"/>
              </a:spcBef>
            </a:pPr>
            <a:r>
              <a:rPr lang="en-US" sz="3500">
                <a:solidFill>
                  <a:srgbClr val="1EFFC1"/>
                </a:solidFill>
                <a:latin typeface="Arimo"/>
              </a:rPr>
              <a:t>Example:</a:t>
            </a:r>
          </a:p>
          <a:p>
            <a:pPr>
              <a:lnSpc>
                <a:spcPts val="4900"/>
              </a:lnSpc>
              <a:spcBef>
                <a:spcPct val="0"/>
              </a:spcBef>
            </a:pPr>
          </a:p>
          <a:p>
            <a:pPr>
              <a:lnSpc>
                <a:spcPts val="4900"/>
              </a:lnSpc>
              <a:spcBef>
                <a:spcPct val="0"/>
              </a:spcBef>
            </a:pPr>
            <a:r>
              <a:rPr lang="en-US" sz="3500">
                <a:solidFill>
                  <a:srgbClr val="FFFFFF"/>
                </a:solidFill>
                <a:latin typeface="Arimo"/>
              </a:rPr>
              <a:t>Original text: "The company is expanding its operations into new markets."</a:t>
            </a:r>
          </a:p>
          <a:p>
            <a:pPr>
              <a:lnSpc>
                <a:spcPts val="4900"/>
              </a:lnSpc>
              <a:spcBef>
                <a:spcPct val="0"/>
              </a:spcBef>
            </a:pPr>
          </a:p>
          <a:p>
            <a:pPr>
              <a:lnSpc>
                <a:spcPts val="4900"/>
              </a:lnSpc>
              <a:spcBef>
                <a:spcPct val="0"/>
              </a:spcBef>
            </a:pPr>
            <a:r>
              <a:rPr lang="en-US" sz="3500">
                <a:solidFill>
                  <a:srgbClr val="1EFFC1"/>
                </a:solidFill>
                <a:latin typeface="Arimo"/>
              </a:rPr>
              <a:t>LLM output: "The company is opening new offices in China and India."</a:t>
            </a:r>
          </a:p>
          <a:p>
            <a:pPr>
              <a:lnSpc>
                <a:spcPts val="4900"/>
              </a:lnSpc>
              <a:spcBef>
                <a:spcPct val="0"/>
              </a:spcBef>
            </a:pPr>
          </a:p>
          <a:p>
            <a:pPr>
              <a:lnSpc>
                <a:spcPts val="4900"/>
              </a:lnSpc>
              <a:spcBef>
                <a:spcPct val="0"/>
              </a:spcBef>
            </a:pPr>
          </a:p>
          <a:p>
            <a:pPr>
              <a:lnSpc>
                <a:spcPts val="4900"/>
              </a:lnSpc>
              <a:spcBef>
                <a:spcPct val="0"/>
              </a:spcBef>
            </a:pPr>
            <a:r>
              <a:rPr lang="en-US" sz="3500">
                <a:solidFill>
                  <a:srgbClr val="1EFFC1"/>
                </a:solidFill>
                <a:latin typeface="Arimo"/>
              </a:rPr>
              <a:t> </a:t>
            </a:r>
          </a:p>
        </p:txBody>
      </p:sp>
    </p:spTree>
  </p:cSld>
  <p:clrMapOvr>
    <a:masterClrMapping/>
  </p:clrMapOvr>
</p:sld>
</file>

<file path=ppt/slides/slide7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01336" y="81810"/>
            <a:ext cx="16589335" cy="232727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Factuality score: </a:t>
            </a:r>
          </a:p>
          <a:p>
            <a:pPr>
              <a:lnSpc>
                <a:spcPts val="4900"/>
              </a:lnSpc>
              <a:spcBef>
                <a:spcPct val="0"/>
              </a:spcBef>
            </a:pPr>
          </a:p>
          <a:p>
            <a:pPr>
              <a:lnSpc>
                <a:spcPts val="4900"/>
              </a:lnSpc>
              <a:spcBef>
                <a:spcPct val="0"/>
              </a:spcBef>
            </a:pPr>
            <a:r>
              <a:rPr lang="en-US" sz="3500">
                <a:solidFill>
                  <a:srgbClr val="FFFFFF"/>
                </a:solidFill>
                <a:latin typeface="Arimo"/>
              </a:rPr>
              <a:t>assesses the LLM's ability to distinguish between factual and non-factual statements</a:t>
            </a:r>
          </a:p>
        </p:txBody>
      </p:sp>
      <p:sp>
        <p:nvSpPr>
          <p:cNvPr name="TextBox 3" id="3"/>
          <p:cNvSpPr txBox="true"/>
          <p:nvPr/>
        </p:nvSpPr>
        <p:spPr>
          <a:xfrm rot="0">
            <a:off x="301336" y="4089400"/>
            <a:ext cx="17986664" cy="619760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Arimo"/>
              </a:rPr>
              <a:t>Example 1 : </a:t>
            </a:r>
            <a:r>
              <a:rPr lang="en-US" sz="3500">
                <a:solidFill>
                  <a:srgbClr val="FFFFFF"/>
                </a:solidFill>
                <a:latin typeface="Arimo"/>
              </a:rPr>
              <a:t>The Earth is flat."</a:t>
            </a:r>
          </a:p>
          <a:p>
            <a:pPr>
              <a:lnSpc>
                <a:spcPts val="4900"/>
              </a:lnSpc>
              <a:spcBef>
                <a:spcPct val="0"/>
              </a:spcBef>
            </a:pPr>
          </a:p>
          <a:p>
            <a:pPr>
              <a:lnSpc>
                <a:spcPts val="4900"/>
              </a:lnSpc>
              <a:spcBef>
                <a:spcPct val="0"/>
              </a:spcBef>
            </a:pPr>
            <a:r>
              <a:rPr lang="en-US" sz="3500">
                <a:solidFill>
                  <a:srgbClr val="1EFFC1"/>
                </a:solidFill>
                <a:latin typeface="Arimo"/>
              </a:rPr>
              <a:t>LLM response: "The Earth is not flat. It is a sphere."</a:t>
            </a:r>
          </a:p>
          <a:p>
            <a:pPr>
              <a:lnSpc>
                <a:spcPts val="4900"/>
              </a:lnSpc>
              <a:spcBef>
                <a:spcPct val="0"/>
              </a:spcBef>
            </a:pPr>
            <a:r>
              <a:rPr lang="en-US" sz="3500">
                <a:solidFill>
                  <a:srgbClr val="1EFFC1"/>
                </a:solidFill>
                <a:latin typeface="Arimo"/>
              </a:rPr>
              <a:t>Identifies the statement as non-factual and provides a factual correction</a:t>
            </a:r>
          </a:p>
          <a:p>
            <a:pPr>
              <a:lnSpc>
                <a:spcPts val="4900"/>
              </a:lnSpc>
              <a:spcBef>
                <a:spcPct val="0"/>
              </a:spcBef>
            </a:pPr>
          </a:p>
          <a:p>
            <a:pPr>
              <a:lnSpc>
                <a:spcPts val="4900"/>
              </a:lnSpc>
              <a:spcBef>
                <a:spcPct val="0"/>
              </a:spcBef>
            </a:pPr>
            <a:r>
              <a:rPr lang="en-US" sz="3500">
                <a:solidFill>
                  <a:srgbClr val="FFFFFF"/>
                </a:solidFill>
                <a:latin typeface="Arimo"/>
              </a:rPr>
              <a:t> Example 2:  The chemical compound dihydrogen monoxide is a major component of acid rain."</a:t>
            </a:r>
          </a:p>
          <a:p>
            <a:pPr>
              <a:lnSpc>
                <a:spcPts val="4900"/>
              </a:lnSpc>
              <a:spcBef>
                <a:spcPct val="0"/>
              </a:spcBef>
            </a:pPr>
          </a:p>
          <a:p>
            <a:pPr>
              <a:lnSpc>
                <a:spcPts val="4900"/>
              </a:lnSpc>
              <a:spcBef>
                <a:spcPct val="0"/>
              </a:spcBef>
            </a:pPr>
            <a:r>
              <a:rPr lang="en-US" sz="3500">
                <a:solidFill>
                  <a:srgbClr val="1EFFC1"/>
                </a:solidFill>
                <a:latin typeface="Arimo"/>
              </a:rPr>
              <a:t>LLM response: "Dihydrogen monoxide, also known as water, is not a major component of acid rain. Acid rain is primarily composed of sulfuric acid and nitric acid.</a:t>
            </a:r>
          </a:p>
        </p:txBody>
      </p:sp>
      <p:sp>
        <p:nvSpPr>
          <p:cNvPr name="TextBox 4" id="4"/>
          <p:cNvSpPr txBox="true"/>
          <p:nvPr/>
        </p:nvSpPr>
        <p:spPr>
          <a:xfrm rot="0">
            <a:off x="301336" y="2936505"/>
            <a:ext cx="1852851"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Example: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grpSp>
        <p:nvGrpSpPr>
          <p:cNvPr name="Group 2" id="2"/>
          <p:cNvGrpSpPr/>
          <p:nvPr/>
        </p:nvGrpSpPr>
        <p:grpSpPr>
          <a:xfrm rot="0">
            <a:off x="1028700" y="5012026"/>
            <a:ext cx="4480609" cy="1360404"/>
            <a:chOff x="0" y="0"/>
            <a:chExt cx="1365493" cy="414591"/>
          </a:xfrm>
        </p:grpSpPr>
        <p:sp>
          <p:nvSpPr>
            <p:cNvPr name="Freeform 3" id="3"/>
            <p:cNvSpPr/>
            <p:nvPr/>
          </p:nvSpPr>
          <p:spPr>
            <a:xfrm flipH="false" flipV="false" rot="0">
              <a:off x="0" y="0"/>
              <a:ext cx="1365493" cy="414591"/>
            </a:xfrm>
            <a:custGeom>
              <a:avLst/>
              <a:gdLst/>
              <a:ahLst/>
              <a:cxnLst/>
              <a:rect r="r" b="b" t="t" l="l"/>
              <a:pathLst>
                <a:path h="414591" w="1365493">
                  <a:moveTo>
                    <a:pt x="88121" y="0"/>
                  </a:moveTo>
                  <a:lnTo>
                    <a:pt x="1277371" y="0"/>
                  </a:lnTo>
                  <a:cubicBezTo>
                    <a:pt x="1326040" y="0"/>
                    <a:pt x="1365493" y="39453"/>
                    <a:pt x="1365493" y="88121"/>
                  </a:cubicBezTo>
                  <a:lnTo>
                    <a:pt x="1365493" y="326470"/>
                  </a:lnTo>
                  <a:cubicBezTo>
                    <a:pt x="1365493" y="349841"/>
                    <a:pt x="1356209" y="372255"/>
                    <a:pt x="1339683" y="388781"/>
                  </a:cubicBezTo>
                  <a:cubicBezTo>
                    <a:pt x="1323157" y="405307"/>
                    <a:pt x="1300743" y="414591"/>
                    <a:pt x="1277371" y="414591"/>
                  </a:cubicBezTo>
                  <a:lnTo>
                    <a:pt x="88121" y="414591"/>
                  </a:lnTo>
                  <a:cubicBezTo>
                    <a:pt x="39453" y="414591"/>
                    <a:pt x="0" y="375138"/>
                    <a:pt x="0" y="326470"/>
                  </a:cubicBezTo>
                  <a:lnTo>
                    <a:pt x="0" y="88121"/>
                  </a:lnTo>
                  <a:cubicBezTo>
                    <a:pt x="0" y="64750"/>
                    <a:pt x="9284" y="42336"/>
                    <a:pt x="25810" y="25810"/>
                  </a:cubicBezTo>
                  <a:cubicBezTo>
                    <a:pt x="42336" y="9284"/>
                    <a:pt x="64750" y="0"/>
                    <a:pt x="88121" y="0"/>
                  </a:cubicBezTo>
                  <a:close/>
                </a:path>
              </a:pathLst>
            </a:custGeom>
            <a:solidFill>
              <a:srgbClr val="000000">
                <a:alpha val="0"/>
              </a:srgbClr>
            </a:solidFill>
            <a:ln w="28575" cap="rnd">
              <a:solidFill>
                <a:srgbClr val="FFDE59"/>
              </a:solidFill>
              <a:prstDash val="solid"/>
              <a:round/>
            </a:ln>
          </p:spPr>
        </p:sp>
        <p:sp>
          <p:nvSpPr>
            <p:cNvPr name="TextBox 4" id="4"/>
            <p:cNvSpPr txBox="true"/>
            <p:nvPr/>
          </p:nvSpPr>
          <p:spPr>
            <a:xfrm>
              <a:off x="0" y="-9525"/>
              <a:ext cx="1365493" cy="424116"/>
            </a:xfrm>
            <a:prstGeom prst="rect">
              <a:avLst/>
            </a:prstGeom>
          </p:spPr>
          <p:txBody>
            <a:bodyPr anchor="ctr" rtlCol="false" tIns="43902" lIns="43902" bIns="43902" rIns="43902"/>
            <a:lstStyle/>
            <a:p>
              <a:pPr algn="ctr">
                <a:lnSpc>
                  <a:spcPts val="2879"/>
                </a:lnSpc>
              </a:pPr>
            </a:p>
          </p:txBody>
        </p:sp>
      </p:grpSp>
      <p:sp>
        <p:nvSpPr>
          <p:cNvPr name="TextBox 5" id="5"/>
          <p:cNvSpPr txBox="true"/>
          <p:nvPr/>
        </p:nvSpPr>
        <p:spPr>
          <a:xfrm rot="0">
            <a:off x="1028700" y="5395356"/>
            <a:ext cx="4480609" cy="490935"/>
          </a:xfrm>
          <a:prstGeom prst="rect">
            <a:avLst/>
          </a:prstGeom>
        </p:spPr>
        <p:txBody>
          <a:bodyPr anchor="t" rtlCol="false" tIns="0" lIns="0" bIns="0" rIns="0">
            <a:spAutoFit/>
          </a:bodyPr>
          <a:lstStyle/>
          <a:p>
            <a:pPr algn="ctr">
              <a:lnSpc>
                <a:spcPts val="3852"/>
              </a:lnSpc>
            </a:pPr>
            <a:r>
              <a:rPr lang="en-US" sz="2751">
                <a:solidFill>
                  <a:srgbClr val="1EFFC1"/>
                </a:solidFill>
                <a:latin typeface="Arimo"/>
              </a:rPr>
              <a:t>What does LLM mean?</a:t>
            </a:r>
          </a:p>
        </p:txBody>
      </p:sp>
      <p:sp>
        <p:nvSpPr>
          <p:cNvPr name="TextBox 6" id="6"/>
          <p:cNvSpPr txBox="true"/>
          <p:nvPr/>
        </p:nvSpPr>
        <p:spPr>
          <a:xfrm rot="0">
            <a:off x="2025837" y="6593654"/>
            <a:ext cx="2486336" cy="541018"/>
          </a:xfrm>
          <a:prstGeom prst="rect">
            <a:avLst/>
          </a:prstGeom>
        </p:spPr>
        <p:txBody>
          <a:bodyPr anchor="t" rtlCol="false" tIns="0" lIns="0" bIns="0" rIns="0">
            <a:spAutoFit/>
          </a:bodyPr>
          <a:lstStyle/>
          <a:p>
            <a:pPr algn="ctr">
              <a:lnSpc>
                <a:spcPts val="4349"/>
              </a:lnSpc>
              <a:spcBef>
                <a:spcPct val="0"/>
              </a:spcBef>
            </a:pPr>
            <a:r>
              <a:rPr lang="en-US" sz="3106">
                <a:solidFill>
                  <a:srgbClr val="FFFFFF"/>
                </a:solidFill>
                <a:latin typeface="Arimo"/>
              </a:rPr>
              <a:t>User Input</a:t>
            </a:r>
          </a:p>
        </p:txBody>
      </p:sp>
      <p:grpSp>
        <p:nvGrpSpPr>
          <p:cNvPr name="Group 7" id="7"/>
          <p:cNvGrpSpPr/>
          <p:nvPr/>
        </p:nvGrpSpPr>
        <p:grpSpPr>
          <a:xfrm rot="0">
            <a:off x="7372952" y="4108188"/>
            <a:ext cx="4480609" cy="1360404"/>
            <a:chOff x="0" y="0"/>
            <a:chExt cx="1365493" cy="414591"/>
          </a:xfrm>
        </p:grpSpPr>
        <p:sp>
          <p:nvSpPr>
            <p:cNvPr name="Freeform 8" id="8"/>
            <p:cNvSpPr/>
            <p:nvPr/>
          </p:nvSpPr>
          <p:spPr>
            <a:xfrm flipH="false" flipV="false" rot="0">
              <a:off x="0" y="0"/>
              <a:ext cx="1365493" cy="414591"/>
            </a:xfrm>
            <a:custGeom>
              <a:avLst/>
              <a:gdLst/>
              <a:ahLst/>
              <a:cxnLst/>
              <a:rect r="r" b="b" t="t" l="l"/>
              <a:pathLst>
                <a:path h="414591" w="1365493">
                  <a:moveTo>
                    <a:pt x="88121" y="0"/>
                  </a:moveTo>
                  <a:lnTo>
                    <a:pt x="1277371" y="0"/>
                  </a:lnTo>
                  <a:cubicBezTo>
                    <a:pt x="1326040" y="0"/>
                    <a:pt x="1365493" y="39453"/>
                    <a:pt x="1365493" y="88121"/>
                  </a:cubicBezTo>
                  <a:lnTo>
                    <a:pt x="1365493" y="326470"/>
                  </a:lnTo>
                  <a:cubicBezTo>
                    <a:pt x="1365493" y="349841"/>
                    <a:pt x="1356209" y="372255"/>
                    <a:pt x="1339683" y="388781"/>
                  </a:cubicBezTo>
                  <a:cubicBezTo>
                    <a:pt x="1323157" y="405307"/>
                    <a:pt x="1300743" y="414591"/>
                    <a:pt x="1277371" y="414591"/>
                  </a:cubicBezTo>
                  <a:lnTo>
                    <a:pt x="88121" y="414591"/>
                  </a:lnTo>
                  <a:cubicBezTo>
                    <a:pt x="39453" y="414591"/>
                    <a:pt x="0" y="375138"/>
                    <a:pt x="0" y="326470"/>
                  </a:cubicBezTo>
                  <a:lnTo>
                    <a:pt x="0" y="88121"/>
                  </a:lnTo>
                  <a:cubicBezTo>
                    <a:pt x="0" y="64750"/>
                    <a:pt x="9284" y="42336"/>
                    <a:pt x="25810" y="25810"/>
                  </a:cubicBezTo>
                  <a:cubicBezTo>
                    <a:pt x="42336" y="9284"/>
                    <a:pt x="64750" y="0"/>
                    <a:pt x="88121" y="0"/>
                  </a:cubicBezTo>
                  <a:close/>
                </a:path>
              </a:pathLst>
            </a:custGeom>
            <a:solidFill>
              <a:srgbClr val="000000">
                <a:alpha val="0"/>
              </a:srgbClr>
            </a:solidFill>
            <a:ln w="28575" cap="rnd">
              <a:solidFill>
                <a:srgbClr val="FFDE59"/>
              </a:solidFill>
              <a:prstDash val="solid"/>
              <a:round/>
            </a:ln>
          </p:spPr>
        </p:sp>
        <p:sp>
          <p:nvSpPr>
            <p:cNvPr name="TextBox 9" id="9"/>
            <p:cNvSpPr txBox="true"/>
            <p:nvPr/>
          </p:nvSpPr>
          <p:spPr>
            <a:xfrm>
              <a:off x="0" y="-9525"/>
              <a:ext cx="1365493" cy="424116"/>
            </a:xfrm>
            <a:prstGeom prst="rect">
              <a:avLst/>
            </a:prstGeom>
          </p:spPr>
          <p:txBody>
            <a:bodyPr anchor="ctr" rtlCol="false" tIns="43902" lIns="43902" bIns="43902" rIns="43902"/>
            <a:lstStyle/>
            <a:p>
              <a:pPr algn="ctr">
                <a:lnSpc>
                  <a:spcPts val="2879"/>
                </a:lnSpc>
              </a:pPr>
            </a:p>
          </p:txBody>
        </p:sp>
      </p:grpSp>
      <p:grpSp>
        <p:nvGrpSpPr>
          <p:cNvPr name="Group 10" id="10"/>
          <p:cNvGrpSpPr/>
          <p:nvPr/>
        </p:nvGrpSpPr>
        <p:grpSpPr>
          <a:xfrm rot="0">
            <a:off x="12553479" y="4108188"/>
            <a:ext cx="4480609" cy="1360404"/>
            <a:chOff x="0" y="0"/>
            <a:chExt cx="1365493" cy="414591"/>
          </a:xfrm>
        </p:grpSpPr>
        <p:sp>
          <p:nvSpPr>
            <p:cNvPr name="Freeform 11" id="11"/>
            <p:cNvSpPr/>
            <p:nvPr/>
          </p:nvSpPr>
          <p:spPr>
            <a:xfrm flipH="false" flipV="false" rot="0">
              <a:off x="0" y="0"/>
              <a:ext cx="1365493" cy="414591"/>
            </a:xfrm>
            <a:custGeom>
              <a:avLst/>
              <a:gdLst/>
              <a:ahLst/>
              <a:cxnLst/>
              <a:rect r="r" b="b" t="t" l="l"/>
              <a:pathLst>
                <a:path h="414591" w="1365493">
                  <a:moveTo>
                    <a:pt x="88121" y="0"/>
                  </a:moveTo>
                  <a:lnTo>
                    <a:pt x="1277371" y="0"/>
                  </a:lnTo>
                  <a:cubicBezTo>
                    <a:pt x="1326040" y="0"/>
                    <a:pt x="1365493" y="39453"/>
                    <a:pt x="1365493" y="88121"/>
                  </a:cubicBezTo>
                  <a:lnTo>
                    <a:pt x="1365493" y="326470"/>
                  </a:lnTo>
                  <a:cubicBezTo>
                    <a:pt x="1365493" y="349841"/>
                    <a:pt x="1356209" y="372255"/>
                    <a:pt x="1339683" y="388781"/>
                  </a:cubicBezTo>
                  <a:cubicBezTo>
                    <a:pt x="1323157" y="405307"/>
                    <a:pt x="1300743" y="414591"/>
                    <a:pt x="1277371" y="414591"/>
                  </a:cubicBezTo>
                  <a:lnTo>
                    <a:pt x="88121" y="414591"/>
                  </a:lnTo>
                  <a:cubicBezTo>
                    <a:pt x="39453" y="414591"/>
                    <a:pt x="0" y="375138"/>
                    <a:pt x="0" y="326470"/>
                  </a:cubicBezTo>
                  <a:lnTo>
                    <a:pt x="0" y="88121"/>
                  </a:lnTo>
                  <a:cubicBezTo>
                    <a:pt x="0" y="64750"/>
                    <a:pt x="9284" y="42336"/>
                    <a:pt x="25810" y="25810"/>
                  </a:cubicBezTo>
                  <a:cubicBezTo>
                    <a:pt x="42336" y="9284"/>
                    <a:pt x="64750" y="0"/>
                    <a:pt x="88121" y="0"/>
                  </a:cubicBezTo>
                  <a:close/>
                </a:path>
              </a:pathLst>
            </a:custGeom>
            <a:solidFill>
              <a:srgbClr val="000000">
                <a:alpha val="0"/>
              </a:srgbClr>
            </a:solidFill>
            <a:ln w="28575" cap="rnd">
              <a:solidFill>
                <a:srgbClr val="FFDE59"/>
              </a:solidFill>
              <a:prstDash val="solid"/>
              <a:round/>
            </a:ln>
          </p:spPr>
        </p:sp>
        <p:sp>
          <p:nvSpPr>
            <p:cNvPr name="TextBox 12" id="12"/>
            <p:cNvSpPr txBox="true"/>
            <p:nvPr/>
          </p:nvSpPr>
          <p:spPr>
            <a:xfrm>
              <a:off x="0" y="-9525"/>
              <a:ext cx="1365493" cy="424116"/>
            </a:xfrm>
            <a:prstGeom prst="rect">
              <a:avLst/>
            </a:prstGeom>
          </p:spPr>
          <p:txBody>
            <a:bodyPr anchor="ctr" rtlCol="false" tIns="43902" lIns="43902" bIns="43902" rIns="43902"/>
            <a:lstStyle/>
            <a:p>
              <a:pPr algn="ctr">
                <a:lnSpc>
                  <a:spcPts val="2879"/>
                </a:lnSpc>
              </a:pPr>
            </a:p>
          </p:txBody>
        </p:sp>
      </p:grpSp>
      <p:grpSp>
        <p:nvGrpSpPr>
          <p:cNvPr name="Group 13" id="13"/>
          <p:cNvGrpSpPr/>
          <p:nvPr/>
        </p:nvGrpSpPr>
        <p:grpSpPr>
          <a:xfrm rot="0">
            <a:off x="7372952" y="6234737"/>
            <a:ext cx="4480609" cy="1360404"/>
            <a:chOff x="0" y="0"/>
            <a:chExt cx="1365493" cy="414591"/>
          </a:xfrm>
        </p:grpSpPr>
        <p:sp>
          <p:nvSpPr>
            <p:cNvPr name="Freeform 14" id="14"/>
            <p:cNvSpPr/>
            <p:nvPr/>
          </p:nvSpPr>
          <p:spPr>
            <a:xfrm flipH="false" flipV="false" rot="0">
              <a:off x="0" y="0"/>
              <a:ext cx="1365493" cy="414591"/>
            </a:xfrm>
            <a:custGeom>
              <a:avLst/>
              <a:gdLst/>
              <a:ahLst/>
              <a:cxnLst/>
              <a:rect r="r" b="b" t="t" l="l"/>
              <a:pathLst>
                <a:path h="414591" w="1365493">
                  <a:moveTo>
                    <a:pt x="88121" y="0"/>
                  </a:moveTo>
                  <a:lnTo>
                    <a:pt x="1277371" y="0"/>
                  </a:lnTo>
                  <a:cubicBezTo>
                    <a:pt x="1326040" y="0"/>
                    <a:pt x="1365493" y="39453"/>
                    <a:pt x="1365493" y="88121"/>
                  </a:cubicBezTo>
                  <a:lnTo>
                    <a:pt x="1365493" y="326470"/>
                  </a:lnTo>
                  <a:cubicBezTo>
                    <a:pt x="1365493" y="349841"/>
                    <a:pt x="1356209" y="372255"/>
                    <a:pt x="1339683" y="388781"/>
                  </a:cubicBezTo>
                  <a:cubicBezTo>
                    <a:pt x="1323157" y="405307"/>
                    <a:pt x="1300743" y="414591"/>
                    <a:pt x="1277371" y="414591"/>
                  </a:cubicBezTo>
                  <a:lnTo>
                    <a:pt x="88121" y="414591"/>
                  </a:lnTo>
                  <a:cubicBezTo>
                    <a:pt x="39453" y="414591"/>
                    <a:pt x="0" y="375138"/>
                    <a:pt x="0" y="326470"/>
                  </a:cubicBezTo>
                  <a:lnTo>
                    <a:pt x="0" y="88121"/>
                  </a:lnTo>
                  <a:cubicBezTo>
                    <a:pt x="0" y="64750"/>
                    <a:pt x="9284" y="42336"/>
                    <a:pt x="25810" y="25810"/>
                  </a:cubicBezTo>
                  <a:cubicBezTo>
                    <a:pt x="42336" y="9284"/>
                    <a:pt x="64750" y="0"/>
                    <a:pt x="88121" y="0"/>
                  </a:cubicBezTo>
                  <a:close/>
                </a:path>
              </a:pathLst>
            </a:custGeom>
            <a:solidFill>
              <a:srgbClr val="000000">
                <a:alpha val="0"/>
              </a:srgbClr>
            </a:solidFill>
            <a:ln w="28575" cap="rnd">
              <a:solidFill>
                <a:srgbClr val="FFDE59"/>
              </a:solidFill>
              <a:prstDash val="solid"/>
              <a:round/>
            </a:ln>
          </p:spPr>
        </p:sp>
        <p:sp>
          <p:nvSpPr>
            <p:cNvPr name="TextBox 15" id="15"/>
            <p:cNvSpPr txBox="true"/>
            <p:nvPr/>
          </p:nvSpPr>
          <p:spPr>
            <a:xfrm>
              <a:off x="0" y="-9525"/>
              <a:ext cx="1365493" cy="424116"/>
            </a:xfrm>
            <a:prstGeom prst="rect">
              <a:avLst/>
            </a:prstGeom>
          </p:spPr>
          <p:txBody>
            <a:bodyPr anchor="ctr" rtlCol="false" tIns="43902" lIns="43902" bIns="43902" rIns="43902"/>
            <a:lstStyle/>
            <a:p>
              <a:pPr algn="ctr">
                <a:lnSpc>
                  <a:spcPts val="2879"/>
                </a:lnSpc>
              </a:pPr>
            </a:p>
          </p:txBody>
        </p:sp>
      </p:grpSp>
      <p:grpSp>
        <p:nvGrpSpPr>
          <p:cNvPr name="Group 16" id="16"/>
          <p:cNvGrpSpPr/>
          <p:nvPr/>
        </p:nvGrpSpPr>
        <p:grpSpPr>
          <a:xfrm rot="0">
            <a:off x="12553479" y="6234737"/>
            <a:ext cx="4480609" cy="1360404"/>
            <a:chOff x="0" y="0"/>
            <a:chExt cx="1365493" cy="414591"/>
          </a:xfrm>
        </p:grpSpPr>
        <p:sp>
          <p:nvSpPr>
            <p:cNvPr name="Freeform 17" id="17"/>
            <p:cNvSpPr/>
            <p:nvPr/>
          </p:nvSpPr>
          <p:spPr>
            <a:xfrm flipH="false" flipV="false" rot="0">
              <a:off x="0" y="0"/>
              <a:ext cx="1365493" cy="414591"/>
            </a:xfrm>
            <a:custGeom>
              <a:avLst/>
              <a:gdLst/>
              <a:ahLst/>
              <a:cxnLst/>
              <a:rect r="r" b="b" t="t" l="l"/>
              <a:pathLst>
                <a:path h="414591" w="1365493">
                  <a:moveTo>
                    <a:pt x="88121" y="0"/>
                  </a:moveTo>
                  <a:lnTo>
                    <a:pt x="1277371" y="0"/>
                  </a:lnTo>
                  <a:cubicBezTo>
                    <a:pt x="1326040" y="0"/>
                    <a:pt x="1365493" y="39453"/>
                    <a:pt x="1365493" y="88121"/>
                  </a:cubicBezTo>
                  <a:lnTo>
                    <a:pt x="1365493" y="326470"/>
                  </a:lnTo>
                  <a:cubicBezTo>
                    <a:pt x="1365493" y="349841"/>
                    <a:pt x="1356209" y="372255"/>
                    <a:pt x="1339683" y="388781"/>
                  </a:cubicBezTo>
                  <a:cubicBezTo>
                    <a:pt x="1323157" y="405307"/>
                    <a:pt x="1300743" y="414591"/>
                    <a:pt x="1277371" y="414591"/>
                  </a:cubicBezTo>
                  <a:lnTo>
                    <a:pt x="88121" y="414591"/>
                  </a:lnTo>
                  <a:cubicBezTo>
                    <a:pt x="39453" y="414591"/>
                    <a:pt x="0" y="375138"/>
                    <a:pt x="0" y="326470"/>
                  </a:cubicBezTo>
                  <a:lnTo>
                    <a:pt x="0" y="88121"/>
                  </a:lnTo>
                  <a:cubicBezTo>
                    <a:pt x="0" y="64750"/>
                    <a:pt x="9284" y="42336"/>
                    <a:pt x="25810" y="25810"/>
                  </a:cubicBezTo>
                  <a:cubicBezTo>
                    <a:pt x="42336" y="9284"/>
                    <a:pt x="64750" y="0"/>
                    <a:pt x="88121" y="0"/>
                  </a:cubicBezTo>
                  <a:close/>
                </a:path>
              </a:pathLst>
            </a:custGeom>
            <a:solidFill>
              <a:srgbClr val="000000">
                <a:alpha val="0"/>
              </a:srgbClr>
            </a:solidFill>
            <a:ln w="28575" cap="rnd">
              <a:solidFill>
                <a:srgbClr val="FFDE59"/>
              </a:solidFill>
              <a:prstDash val="solid"/>
              <a:round/>
            </a:ln>
          </p:spPr>
        </p:sp>
        <p:sp>
          <p:nvSpPr>
            <p:cNvPr name="TextBox 18" id="18"/>
            <p:cNvSpPr txBox="true"/>
            <p:nvPr/>
          </p:nvSpPr>
          <p:spPr>
            <a:xfrm>
              <a:off x="0" y="-9525"/>
              <a:ext cx="1365493" cy="424116"/>
            </a:xfrm>
            <a:prstGeom prst="rect">
              <a:avLst/>
            </a:prstGeom>
          </p:spPr>
          <p:txBody>
            <a:bodyPr anchor="ctr" rtlCol="false" tIns="43902" lIns="43902" bIns="43902" rIns="43902"/>
            <a:lstStyle/>
            <a:p>
              <a:pPr algn="ctr">
                <a:lnSpc>
                  <a:spcPts val="2879"/>
                </a:lnSpc>
              </a:pPr>
            </a:p>
          </p:txBody>
        </p:sp>
      </p:grpSp>
      <p:sp>
        <p:nvSpPr>
          <p:cNvPr name="TextBox 19" id="19"/>
          <p:cNvSpPr txBox="true"/>
          <p:nvPr/>
        </p:nvSpPr>
        <p:spPr>
          <a:xfrm rot="0">
            <a:off x="7372952" y="4270858"/>
            <a:ext cx="4480609" cy="975564"/>
          </a:xfrm>
          <a:prstGeom prst="rect">
            <a:avLst/>
          </a:prstGeom>
        </p:spPr>
        <p:txBody>
          <a:bodyPr anchor="t" rtlCol="false" tIns="0" lIns="0" bIns="0" rIns="0">
            <a:spAutoFit/>
          </a:bodyPr>
          <a:lstStyle/>
          <a:p>
            <a:pPr algn="ctr">
              <a:lnSpc>
                <a:spcPts val="3852"/>
              </a:lnSpc>
              <a:spcBef>
                <a:spcPct val="0"/>
              </a:spcBef>
            </a:pPr>
            <a:r>
              <a:rPr lang="en-US" sz="2751">
                <a:solidFill>
                  <a:srgbClr val="1EFFC1"/>
                </a:solidFill>
                <a:latin typeface="Arimo"/>
              </a:rPr>
              <a:t>Seek meaning of acronym "LLM"</a:t>
            </a:r>
          </a:p>
        </p:txBody>
      </p:sp>
      <p:sp>
        <p:nvSpPr>
          <p:cNvPr name="TextBox 20" id="20"/>
          <p:cNvSpPr txBox="true"/>
          <p:nvPr/>
        </p:nvSpPr>
        <p:spPr>
          <a:xfrm rot="0">
            <a:off x="12553479" y="4270858"/>
            <a:ext cx="4480609" cy="975564"/>
          </a:xfrm>
          <a:prstGeom prst="rect">
            <a:avLst/>
          </a:prstGeom>
        </p:spPr>
        <p:txBody>
          <a:bodyPr anchor="t" rtlCol="false" tIns="0" lIns="0" bIns="0" rIns="0">
            <a:spAutoFit/>
          </a:bodyPr>
          <a:lstStyle/>
          <a:p>
            <a:pPr algn="ctr">
              <a:lnSpc>
                <a:spcPts val="3852"/>
              </a:lnSpc>
              <a:spcBef>
                <a:spcPct val="0"/>
              </a:spcBef>
            </a:pPr>
            <a:r>
              <a:rPr lang="en-US" sz="2751">
                <a:solidFill>
                  <a:srgbClr val="1EFFC1"/>
                </a:solidFill>
                <a:latin typeface="Arimo"/>
              </a:rPr>
              <a:t> Please provide a definition for the acronym LLM.</a:t>
            </a:r>
          </a:p>
        </p:txBody>
      </p:sp>
      <p:sp>
        <p:nvSpPr>
          <p:cNvPr name="TextBox 21" id="21"/>
          <p:cNvSpPr txBox="true"/>
          <p:nvPr/>
        </p:nvSpPr>
        <p:spPr>
          <a:xfrm rot="0">
            <a:off x="12553479" y="6391760"/>
            <a:ext cx="4480609" cy="975564"/>
          </a:xfrm>
          <a:prstGeom prst="rect">
            <a:avLst/>
          </a:prstGeom>
        </p:spPr>
        <p:txBody>
          <a:bodyPr anchor="t" rtlCol="false" tIns="0" lIns="0" bIns="0" rIns="0">
            <a:spAutoFit/>
          </a:bodyPr>
          <a:lstStyle/>
          <a:p>
            <a:pPr algn="ctr">
              <a:lnSpc>
                <a:spcPts val="3852"/>
              </a:lnSpc>
              <a:spcBef>
                <a:spcPct val="0"/>
              </a:spcBef>
            </a:pPr>
            <a:r>
              <a:rPr lang="en-US" sz="2751">
                <a:solidFill>
                  <a:srgbClr val="1EFFC1"/>
                </a:solidFill>
                <a:latin typeface="Arimo"/>
              </a:rPr>
              <a:t>Specify the context </a:t>
            </a:r>
          </a:p>
          <a:p>
            <a:pPr algn="ctr">
              <a:lnSpc>
                <a:spcPts val="3852"/>
              </a:lnSpc>
              <a:spcBef>
                <a:spcPct val="0"/>
              </a:spcBef>
            </a:pPr>
            <a:r>
              <a:rPr lang="en-US" sz="2751">
                <a:solidFill>
                  <a:srgbClr val="1EFFC1"/>
                </a:solidFill>
                <a:latin typeface="Arimo"/>
              </a:rPr>
              <a:t>of "LLM"</a:t>
            </a:r>
          </a:p>
        </p:txBody>
      </p:sp>
      <p:sp>
        <p:nvSpPr>
          <p:cNvPr name="TextBox 22" id="22"/>
          <p:cNvSpPr txBox="true"/>
          <p:nvPr/>
        </p:nvSpPr>
        <p:spPr>
          <a:xfrm rot="0">
            <a:off x="7372952" y="6391760"/>
            <a:ext cx="4480609" cy="975564"/>
          </a:xfrm>
          <a:prstGeom prst="rect">
            <a:avLst/>
          </a:prstGeom>
        </p:spPr>
        <p:txBody>
          <a:bodyPr anchor="t" rtlCol="false" tIns="0" lIns="0" bIns="0" rIns="0">
            <a:spAutoFit/>
          </a:bodyPr>
          <a:lstStyle/>
          <a:p>
            <a:pPr algn="ctr">
              <a:lnSpc>
                <a:spcPts val="3852"/>
              </a:lnSpc>
              <a:spcBef>
                <a:spcPct val="0"/>
              </a:spcBef>
            </a:pPr>
            <a:r>
              <a:rPr lang="en-US" sz="2751">
                <a:solidFill>
                  <a:srgbClr val="1EFFC1"/>
                </a:solidFill>
                <a:latin typeface="Arimo"/>
              </a:rPr>
              <a:t>D</a:t>
            </a:r>
            <a:r>
              <a:rPr lang="en-US" sz="2751">
                <a:solidFill>
                  <a:srgbClr val="1EFFC1"/>
                </a:solidFill>
                <a:latin typeface="Arimo"/>
              </a:rPr>
              <a:t>efine acronym LLM, provide context if possible.</a:t>
            </a:r>
          </a:p>
        </p:txBody>
      </p:sp>
      <p:sp>
        <p:nvSpPr>
          <p:cNvPr name="TextBox 23" id="23"/>
          <p:cNvSpPr txBox="true"/>
          <p:nvPr/>
        </p:nvSpPr>
        <p:spPr>
          <a:xfrm rot="0">
            <a:off x="7556246" y="3429566"/>
            <a:ext cx="4114021" cy="490935"/>
          </a:xfrm>
          <a:prstGeom prst="rect">
            <a:avLst/>
          </a:prstGeom>
        </p:spPr>
        <p:txBody>
          <a:bodyPr anchor="t" rtlCol="false" tIns="0" lIns="0" bIns="0" rIns="0">
            <a:spAutoFit/>
          </a:bodyPr>
          <a:lstStyle/>
          <a:p>
            <a:pPr algn="ctr">
              <a:lnSpc>
                <a:spcPts val="3852"/>
              </a:lnSpc>
            </a:pPr>
            <a:r>
              <a:rPr lang="en-US" sz="2751">
                <a:solidFill>
                  <a:srgbClr val="FFFFFF"/>
                </a:solidFill>
                <a:latin typeface="Arimo"/>
              </a:rPr>
              <a:t>Intent Identification</a:t>
            </a:r>
          </a:p>
        </p:txBody>
      </p:sp>
      <p:sp>
        <p:nvSpPr>
          <p:cNvPr name="TextBox 24" id="24"/>
          <p:cNvSpPr txBox="true"/>
          <p:nvPr/>
        </p:nvSpPr>
        <p:spPr>
          <a:xfrm rot="0">
            <a:off x="12826706" y="3429566"/>
            <a:ext cx="3934155" cy="490935"/>
          </a:xfrm>
          <a:prstGeom prst="rect">
            <a:avLst/>
          </a:prstGeom>
        </p:spPr>
        <p:txBody>
          <a:bodyPr anchor="t" rtlCol="false" tIns="0" lIns="0" bIns="0" rIns="0">
            <a:spAutoFit/>
          </a:bodyPr>
          <a:lstStyle/>
          <a:p>
            <a:pPr algn="ctr">
              <a:lnSpc>
                <a:spcPts val="3852"/>
              </a:lnSpc>
            </a:pPr>
            <a:r>
              <a:rPr lang="en-US" sz="2751">
                <a:solidFill>
                  <a:srgbClr val="FFFFFF"/>
                </a:solidFill>
                <a:latin typeface="Arimo"/>
              </a:rPr>
              <a:t>Reframe Question</a:t>
            </a:r>
          </a:p>
        </p:txBody>
      </p:sp>
      <p:sp>
        <p:nvSpPr>
          <p:cNvPr name="TextBox 25" id="25"/>
          <p:cNvSpPr txBox="true"/>
          <p:nvPr/>
        </p:nvSpPr>
        <p:spPr>
          <a:xfrm rot="0">
            <a:off x="12918662" y="7713403"/>
            <a:ext cx="3842199" cy="490935"/>
          </a:xfrm>
          <a:prstGeom prst="rect">
            <a:avLst/>
          </a:prstGeom>
        </p:spPr>
        <p:txBody>
          <a:bodyPr anchor="t" rtlCol="false" tIns="0" lIns="0" bIns="0" rIns="0">
            <a:spAutoFit/>
          </a:bodyPr>
          <a:lstStyle/>
          <a:p>
            <a:pPr algn="ctr">
              <a:lnSpc>
                <a:spcPts val="3852"/>
              </a:lnSpc>
            </a:pPr>
            <a:r>
              <a:rPr lang="en-US" sz="2751">
                <a:solidFill>
                  <a:srgbClr val="FFFFFF"/>
                </a:solidFill>
                <a:latin typeface="Arimo"/>
              </a:rPr>
              <a:t>Adding context</a:t>
            </a:r>
          </a:p>
        </p:txBody>
      </p:sp>
      <p:sp>
        <p:nvSpPr>
          <p:cNvPr name="TextBox 26" id="26"/>
          <p:cNvSpPr txBox="true"/>
          <p:nvPr/>
        </p:nvSpPr>
        <p:spPr>
          <a:xfrm rot="0">
            <a:off x="7211391" y="7713403"/>
            <a:ext cx="4803731" cy="490935"/>
          </a:xfrm>
          <a:prstGeom prst="rect">
            <a:avLst/>
          </a:prstGeom>
        </p:spPr>
        <p:txBody>
          <a:bodyPr anchor="t" rtlCol="false" tIns="0" lIns="0" bIns="0" rIns="0">
            <a:spAutoFit/>
          </a:bodyPr>
          <a:lstStyle/>
          <a:p>
            <a:pPr algn="ctr">
              <a:lnSpc>
                <a:spcPts val="3852"/>
              </a:lnSpc>
            </a:pPr>
            <a:r>
              <a:rPr lang="en-US" sz="2751">
                <a:solidFill>
                  <a:srgbClr val="FFFFFF"/>
                </a:solidFill>
                <a:latin typeface="Arimo"/>
              </a:rPr>
              <a:t>Formatting For LLM</a:t>
            </a:r>
          </a:p>
        </p:txBody>
      </p:sp>
      <p:sp>
        <p:nvSpPr>
          <p:cNvPr name="AutoShape 27" id="27"/>
          <p:cNvSpPr/>
          <p:nvPr/>
        </p:nvSpPr>
        <p:spPr>
          <a:xfrm flipV="true">
            <a:off x="11853803" y="4806718"/>
            <a:ext cx="663773" cy="12682"/>
          </a:xfrm>
          <a:prstGeom prst="line">
            <a:avLst/>
          </a:prstGeom>
          <a:ln cap="flat" w="19050">
            <a:solidFill>
              <a:srgbClr val="FFFFFF"/>
            </a:solidFill>
            <a:prstDash val="solid"/>
            <a:headEnd type="none" len="sm" w="sm"/>
            <a:tailEnd type="arrow" len="sm" w="med"/>
          </a:ln>
        </p:spPr>
      </p:sp>
      <p:sp>
        <p:nvSpPr>
          <p:cNvPr name="AutoShape 28" id="28"/>
          <p:cNvSpPr/>
          <p:nvPr/>
        </p:nvSpPr>
        <p:spPr>
          <a:xfrm>
            <a:off x="14781101" y="5468592"/>
            <a:ext cx="0" cy="663894"/>
          </a:xfrm>
          <a:prstGeom prst="line">
            <a:avLst/>
          </a:prstGeom>
          <a:ln cap="flat" w="19050">
            <a:solidFill>
              <a:srgbClr val="FFFFFF"/>
            </a:solidFill>
            <a:prstDash val="solid"/>
            <a:headEnd type="none" len="sm" w="sm"/>
            <a:tailEnd type="arrow" len="sm" w="med"/>
          </a:ln>
        </p:spPr>
      </p:sp>
      <p:sp>
        <p:nvSpPr>
          <p:cNvPr name="AutoShape 29" id="29"/>
          <p:cNvSpPr/>
          <p:nvPr/>
        </p:nvSpPr>
        <p:spPr>
          <a:xfrm flipH="true">
            <a:off x="11854183" y="6882376"/>
            <a:ext cx="663596" cy="19887"/>
          </a:xfrm>
          <a:prstGeom prst="line">
            <a:avLst/>
          </a:prstGeom>
          <a:ln cap="flat" w="19050">
            <a:solidFill>
              <a:srgbClr val="FFFFFF"/>
            </a:solidFill>
            <a:prstDash val="solid"/>
            <a:headEnd type="none" len="sm" w="sm"/>
            <a:tailEnd type="arrow" len="sm" w="med"/>
          </a:ln>
        </p:spPr>
      </p:sp>
      <p:sp>
        <p:nvSpPr>
          <p:cNvPr name="AutoShape 30" id="30"/>
          <p:cNvSpPr/>
          <p:nvPr/>
        </p:nvSpPr>
        <p:spPr>
          <a:xfrm flipV="true">
            <a:off x="5509671" y="5711173"/>
            <a:ext cx="991725" cy="18948"/>
          </a:xfrm>
          <a:prstGeom prst="line">
            <a:avLst/>
          </a:prstGeom>
          <a:ln cap="flat" w="38100">
            <a:solidFill>
              <a:srgbClr val="FFFFFF"/>
            </a:solidFill>
            <a:prstDash val="solid"/>
            <a:headEnd type="none" len="sm" w="sm"/>
            <a:tailEnd type="arrow" len="sm" w="med"/>
          </a:ln>
        </p:spPr>
      </p:sp>
      <p:sp>
        <p:nvSpPr>
          <p:cNvPr name="TextBox 31" id="31"/>
          <p:cNvSpPr txBox="true"/>
          <p:nvPr/>
        </p:nvSpPr>
        <p:spPr>
          <a:xfrm rot="0">
            <a:off x="493643" y="428625"/>
            <a:ext cx="1155918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Prompt Template in Lang chain</a:t>
            </a:r>
          </a:p>
        </p:txBody>
      </p:sp>
      <p:sp>
        <p:nvSpPr>
          <p:cNvPr name="TextBox 32" id="32"/>
          <p:cNvSpPr txBox="true"/>
          <p:nvPr/>
        </p:nvSpPr>
        <p:spPr>
          <a:xfrm rot="0">
            <a:off x="1155799" y="1853433"/>
            <a:ext cx="16103501" cy="658495"/>
          </a:xfrm>
          <a:prstGeom prst="rect">
            <a:avLst/>
          </a:prstGeom>
        </p:spPr>
        <p:txBody>
          <a:bodyPr anchor="t" rtlCol="false" tIns="0" lIns="0" bIns="0" rIns="0">
            <a:spAutoFit/>
          </a:bodyPr>
          <a:lstStyle/>
          <a:p>
            <a:pPr algn="ctr" marL="798829" indent="-399415" lvl="1">
              <a:lnSpc>
                <a:spcPts val="5179"/>
              </a:lnSpc>
              <a:buFont typeface="Arial"/>
              <a:buChar char="•"/>
            </a:pPr>
            <a:r>
              <a:rPr lang="en-US" sz="3699">
                <a:solidFill>
                  <a:srgbClr val="1EFFC1"/>
                </a:solidFill>
                <a:latin typeface="Arimo"/>
              </a:rPr>
              <a:t>D</a:t>
            </a:r>
            <a:r>
              <a:rPr lang="en-US" sz="3699">
                <a:solidFill>
                  <a:srgbClr val="1EFFC1"/>
                </a:solidFill>
                <a:latin typeface="Arimo"/>
              </a:rPr>
              <a:t>efines the structure and format of a prompt for a large language model.</a:t>
            </a:r>
          </a:p>
        </p:txBody>
      </p:sp>
      <p:sp>
        <p:nvSpPr>
          <p:cNvPr name="TextBox 33" id="33"/>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8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0" y="428625"/>
            <a:ext cx="6622938"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Bold"/>
              </a:rPr>
              <a:t>G</a:t>
            </a:r>
            <a:r>
              <a:rPr lang="en-US" sz="6000">
                <a:solidFill>
                  <a:srgbClr val="FFFFFF"/>
                </a:solidFill>
                <a:latin typeface="Arimo Bold"/>
              </a:rPr>
              <a:t>round truth</a:t>
            </a:r>
          </a:p>
        </p:txBody>
      </p:sp>
      <p:sp>
        <p:nvSpPr>
          <p:cNvPr name="TextBox 3" id="3"/>
          <p:cNvSpPr txBox="true"/>
          <p:nvPr/>
        </p:nvSpPr>
        <p:spPr>
          <a:xfrm rot="0">
            <a:off x="514350" y="1982914"/>
            <a:ext cx="17773650" cy="2176780"/>
          </a:xfrm>
          <a:prstGeom prst="rect">
            <a:avLst/>
          </a:prstGeom>
        </p:spPr>
        <p:txBody>
          <a:bodyPr anchor="t" rtlCol="false" tIns="0" lIns="0" bIns="0" rIns="0">
            <a:spAutoFit/>
          </a:bodyPr>
          <a:lstStyle/>
          <a:p>
            <a:pPr marL="755651" indent="-377825" lvl="1">
              <a:lnSpc>
                <a:spcPts val="5810"/>
              </a:lnSpc>
              <a:buFont typeface="Arial"/>
              <a:buChar char="•"/>
            </a:pPr>
            <a:r>
              <a:rPr lang="en-US" sz="3500">
                <a:solidFill>
                  <a:srgbClr val="1EFFC1"/>
                </a:solidFill>
                <a:latin typeface="Arimo"/>
              </a:rPr>
              <a:t>R</a:t>
            </a:r>
            <a:r>
              <a:rPr lang="en-US" sz="3500">
                <a:solidFill>
                  <a:srgbClr val="1EFFC1"/>
                </a:solidFill>
                <a:latin typeface="Arimo"/>
              </a:rPr>
              <a:t>efers to information that is considered to be true,  based on direct observation </a:t>
            </a:r>
          </a:p>
          <a:p>
            <a:pPr marL="755651" indent="-377825" lvl="1">
              <a:lnSpc>
                <a:spcPts val="5810"/>
              </a:lnSpc>
              <a:buFont typeface="Arial"/>
              <a:buChar char="•"/>
            </a:pPr>
            <a:r>
              <a:rPr lang="en-US" sz="3500">
                <a:solidFill>
                  <a:srgbClr val="1EFFC1"/>
                </a:solidFill>
                <a:latin typeface="Arimo"/>
              </a:rPr>
              <a:t> serves as a  reference point against  other information can be compared and evaluated.</a:t>
            </a:r>
          </a:p>
        </p:txBody>
      </p:sp>
      <p:sp>
        <p:nvSpPr>
          <p:cNvPr name="TextBox 4" id="4"/>
          <p:cNvSpPr txBox="true"/>
          <p:nvPr/>
        </p:nvSpPr>
        <p:spPr>
          <a:xfrm rot="0">
            <a:off x="-1324841" y="4654907"/>
            <a:ext cx="6622938"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Metrics</a:t>
            </a:r>
          </a:p>
        </p:txBody>
      </p:sp>
      <p:sp>
        <p:nvSpPr>
          <p:cNvPr name="TextBox 5" id="5"/>
          <p:cNvSpPr txBox="true"/>
          <p:nvPr/>
        </p:nvSpPr>
        <p:spPr>
          <a:xfrm rot="0">
            <a:off x="1580921" y="5775596"/>
            <a:ext cx="2694112" cy="625475"/>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1EFFC1"/>
                </a:solidFill>
                <a:latin typeface="Arimo"/>
              </a:rPr>
              <a:t>Accuracy</a:t>
            </a:r>
          </a:p>
        </p:txBody>
      </p:sp>
      <p:sp>
        <p:nvSpPr>
          <p:cNvPr name="TextBox 6" id="6"/>
          <p:cNvSpPr txBox="true"/>
          <p:nvPr/>
        </p:nvSpPr>
        <p:spPr>
          <a:xfrm rot="0">
            <a:off x="1435910" y="6982095"/>
            <a:ext cx="6445926" cy="625475"/>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1EFFC1"/>
                </a:solidFill>
                <a:latin typeface="Arimo"/>
              </a:rPr>
              <a:t>Groundedness score </a:t>
            </a:r>
          </a:p>
        </p:txBody>
      </p:sp>
      <p:sp>
        <p:nvSpPr>
          <p:cNvPr name="TextBox 7" id="7"/>
          <p:cNvSpPr txBox="true"/>
          <p:nvPr/>
        </p:nvSpPr>
        <p:spPr>
          <a:xfrm rot="0">
            <a:off x="1567831" y="8102870"/>
            <a:ext cx="4189929" cy="625475"/>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1EFFC1"/>
                </a:solidFill>
                <a:latin typeface="Arimo"/>
              </a:rPr>
              <a:t>Hallucination rate</a:t>
            </a:r>
          </a:p>
        </p:txBody>
      </p:sp>
    </p:spTree>
  </p:cSld>
  <p:clrMapOvr>
    <a:masterClrMapping/>
  </p:clrMapOvr>
</p:sld>
</file>

<file path=ppt/slides/slide8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53291" y="462377"/>
            <a:ext cx="17934709" cy="356552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Accuracy</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Measures the correctness of the LLM's responses against a ground truth or reference dataset.</a:t>
            </a:r>
          </a:p>
          <a:p>
            <a:pPr marL="755651" indent="-377825" lvl="1">
              <a:lnSpc>
                <a:spcPts val="4900"/>
              </a:lnSpc>
              <a:buFont typeface="Arial"/>
              <a:buChar char="•"/>
            </a:pPr>
            <a:r>
              <a:rPr lang="en-US" sz="3500">
                <a:solidFill>
                  <a:srgbClr val="1EFFC1"/>
                </a:solidFill>
                <a:latin typeface="Arimo"/>
              </a:rPr>
              <a:t> percentage of responses that are completely correct.</a:t>
            </a:r>
          </a:p>
        </p:txBody>
      </p:sp>
      <p:sp>
        <p:nvSpPr>
          <p:cNvPr name="TextBox 3" id="3"/>
          <p:cNvSpPr txBox="true"/>
          <p:nvPr/>
        </p:nvSpPr>
        <p:spPr>
          <a:xfrm rot="0">
            <a:off x="781878" y="4655109"/>
            <a:ext cx="14342984" cy="2357755"/>
          </a:xfrm>
          <a:prstGeom prst="rect">
            <a:avLst/>
          </a:prstGeom>
        </p:spPr>
        <p:txBody>
          <a:bodyPr anchor="t" rtlCol="false" tIns="0" lIns="0" bIns="0" rIns="0">
            <a:spAutoFit/>
          </a:bodyPr>
          <a:lstStyle/>
          <a:p>
            <a:pPr algn="just">
              <a:lnSpc>
                <a:spcPts val="6335"/>
              </a:lnSpc>
            </a:pPr>
            <a:r>
              <a:rPr lang="en-US" sz="3500">
                <a:solidFill>
                  <a:srgbClr val="FFFFFF"/>
                </a:solidFill>
                <a:latin typeface="Arimo"/>
              </a:rPr>
              <a:t>Example </a:t>
            </a:r>
          </a:p>
          <a:p>
            <a:pPr algn="just" marL="755651" indent="-377825" lvl="1">
              <a:lnSpc>
                <a:spcPts val="6335"/>
              </a:lnSpc>
              <a:buFont typeface="Arial"/>
              <a:buChar char="•"/>
            </a:pPr>
            <a:r>
              <a:rPr lang="en-US" sz="3500">
                <a:solidFill>
                  <a:srgbClr val="1EFFC1"/>
                </a:solidFill>
                <a:latin typeface="Arimo"/>
              </a:rPr>
              <a:t> An LLM is tasked with generating summaries of factual news articles</a:t>
            </a:r>
          </a:p>
          <a:p>
            <a:pPr algn="just" marL="755651" indent="-377825" lvl="1">
              <a:lnSpc>
                <a:spcPts val="6335"/>
              </a:lnSpc>
              <a:buFont typeface="Arial"/>
              <a:buChar char="•"/>
            </a:pPr>
            <a:r>
              <a:rPr lang="en-US" sz="3500">
                <a:solidFill>
                  <a:srgbClr val="1EFFC1"/>
                </a:solidFill>
                <a:latin typeface="Arimo"/>
              </a:rPr>
              <a:t>calculating the percentage of summaries that are actually correct..</a:t>
            </a:r>
          </a:p>
        </p:txBody>
      </p:sp>
    </p:spTree>
  </p:cSld>
  <p:clrMapOvr>
    <a:masterClrMapping/>
  </p:clrMapOvr>
</p:sld>
</file>

<file path=ppt/slides/slide8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58486" y="20764"/>
            <a:ext cx="16341923" cy="232727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Groundedness score: </a:t>
            </a:r>
          </a:p>
          <a:p>
            <a:pPr>
              <a:lnSpc>
                <a:spcPts val="4900"/>
              </a:lnSpc>
              <a:spcBef>
                <a:spcPct val="0"/>
              </a:spcBef>
            </a:pPr>
          </a:p>
          <a:p>
            <a:pPr>
              <a:lnSpc>
                <a:spcPts val="4900"/>
              </a:lnSpc>
              <a:spcBef>
                <a:spcPct val="0"/>
              </a:spcBef>
            </a:pPr>
            <a:r>
              <a:rPr lang="en-US" sz="3500">
                <a:solidFill>
                  <a:srgbClr val="1EFFC1"/>
                </a:solidFill>
                <a:latin typeface="Arimo"/>
              </a:rPr>
              <a:t>Evaluates the LLM's ability to ground its responses in external knowledge sources. </a:t>
            </a:r>
          </a:p>
        </p:txBody>
      </p:sp>
      <p:sp>
        <p:nvSpPr>
          <p:cNvPr name="TextBox 3" id="3"/>
          <p:cNvSpPr txBox="true"/>
          <p:nvPr/>
        </p:nvSpPr>
        <p:spPr>
          <a:xfrm rot="0">
            <a:off x="176645" y="2375026"/>
            <a:ext cx="18111355" cy="7911974"/>
          </a:xfrm>
          <a:prstGeom prst="rect">
            <a:avLst/>
          </a:prstGeom>
        </p:spPr>
        <p:txBody>
          <a:bodyPr anchor="t" rtlCol="false" tIns="0" lIns="0" bIns="0" rIns="0">
            <a:spAutoFit/>
          </a:bodyPr>
          <a:lstStyle/>
          <a:p>
            <a:pPr>
              <a:lnSpc>
                <a:spcPts val="3863"/>
              </a:lnSpc>
              <a:spcBef>
                <a:spcPct val="0"/>
              </a:spcBef>
            </a:pPr>
          </a:p>
          <a:p>
            <a:pPr>
              <a:lnSpc>
                <a:spcPts val="4900"/>
              </a:lnSpc>
              <a:spcBef>
                <a:spcPct val="0"/>
              </a:spcBef>
            </a:pPr>
            <a:r>
              <a:rPr lang="en-US" sz="3500">
                <a:solidFill>
                  <a:srgbClr val="FFFFFF"/>
                </a:solidFill>
                <a:latin typeface="Arimo"/>
              </a:rPr>
              <a:t>Example : Generate a poem inspired by the theme of nature.</a:t>
            </a:r>
          </a:p>
          <a:p>
            <a:pPr>
              <a:lnSpc>
                <a:spcPts val="4900"/>
              </a:lnSpc>
              <a:spcBef>
                <a:spcPct val="0"/>
              </a:spcBef>
            </a:pPr>
            <a:r>
              <a:rPr lang="en-US" sz="3500">
                <a:solidFill>
                  <a:srgbClr val="FFFFFF"/>
                </a:solidFill>
                <a:latin typeface="Arimo"/>
              </a:rPr>
              <a:t>Context: Provide a brief description of a natural setting, such as a forest, a beach, or a mountain landscape</a:t>
            </a:r>
          </a:p>
          <a:p>
            <a:pPr>
              <a:lnSpc>
                <a:spcPts val="4900"/>
              </a:lnSpc>
              <a:spcBef>
                <a:spcPct val="0"/>
              </a:spcBef>
            </a:pPr>
          </a:p>
          <a:p>
            <a:pPr>
              <a:lnSpc>
                <a:spcPts val="4900"/>
              </a:lnSpc>
              <a:spcBef>
                <a:spcPct val="0"/>
              </a:spcBef>
            </a:pPr>
            <a:r>
              <a:rPr lang="en-US" sz="3500">
                <a:solidFill>
                  <a:srgbClr val="1EFFC1"/>
                </a:solidFill>
                <a:latin typeface="Arimo"/>
              </a:rPr>
              <a:t>High groundedness: Effectively captures the essence of the provided natural setting, and language that matches with the description.</a:t>
            </a:r>
          </a:p>
          <a:p>
            <a:pPr>
              <a:lnSpc>
                <a:spcPts val="4900"/>
              </a:lnSpc>
              <a:spcBef>
                <a:spcPct val="0"/>
              </a:spcBef>
            </a:pPr>
          </a:p>
          <a:p>
            <a:pPr>
              <a:lnSpc>
                <a:spcPts val="4900"/>
              </a:lnSpc>
              <a:spcBef>
                <a:spcPct val="0"/>
              </a:spcBef>
            </a:pPr>
            <a:r>
              <a:rPr lang="en-US" sz="3500">
                <a:solidFill>
                  <a:srgbClr val="1EFFC1"/>
                </a:solidFill>
                <a:latin typeface="Arimo"/>
              </a:rPr>
              <a:t>Medium groundedness: partially reflects the provided natural setting, deviate from the description.</a:t>
            </a:r>
          </a:p>
          <a:p>
            <a:pPr>
              <a:lnSpc>
                <a:spcPts val="4900"/>
              </a:lnSpc>
              <a:spcBef>
                <a:spcPct val="0"/>
              </a:spcBef>
            </a:pPr>
          </a:p>
          <a:p>
            <a:pPr>
              <a:lnSpc>
                <a:spcPts val="4900"/>
              </a:lnSpc>
              <a:spcBef>
                <a:spcPct val="0"/>
              </a:spcBef>
            </a:pPr>
            <a:r>
              <a:rPr lang="en-US" sz="3500">
                <a:solidFill>
                  <a:srgbClr val="1EFFC1"/>
                </a:solidFill>
                <a:latin typeface="Arimo"/>
              </a:rPr>
              <a:t>Low groundedness: The generated poem does not adequately reflect , with elements and  unrelated to the description.</a:t>
            </a:r>
          </a:p>
        </p:txBody>
      </p:sp>
    </p:spTree>
  </p:cSld>
  <p:clrMapOvr>
    <a:masterClrMapping/>
  </p:clrMapOvr>
</p:sld>
</file>

<file path=ppt/slides/slide8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84464" y="55833"/>
            <a:ext cx="11527751" cy="294640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Hallucination rate</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Q</a:t>
            </a:r>
            <a:r>
              <a:rPr lang="en-US" sz="3500">
                <a:solidFill>
                  <a:srgbClr val="1EFFC1"/>
                </a:solidFill>
                <a:latin typeface="Arimo"/>
              </a:rPr>
              <a:t>uantifies the frequency of hallucinations</a:t>
            </a:r>
          </a:p>
          <a:p>
            <a:pPr marL="755651" indent="-377825" lvl="1">
              <a:lnSpc>
                <a:spcPts val="4900"/>
              </a:lnSpc>
              <a:buFont typeface="Arial"/>
              <a:buChar char="•"/>
            </a:pPr>
            <a:r>
              <a:rPr lang="en-US" sz="3500">
                <a:solidFill>
                  <a:srgbClr val="1EFFC1"/>
                </a:solidFill>
                <a:latin typeface="Arimo"/>
              </a:rPr>
              <a:t> Statements are inconsistent with the provided contex</a:t>
            </a:r>
            <a:r>
              <a:rPr lang="en-US" sz="3500">
                <a:solidFill>
                  <a:srgbClr val="FFFFFF"/>
                </a:solidFill>
                <a:latin typeface="Arimo"/>
              </a:rPr>
              <a:t>t.</a:t>
            </a:r>
          </a:p>
        </p:txBody>
      </p:sp>
      <p:sp>
        <p:nvSpPr>
          <p:cNvPr name="TextBox 3" id="3"/>
          <p:cNvSpPr txBox="true"/>
          <p:nvPr/>
        </p:nvSpPr>
        <p:spPr>
          <a:xfrm rot="0">
            <a:off x="384464" y="3298808"/>
            <a:ext cx="17903536" cy="6988192"/>
          </a:xfrm>
          <a:prstGeom prst="rect">
            <a:avLst/>
          </a:prstGeom>
        </p:spPr>
        <p:txBody>
          <a:bodyPr anchor="t" rtlCol="false" tIns="0" lIns="0" bIns="0" rIns="0">
            <a:spAutoFit/>
          </a:bodyPr>
          <a:lstStyle/>
          <a:p>
            <a:pPr>
              <a:lnSpc>
                <a:spcPts val="4601"/>
              </a:lnSpc>
              <a:spcBef>
                <a:spcPct val="0"/>
              </a:spcBef>
            </a:pPr>
            <a:r>
              <a:rPr lang="en-US" sz="3286">
                <a:solidFill>
                  <a:srgbClr val="FFFFFF"/>
                </a:solidFill>
                <a:latin typeface="Arimo"/>
              </a:rPr>
              <a:t>Example 1: Summarizing a news article</a:t>
            </a:r>
          </a:p>
          <a:p>
            <a:pPr>
              <a:lnSpc>
                <a:spcPts val="4601"/>
              </a:lnSpc>
              <a:spcBef>
                <a:spcPct val="0"/>
              </a:spcBef>
            </a:pPr>
          </a:p>
          <a:p>
            <a:pPr>
              <a:lnSpc>
                <a:spcPts val="4601"/>
              </a:lnSpc>
              <a:spcBef>
                <a:spcPct val="0"/>
              </a:spcBef>
            </a:pPr>
            <a:r>
              <a:rPr lang="en-US" sz="3286">
                <a:solidFill>
                  <a:srgbClr val="FFFFFF"/>
                </a:solidFill>
                <a:latin typeface="Arimo"/>
              </a:rPr>
              <a:t>Original news article:</a:t>
            </a:r>
            <a:r>
              <a:rPr lang="en-US" sz="3286">
                <a:solidFill>
                  <a:srgbClr val="1EFFC1"/>
                </a:solidFill>
                <a:latin typeface="Arimo"/>
              </a:rPr>
              <a:t> Scientists have made a groundbreaking discovery in the field of genetics, identifying a new gene that plays a crucial role in regulating cell growth. However, the study is still in its early stages, and further research is needed to fully understand the implications of this finding.</a:t>
            </a:r>
          </a:p>
          <a:p>
            <a:pPr>
              <a:lnSpc>
                <a:spcPts val="4601"/>
              </a:lnSpc>
              <a:spcBef>
                <a:spcPct val="0"/>
              </a:spcBef>
            </a:pPr>
          </a:p>
          <a:p>
            <a:pPr>
              <a:lnSpc>
                <a:spcPts val="4601"/>
              </a:lnSpc>
              <a:spcBef>
                <a:spcPct val="0"/>
              </a:spcBef>
            </a:pPr>
            <a:r>
              <a:rPr lang="en-US" sz="3286">
                <a:solidFill>
                  <a:srgbClr val="FFFFFF"/>
                </a:solidFill>
                <a:latin typeface="Arimo"/>
              </a:rPr>
              <a:t>Hallucinatory summary: </a:t>
            </a:r>
            <a:r>
              <a:rPr lang="en-US" sz="3286">
                <a:solidFill>
                  <a:srgbClr val="1EFFC1"/>
                </a:solidFill>
                <a:latin typeface="Arimo"/>
              </a:rPr>
              <a:t>The new gene has already been successfully replicated in multiple independent studies, confirming its significance in controlling cell growth................................</a:t>
            </a:r>
          </a:p>
          <a:p>
            <a:pPr>
              <a:lnSpc>
                <a:spcPts val="4601"/>
              </a:lnSpc>
              <a:spcBef>
                <a:spcPct val="0"/>
              </a:spcBef>
            </a:pPr>
          </a:p>
          <a:p>
            <a:pPr>
              <a:lnSpc>
                <a:spcPts val="4601"/>
              </a:lnSpc>
              <a:spcBef>
                <a:spcPct val="0"/>
              </a:spcBef>
            </a:pPr>
            <a:r>
              <a:rPr lang="en-US" sz="3286">
                <a:solidFill>
                  <a:srgbClr val="FFFFFF"/>
                </a:solidFill>
                <a:latin typeface="Arimo"/>
              </a:rPr>
              <a:t> Result :</a:t>
            </a:r>
            <a:r>
              <a:rPr lang="en-US" sz="3286">
                <a:solidFill>
                  <a:srgbClr val="1EFFC1"/>
                </a:solidFill>
                <a:latin typeface="Arimo"/>
              </a:rPr>
              <a:t> the LLM incorrectly claims that the discovery has been replicated multiple times when this is not true. </a:t>
            </a:r>
          </a:p>
        </p:txBody>
      </p:sp>
    </p:spTree>
  </p:cSld>
  <p:clrMapOvr>
    <a:masterClrMapping/>
  </p:clrMapOvr>
</p:sld>
</file>

<file path=ppt/slides/slide84.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694491" y="2086823"/>
            <a:ext cx="17593509" cy="1863725"/>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1EFFC1"/>
                </a:solidFill>
                <a:latin typeface="Arimo"/>
              </a:rPr>
              <a:t>Monitor and enhance security measures over time to safeguard your LLM applications</a:t>
            </a:r>
          </a:p>
          <a:p>
            <a:pPr marL="755651" indent="-377825" lvl="1">
              <a:lnSpc>
                <a:spcPts val="4900"/>
              </a:lnSpc>
              <a:buFont typeface="Arial"/>
              <a:buChar char="•"/>
            </a:pPr>
            <a:r>
              <a:rPr lang="en-US" sz="3500">
                <a:solidFill>
                  <a:srgbClr val="1EFFC1"/>
                </a:solidFill>
                <a:latin typeface="Arimo"/>
              </a:rPr>
              <a:t>Detect and prevent critical security threats like hallucinations and data leakage</a:t>
            </a:r>
          </a:p>
        </p:txBody>
      </p:sp>
      <p:sp>
        <p:nvSpPr>
          <p:cNvPr name="TextBox 3" id="3"/>
          <p:cNvSpPr txBox="true"/>
          <p:nvPr/>
        </p:nvSpPr>
        <p:spPr>
          <a:xfrm rot="0">
            <a:off x="-4994531" y="457200"/>
            <a:ext cx="16899017" cy="1028700"/>
          </a:xfrm>
          <a:prstGeom prst="rect">
            <a:avLst/>
          </a:prstGeom>
        </p:spPr>
        <p:txBody>
          <a:bodyPr anchor="t" rtlCol="false" tIns="0" lIns="0" bIns="0" rIns="0">
            <a:spAutoFit/>
          </a:bodyPr>
          <a:lstStyle/>
          <a:p>
            <a:pPr algn="ctr">
              <a:lnSpc>
                <a:spcPts val="8400"/>
              </a:lnSpc>
            </a:pPr>
            <a:r>
              <a:rPr lang="en-US" sz="6000">
                <a:solidFill>
                  <a:srgbClr val="FFFFFF"/>
                </a:solidFill>
                <a:latin typeface="Canva Sans Bold"/>
              </a:rPr>
              <a:t>Safety metrics</a:t>
            </a:r>
          </a:p>
        </p:txBody>
      </p:sp>
      <p:grpSp>
        <p:nvGrpSpPr>
          <p:cNvPr name="Group 4" id="4"/>
          <p:cNvGrpSpPr/>
          <p:nvPr/>
        </p:nvGrpSpPr>
        <p:grpSpPr>
          <a:xfrm rot="0">
            <a:off x="2783048" y="5870846"/>
            <a:ext cx="3889209" cy="4206875"/>
            <a:chOff x="0" y="0"/>
            <a:chExt cx="5185612" cy="5609166"/>
          </a:xfrm>
        </p:grpSpPr>
        <p:sp>
          <p:nvSpPr>
            <p:cNvPr name="TextBox 5" id="5"/>
            <p:cNvSpPr txBox="true"/>
            <p:nvPr/>
          </p:nvSpPr>
          <p:spPr>
            <a:xfrm rot="0">
              <a:off x="0" y="-95250"/>
              <a:ext cx="3864054" cy="802217"/>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1EFFC1"/>
                  </a:solidFill>
                  <a:latin typeface="Arimo"/>
                </a:rPr>
                <a:t>Fairness</a:t>
              </a:r>
            </a:p>
          </p:txBody>
        </p:sp>
        <p:sp>
          <p:nvSpPr>
            <p:cNvPr name="TextBox 6" id="6"/>
            <p:cNvSpPr txBox="true"/>
            <p:nvPr/>
          </p:nvSpPr>
          <p:spPr>
            <a:xfrm rot="0">
              <a:off x="0" y="1538817"/>
              <a:ext cx="3864054" cy="802217"/>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1EFFC1"/>
                  </a:solidFill>
                  <a:latin typeface="Arimo"/>
                </a:rPr>
                <a:t>Bias</a:t>
              </a:r>
            </a:p>
          </p:txBody>
        </p:sp>
        <p:sp>
          <p:nvSpPr>
            <p:cNvPr name="TextBox 7" id="7"/>
            <p:cNvSpPr txBox="true"/>
            <p:nvPr/>
          </p:nvSpPr>
          <p:spPr>
            <a:xfrm rot="0">
              <a:off x="132349" y="3172883"/>
              <a:ext cx="3731705" cy="802217"/>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1EFFC1"/>
                  </a:solidFill>
                  <a:latin typeface="Arimo"/>
                </a:rPr>
                <a:t>Toxicity</a:t>
              </a:r>
            </a:p>
          </p:txBody>
        </p:sp>
        <p:sp>
          <p:nvSpPr>
            <p:cNvPr name="TextBox 8" id="8"/>
            <p:cNvSpPr txBox="true"/>
            <p:nvPr/>
          </p:nvSpPr>
          <p:spPr>
            <a:xfrm rot="0">
              <a:off x="0" y="4806950"/>
              <a:ext cx="5185612" cy="802217"/>
            </a:xfrm>
            <a:prstGeom prst="rect">
              <a:avLst/>
            </a:prstGeom>
          </p:spPr>
          <p:txBody>
            <a:bodyPr anchor="t" rtlCol="false" tIns="0" lIns="0" bIns="0" rIns="0">
              <a:spAutoFit/>
            </a:bodyPr>
            <a:lstStyle/>
            <a:p>
              <a:pPr algn="ctr">
                <a:lnSpc>
                  <a:spcPts val="4900"/>
                </a:lnSpc>
              </a:pPr>
            </a:p>
          </p:txBody>
        </p:sp>
      </p:grpSp>
      <p:sp>
        <p:nvSpPr>
          <p:cNvPr name="TextBox 9" id="9"/>
          <p:cNvSpPr txBox="true"/>
          <p:nvPr/>
        </p:nvSpPr>
        <p:spPr>
          <a:xfrm rot="0">
            <a:off x="1228730" y="4632577"/>
            <a:ext cx="1432203"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Metrics</a:t>
            </a:r>
          </a:p>
        </p:txBody>
      </p:sp>
    </p:spTree>
  </p:cSld>
  <p:clrMapOvr>
    <a:masterClrMapping/>
  </p:clrMapOvr>
</p:sld>
</file>

<file path=ppt/slides/slide85.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01336" y="548102"/>
            <a:ext cx="17986664" cy="356552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Fairness</a:t>
            </a:r>
          </a:p>
          <a:p>
            <a:pPr>
              <a:lnSpc>
                <a:spcPts val="4900"/>
              </a:lnSpc>
              <a:spcBef>
                <a:spcPct val="0"/>
              </a:spcBef>
            </a:pPr>
          </a:p>
          <a:p>
            <a:pPr marL="755651" indent="-377825" lvl="1">
              <a:lnSpc>
                <a:spcPts val="4900"/>
              </a:lnSpc>
              <a:buFont typeface="Arial"/>
              <a:buChar char="•"/>
            </a:pPr>
            <a:r>
              <a:rPr lang="en-US" sz="3500">
                <a:solidFill>
                  <a:srgbClr val="FFFFFF"/>
                </a:solidFill>
                <a:latin typeface="Arimo"/>
              </a:rPr>
              <a:t> </a:t>
            </a:r>
            <a:r>
              <a:rPr lang="en-US" sz="3500">
                <a:solidFill>
                  <a:srgbClr val="1EFFC1"/>
                </a:solidFill>
                <a:latin typeface="Arimo"/>
              </a:rPr>
              <a:t>Assess whether the LLM is likely to generate biased or discriminatory outputs. </a:t>
            </a:r>
          </a:p>
          <a:p>
            <a:pPr marL="755651" indent="-377825" lvl="1">
              <a:lnSpc>
                <a:spcPts val="4900"/>
              </a:lnSpc>
              <a:buFont typeface="Arial"/>
              <a:buChar char="•"/>
            </a:pPr>
            <a:r>
              <a:rPr lang="en-US" sz="3500">
                <a:solidFill>
                  <a:srgbClr val="1EFFC1"/>
                </a:solidFill>
                <a:latin typeface="Arimo"/>
              </a:rPr>
              <a:t> Used in  applications where decisions or recommendations are made based on LLM outputs. </a:t>
            </a:r>
          </a:p>
        </p:txBody>
      </p:sp>
      <p:sp>
        <p:nvSpPr>
          <p:cNvPr name="TextBox 3" id="3"/>
          <p:cNvSpPr txBox="true"/>
          <p:nvPr/>
        </p:nvSpPr>
        <p:spPr>
          <a:xfrm rot="0">
            <a:off x="665018" y="5644410"/>
            <a:ext cx="17622982" cy="1863725"/>
          </a:xfrm>
          <a:prstGeom prst="rect">
            <a:avLst/>
          </a:prstGeom>
        </p:spPr>
        <p:txBody>
          <a:bodyPr anchor="t" rtlCol="false" tIns="0" lIns="0" bIns="0" rIns="0">
            <a:spAutoFit/>
          </a:bodyPr>
          <a:lstStyle/>
          <a:p>
            <a:pPr>
              <a:lnSpc>
                <a:spcPts val="4900"/>
              </a:lnSpc>
              <a:spcBef>
                <a:spcPct val="0"/>
              </a:spcBef>
            </a:pPr>
            <a:r>
              <a:rPr lang="en-US" sz="3500">
                <a:solidFill>
                  <a:srgbClr val="1EFFC1"/>
                </a:solidFill>
                <a:latin typeface="Arimo"/>
              </a:rPr>
              <a:t>Employment Recommendations for Different Skillsets: An LLM used to recommend candidates for job openings should consider the skills and experience of the candidates, rather than relying on stereotypes or assumptions about certain groups. </a:t>
            </a:r>
          </a:p>
        </p:txBody>
      </p:sp>
      <p:sp>
        <p:nvSpPr>
          <p:cNvPr name="TextBox 4" id="4"/>
          <p:cNvSpPr txBox="true"/>
          <p:nvPr/>
        </p:nvSpPr>
        <p:spPr>
          <a:xfrm rot="0">
            <a:off x="665018" y="4783138"/>
            <a:ext cx="1729383"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Example</a:t>
            </a:r>
          </a:p>
        </p:txBody>
      </p:sp>
    </p:spTree>
  </p:cSld>
  <p:clrMapOvr>
    <a:masterClrMapping/>
  </p:clrMapOvr>
</p:sld>
</file>

<file path=ppt/slides/slide86.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14350" y="885825"/>
            <a:ext cx="17773650" cy="294640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Bias</a:t>
            </a:r>
          </a:p>
          <a:p>
            <a:pPr>
              <a:lnSpc>
                <a:spcPts val="4900"/>
              </a:lnSpc>
              <a:spcBef>
                <a:spcPct val="0"/>
              </a:spcBef>
            </a:pPr>
          </a:p>
          <a:p>
            <a:pPr>
              <a:lnSpc>
                <a:spcPts val="4900"/>
              </a:lnSpc>
              <a:spcBef>
                <a:spcPct val="0"/>
              </a:spcBef>
            </a:pPr>
            <a:r>
              <a:rPr lang="en-US" sz="3500">
                <a:solidFill>
                  <a:srgbClr val="1EFFC1"/>
                </a:solidFill>
                <a:latin typeface="Arimo"/>
              </a:rPr>
              <a:t>Bias metrics identify instances of bias in the LLM's responses, including stereotypes, , and generalizations. </a:t>
            </a:r>
          </a:p>
        </p:txBody>
      </p:sp>
      <p:sp>
        <p:nvSpPr>
          <p:cNvPr name="TextBox 3" id="3"/>
          <p:cNvSpPr txBox="true"/>
          <p:nvPr/>
        </p:nvSpPr>
        <p:spPr>
          <a:xfrm rot="0">
            <a:off x="514350" y="4406593"/>
            <a:ext cx="17773650" cy="248285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Arimo"/>
              </a:rPr>
              <a:t> Example:</a:t>
            </a:r>
          </a:p>
          <a:p>
            <a:pPr>
              <a:lnSpc>
                <a:spcPts val="4900"/>
              </a:lnSpc>
              <a:spcBef>
                <a:spcPct val="0"/>
              </a:spcBef>
            </a:pPr>
          </a:p>
          <a:p>
            <a:pPr>
              <a:lnSpc>
                <a:spcPts val="4900"/>
              </a:lnSpc>
              <a:spcBef>
                <a:spcPct val="0"/>
              </a:spcBef>
            </a:pPr>
            <a:r>
              <a:rPr lang="en-US" sz="3500">
                <a:solidFill>
                  <a:srgbClr val="1EFFC1"/>
                </a:solidFill>
                <a:latin typeface="Arimo"/>
              </a:rPr>
              <a:t>If an LLM consistently uses male pronouns when referring to doctors, this could indicate a gender bias.</a:t>
            </a:r>
          </a:p>
        </p:txBody>
      </p:sp>
    </p:spTree>
  </p:cSld>
  <p:clrMapOvr>
    <a:masterClrMapping/>
  </p:clrMapOvr>
</p:sld>
</file>

<file path=ppt/slides/slide87.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275359" y="548102"/>
            <a:ext cx="18012641" cy="6661150"/>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Toxicity</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 Recognize and flag toxic or harmful language in the LLM's responses, preventing the spread of negativity and hate speech. </a:t>
            </a:r>
          </a:p>
          <a:p>
            <a:pPr marL="755651" indent="-377825" lvl="1">
              <a:lnSpc>
                <a:spcPts val="4900"/>
              </a:lnSpc>
              <a:buFont typeface="Arial"/>
              <a:buChar char="•"/>
            </a:pPr>
            <a:r>
              <a:rPr lang="en-US" sz="3500">
                <a:solidFill>
                  <a:srgbClr val="1EFFC1"/>
                </a:solidFill>
                <a:latin typeface="Arimo"/>
              </a:rPr>
              <a:t>IImportant in applications where user interactions occur. </a:t>
            </a:r>
          </a:p>
          <a:p>
            <a:pPr>
              <a:lnSpc>
                <a:spcPts val="4900"/>
              </a:lnSpc>
            </a:pPr>
            <a:r>
              <a:rPr lang="en-US" sz="3500">
                <a:solidFill>
                  <a:srgbClr val="1EFFC1"/>
                </a:solidFill>
                <a:latin typeface="Arimo"/>
              </a:rPr>
              <a:t>     </a:t>
            </a:r>
          </a:p>
          <a:p>
            <a:pPr>
              <a:lnSpc>
                <a:spcPts val="4900"/>
              </a:lnSpc>
              <a:spcBef>
                <a:spcPct val="0"/>
              </a:spcBef>
            </a:pPr>
            <a:r>
              <a:rPr lang="en-US" sz="3500">
                <a:solidFill>
                  <a:srgbClr val="1EFFC1"/>
                </a:solidFill>
                <a:latin typeface="Arimo"/>
              </a:rPr>
              <a:t>Toxicity metrics can include:</a:t>
            </a:r>
          </a:p>
          <a:p>
            <a:pPr>
              <a:lnSpc>
                <a:spcPts val="4900"/>
              </a:lnSpc>
              <a:spcBef>
                <a:spcPct val="0"/>
              </a:spcBef>
            </a:pPr>
          </a:p>
          <a:p>
            <a:pPr marL="755651" indent="-377825" lvl="1">
              <a:lnSpc>
                <a:spcPts val="4900"/>
              </a:lnSpc>
              <a:buFont typeface="Arial"/>
              <a:buChar char="•"/>
            </a:pPr>
            <a:r>
              <a:rPr lang="en-US" sz="3500">
                <a:solidFill>
                  <a:srgbClr val="1EFFC1"/>
                </a:solidFill>
                <a:latin typeface="Arimo"/>
              </a:rPr>
              <a:t>Toxicity Detection</a:t>
            </a:r>
          </a:p>
          <a:p>
            <a:pPr marL="755651" indent="-377825" lvl="1">
              <a:lnSpc>
                <a:spcPts val="4900"/>
              </a:lnSpc>
              <a:buFont typeface="Arial"/>
              <a:buChar char="•"/>
            </a:pPr>
            <a:r>
              <a:rPr lang="en-US" sz="3500">
                <a:solidFill>
                  <a:srgbClr val="1EFFC1"/>
                </a:solidFill>
                <a:latin typeface="Arimo"/>
              </a:rPr>
              <a:t>Toxicity Prevention</a:t>
            </a:r>
          </a:p>
        </p:txBody>
      </p:sp>
    </p:spTree>
  </p:cSld>
  <p:clrMapOvr>
    <a:masterClrMapping/>
  </p:clrMapOvr>
</p:sld>
</file>

<file path=ppt/slides/slide88.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207818" y="236393"/>
            <a:ext cx="6702136" cy="105727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Arimo"/>
              </a:rPr>
              <a:t>Toxicity Detection</a:t>
            </a:r>
          </a:p>
        </p:txBody>
      </p:sp>
      <p:sp>
        <p:nvSpPr>
          <p:cNvPr name="TextBox 3" id="3"/>
          <p:cNvSpPr txBox="true"/>
          <p:nvPr/>
        </p:nvSpPr>
        <p:spPr>
          <a:xfrm rot="0">
            <a:off x="514350" y="3653252"/>
            <a:ext cx="17259300" cy="3721100"/>
          </a:xfrm>
          <a:prstGeom prst="rect">
            <a:avLst/>
          </a:prstGeom>
        </p:spPr>
        <p:txBody>
          <a:bodyPr anchor="t" rtlCol="false" tIns="0" lIns="0" bIns="0" rIns="0">
            <a:spAutoFit/>
          </a:bodyPr>
          <a:lstStyle/>
          <a:p>
            <a:pPr>
              <a:lnSpc>
                <a:spcPts val="4900"/>
              </a:lnSpc>
            </a:pPr>
            <a:r>
              <a:rPr lang="en-US" sz="3500">
                <a:solidFill>
                  <a:srgbClr val="1EFFC1"/>
                </a:solidFill>
                <a:latin typeface="Arimo Medium"/>
              </a:rPr>
              <a:t>Keyword-based filtering:</a:t>
            </a:r>
            <a:r>
              <a:rPr lang="en-US" sz="3500">
                <a:solidFill>
                  <a:srgbClr val="1EFFC1"/>
                </a:solidFill>
                <a:latin typeface="Arimo"/>
              </a:rPr>
              <a:t> </a:t>
            </a:r>
          </a:p>
          <a:p>
            <a:pPr marL="755651" indent="-377825" lvl="1">
              <a:lnSpc>
                <a:spcPts val="4900"/>
              </a:lnSpc>
              <a:buFont typeface="Arial"/>
              <a:buChar char="•"/>
            </a:pPr>
            <a:r>
              <a:rPr lang="en-US" sz="3500">
                <a:solidFill>
                  <a:srgbClr val="1EFFC1"/>
                </a:solidFill>
                <a:latin typeface="Arimo"/>
              </a:rPr>
              <a:t>This method involves identifying a list of words and phrases that are known to be associated with toxicity, such as insults, slurs, and threats.</a:t>
            </a:r>
          </a:p>
          <a:p>
            <a:pPr marL="755651" indent="-377825" lvl="1">
              <a:lnSpc>
                <a:spcPts val="4900"/>
              </a:lnSpc>
              <a:buFont typeface="Arial"/>
              <a:buChar char="•"/>
            </a:pPr>
            <a:r>
              <a:rPr lang="en-US" sz="3500">
                <a:solidFill>
                  <a:srgbClr val="1EFFC1"/>
                </a:solidFill>
                <a:latin typeface="Arimo"/>
              </a:rPr>
              <a:t> When the LLM generates text, the system can flag instances where these words or phrases are used.</a:t>
            </a:r>
          </a:p>
          <a:p>
            <a:pPr>
              <a:lnSpc>
                <a:spcPts val="4900"/>
              </a:lnSpc>
              <a:spcBef>
                <a:spcPct val="0"/>
              </a:spcBef>
            </a:pPr>
          </a:p>
        </p:txBody>
      </p:sp>
      <p:sp>
        <p:nvSpPr>
          <p:cNvPr name="TextBox 4" id="4"/>
          <p:cNvSpPr txBox="true"/>
          <p:nvPr/>
        </p:nvSpPr>
        <p:spPr>
          <a:xfrm rot="0">
            <a:off x="771877" y="2320618"/>
            <a:ext cx="1729383" cy="625475"/>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Arimo"/>
              </a:rPr>
              <a:t>Example</a:t>
            </a:r>
          </a:p>
        </p:txBody>
      </p:sp>
    </p:spTree>
  </p:cSld>
  <p:clrMapOvr>
    <a:masterClrMapping/>
  </p:clrMapOvr>
</p:sld>
</file>

<file path=ppt/slides/slide8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14350" y="167535"/>
            <a:ext cx="16318544" cy="5870575"/>
          </a:xfrm>
          <a:prstGeom prst="rect">
            <a:avLst/>
          </a:prstGeom>
        </p:spPr>
        <p:txBody>
          <a:bodyPr anchor="t" rtlCol="false" tIns="0" lIns="0" bIns="0" rIns="0">
            <a:spAutoFit/>
          </a:bodyPr>
          <a:lstStyle/>
          <a:p>
            <a:pPr>
              <a:lnSpc>
                <a:spcPts val="8400"/>
              </a:lnSpc>
              <a:spcBef>
                <a:spcPct val="0"/>
              </a:spcBef>
            </a:pPr>
            <a:r>
              <a:rPr lang="en-US" sz="6000">
                <a:solidFill>
                  <a:srgbClr val="FFFFFF"/>
                </a:solidFill>
                <a:latin typeface="Arimo"/>
              </a:rPr>
              <a:t>T</a:t>
            </a:r>
            <a:r>
              <a:rPr lang="en-US" sz="6000">
                <a:solidFill>
                  <a:srgbClr val="FFFFFF"/>
                </a:solidFill>
                <a:latin typeface="Arimo"/>
              </a:rPr>
              <a:t>oxicity Prevention</a:t>
            </a:r>
          </a:p>
          <a:p>
            <a:pPr>
              <a:lnSpc>
                <a:spcPts val="8400"/>
              </a:lnSpc>
              <a:spcBef>
                <a:spcPct val="0"/>
              </a:spcBef>
            </a:pPr>
          </a:p>
          <a:p>
            <a:pPr>
              <a:lnSpc>
                <a:spcPts val="4900"/>
              </a:lnSpc>
              <a:spcBef>
                <a:spcPct val="0"/>
              </a:spcBef>
            </a:pPr>
            <a:r>
              <a:rPr lang="en-US" sz="3500">
                <a:solidFill>
                  <a:srgbClr val="FFFFFF"/>
                </a:solidFill>
                <a:latin typeface="Arimo"/>
              </a:rPr>
              <a:t>Example:</a:t>
            </a:r>
          </a:p>
          <a:p>
            <a:pPr>
              <a:lnSpc>
                <a:spcPts val="4900"/>
              </a:lnSpc>
              <a:spcBef>
                <a:spcPct val="0"/>
              </a:spcBef>
            </a:pPr>
          </a:p>
          <a:p>
            <a:pPr>
              <a:lnSpc>
                <a:spcPts val="4900"/>
              </a:lnSpc>
              <a:spcBef>
                <a:spcPct val="0"/>
              </a:spcBef>
            </a:pPr>
            <a:r>
              <a:rPr lang="en-US" sz="3500">
                <a:solidFill>
                  <a:srgbClr val="1EFFC1"/>
                </a:solidFill>
                <a:latin typeface="Arimo"/>
              </a:rPr>
              <a:t>Training data filtering:</a:t>
            </a:r>
          </a:p>
          <a:p>
            <a:pPr>
              <a:lnSpc>
                <a:spcPts val="4900"/>
              </a:lnSpc>
              <a:spcBef>
                <a:spcPct val="0"/>
              </a:spcBef>
            </a:pPr>
            <a:r>
              <a:rPr lang="en-US" sz="3500">
                <a:solidFill>
                  <a:srgbClr val="1EFFC1"/>
                </a:solidFill>
                <a:latin typeface="Arimo"/>
              </a:rPr>
              <a:t> </a:t>
            </a:r>
          </a:p>
          <a:p>
            <a:pPr marL="755651" indent="-377825" lvl="1">
              <a:lnSpc>
                <a:spcPts val="4900"/>
              </a:lnSpc>
              <a:buFont typeface="Arial"/>
              <a:buChar char="•"/>
            </a:pPr>
            <a:r>
              <a:rPr lang="en-US" sz="3500">
                <a:solidFill>
                  <a:srgbClr val="1EFFC1"/>
                </a:solidFill>
                <a:latin typeface="Arimo"/>
              </a:rPr>
              <a:t>This involves removing or modifying toxic text from the training data. </a:t>
            </a:r>
          </a:p>
          <a:p>
            <a:pPr marL="755651" indent="-377825" lvl="1">
              <a:lnSpc>
                <a:spcPts val="4900"/>
              </a:lnSpc>
              <a:buFont typeface="Arial"/>
              <a:buChar char="•"/>
            </a:pPr>
            <a:r>
              <a:rPr lang="en-US" sz="3500">
                <a:solidFill>
                  <a:srgbClr val="1EFFC1"/>
                </a:solidFill>
                <a:latin typeface="Arimo"/>
              </a:rPr>
              <a:t>This can be done manually or using automated methods.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710794" y="428625"/>
            <a:ext cx="7508596" cy="1057275"/>
          </a:xfrm>
          <a:prstGeom prst="rect">
            <a:avLst/>
          </a:prstGeom>
        </p:spPr>
        <p:txBody>
          <a:bodyPr anchor="t" rtlCol="false" tIns="0" lIns="0" bIns="0" rIns="0">
            <a:spAutoFit/>
          </a:bodyPr>
          <a:lstStyle/>
          <a:p>
            <a:pPr algn="ctr">
              <a:lnSpc>
                <a:spcPts val="8400"/>
              </a:lnSpc>
            </a:pPr>
            <a:r>
              <a:rPr lang="en-US" sz="6000">
                <a:solidFill>
                  <a:srgbClr val="FFFFFF"/>
                </a:solidFill>
                <a:latin typeface="Arimo"/>
              </a:rPr>
              <a:t>Chains in Lang Chain</a:t>
            </a:r>
          </a:p>
        </p:txBody>
      </p:sp>
      <p:sp>
        <p:nvSpPr>
          <p:cNvPr name="TextBox 3" id="3"/>
          <p:cNvSpPr txBox="true"/>
          <p:nvPr/>
        </p:nvSpPr>
        <p:spPr>
          <a:xfrm rot="0">
            <a:off x="1520297" y="2205057"/>
            <a:ext cx="13398187" cy="1972945"/>
          </a:xfrm>
          <a:prstGeom prst="rect">
            <a:avLst/>
          </a:prstGeom>
        </p:spPr>
        <p:txBody>
          <a:bodyPr anchor="t" rtlCol="false" tIns="0" lIns="0" bIns="0" rIns="0">
            <a:spAutoFit/>
          </a:bodyPr>
          <a:lstStyle/>
          <a:p>
            <a:pPr algn="just" marL="798828" indent="-399414" lvl="1">
              <a:lnSpc>
                <a:spcPts val="5179"/>
              </a:lnSpc>
              <a:buFont typeface="Arial"/>
              <a:buChar char="•"/>
            </a:pPr>
            <a:r>
              <a:rPr lang="en-US" sz="3699">
                <a:solidFill>
                  <a:srgbClr val="1EFFC1"/>
                </a:solidFill>
                <a:latin typeface="Arimo"/>
              </a:rPr>
              <a:t>An Execution stage of process.</a:t>
            </a:r>
          </a:p>
          <a:p>
            <a:pPr algn="just" marL="798828" indent="-399414" lvl="1">
              <a:lnSpc>
                <a:spcPts val="5179"/>
              </a:lnSpc>
              <a:buFont typeface="Arial"/>
              <a:buChar char="•"/>
            </a:pPr>
            <a:r>
              <a:rPr lang="en-US" sz="3699">
                <a:solidFill>
                  <a:srgbClr val="1EFFC1"/>
                </a:solidFill>
                <a:latin typeface="Arimo"/>
              </a:rPr>
              <a:t>Chain together multiple components to perform tasks.</a:t>
            </a:r>
          </a:p>
          <a:p>
            <a:pPr algn="just">
              <a:lnSpc>
                <a:spcPts val="5179"/>
              </a:lnSpc>
            </a:pPr>
          </a:p>
        </p:txBody>
      </p:sp>
      <p:sp>
        <p:nvSpPr>
          <p:cNvPr name="TextBox 4" id="4"/>
          <p:cNvSpPr txBox="true"/>
          <p:nvPr/>
        </p:nvSpPr>
        <p:spPr>
          <a:xfrm rot="0">
            <a:off x="2125638" y="5900500"/>
            <a:ext cx="16794808" cy="2630170"/>
          </a:xfrm>
          <a:prstGeom prst="rect">
            <a:avLst/>
          </a:prstGeom>
        </p:spPr>
        <p:txBody>
          <a:bodyPr anchor="t" rtlCol="false" tIns="0" lIns="0" bIns="0" rIns="0">
            <a:spAutoFit/>
          </a:bodyPr>
          <a:lstStyle/>
          <a:p>
            <a:pPr algn="just">
              <a:lnSpc>
                <a:spcPts val="5179"/>
              </a:lnSpc>
            </a:pPr>
            <a:r>
              <a:rPr lang="en-US" sz="3699">
                <a:solidFill>
                  <a:srgbClr val="1EFFC1"/>
                </a:solidFill>
                <a:latin typeface="Arimo"/>
              </a:rPr>
              <a:t>1.LLM Chain   </a:t>
            </a:r>
          </a:p>
          <a:p>
            <a:pPr algn="just">
              <a:lnSpc>
                <a:spcPts val="5179"/>
              </a:lnSpc>
            </a:pPr>
            <a:r>
              <a:rPr lang="en-US" sz="3699">
                <a:solidFill>
                  <a:srgbClr val="1EFFC1"/>
                </a:solidFill>
                <a:latin typeface="Arimo"/>
              </a:rPr>
              <a:t>2.</a:t>
            </a:r>
            <a:r>
              <a:rPr lang="en-US" sz="3699">
                <a:solidFill>
                  <a:srgbClr val="1EFFC1"/>
                </a:solidFill>
                <a:latin typeface="Arimo"/>
              </a:rPr>
              <a:t>Simple Sequential Chain</a:t>
            </a:r>
          </a:p>
          <a:p>
            <a:pPr algn="just">
              <a:lnSpc>
                <a:spcPts val="5179"/>
              </a:lnSpc>
            </a:pPr>
            <a:r>
              <a:rPr lang="en-US" sz="3699">
                <a:solidFill>
                  <a:srgbClr val="1EFFC1"/>
                </a:solidFill>
                <a:latin typeface="Arimo"/>
              </a:rPr>
              <a:t>3.</a:t>
            </a:r>
            <a:r>
              <a:rPr lang="en-US" sz="3699">
                <a:solidFill>
                  <a:srgbClr val="1EFFC1"/>
                </a:solidFill>
                <a:latin typeface="Arimo"/>
              </a:rPr>
              <a:t>Sequential Chain</a:t>
            </a:r>
          </a:p>
          <a:p>
            <a:pPr algn="just">
              <a:lnSpc>
                <a:spcPts val="5179"/>
              </a:lnSpc>
            </a:pPr>
            <a:r>
              <a:rPr lang="en-US" sz="3699">
                <a:solidFill>
                  <a:srgbClr val="1EFFC1"/>
                </a:solidFill>
                <a:latin typeface="Arimo"/>
              </a:rPr>
              <a:t>4.Router Chain</a:t>
            </a:r>
          </a:p>
        </p:txBody>
      </p:sp>
      <p:sp>
        <p:nvSpPr>
          <p:cNvPr name="TextBox 5" id="5"/>
          <p:cNvSpPr txBox="true"/>
          <p:nvPr/>
        </p:nvSpPr>
        <p:spPr>
          <a:xfrm rot="0">
            <a:off x="710794" y="4395549"/>
            <a:ext cx="2829689" cy="781051"/>
          </a:xfrm>
          <a:prstGeom prst="rect">
            <a:avLst/>
          </a:prstGeom>
        </p:spPr>
        <p:txBody>
          <a:bodyPr anchor="t" rtlCol="false" tIns="0" lIns="0" bIns="0" rIns="0">
            <a:spAutoFit/>
          </a:bodyPr>
          <a:lstStyle/>
          <a:p>
            <a:pPr algn="ctr">
              <a:lnSpc>
                <a:spcPts val="6299"/>
              </a:lnSpc>
            </a:pPr>
            <a:r>
              <a:rPr lang="en-US" sz="4499">
                <a:solidFill>
                  <a:srgbClr val="FFFFFF"/>
                </a:solidFill>
                <a:latin typeface="Arimo"/>
              </a:rPr>
              <a:t>Categories</a:t>
            </a:r>
          </a:p>
        </p:txBody>
      </p:sp>
      <p:sp>
        <p:nvSpPr>
          <p:cNvPr name="TextBox 6" id="6"/>
          <p:cNvSpPr txBox="true"/>
          <p:nvPr/>
        </p:nvSpPr>
        <p:spPr>
          <a:xfrm rot="0">
            <a:off x="7230068" y="9593650"/>
            <a:ext cx="3865964" cy="625475"/>
          </a:xfrm>
          <a:prstGeom prst="rect">
            <a:avLst/>
          </a:prstGeom>
        </p:spPr>
        <p:txBody>
          <a:bodyPr anchor="t" rtlCol="false" tIns="0" lIns="0" bIns="0" rIns="0">
            <a:spAutoFit/>
          </a:bodyPr>
          <a:lstStyle/>
          <a:p>
            <a:pPr algn="ctr">
              <a:lnSpc>
                <a:spcPts val="4900"/>
              </a:lnSpc>
            </a:pPr>
            <a:r>
              <a:rPr lang="en-US" sz="3500">
                <a:solidFill>
                  <a:srgbClr val="FFFFFF"/>
                </a:solidFill>
                <a:latin typeface="Arimo"/>
              </a:rPr>
              <a:t>Confidential</a:t>
            </a:r>
          </a:p>
        </p:txBody>
      </p:sp>
    </p:spTree>
  </p:cSld>
  <p:clrMapOvr>
    <a:masterClrMapping/>
  </p:clrMapOvr>
</p:sld>
</file>

<file path=ppt/slides/slide90.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4403429" y="4633277"/>
            <a:ext cx="8805733" cy="1028700"/>
          </a:xfrm>
          <a:prstGeom prst="rect">
            <a:avLst/>
          </a:prstGeom>
        </p:spPr>
        <p:txBody>
          <a:bodyPr anchor="t" rtlCol="false" tIns="0" lIns="0" bIns="0" rIns="0">
            <a:spAutoFit/>
          </a:bodyPr>
          <a:lstStyle/>
          <a:p>
            <a:pPr algn="ctr">
              <a:lnSpc>
                <a:spcPts val="8400"/>
              </a:lnSpc>
            </a:pPr>
            <a:r>
              <a:rPr lang="en-US" sz="6000">
                <a:solidFill>
                  <a:srgbClr val="FFFFFF"/>
                </a:solidFill>
                <a:latin typeface="Canva Sans Bold"/>
              </a:rPr>
              <a:t>Automated Evaluation</a:t>
            </a:r>
          </a:p>
        </p:txBody>
      </p:sp>
    </p:spTree>
  </p:cSld>
  <p:clrMapOvr>
    <a:masterClrMapping/>
  </p:clrMapOvr>
</p:sld>
</file>

<file path=ppt/slides/slide91.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511614" y="76662"/>
            <a:ext cx="5831681"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Factuality Metrics</a:t>
            </a:r>
          </a:p>
        </p:txBody>
      </p:sp>
      <p:sp>
        <p:nvSpPr>
          <p:cNvPr name="AutoShape 3" id="3"/>
          <p:cNvSpPr/>
          <p:nvPr/>
        </p:nvSpPr>
        <p:spPr>
          <a:xfrm>
            <a:off x="716973" y="1525732"/>
            <a:ext cx="16667018" cy="19050"/>
          </a:xfrm>
          <a:prstGeom prst="line">
            <a:avLst/>
          </a:prstGeom>
          <a:ln cap="flat" w="38100">
            <a:solidFill>
              <a:srgbClr val="FFBD59"/>
            </a:solidFill>
            <a:prstDash val="solid"/>
            <a:headEnd type="none" len="sm" w="sm"/>
            <a:tailEnd type="none" len="sm" w="sm"/>
          </a:ln>
        </p:spPr>
      </p:sp>
      <p:sp>
        <p:nvSpPr>
          <p:cNvPr name="AutoShape 4" id="4"/>
          <p:cNvSpPr/>
          <p:nvPr/>
        </p:nvSpPr>
        <p:spPr>
          <a:xfrm flipV="true">
            <a:off x="17383969" y="1506682"/>
            <a:ext cx="0" cy="8433955"/>
          </a:xfrm>
          <a:prstGeom prst="line">
            <a:avLst/>
          </a:prstGeom>
          <a:ln cap="flat" w="38100">
            <a:solidFill>
              <a:srgbClr val="FFBD59"/>
            </a:solidFill>
            <a:prstDash val="solid"/>
            <a:headEnd type="none" len="sm" w="sm"/>
            <a:tailEnd type="none" len="sm" w="sm"/>
          </a:ln>
        </p:spPr>
      </p:sp>
      <p:sp>
        <p:nvSpPr>
          <p:cNvPr name="AutoShape 5" id="5"/>
          <p:cNvSpPr/>
          <p:nvPr/>
        </p:nvSpPr>
        <p:spPr>
          <a:xfrm flipV="true">
            <a:off x="678851" y="1449532"/>
            <a:ext cx="0" cy="8433955"/>
          </a:xfrm>
          <a:prstGeom prst="line">
            <a:avLst/>
          </a:prstGeom>
          <a:ln cap="flat" w="38100">
            <a:solidFill>
              <a:srgbClr val="FFBD59"/>
            </a:solidFill>
            <a:prstDash val="solid"/>
            <a:headEnd type="none" len="sm" w="sm"/>
            <a:tailEnd type="none" len="sm" w="sm"/>
          </a:ln>
        </p:spPr>
      </p:sp>
      <p:sp>
        <p:nvSpPr>
          <p:cNvPr name="AutoShape 6" id="6"/>
          <p:cNvSpPr/>
          <p:nvPr/>
        </p:nvSpPr>
        <p:spPr>
          <a:xfrm>
            <a:off x="716973" y="2581275"/>
            <a:ext cx="16667018" cy="0"/>
          </a:xfrm>
          <a:prstGeom prst="line">
            <a:avLst/>
          </a:prstGeom>
          <a:ln cap="flat" w="38100">
            <a:solidFill>
              <a:srgbClr val="FFBD59"/>
            </a:solidFill>
            <a:prstDash val="solid"/>
            <a:headEnd type="none" len="sm" w="sm"/>
            <a:tailEnd type="none" len="sm" w="sm"/>
          </a:ln>
        </p:spPr>
      </p:sp>
      <p:sp>
        <p:nvSpPr>
          <p:cNvPr name="TextBox 7" id="7"/>
          <p:cNvSpPr txBox="true"/>
          <p:nvPr/>
        </p:nvSpPr>
        <p:spPr>
          <a:xfrm rot="0">
            <a:off x="1327623" y="2000250"/>
            <a:ext cx="2519124"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Metric Name</a:t>
            </a:r>
          </a:p>
        </p:txBody>
      </p:sp>
      <p:sp>
        <p:nvSpPr>
          <p:cNvPr name="TextBox 8" id="8"/>
          <p:cNvSpPr txBox="true"/>
          <p:nvPr/>
        </p:nvSpPr>
        <p:spPr>
          <a:xfrm rot="0">
            <a:off x="11973656" y="1767753"/>
            <a:ext cx="2223254"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Description</a:t>
            </a:r>
          </a:p>
        </p:txBody>
      </p:sp>
      <p:sp>
        <p:nvSpPr>
          <p:cNvPr name="TextBox 9" id="9"/>
          <p:cNvSpPr txBox="true"/>
          <p:nvPr/>
        </p:nvSpPr>
        <p:spPr>
          <a:xfrm rot="0">
            <a:off x="5339477" y="2000250"/>
            <a:ext cx="3804523"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Manual / Automatic</a:t>
            </a:r>
          </a:p>
        </p:txBody>
      </p:sp>
      <p:sp>
        <p:nvSpPr>
          <p:cNvPr name="TextBox 10" id="10"/>
          <p:cNvSpPr txBox="true"/>
          <p:nvPr/>
        </p:nvSpPr>
        <p:spPr>
          <a:xfrm rot="0">
            <a:off x="872836" y="3450555"/>
            <a:ext cx="365617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Context Sensitivity</a:t>
            </a:r>
          </a:p>
        </p:txBody>
      </p:sp>
      <p:sp>
        <p:nvSpPr>
          <p:cNvPr name="TextBox 11" id="11"/>
          <p:cNvSpPr txBox="true"/>
          <p:nvPr/>
        </p:nvSpPr>
        <p:spPr>
          <a:xfrm rot="0">
            <a:off x="9973726" y="3017168"/>
            <a:ext cx="6546085" cy="1362075"/>
          </a:xfrm>
          <a:prstGeom prst="rect">
            <a:avLst/>
          </a:prstGeom>
        </p:spPr>
        <p:txBody>
          <a:bodyPr anchor="t" rtlCol="false" tIns="0" lIns="0" bIns="0" rIns="0">
            <a:spAutoFit/>
          </a:bodyPr>
          <a:lstStyle/>
          <a:p>
            <a:pPr>
              <a:lnSpc>
                <a:spcPts val="3533"/>
              </a:lnSpc>
              <a:spcBef>
                <a:spcPct val="0"/>
              </a:spcBef>
            </a:pPr>
            <a:r>
              <a:rPr lang="en-US" sz="2944">
                <a:solidFill>
                  <a:srgbClr val="1EFFC1"/>
                </a:solidFill>
                <a:latin typeface="Arimo"/>
              </a:rPr>
              <a:t>whether the LLM's statements are relevant to the topic with background information</a:t>
            </a:r>
          </a:p>
        </p:txBody>
      </p:sp>
      <p:sp>
        <p:nvSpPr>
          <p:cNvPr name="TextBox 12" id="12"/>
          <p:cNvSpPr txBox="true"/>
          <p:nvPr/>
        </p:nvSpPr>
        <p:spPr>
          <a:xfrm rot="0">
            <a:off x="6438662" y="3450555"/>
            <a:ext cx="145780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AutoShape 13" id="13"/>
          <p:cNvSpPr/>
          <p:nvPr/>
        </p:nvSpPr>
        <p:spPr>
          <a:xfrm>
            <a:off x="716951" y="4436393"/>
            <a:ext cx="16667018" cy="19050"/>
          </a:xfrm>
          <a:prstGeom prst="line">
            <a:avLst/>
          </a:prstGeom>
          <a:ln cap="flat" w="38100">
            <a:solidFill>
              <a:srgbClr val="FFBD59"/>
            </a:solidFill>
            <a:prstDash val="solid"/>
            <a:headEnd type="none" len="sm" w="sm"/>
            <a:tailEnd type="none" len="sm" w="sm"/>
          </a:ln>
        </p:spPr>
      </p:sp>
      <p:sp>
        <p:nvSpPr>
          <p:cNvPr name="TextBox 14" id="14"/>
          <p:cNvSpPr txBox="true"/>
          <p:nvPr/>
        </p:nvSpPr>
        <p:spPr>
          <a:xfrm rot="0">
            <a:off x="1682575" y="4722143"/>
            <a:ext cx="180332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F1 Score</a:t>
            </a:r>
          </a:p>
        </p:txBody>
      </p:sp>
      <p:sp>
        <p:nvSpPr>
          <p:cNvPr name="TextBox 15" id="15"/>
          <p:cNvSpPr txBox="true"/>
          <p:nvPr/>
        </p:nvSpPr>
        <p:spPr>
          <a:xfrm rot="0">
            <a:off x="6088721" y="4722143"/>
            <a:ext cx="1976318"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TextBox 16" id="16"/>
          <p:cNvSpPr txBox="true"/>
          <p:nvPr/>
        </p:nvSpPr>
        <p:spPr>
          <a:xfrm rot="0">
            <a:off x="9973726" y="4798343"/>
            <a:ext cx="7859272" cy="1362216"/>
          </a:xfrm>
          <a:prstGeom prst="rect">
            <a:avLst/>
          </a:prstGeom>
        </p:spPr>
        <p:txBody>
          <a:bodyPr anchor="t" rtlCol="false" tIns="0" lIns="0" bIns="0" rIns="0">
            <a:spAutoFit/>
          </a:bodyPr>
          <a:lstStyle/>
          <a:p>
            <a:pPr>
              <a:lnSpc>
                <a:spcPts val="3525"/>
              </a:lnSpc>
              <a:spcBef>
                <a:spcPct val="0"/>
              </a:spcBef>
            </a:pPr>
            <a:r>
              <a:rPr lang="en-US" sz="2937">
                <a:solidFill>
                  <a:srgbClr val="1EFFC1"/>
                </a:solidFill>
                <a:latin typeface="Arimo"/>
              </a:rPr>
              <a:t>combines precision and recall into a single metric, providing a balanced measure of factuality</a:t>
            </a:r>
          </a:p>
        </p:txBody>
      </p:sp>
      <p:sp>
        <p:nvSpPr>
          <p:cNvPr name="AutoShape 17" id="17"/>
          <p:cNvSpPr/>
          <p:nvPr/>
        </p:nvSpPr>
        <p:spPr>
          <a:xfrm>
            <a:off x="697945" y="6141509"/>
            <a:ext cx="16667018" cy="19050"/>
          </a:xfrm>
          <a:prstGeom prst="line">
            <a:avLst/>
          </a:prstGeom>
          <a:ln cap="flat" w="38100">
            <a:solidFill>
              <a:srgbClr val="FFBD59"/>
            </a:solidFill>
            <a:prstDash val="solid"/>
            <a:headEnd type="none" len="sm" w="sm"/>
            <a:tailEnd type="none" len="sm" w="sm"/>
          </a:ln>
        </p:spPr>
      </p:sp>
      <p:sp>
        <p:nvSpPr>
          <p:cNvPr name="TextBox 18" id="18"/>
          <p:cNvSpPr txBox="true"/>
          <p:nvPr/>
        </p:nvSpPr>
        <p:spPr>
          <a:xfrm rot="0">
            <a:off x="6179403" y="6552071"/>
            <a:ext cx="1976318"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AutoShape 19" id="19"/>
          <p:cNvSpPr/>
          <p:nvPr/>
        </p:nvSpPr>
        <p:spPr>
          <a:xfrm flipV="true">
            <a:off x="4703921" y="1506682"/>
            <a:ext cx="0" cy="8433955"/>
          </a:xfrm>
          <a:prstGeom prst="line">
            <a:avLst/>
          </a:prstGeom>
          <a:ln cap="flat" w="38100">
            <a:solidFill>
              <a:srgbClr val="FFBD59"/>
            </a:solidFill>
            <a:prstDash val="solid"/>
            <a:headEnd type="none" len="sm" w="sm"/>
            <a:tailEnd type="none" len="sm" w="sm"/>
          </a:ln>
        </p:spPr>
      </p:sp>
      <p:sp>
        <p:nvSpPr>
          <p:cNvPr name="AutoShape 20" id="20"/>
          <p:cNvSpPr/>
          <p:nvPr/>
        </p:nvSpPr>
        <p:spPr>
          <a:xfrm flipV="true">
            <a:off x="9723878" y="1487632"/>
            <a:ext cx="0" cy="8433955"/>
          </a:xfrm>
          <a:prstGeom prst="line">
            <a:avLst/>
          </a:prstGeom>
          <a:ln cap="flat" w="38100">
            <a:solidFill>
              <a:srgbClr val="FFBD59"/>
            </a:solidFill>
            <a:prstDash val="solid"/>
            <a:headEnd type="none" len="sm" w="sm"/>
            <a:tailEnd type="none" len="sm" w="sm"/>
          </a:ln>
        </p:spPr>
      </p:sp>
      <p:sp>
        <p:nvSpPr>
          <p:cNvPr name="AutoShape 21" id="21"/>
          <p:cNvSpPr/>
          <p:nvPr/>
        </p:nvSpPr>
        <p:spPr>
          <a:xfrm>
            <a:off x="697923" y="7846484"/>
            <a:ext cx="16667018" cy="19050"/>
          </a:xfrm>
          <a:prstGeom prst="line">
            <a:avLst/>
          </a:prstGeom>
          <a:ln cap="flat" w="38100">
            <a:solidFill>
              <a:srgbClr val="FFBD59"/>
            </a:solidFill>
            <a:prstDash val="solid"/>
            <a:headEnd type="none" len="sm" w="sm"/>
            <a:tailEnd type="none" len="sm" w="sm"/>
          </a:ln>
        </p:spPr>
      </p:sp>
      <p:sp>
        <p:nvSpPr>
          <p:cNvPr name="TextBox 22" id="22"/>
          <p:cNvSpPr txBox="true"/>
          <p:nvPr/>
        </p:nvSpPr>
        <p:spPr>
          <a:xfrm rot="0">
            <a:off x="1121910" y="8341110"/>
            <a:ext cx="3158025" cy="10953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Coherence and Reasoning</a:t>
            </a:r>
          </a:p>
        </p:txBody>
      </p:sp>
      <p:sp>
        <p:nvSpPr>
          <p:cNvPr name="TextBox 23" id="23"/>
          <p:cNvSpPr txBox="true"/>
          <p:nvPr/>
        </p:nvSpPr>
        <p:spPr>
          <a:xfrm rot="0">
            <a:off x="6438662" y="8570384"/>
            <a:ext cx="145780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TextBox 24" id="24"/>
          <p:cNvSpPr txBox="true"/>
          <p:nvPr/>
        </p:nvSpPr>
        <p:spPr>
          <a:xfrm rot="0">
            <a:off x="10012107" y="8073736"/>
            <a:ext cx="7371884" cy="1809750"/>
          </a:xfrm>
          <a:prstGeom prst="rect">
            <a:avLst/>
          </a:prstGeom>
        </p:spPr>
        <p:txBody>
          <a:bodyPr anchor="t" rtlCol="false" tIns="0" lIns="0" bIns="0" rIns="0">
            <a:spAutoFit/>
          </a:bodyPr>
          <a:lstStyle/>
          <a:p>
            <a:pPr>
              <a:lnSpc>
                <a:spcPts val="3539"/>
              </a:lnSpc>
              <a:spcBef>
                <a:spcPct val="0"/>
              </a:spcBef>
            </a:pPr>
            <a:r>
              <a:rPr lang="en-US" sz="2949">
                <a:solidFill>
                  <a:srgbClr val="1EFFC1"/>
                </a:solidFill>
                <a:latin typeface="Arimo"/>
              </a:rPr>
              <a:t>Human experts assess whether the LLM's output is logically consistent, evidence-based, and demonstrates topic comprehension.</a:t>
            </a:r>
          </a:p>
        </p:txBody>
      </p:sp>
      <p:sp>
        <p:nvSpPr>
          <p:cNvPr name="AutoShape 25" id="25"/>
          <p:cNvSpPr/>
          <p:nvPr/>
        </p:nvSpPr>
        <p:spPr>
          <a:xfrm>
            <a:off x="697901" y="9883486"/>
            <a:ext cx="16667018" cy="19050"/>
          </a:xfrm>
          <a:prstGeom prst="line">
            <a:avLst/>
          </a:prstGeom>
          <a:ln cap="flat" w="38100">
            <a:solidFill>
              <a:srgbClr val="FFBD59"/>
            </a:solidFill>
            <a:prstDash val="solid"/>
            <a:headEnd type="none" len="sm" w="sm"/>
            <a:tailEnd type="none" len="sm" w="sm"/>
          </a:ln>
        </p:spPr>
      </p:sp>
      <p:sp>
        <p:nvSpPr>
          <p:cNvPr name="TextBox 26" id="26"/>
          <p:cNvSpPr txBox="true"/>
          <p:nvPr/>
        </p:nvSpPr>
        <p:spPr>
          <a:xfrm rot="0">
            <a:off x="10170590" y="6622521"/>
            <a:ext cx="6349220" cy="914400"/>
          </a:xfrm>
          <a:prstGeom prst="rect">
            <a:avLst/>
          </a:prstGeom>
        </p:spPr>
        <p:txBody>
          <a:bodyPr anchor="t" rtlCol="false" tIns="0" lIns="0" bIns="0" rIns="0">
            <a:spAutoFit/>
          </a:bodyPr>
          <a:lstStyle/>
          <a:p>
            <a:pPr>
              <a:lnSpc>
                <a:spcPts val="3539"/>
              </a:lnSpc>
              <a:spcBef>
                <a:spcPct val="0"/>
              </a:spcBef>
            </a:pPr>
            <a:r>
              <a:rPr lang="en-US" sz="2949">
                <a:solidFill>
                  <a:srgbClr val="1EFFC1"/>
                </a:solidFill>
                <a:latin typeface="Arimo"/>
              </a:rPr>
              <a:t>Measures the similarity between the LLM's output and a reference text. </a:t>
            </a:r>
          </a:p>
        </p:txBody>
      </p:sp>
      <p:sp>
        <p:nvSpPr>
          <p:cNvPr name="TextBox 27" id="27"/>
          <p:cNvSpPr txBox="true"/>
          <p:nvPr/>
        </p:nvSpPr>
        <p:spPr>
          <a:xfrm rot="0">
            <a:off x="1685525" y="6441546"/>
            <a:ext cx="1803321" cy="10953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ROUGE </a:t>
            </a:r>
            <a:r>
              <a:rPr lang="en-US" sz="3500">
                <a:solidFill>
                  <a:srgbClr val="1EFFC1"/>
                </a:solidFill>
                <a:latin typeface="Arimo"/>
              </a:rPr>
              <a:t>Score</a:t>
            </a:r>
          </a:p>
        </p:txBody>
      </p:sp>
    </p:spTree>
  </p:cSld>
  <p:clrMapOvr>
    <a:masterClrMapping/>
  </p:clrMapOvr>
</p:sld>
</file>

<file path=ppt/slides/slide92.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345343" y="76662"/>
            <a:ext cx="6164223"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Grounding  Metrics</a:t>
            </a:r>
          </a:p>
        </p:txBody>
      </p:sp>
      <p:grpSp>
        <p:nvGrpSpPr>
          <p:cNvPr name="Group 3" id="3"/>
          <p:cNvGrpSpPr/>
          <p:nvPr/>
        </p:nvGrpSpPr>
        <p:grpSpPr>
          <a:xfrm rot="0">
            <a:off x="697879" y="1468582"/>
            <a:ext cx="16705140" cy="8472055"/>
            <a:chOff x="0" y="0"/>
            <a:chExt cx="22273520" cy="11296073"/>
          </a:xfrm>
        </p:grpSpPr>
        <p:sp>
          <p:nvSpPr>
            <p:cNvPr name="AutoShape 4" id="4"/>
            <p:cNvSpPr/>
            <p:nvPr/>
          </p:nvSpPr>
          <p:spPr>
            <a:xfrm>
              <a:off x="25458" y="76200"/>
              <a:ext cx="22222691" cy="25400"/>
            </a:xfrm>
            <a:prstGeom prst="line">
              <a:avLst/>
            </a:prstGeom>
            <a:ln cap="flat" w="50800">
              <a:solidFill>
                <a:srgbClr val="FFBD59"/>
              </a:solidFill>
              <a:prstDash val="solid"/>
              <a:headEnd type="none" len="sm" w="sm"/>
              <a:tailEnd type="none" len="sm" w="sm"/>
            </a:ln>
          </p:spPr>
        </p:sp>
        <p:sp>
          <p:nvSpPr>
            <p:cNvPr name="AutoShape 5" id="5"/>
            <p:cNvSpPr/>
            <p:nvPr/>
          </p:nvSpPr>
          <p:spPr>
            <a:xfrm flipV="true">
              <a:off x="22248120" y="50800"/>
              <a:ext cx="0" cy="11245273"/>
            </a:xfrm>
            <a:prstGeom prst="line">
              <a:avLst/>
            </a:prstGeom>
            <a:ln cap="flat" w="50800">
              <a:solidFill>
                <a:srgbClr val="FFBD59"/>
              </a:solidFill>
              <a:prstDash val="solid"/>
              <a:headEnd type="none" len="sm" w="sm"/>
              <a:tailEnd type="none" len="sm" w="sm"/>
            </a:ln>
          </p:spPr>
        </p:sp>
        <p:sp>
          <p:nvSpPr>
            <p:cNvPr name="AutoShape 6" id="6"/>
            <p:cNvSpPr/>
            <p:nvPr/>
          </p:nvSpPr>
          <p:spPr>
            <a:xfrm>
              <a:off x="25458" y="1483591"/>
              <a:ext cx="22222691" cy="0"/>
            </a:xfrm>
            <a:prstGeom prst="line">
              <a:avLst/>
            </a:prstGeom>
            <a:ln cap="flat" w="50800">
              <a:solidFill>
                <a:srgbClr val="FFBD59"/>
              </a:solidFill>
              <a:prstDash val="solid"/>
              <a:headEnd type="none" len="sm" w="sm"/>
              <a:tailEnd type="none" len="sm" w="sm"/>
            </a:ln>
          </p:spPr>
        </p:sp>
        <p:sp>
          <p:nvSpPr>
            <p:cNvPr name="TextBox 7" id="7"/>
            <p:cNvSpPr txBox="true"/>
            <p:nvPr/>
          </p:nvSpPr>
          <p:spPr>
            <a:xfrm rot="0">
              <a:off x="874951" y="527916"/>
              <a:ext cx="3358833" cy="7397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Metric Name</a:t>
              </a:r>
            </a:p>
          </p:txBody>
        </p:sp>
        <p:sp>
          <p:nvSpPr>
            <p:cNvPr name="TextBox 8" id="8"/>
            <p:cNvSpPr txBox="true"/>
            <p:nvPr/>
          </p:nvSpPr>
          <p:spPr>
            <a:xfrm rot="0">
              <a:off x="15659223" y="527916"/>
              <a:ext cx="2964339" cy="7397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Description</a:t>
              </a:r>
            </a:p>
          </p:txBody>
        </p:sp>
        <p:sp>
          <p:nvSpPr>
            <p:cNvPr name="TextBox 9" id="9"/>
            <p:cNvSpPr txBox="true"/>
            <p:nvPr/>
          </p:nvSpPr>
          <p:spPr>
            <a:xfrm rot="0">
              <a:off x="5777793" y="527916"/>
              <a:ext cx="5072698" cy="7397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Manual / Automatic</a:t>
              </a:r>
            </a:p>
          </p:txBody>
        </p:sp>
        <p:sp>
          <p:nvSpPr>
            <p:cNvPr name="AutoShape 10" id="10"/>
            <p:cNvSpPr/>
            <p:nvPr/>
          </p:nvSpPr>
          <p:spPr>
            <a:xfrm>
              <a:off x="29" y="11219873"/>
              <a:ext cx="22222691" cy="25400"/>
            </a:xfrm>
            <a:prstGeom prst="line">
              <a:avLst/>
            </a:prstGeom>
            <a:ln cap="flat" w="50800">
              <a:solidFill>
                <a:srgbClr val="FFBD59"/>
              </a:solidFill>
              <a:prstDash val="solid"/>
              <a:headEnd type="none" len="sm" w="sm"/>
              <a:tailEnd type="none" len="sm" w="sm"/>
            </a:ln>
          </p:spPr>
        </p:sp>
        <p:sp>
          <p:nvSpPr>
            <p:cNvPr name="AutoShape 11" id="11"/>
            <p:cNvSpPr/>
            <p:nvPr/>
          </p:nvSpPr>
          <p:spPr>
            <a:xfrm flipV="true">
              <a:off x="50829" y="39896"/>
              <a:ext cx="0" cy="11245273"/>
            </a:xfrm>
            <a:prstGeom prst="line">
              <a:avLst/>
            </a:prstGeom>
            <a:ln cap="flat" w="50800">
              <a:solidFill>
                <a:srgbClr val="FFBD59"/>
              </a:solidFill>
              <a:prstDash val="solid"/>
              <a:headEnd type="none" len="sm" w="sm"/>
              <a:tailEnd type="none" len="sm" w="sm"/>
            </a:ln>
          </p:spPr>
        </p:sp>
        <p:sp>
          <p:nvSpPr>
            <p:cNvPr name="TextBox 12" id="12"/>
            <p:cNvSpPr txBox="true"/>
            <p:nvPr/>
          </p:nvSpPr>
          <p:spPr>
            <a:xfrm rot="0">
              <a:off x="7654377" y="4703206"/>
              <a:ext cx="1943735"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AutoShape 13" id="13"/>
            <p:cNvSpPr/>
            <p:nvPr/>
          </p:nvSpPr>
          <p:spPr>
            <a:xfrm>
              <a:off x="25429" y="3957081"/>
              <a:ext cx="22222691" cy="25400"/>
            </a:xfrm>
            <a:prstGeom prst="line">
              <a:avLst/>
            </a:prstGeom>
            <a:ln cap="flat" w="50800">
              <a:solidFill>
                <a:srgbClr val="FFBD59"/>
              </a:solidFill>
              <a:prstDash val="solid"/>
              <a:headEnd type="none" len="sm" w="sm"/>
              <a:tailEnd type="none" len="sm" w="sm"/>
            </a:ln>
          </p:spPr>
        </p:sp>
        <p:sp>
          <p:nvSpPr>
            <p:cNvPr name="TextBox 14" id="14"/>
            <p:cNvSpPr txBox="true"/>
            <p:nvPr/>
          </p:nvSpPr>
          <p:spPr>
            <a:xfrm rot="0">
              <a:off x="7407600" y="2652156"/>
              <a:ext cx="2635091"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AutoShape 15" id="15"/>
            <p:cNvSpPr/>
            <p:nvPr/>
          </p:nvSpPr>
          <p:spPr>
            <a:xfrm>
              <a:off x="87" y="6230569"/>
              <a:ext cx="22222691" cy="25400"/>
            </a:xfrm>
            <a:prstGeom prst="line">
              <a:avLst/>
            </a:prstGeom>
            <a:ln cap="flat" w="50800">
              <a:solidFill>
                <a:srgbClr val="FFBD59"/>
              </a:solidFill>
              <a:prstDash val="solid"/>
              <a:headEnd type="none" len="sm" w="sm"/>
              <a:tailEnd type="none" len="sm" w="sm"/>
            </a:ln>
          </p:spPr>
        </p:sp>
        <p:sp>
          <p:nvSpPr>
            <p:cNvPr name="TextBox 16" id="16"/>
            <p:cNvSpPr txBox="true"/>
            <p:nvPr/>
          </p:nvSpPr>
          <p:spPr>
            <a:xfrm rot="0">
              <a:off x="7308699" y="6787511"/>
              <a:ext cx="2635091"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AutoShape 17" id="17"/>
            <p:cNvSpPr/>
            <p:nvPr/>
          </p:nvSpPr>
          <p:spPr>
            <a:xfrm flipV="true">
              <a:off x="5341390" y="50800"/>
              <a:ext cx="0" cy="11245273"/>
            </a:xfrm>
            <a:prstGeom prst="line">
              <a:avLst/>
            </a:prstGeom>
            <a:ln cap="flat" w="50800">
              <a:solidFill>
                <a:srgbClr val="FFBD59"/>
              </a:solidFill>
              <a:prstDash val="solid"/>
              <a:headEnd type="none" len="sm" w="sm"/>
              <a:tailEnd type="none" len="sm" w="sm"/>
            </a:ln>
          </p:spPr>
        </p:sp>
        <p:sp>
          <p:nvSpPr>
            <p:cNvPr name="AutoShape 18" id="18"/>
            <p:cNvSpPr/>
            <p:nvPr/>
          </p:nvSpPr>
          <p:spPr>
            <a:xfrm flipV="true">
              <a:off x="11286894" y="0"/>
              <a:ext cx="0" cy="11245273"/>
            </a:xfrm>
            <a:prstGeom prst="line">
              <a:avLst/>
            </a:prstGeom>
            <a:ln cap="flat" w="50800">
              <a:solidFill>
                <a:srgbClr val="FFBD59"/>
              </a:solidFill>
              <a:prstDash val="solid"/>
              <a:headEnd type="none" len="sm" w="sm"/>
              <a:tailEnd type="none" len="sm" w="sm"/>
            </a:ln>
          </p:spPr>
        </p:sp>
        <p:sp>
          <p:nvSpPr>
            <p:cNvPr name="AutoShape 19" id="19"/>
            <p:cNvSpPr/>
            <p:nvPr/>
          </p:nvSpPr>
          <p:spPr>
            <a:xfrm>
              <a:off x="58" y="8503869"/>
              <a:ext cx="22222691" cy="25400"/>
            </a:xfrm>
            <a:prstGeom prst="line">
              <a:avLst/>
            </a:prstGeom>
            <a:ln cap="flat" w="50800">
              <a:solidFill>
                <a:srgbClr val="FFBD59"/>
              </a:solidFill>
              <a:prstDash val="solid"/>
              <a:headEnd type="none" len="sm" w="sm"/>
              <a:tailEnd type="none" len="sm" w="sm"/>
            </a:ln>
          </p:spPr>
        </p:sp>
        <p:sp>
          <p:nvSpPr>
            <p:cNvPr name="TextBox 20" id="20"/>
            <p:cNvSpPr txBox="true"/>
            <p:nvPr/>
          </p:nvSpPr>
          <p:spPr>
            <a:xfrm rot="0">
              <a:off x="7654377" y="9478594"/>
              <a:ext cx="1943735"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TextBox 21" id="21"/>
            <p:cNvSpPr txBox="true"/>
            <p:nvPr/>
          </p:nvSpPr>
          <p:spPr>
            <a:xfrm rot="0">
              <a:off x="441094" y="2188606"/>
              <a:ext cx="4226546" cy="1450975"/>
            </a:xfrm>
            <a:prstGeom prst="rect">
              <a:avLst/>
            </a:prstGeom>
          </p:spPr>
          <p:txBody>
            <a:bodyPr anchor="t" rtlCol="false" tIns="0" lIns="0" bIns="0" rIns="0">
              <a:spAutoFit/>
            </a:bodyPr>
            <a:lstStyle/>
            <a:p>
              <a:pPr>
                <a:lnSpc>
                  <a:spcPts val="4200"/>
                </a:lnSpc>
                <a:spcBef>
                  <a:spcPct val="0"/>
                </a:spcBef>
              </a:pPr>
              <a:r>
                <a:rPr lang="en-US" sz="3500">
                  <a:solidFill>
                    <a:srgbClr val="1EFFC1"/>
                  </a:solidFill>
                  <a:latin typeface="Arimo"/>
                </a:rPr>
                <a:t>Grounding Completeness</a:t>
              </a:r>
            </a:p>
          </p:txBody>
        </p:sp>
        <p:sp>
          <p:nvSpPr>
            <p:cNvPr name="TextBox 22" id="22"/>
            <p:cNvSpPr txBox="true"/>
            <p:nvPr/>
          </p:nvSpPr>
          <p:spPr>
            <a:xfrm rot="0">
              <a:off x="12050749" y="1791731"/>
              <a:ext cx="9848807" cy="18478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M</a:t>
              </a:r>
              <a:r>
                <a:rPr lang="en-US" sz="3000">
                  <a:solidFill>
                    <a:srgbClr val="1EFFC1"/>
                  </a:solidFill>
                  <a:latin typeface="Arimo"/>
                </a:rPr>
                <a:t>easures the proportion of LLM responses that contain relevant and correct grounding information</a:t>
              </a:r>
            </a:p>
          </p:txBody>
        </p:sp>
        <p:sp>
          <p:nvSpPr>
            <p:cNvPr name="TextBox 23" id="23"/>
            <p:cNvSpPr txBox="true"/>
            <p:nvPr/>
          </p:nvSpPr>
          <p:spPr>
            <a:xfrm rot="0">
              <a:off x="647058" y="4411106"/>
              <a:ext cx="4694332" cy="1450975"/>
            </a:xfrm>
            <a:prstGeom prst="rect">
              <a:avLst/>
            </a:prstGeom>
          </p:spPr>
          <p:txBody>
            <a:bodyPr anchor="t" rtlCol="false" tIns="0" lIns="0" bIns="0" rIns="0">
              <a:spAutoFit/>
            </a:bodyPr>
            <a:lstStyle/>
            <a:p>
              <a:pPr>
                <a:lnSpc>
                  <a:spcPts val="4200"/>
                </a:lnSpc>
                <a:spcBef>
                  <a:spcPct val="0"/>
                </a:spcBef>
              </a:pPr>
              <a:r>
                <a:rPr lang="en-US" sz="3500">
                  <a:solidFill>
                    <a:srgbClr val="1EFFC1"/>
                  </a:solidFill>
                  <a:latin typeface="Arimo"/>
                </a:rPr>
                <a:t>Grounding Accuracy</a:t>
              </a:r>
            </a:p>
          </p:txBody>
        </p:sp>
        <p:sp>
          <p:nvSpPr>
            <p:cNvPr name="TextBox 24" id="24"/>
            <p:cNvSpPr txBox="true"/>
            <p:nvPr/>
          </p:nvSpPr>
          <p:spPr>
            <a:xfrm rot="0">
              <a:off x="11686072" y="4280931"/>
              <a:ext cx="10213484" cy="18478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Assesses whether the LLM's grounding information is factually correctwith the ground truth reference.</a:t>
              </a:r>
            </a:p>
          </p:txBody>
        </p:sp>
        <p:sp>
          <p:nvSpPr>
            <p:cNvPr name="TextBox 25" id="25"/>
            <p:cNvSpPr txBox="true"/>
            <p:nvPr/>
          </p:nvSpPr>
          <p:spPr>
            <a:xfrm rot="0">
              <a:off x="138726" y="6786100"/>
              <a:ext cx="5038566"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Semantic Similarity</a:t>
              </a:r>
            </a:p>
          </p:txBody>
        </p:sp>
        <p:sp>
          <p:nvSpPr>
            <p:cNvPr name="TextBox 26" id="26"/>
            <p:cNvSpPr txBox="true"/>
            <p:nvPr/>
          </p:nvSpPr>
          <p:spPr>
            <a:xfrm rot="0">
              <a:off x="11780135" y="6592425"/>
              <a:ext cx="10025358" cy="18478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M</a:t>
              </a:r>
              <a:r>
                <a:rPr lang="en-US" sz="3000">
                  <a:solidFill>
                    <a:srgbClr val="1EFFC1"/>
                  </a:solidFill>
                  <a:latin typeface="Arimo"/>
                </a:rPr>
                <a:t>easures the degree of similarity between the LLM's response and the ground truth reference.</a:t>
              </a:r>
            </a:p>
          </p:txBody>
        </p:sp>
        <p:sp>
          <p:nvSpPr>
            <p:cNvPr name="TextBox 27" id="27"/>
            <p:cNvSpPr txBox="true"/>
            <p:nvPr/>
          </p:nvSpPr>
          <p:spPr>
            <a:xfrm rot="0">
              <a:off x="256684" y="9338894"/>
              <a:ext cx="5007292" cy="7397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Grounding Fluency</a:t>
              </a:r>
            </a:p>
          </p:txBody>
        </p:sp>
        <p:sp>
          <p:nvSpPr>
            <p:cNvPr name="TextBox 28" id="28"/>
            <p:cNvSpPr txBox="true"/>
            <p:nvPr/>
          </p:nvSpPr>
          <p:spPr>
            <a:xfrm rot="0">
              <a:off x="11566294" y="8827719"/>
              <a:ext cx="10681855" cy="24574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Assesses whether the LLM's grounding information is integrated seamlessly into the overall response, maintaining naturalness and coherence.</a:t>
              </a:r>
            </a:p>
          </p:txBody>
        </p:sp>
      </p:grpSp>
    </p:spTree>
  </p:cSld>
  <p:clrMapOvr>
    <a:masterClrMapping/>
  </p:clrMapOvr>
</p:sld>
</file>

<file path=ppt/slides/slide93.xml><?xml version="1.0" encoding="utf-8"?>
<p:sld xmlns:p="http://schemas.openxmlformats.org/presentationml/2006/main" xmlns:a="http://schemas.openxmlformats.org/drawingml/2006/main">
  <p:cSld>
    <p:bg>
      <p:bgPr>
        <a:solidFill>
          <a:srgbClr val="052643"/>
        </a:solidFill>
      </p:bgPr>
    </p:bg>
    <p:spTree>
      <p:nvGrpSpPr>
        <p:cNvPr id="1" name=""/>
        <p:cNvGrpSpPr/>
        <p:nvPr/>
      </p:nvGrpSpPr>
      <p:grpSpPr>
        <a:xfrm>
          <a:off x="0" y="0"/>
          <a:ext cx="0" cy="0"/>
          <a:chOff x="0" y="0"/>
          <a:chExt cx="0" cy="0"/>
        </a:xfrm>
      </p:grpSpPr>
      <p:sp>
        <p:nvSpPr>
          <p:cNvPr name="TextBox 2" id="2"/>
          <p:cNvSpPr txBox="true"/>
          <p:nvPr/>
        </p:nvSpPr>
        <p:spPr>
          <a:xfrm rot="0">
            <a:off x="441307" y="141605"/>
            <a:ext cx="482929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Safety  Metrics</a:t>
            </a:r>
          </a:p>
        </p:txBody>
      </p:sp>
      <p:sp>
        <p:nvSpPr>
          <p:cNvPr name="AutoShape 3" id="3"/>
          <p:cNvSpPr/>
          <p:nvPr/>
        </p:nvSpPr>
        <p:spPr>
          <a:xfrm>
            <a:off x="716973" y="1525732"/>
            <a:ext cx="16667018" cy="19050"/>
          </a:xfrm>
          <a:prstGeom prst="line">
            <a:avLst/>
          </a:prstGeom>
          <a:ln cap="flat" w="38100">
            <a:solidFill>
              <a:srgbClr val="FFBD59"/>
            </a:solidFill>
            <a:prstDash val="solid"/>
            <a:headEnd type="none" len="sm" w="sm"/>
            <a:tailEnd type="none" len="sm" w="sm"/>
          </a:ln>
        </p:spPr>
      </p:sp>
      <p:sp>
        <p:nvSpPr>
          <p:cNvPr name="AutoShape 4" id="4"/>
          <p:cNvSpPr/>
          <p:nvPr/>
        </p:nvSpPr>
        <p:spPr>
          <a:xfrm flipV="true">
            <a:off x="17383969" y="1506682"/>
            <a:ext cx="0" cy="8433955"/>
          </a:xfrm>
          <a:prstGeom prst="line">
            <a:avLst/>
          </a:prstGeom>
          <a:ln cap="flat" w="38100">
            <a:solidFill>
              <a:srgbClr val="FFBD59"/>
            </a:solidFill>
            <a:prstDash val="solid"/>
            <a:headEnd type="none" len="sm" w="sm"/>
            <a:tailEnd type="none" len="sm" w="sm"/>
          </a:ln>
        </p:spPr>
      </p:sp>
      <p:sp>
        <p:nvSpPr>
          <p:cNvPr name="AutoShape 5" id="5"/>
          <p:cNvSpPr/>
          <p:nvPr/>
        </p:nvSpPr>
        <p:spPr>
          <a:xfrm>
            <a:off x="716973" y="2581275"/>
            <a:ext cx="16667018" cy="0"/>
          </a:xfrm>
          <a:prstGeom prst="line">
            <a:avLst/>
          </a:prstGeom>
          <a:ln cap="flat" w="38100">
            <a:solidFill>
              <a:srgbClr val="FFBD59"/>
            </a:solidFill>
            <a:prstDash val="solid"/>
            <a:headEnd type="none" len="sm" w="sm"/>
            <a:tailEnd type="none" len="sm" w="sm"/>
          </a:ln>
        </p:spPr>
      </p:sp>
      <p:sp>
        <p:nvSpPr>
          <p:cNvPr name="TextBox 6" id="6"/>
          <p:cNvSpPr txBox="true"/>
          <p:nvPr/>
        </p:nvSpPr>
        <p:spPr>
          <a:xfrm rot="0">
            <a:off x="1354093" y="1857375"/>
            <a:ext cx="2519124"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Metric Name</a:t>
            </a:r>
          </a:p>
        </p:txBody>
      </p:sp>
      <p:sp>
        <p:nvSpPr>
          <p:cNvPr name="TextBox 7" id="7"/>
          <p:cNvSpPr txBox="true"/>
          <p:nvPr/>
        </p:nvSpPr>
        <p:spPr>
          <a:xfrm rot="0">
            <a:off x="12442296" y="1857375"/>
            <a:ext cx="2223254"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Description</a:t>
            </a:r>
          </a:p>
        </p:txBody>
      </p:sp>
      <p:sp>
        <p:nvSpPr>
          <p:cNvPr name="TextBox 8" id="8"/>
          <p:cNvSpPr txBox="true"/>
          <p:nvPr/>
        </p:nvSpPr>
        <p:spPr>
          <a:xfrm rot="0">
            <a:off x="5031224" y="1857375"/>
            <a:ext cx="3804523" cy="561975"/>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Arimo"/>
              </a:rPr>
              <a:t>Manual / Automatic</a:t>
            </a:r>
          </a:p>
        </p:txBody>
      </p:sp>
      <p:sp>
        <p:nvSpPr>
          <p:cNvPr name="AutoShape 9" id="9"/>
          <p:cNvSpPr/>
          <p:nvPr/>
        </p:nvSpPr>
        <p:spPr>
          <a:xfrm>
            <a:off x="697901" y="9883486"/>
            <a:ext cx="16667018" cy="19050"/>
          </a:xfrm>
          <a:prstGeom prst="line">
            <a:avLst/>
          </a:prstGeom>
          <a:ln cap="flat" w="38100">
            <a:solidFill>
              <a:srgbClr val="FFBD59"/>
            </a:solidFill>
            <a:prstDash val="solid"/>
            <a:headEnd type="none" len="sm" w="sm"/>
            <a:tailEnd type="none" len="sm" w="sm"/>
          </a:ln>
        </p:spPr>
      </p:sp>
      <p:sp>
        <p:nvSpPr>
          <p:cNvPr name="AutoShape 10" id="10"/>
          <p:cNvSpPr/>
          <p:nvPr/>
        </p:nvSpPr>
        <p:spPr>
          <a:xfrm flipV="true">
            <a:off x="736001" y="1498504"/>
            <a:ext cx="0" cy="8433955"/>
          </a:xfrm>
          <a:prstGeom prst="line">
            <a:avLst/>
          </a:prstGeom>
          <a:ln cap="flat" w="38100">
            <a:solidFill>
              <a:srgbClr val="FFBD59"/>
            </a:solidFill>
            <a:prstDash val="solid"/>
            <a:headEnd type="none" len="sm" w="sm"/>
            <a:tailEnd type="none" len="sm" w="sm"/>
          </a:ln>
        </p:spPr>
      </p:sp>
      <p:sp>
        <p:nvSpPr>
          <p:cNvPr name="TextBox 11" id="11"/>
          <p:cNvSpPr txBox="true"/>
          <p:nvPr/>
        </p:nvSpPr>
        <p:spPr>
          <a:xfrm rot="0">
            <a:off x="6438662" y="4988843"/>
            <a:ext cx="145780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AutoShape 12" id="12"/>
          <p:cNvSpPr/>
          <p:nvPr/>
        </p:nvSpPr>
        <p:spPr>
          <a:xfrm>
            <a:off x="716951" y="4436393"/>
            <a:ext cx="16667018" cy="19050"/>
          </a:xfrm>
          <a:prstGeom prst="line">
            <a:avLst/>
          </a:prstGeom>
          <a:ln cap="flat" w="38100">
            <a:solidFill>
              <a:srgbClr val="FFBD59"/>
            </a:solidFill>
            <a:prstDash val="solid"/>
            <a:headEnd type="none" len="sm" w="sm"/>
            <a:tailEnd type="none" len="sm" w="sm"/>
          </a:ln>
        </p:spPr>
      </p:sp>
      <p:sp>
        <p:nvSpPr>
          <p:cNvPr name="TextBox 13" id="13"/>
          <p:cNvSpPr txBox="true"/>
          <p:nvPr/>
        </p:nvSpPr>
        <p:spPr>
          <a:xfrm rot="0">
            <a:off x="6253579" y="3450555"/>
            <a:ext cx="1976318"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AutoShape 14" id="14"/>
          <p:cNvSpPr/>
          <p:nvPr/>
        </p:nvSpPr>
        <p:spPr>
          <a:xfrm>
            <a:off x="697945" y="6141509"/>
            <a:ext cx="16667018" cy="19050"/>
          </a:xfrm>
          <a:prstGeom prst="line">
            <a:avLst/>
          </a:prstGeom>
          <a:ln cap="flat" w="38100">
            <a:solidFill>
              <a:srgbClr val="FFBD59"/>
            </a:solidFill>
            <a:prstDash val="solid"/>
            <a:headEnd type="none" len="sm" w="sm"/>
            <a:tailEnd type="none" len="sm" w="sm"/>
          </a:ln>
        </p:spPr>
      </p:sp>
      <p:sp>
        <p:nvSpPr>
          <p:cNvPr name="TextBox 15" id="15"/>
          <p:cNvSpPr txBox="true"/>
          <p:nvPr/>
        </p:nvSpPr>
        <p:spPr>
          <a:xfrm rot="0">
            <a:off x="6179403" y="6552071"/>
            <a:ext cx="1976318"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Automatic</a:t>
            </a:r>
          </a:p>
        </p:txBody>
      </p:sp>
      <p:sp>
        <p:nvSpPr>
          <p:cNvPr name="AutoShape 16" id="16"/>
          <p:cNvSpPr/>
          <p:nvPr/>
        </p:nvSpPr>
        <p:spPr>
          <a:xfrm flipV="true">
            <a:off x="4703921" y="1506682"/>
            <a:ext cx="0" cy="8433955"/>
          </a:xfrm>
          <a:prstGeom prst="line">
            <a:avLst/>
          </a:prstGeom>
          <a:ln cap="flat" w="38100">
            <a:solidFill>
              <a:srgbClr val="FFBD59"/>
            </a:solidFill>
            <a:prstDash val="solid"/>
            <a:headEnd type="none" len="sm" w="sm"/>
            <a:tailEnd type="none" len="sm" w="sm"/>
          </a:ln>
        </p:spPr>
      </p:sp>
      <p:sp>
        <p:nvSpPr>
          <p:cNvPr name="AutoShape 17" id="17"/>
          <p:cNvSpPr/>
          <p:nvPr/>
        </p:nvSpPr>
        <p:spPr>
          <a:xfrm flipV="true">
            <a:off x="9163050" y="1468582"/>
            <a:ext cx="0" cy="8433955"/>
          </a:xfrm>
          <a:prstGeom prst="line">
            <a:avLst/>
          </a:prstGeom>
          <a:ln cap="flat" w="38100">
            <a:solidFill>
              <a:srgbClr val="FFBD59"/>
            </a:solidFill>
            <a:prstDash val="solid"/>
            <a:headEnd type="none" len="sm" w="sm"/>
            <a:tailEnd type="none" len="sm" w="sm"/>
          </a:ln>
        </p:spPr>
      </p:sp>
      <p:sp>
        <p:nvSpPr>
          <p:cNvPr name="AutoShape 18" id="18"/>
          <p:cNvSpPr/>
          <p:nvPr/>
        </p:nvSpPr>
        <p:spPr>
          <a:xfrm>
            <a:off x="697923" y="7846484"/>
            <a:ext cx="16667018" cy="19050"/>
          </a:xfrm>
          <a:prstGeom prst="line">
            <a:avLst/>
          </a:prstGeom>
          <a:ln cap="flat" w="38100">
            <a:solidFill>
              <a:srgbClr val="FFBD59"/>
            </a:solidFill>
            <a:prstDash val="solid"/>
            <a:headEnd type="none" len="sm" w="sm"/>
            <a:tailEnd type="none" len="sm" w="sm"/>
          </a:ln>
        </p:spPr>
      </p:sp>
      <p:sp>
        <p:nvSpPr>
          <p:cNvPr name="TextBox 19" id="19"/>
          <p:cNvSpPr txBox="true"/>
          <p:nvPr/>
        </p:nvSpPr>
        <p:spPr>
          <a:xfrm rot="0">
            <a:off x="6438662" y="8570384"/>
            <a:ext cx="1457801"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Manual</a:t>
            </a:r>
          </a:p>
        </p:txBody>
      </p:sp>
      <p:sp>
        <p:nvSpPr>
          <p:cNvPr name="TextBox 20" id="20"/>
          <p:cNvSpPr txBox="true"/>
          <p:nvPr/>
        </p:nvSpPr>
        <p:spPr>
          <a:xfrm rot="0">
            <a:off x="1180678" y="3183855"/>
            <a:ext cx="2865954"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Bias Detection</a:t>
            </a:r>
          </a:p>
        </p:txBody>
      </p:sp>
      <p:sp>
        <p:nvSpPr>
          <p:cNvPr name="TextBox 21" id="21"/>
          <p:cNvSpPr txBox="true"/>
          <p:nvPr/>
        </p:nvSpPr>
        <p:spPr>
          <a:xfrm rot="0">
            <a:off x="9373466" y="2803984"/>
            <a:ext cx="8010525" cy="13906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A</a:t>
            </a:r>
            <a:r>
              <a:rPr lang="en-US" sz="3000">
                <a:solidFill>
                  <a:srgbClr val="1EFFC1"/>
                </a:solidFill>
                <a:latin typeface="Arimo"/>
              </a:rPr>
              <a:t>ssesses the presence of bias in an LLM's outputs, such as stereotypical or unfair language </a:t>
            </a:r>
          </a:p>
        </p:txBody>
      </p:sp>
      <p:sp>
        <p:nvSpPr>
          <p:cNvPr name="TextBox 22" id="22"/>
          <p:cNvSpPr txBox="true"/>
          <p:nvPr/>
        </p:nvSpPr>
        <p:spPr>
          <a:xfrm rot="0">
            <a:off x="987134" y="4769768"/>
            <a:ext cx="3253042" cy="10953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Multi-rater Evaluation</a:t>
            </a:r>
          </a:p>
        </p:txBody>
      </p:sp>
      <p:sp>
        <p:nvSpPr>
          <p:cNvPr name="TextBox 23" id="23"/>
          <p:cNvSpPr txBox="true"/>
          <p:nvPr/>
        </p:nvSpPr>
        <p:spPr>
          <a:xfrm rot="0">
            <a:off x="9321078" y="4931693"/>
            <a:ext cx="8115300" cy="9334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M</a:t>
            </a:r>
            <a:r>
              <a:rPr lang="en-US" sz="3000">
                <a:solidFill>
                  <a:srgbClr val="1EFFC1"/>
                </a:solidFill>
                <a:latin typeface="Arimo"/>
              </a:rPr>
              <a:t>ultiple human reviewers can evaluate the same LLM outputs t and reduce the risk of bias</a:t>
            </a:r>
          </a:p>
        </p:txBody>
      </p:sp>
      <p:sp>
        <p:nvSpPr>
          <p:cNvPr name="TextBox 24" id="24"/>
          <p:cNvSpPr txBox="true"/>
          <p:nvPr/>
        </p:nvSpPr>
        <p:spPr>
          <a:xfrm rot="0">
            <a:off x="869692" y="6474884"/>
            <a:ext cx="3370484" cy="10953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Factuality Verification</a:t>
            </a:r>
          </a:p>
        </p:txBody>
      </p:sp>
      <p:sp>
        <p:nvSpPr>
          <p:cNvPr name="TextBox 25" id="25"/>
          <p:cNvSpPr txBox="true"/>
          <p:nvPr/>
        </p:nvSpPr>
        <p:spPr>
          <a:xfrm rot="0">
            <a:off x="9296400" y="6636809"/>
            <a:ext cx="8045075" cy="9334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E</a:t>
            </a:r>
            <a:r>
              <a:rPr lang="en-US" sz="3000">
                <a:solidFill>
                  <a:srgbClr val="1EFFC1"/>
                </a:solidFill>
                <a:latin typeface="Arimo"/>
              </a:rPr>
              <a:t>nsure that the model is not generating false or misleading information.</a:t>
            </a:r>
          </a:p>
        </p:txBody>
      </p:sp>
      <p:sp>
        <p:nvSpPr>
          <p:cNvPr name="TextBox 26" id="26"/>
          <p:cNvSpPr txBox="true"/>
          <p:nvPr/>
        </p:nvSpPr>
        <p:spPr>
          <a:xfrm rot="0">
            <a:off x="1476727" y="8465609"/>
            <a:ext cx="2396490" cy="561975"/>
          </a:xfrm>
          <a:prstGeom prst="rect">
            <a:avLst/>
          </a:prstGeom>
        </p:spPr>
        <p:txBody>
          <a:bodyPr anchor="t" rtlCol="false" tIns="0" lIns="0" bIns="0" rIns="0">
            <a:spAutoFit/>
          </a:bodyPr>
          <a:lstStyle/>
          <a:p>
            <a:pPr algn="ctr">
              <a:lnSpc>
                <a:spcPts val="4200"/>
              </a:lnSpc>
              <a:spcBef>
                <a:spcPct val="0"/>
              </a:spcBef>
            </a:pPr>
            <a:r>
              <a:rPr lang="en-US" sz="3500">
                <a:solidFill>
                  <a:srgbClr val="1EFFC1"/>
                </a:solidFill>
                <a:latin typeface="Arimo"/>
              </a:rPr>
              <a:t>SuperGLUE</a:t>
            </a:r>
          </a:p>
        </p:txBody>
      </p:sp>
      <p:sp>
        <p:nvSpPr>
          <p:cNvPr name="TextBox 27" id="27"/>
          <p:cNvSpPr txBox="true"/>
          <p:nvPr/>
        </p:nvSpPr>
        <p:spPr>
          <a:xfrm rot="0">
            <a:off x="9348788" y="8322734"/>
            <a:ext cx="8087591" cy="1390650"/>
          </a:xfrm>
          <a:prstGeom prst="rect">
            <a:avLst/>
          </a:prstGeom>
        </p:spPr>
        <p:txBody>
          <a:bodyPr anchor="t" rtlCol="false" tIns="0" lIns="0" bIns="0" rIns="0">
            <a:spAutoFit/>
          </a:bodyPr>
          <a:lstStyle/>
          <a:p>
            <a:pPr>
              <a:lnSpc>
                <a:spcPts val="3600"/>
              </a:lnSpc>
              <a:spcBef>
                <a:spcPct val="0"/>
              </a:spcBef>
            </a:pPr>
            <a:r>
              <a:rPr lang="en-US" sz="3000">
                <a:solidFill>
                  <a:srgbClr val="1EFFC1"/>
                </a:solidFill>
                <a:latin typeface="Arimo"/>
              </a:rPr>
              <a:t>a benchmark for evaluating LLMs on a variety of natural language tasks, including toxicity detection, hate speech identification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DAF154hlVLA</dc:identifier>
  <dcterms:modified xsi:type="dcterms:W3CDTF">2011-08-01T06:04:30Z</dcterms:modified>
  <cp:revision>1</cp:revision>
  <dc:title>Generative AI - FineTuning, LangChain and Evaluation Metrics</dc:title>
</cp:coreProperties>
</file>