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8" r:id="rId2"/>
    <p:sldId id="257" r:id="rId3"/>
    <p:sldId id="267" r:id="rId4"/>
    <p:sldId id="270" r:id="rId5"/>
    <p:sldId id="259" r:id="rId6"/>
    <p:sldId id="260" r:id="rId7"/>
    <p:sldId id="263" r:id="rId8"/>
    <p:sldId id="268" r:id="rId9"/>
    <p:sldId id="266" r:id="rId10"/>
    <p:sldId id="271" r:id="rId11"/>
    <p:sldId id="276" r:id="rId12"/>
    <p:sldId id="273" r:id="rId13"/>
    <p:sldId id="274"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p:cViewPr varScale="1">
        <p:scale>
          <a:sx n="76" d="100"/>
          <a:sy n="76" d="100"/>
        </p:scale>
        <p:origin x="12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dirty="0"/>
          </a:p>
        </p:txBody>
      </p:sp>
    </p:spTree>
    <p:extLst>
      <p:ext uri="{BB962C8B-B14F-4D97-AF65-F5344CB8AC3E}">
        <p14:creationId xmlns:p14="http://schemas.microsoft.com/office/powerpoint/2010/main" val="265234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2/22/2017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752600"/>
          </a:xfrm>
        </p:spPr>
        <p:txBody>
          <a:bodyPr>
            <a:normAutofit fontScale="90000"/>
          </a:bodyPr>
          <a:lstStyle/>
          <a:p>
            <a:pPr algn="ctr"/>
            <a:r>
              <a:rPr lang="en-US" sz="6000" dirty="0" smtClean="0"/>
              <a:t>CamperBot </a:t>
            </a:r>
            <a:r>
              <a:rPr lang="en-US" sz="6000" dirty="0"/>
              <a:t>for KGISL Meetups </a:t>
            </a:r>
            <a:endParaRPr lang="en-US" dirty="0">
              <a:solidFill>
                <a:schemeClr val="tx1"/>
              </a:solidFill>
              <a:latin typeface="Cambria" pitchFamily="18" charset="0"/>
            </a:endParaRPr>
          </a:p>
        </p:txBody>
      </p:sp>
      <p:sp>
        <p:nvSpPr>
          <p:cNvPr id="7" name="Title 3"/>
          <p:cNvSpPr txBox="1">
            <a:spLocks/>
          </p:cNvSpPr>
          <p:nvPr/>
        </p:nvSpPr>
        <p:spPr>
          <a:xfrm>
            <a:off x="4572000" y="2971800"/>
            <a:ext cx="3429000" cy="2971800"/>
          </a:xfrm>
          <a:prstGeom prst="rect">
            <a:avLst/>
          </a:prstGeom>
        </p:spPr>
        <p:txBody>
          <a:bodyPr vert="horz" lIns="91440" tIns="45720" rIns="91440" bIns="45720" rtlCol="0" anchor="ctr">
            <a:noAutofit/>
          </a:bodyPr>
          <a:lstStyle/>
          <a:p>
            <a:pPr lvl="0"/>
            <a:r>
              <a:rPr lang="en-US" sz="2800" b="1" dirty="0">
                <a:solidFill>
                  <a:schemeClr val="tx2">
                    <a:lumMod val="75000"/>
                  </a:schemeClr>
                </a:solidFill>
              </a:rPr>
              <a:t>Team Members:</a:t>
            </a:r>
          </a:p>
          <a:p>
            <a:r>
              <a:rPr lang="en-US" sz="2100" dirty="0"/>
              <a:t>ArunPandian.M</a:t>
            </a:r>
          </a:p>
          <a:p>
            <a:r>
              <a:rPr lang="en-US" sz="2100" dirty="0" smtClean="0"/>
              <a:t>Bhargav</a:t>
            </a:r>
            <a:r>
              <a:rPr lang="en-US" sz="2100" dirty="0"/>
              <a:t> </a:t>
            </a:r>
            <a:r>
              <a:rPr lang="en-US" sz="2100" dirty="0" smtClean="0"/>
              <a:t>.A</a:t>
            </a:r>
            <a:endParaRPr lang="en-US" sz="2100" dirty="0"/>
          </a:p>
          <a:p>
            <a:r>
              <a:rPr lang="en-US" sz="2100" dirty="0"/>
              <a:t>Indhumathi.R</a:t>
            </a:r>
          </a:p>
          <a:p>
            <a:r>
              <a:rPr lang="en-US" sz="2100" dirty="0" smtClean="0"/>
              <a:t>Madhanmohanprasanth.M</a:t>
            </a:r>
            <a:endParaRPr lang="en-US" sz="2100" dirty="0"/>
          </a:p>
          <a:p>
            <a:endParaRPr lang="en-US" sz="3200" dirty="0"/>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6" name="Rectangle 5"/>
          <p:cNvSpPr/>
          <p:nvPr/>
        </p:nvSpPr>
        <p:spPr>
          <a:xfrm>
            <a:off x="457200" y="3295099"/>
            <a:ext cx="3429000" cy="2477601"/>
          </a:xfrm>
          <a:prstGeom prst="rect">
            <a:avLst/>
          </a:prstGeom>
        </p:spPr>
        <p:txBody>
          <a:bodyPr wrap="square">
            <a:spAutoFit/>
          </a:bodyPr>
          <a:lstStyle/>
          <a:p>
            <a:pPr lvl="0" algn="ctr">
              <a:spcBef>
                <a:spcPct val="0"/>
              </a:spcBef>
              <a:defRPr/>
            </a:pPr>
            <a:r>
              <a:rPr lang="en-US" sz="2800" b="1" dirty="0">
                <a:solidFill>
                  <a:schemeClr val="tx2">
                    <a:lumMod val="75000"/>
                  </a:schemeClr>
                </a:solidFill>
              </a:rPr>
              <a:t>Industry Guide:</a:t>
            </a:r>
          </a:p>
          <a:p>
            <a:pPr lvl="0" algn="ctr">
              <a:spcBef>
                <a:spcPct val="0"/>
              </a:spcBef>
              <a:defRPr/>
            </a:pPr>
            <a:r>
              <a:rPr lang="en-US" sz="2100" dirty="0" smtClean="0"/>
              <a:t>Ms. Ramya</a:t>
            </a:r>
          </a:p>
          <a:p>
            <a:pPr lvl="0" algn="ctr">
              <a:spcBef>
                <a:spcPct val="0"/>
              </a:spcBef>
              <a:defRPr/>
            </a:pPr>
            <a:endParaRPr lang="en-US" sz="2100" dirty="0"/>
          </a:p>
          <a:p>
            <a:pPr lvl="0" algn="ctr">
              <a:spcBef>
                <a:spcPct val="0"/>
              </a:spcBef>
              <a:defRPr/>
            </a:pPr>
            <a:r>
              <a:rPr lang="en-US" sz="2800" b="1" dirty="0">
                <a:solidFill>
                  <a:schemeClr val="tx2">
                    <a:lumMod val="75000"/>
                  </a:schemeClr>
                </a:solidFill>
              </a:rPr>
              <a:t>Faculty Guide:</a:t>
            </a:r>
          </a:p>
          <a:p>
            <a:pPr algn="ctr">
              <a:spcBef>
                <a:spcPct val="0"/>
              </a:spcBef>
              <a:defRPr/>
            </a:pPr>
            <a:r>
              <a:rPr lang="en-US" sz="2100" dirty="0" smtClean="0"/>
              <a:t>Ms</a:t>
            </a:r>
            <a:r>
              <a:rPr lang="en-US" sz="2100" dirty="0"/>
              <a:t>. </a:t>
            </a:r>
            <a:r>
              <a:rPr lang="en-US" sz="2100" dirty="0" smtClean="0"/>
              <a:t>Priscilla Joy </a:t>
            </a:r>
            <a:endParaRPr lang="en-US" sz="2100" dirty="0"/>
          </a:p>
          <a:p>
            <a:pPr lvl="0" algn="ctr">
              <a:spcBef>
                <a:spcPct val="0"/>
              </a:spcBef>
              <a:defRPr/>
            </a:pPr>
            <a:endParaRPr lang="en-US" dirty="0">
              <a:latin typeface="Cambria"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1143000"/>
          </a:xfrm>
        </p:spPr>
        <p:txBody>
          <a:bodyPr/>
          <a:lstStyle/>
          <a:p>
            <a:r>
              <a:rPr lang="en-US" dirty="0" smtClean="0"/>
              <a:t>   Architectural design</a:t>
            </a:r>
            <a:endParaRPr lang="en-US" dirty="0"/>
          </a:p>
        </p:txBody>
      </p:sp>
      <p:sp>
        <p:nvSpPr>
          <p:cNvPr id="4" name="Rectangle 3"/>
          <p:cNvSpPr/>
          <p:nvPr/>
        </p:nvSpPr>
        <p:spPr>
          <a:xfrm>
            <a:off x="304800" y="1524000"/>
            <a:ext cx="2566728" cy="461665"/>
          </a:xfrm>
          <a:prstGeom prst="rect">
            <a:avLst/>
          </a:prstGeom>
        </p:spPr>
        <p:txBody>
          <a:bodyPr wrap="none">
            <a:spAutoFit/>
          </a:bodyPr>
          <a:lstStyle/>
          <a:p>
            <a:r>
              <a:rPr lang="en-US" sz="2400" dirty="0" smtClean="0">
                <a:latin typeface="Times New Roman" pitchFamily="18" charset="0"/>
                <a:cs typeface="Times New Roman" pitchFamily="18" charset="0"/>
              </a:rPr>
              <a:t> Data flow diagram</a:t>
            </a:r>
            <a:endParaRPr lang="en-US" sz="2400"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914400" y="2133600"/>
            <a:ext cx="7162800" cy="449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200400" cy="381000"/>
          </a:xfrm>
        </p:spPr>
        <p:txBody>
          <a:bodyPr>
            <a:normAutofit fontScale="90000"/>
          </a:bodyPr>
          <a:lstStyle/>
          <a:p>
            <a:r>
              <a:rPr lang="en-US" dirty="0" smtClean="0"/>
              <a:t>ER-diagram</a:t>
            </a:r>
            <a:endParaRPr lang="en-US" dirty="0"/>
          </a:p>
        </p:txBody>
      </p:sp>
      <p:sp>
        <p:nvSpPr>
          <p:cNvPr id="3" name="Rectangle 2"/>
          <p:cNvSpPr/>
          <p:nvPr/>
        </p:nvSpPr>
        <p:spPr>
          <a:xfrm>
            <a:off x="1447800" y="19812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cxnSp>
        <p:nvCxnSpPr>
          <p:cNvPr id="5" name="Straight Connector 4"/>
          <p:cNvCxnSpPr>
            <a:stCxn id="3" idx="1"/>
          </p:cNvCxnSpPr>
          <p:nvPr/>
        </p:nvCxnSpPr>
        <p:spPr>
          <a:xfrm rot="10800000">
            <a:off x="457200" y="2057400"/>
            <a:ext cx="990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066800" y="15240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0"/>
          </p:cNvCxnSpPr>
          <p:nvPr/>
        </p:nvCxnSpPr>
        <p:spPr>
          <a:xfrm rot="16200000" flipV="1">
            <a:off x="1809750" y="1466850"/>
            <a:ext cx="6096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743200" y="15240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3"/>
          </p:cNvCxnSpPr>
          <p:nvPr/>
        </p:nvCxnSpPr>
        <p:spPr>
          <a:xfrm flipV="1">
            <a:off x="3200400" y="1752600"/>
            <a:ext cx="6096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524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uid</a:t>
            </a:r>
            <a:endParaRPr lang="en-US" dirty="0"/>
          </a:p>
        </p:txBody>
      </p:sp>
      <p:sp>
        <p:nvSpPr>
          <p:cNvPr id="19" name="Oval 18"/>
          <p:cNvSpPr/>
          <p:nvPr/>
        </p:nvSpPr>
        <p:spPr>
          <a:xfrm>
            <a:off x="0" y="1219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uname</a:t>
            </a:r>
            <a:endParaRPr lang="en-US" dirty="0"/>
          </a:p>
        </p:txBody>
      </p:sp>
      <p:sp>
        <p:nvSpPr>
          <p:cNvPr id="20" name="Oval 19"/>
          <p:cNvSpPr/>
          <p:nvPr/>
        </p:nvSpPr>
        <p:spPr>
          <a:xfrm>
            <a:off x="1371600" y="533400"/>
            <a:ext cx="1295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name</a:t>
            </a:r>
            <a:endParaRPr lang="en-US" dirty="0"/>
          </a:p>
        </p:txBody>
      </p:sp>
      <p:sp>
        <p:nvSpPr>
          <p:cNvPr id="21" name="Oval 20"/>
          <p:cNvSpPr/>
          <p:nvPr/>
        </p:nvSpPr>
        <p:spPr>
          <a:xfrm>
            <a:off x="2895600" y="609600"/>
            <a:ext cx="1219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url</a:t>
            </a:r>
            <a:endParaRPr lang="en-US" dirty="0"/>
          </a:p>
        </p:txBody>
      </p:sp>
      <p:sp>
        <p:nvSpPr>
          <p:cNvPr id="22" name="Oval 21"/>
          <p:cNvSpPr/>
          <p:nvPr/>
        </p:nvSpPr>
        <p:spPr>
          <a:xfrm>
            <a:off x="3733800" y="1447800"/>
            <a:ext cx="1447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excluder</a:t>
            </a:r>
            <a:endParaRPr lang="en-US" dirty="0"/>
          </a:p>
        </p:txBody>
      </p:sp>
      <p:sp>
        <p:nvSpPr>
          <p:cNvPr id="23" name="Oval 22"/>
          <p:cNvSpPr/>
          <p:nvPr/>
        </p:nvSpPr>
        <p:spPr>
          <a:xfrm>
            <a:off x="3733800" y="23622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Excluder date</a:t>
            </a:r>
            <a:endParaRPr lang="en-US" dirty="0"/>
          </a:p>
        </p:txBody>
      </p:sp>
      <p:sp>
        <p:nvSpPr>
          <p:cNvPr id="24" name="Rectangle 23"/>
          <p:cNvSpPr/>
          <p:nvPr/>
        </p:nvSpPr>
        <p:spPr>
          <a:xfrm>
            <a:off x="1600200" y="5486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Dialy_count</a:t>
            </a:r>
            <a:endParaRPr lang="en-US" dirty="0"/>
          </a:p>
        </p:txBody>
      </p:sp>
      <p:cxnSp>
        <p:nvCxnSpPr>
          <p:cNvPr id="26" name="Straight Connector 25"/>
          <p:cNvCxnSpPr/>
          <p:nvPr/>
        </p:nvCxnSpPr>
        <p:spPr>
          <a:xfrm rot="10800000">
            <a:off x="3352800" y="5943600"/>
            <a:ext cx="838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0"/>
          </p:cNvCxnSpPr>
          <p:nvPr/>
        </p:nvCxnSpPr>
        <p:spPr>
          <a:xfrm rot="16200000" flipV="1">
            <a:off x="2133600" y="5105400"/>
            <a:ext cx="685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3429000" y="5334000"/>
            <a:ext cx="6096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53200" y="35052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Daily_update</a:t>
            </a:r>
            <a:endParaRPr lang="en-US" dirty="0"/>
          </a:p>
        </p:txBody>
      </p:sp>
      <p:sp>
        <p:nvSpPr>
          <p:cNvPr id="32" name="Oval 31"/>
          <p:cNvSpPr/>
          <p:nvPr/>
        </p:nvSpPr>
        <p:spPr>
          <a:xfrm>
            <a:off x="4114800" y="59436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U_date</a:t>
            </a:r>
            <a:endParaRPr lang="en-US" dirty="0"/>
          </a:p>
        </p:txBody>
      </p:sp>
      <p:sp>
        <p:nvSpPr>
          <p:cNvPr id="33" name="Oval 32"/>
          <p:cNvSpPr/>
          <p:nvPr/>
        </p:nvSpPr>
        <p:spPr>
          <a:xfrm>
            <a:off x="1905000" y="43434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U_count</a:t>
            </a:r>
            <a:endParaRPr lang="en-US" dirty="0"/>
          </a:p>
        </p:txBody>
      </p:sp>
      <p:sp>
        <p:nvSpPr>
          <p:cNvPr id="34" name="Oval 33"/>
          <p:cNvSpPr/>
          <p:nvPr/>
        </p:nvSpPr>
        <p:spPr>
          <a:xfrm>
            <a:off x="3505200" y="4800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Pts_count</a:t>
            </a:r>
            <a:endParaRPr lang="en-US" dirty="0"/>
          </a:p>
        </p:txBody>
      </p:sp>
      <p:cxnSp>
        <p:nvCxnSpPr>
          <p:cNvPr id="40" name="Straight Connector 39"/>
          <p:cNvCxnSpPr/>
          <p:nvPr/>
        </p:nvCxnSpPr>
        <p:spPr>
          <a:xfrm rot="5400000" flipH="1" flipV="1">
            <a:off x="7010400" y="31242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8001000" y="30480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V="1">
            <a:off x="6400800" y="2971800"/>
            <a:ext cx="6858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077200" y="2362200"/>
            <a:ext cx="1371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R_date</a:t>
            </a:r>
            <a:endParaRPr lang="en-US" dirty="0"/>
          </a:p>
        </p:txBody>
      </p:sp>
      <p:sp>
        <p:nvSpPr>
          <p:cNvPr id="46" name="Oval 45"/>
          <p:cNvSpPr/>
          <p:nvPr/>
        </p:nvSpPr>
        <p:spPr>
          <a:xfrm>
            <a:off x="6781800" y="21336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Rank </a:t>
            </a:r>
            <a:endParaRPr lang="en-US" dirty="0"/>
          </a:p>
        </p:txBody>
      </p:sp>
      <p:sp>
        <p:nvSpPr>
          <p:cNvPr id="47" name="Oval 46"/>
          <p:cNvSpPr/>
          <p:nvPr/>
        </p:nvSpPr>
        <p:spPr>
          <a:xfrm>
            <a:off x="5638800" y="2514600"/>
            <a:ext cx="1066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points</a:t>
            </a:r>
            <a:endParaRPr lang="en-US" dirty="0"/>
          </a:p>
        </p:txBody>
      </p:sp>
      <p:cxnSp>
        <p:nvCxnSpPr>
          <p:cNvPr id="49" name="Straight Connector 48"/>
          <p:cNvCxnSpPr>
            <a:endCxn id="23" idx="2"/>
          </p:cNvCxnSpPr>
          <p:nvPr/>
        </p:nvCxnSpPr>
        <p:spPr>
          <a:xfrm>
            <a:off x="3124200" y="2438400"/>
            <a:ext cx="609600" cy="2667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800600" y="3429000"/>
            <a:ext cx="1143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uid</a:t>
            </a:r>
            <a:endParaRPr lang="en-US" dirty="0"/>
          </a:p>
        </p:txBody>
      </p:sp>
      <p:cxnSp>
        <p:nvCxnSpPr>
          <p:cNvPr id="56" name="Straight Connector 55"/>
          <p:cNvCxnSpPr>
            <a:stCxn id="54" idx="5"/>
          </p:cNvCxnSpPr>
          <p:nvPr/>
        </p:nvCxnSpPr>
        <p:spPr>
          <a:xfrm rot="16200000" flipH="1">
            <a:off x="6120068" y="3605468"/>
            <a:ext cx="165474" cy="853189"/>
          </a:xfrm>
          <a:prstGeom prst="line">
            <a:avLst/>
          </a:prstGeom>
        </p:spPr>
        <p:style>
          <a:lnRef idx="1">
            <a:schemeClr val="accent1"/>
          </a:lnRef>
          <a:fillRef idx="0">
            <a:schemeClr val="accent1"/>
          </a:fillRef>
          <a:effectRef idx="0">
            <a:schemeClr val="accent1"/>
          </a:effectRef>
          <a:fontRef idx="minor">
            <a:schemeClr val="tx1"/>
          </a:fontRef>
        </p:style>
      </p:cxnSp>
      <p:sp>
        <p:nvSpPr>
          <p:cNvPr id="57" name="Flowchart: Decision 56"/>
          <p:cNvSpPr/>
          <p:nvPr/>
        </p:nvSpPr>
        <p:spPr>
          <a:xfrm>
            <a:off x="1371600" y="3124200"/>
            <a:ext cx="1981200" cy="838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updates</a:t>
            </a:r>
            <a:endParaRPr lang="en-US" dirty="0"/>
          </a:p>
        </p:txBody>
      </p:sp>
      <p:cxnSp>
        <p:nvCxnSpPr>
          <p:cNvPr id="59" name="Straight Arrow Connector 58"/>
          <p:cNvCxnSpPr>
            <a:stCxn id="3" idx="2"/>
            <a:endCxn id="57" idx="0"/>
          </p:cNvCxnSpPr>
          <p:nvPr/>
        </p:nvCxnSpPr>
        <p:spPr>
          <a:xfrm rot="16200000" flipH="1">
            <a:off x="2076450" y="28384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8000" y="2590800"/>
            <a:ext cx="3505200" cy="2971800"/>
          </a:xfrm>
          <a:prstGeom prst="line">
            <a:avLst/>
          </a:prstGeom>
        </p:spPr>
        <p:style>
          <a:lnRef idx="1">
            <a:schemeClr val="accent1"/>
          </a:lnRef>
          <a:fillRef idx="0">
            <a:schemeClr val="accent1"/>
          </a:fillRef>
          <a:effectRef idx="0">
            <a:schemeClr val="accent1"/>
          </a:effectRef>
          <a:fontRef idx="minor">
            <a:schemeClr val="tx1"/>
          </a:fontRef>
        </p:style>
      </p:cxnSp>
      <p:sp>
        <p:nvSpPr>
          <p:cNvPr id="74" name="Flowchart: Decision 73"/>
          <p:cNvSpPr/>
          <p:nvPr/>
        </p:nvSpPr>
        <p:spPr>
          <a:xfrm>
            <a:off x="6096000" y="5257800"/>
            <a:ext cx="19812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Fetches</a:t>
            </a:r>
          </a:p>
          <a:p>
            <a:pPr algn="ctr"/>
            <a:r>
              <a:rPr lang="en-US" dirty="0" smtClean="0"/>
              <a:t>data</a:t>
            </a:r>
          </a:p>
        </p:txBody>
      </p:sp>
      <p:cxnSp>
        <p:nvCxnSpPr>
          <p:cNvPr id="77" name="Straight Connector 76"/>
          <p:cNvCxnSpPr/>
          <p:nvPr/>
        </p:nvCxnSpPr>
        <p:spPr>
          <a:xfrm rot="5400000" flipH="1" flipV="1">
            <a:off x="6782594" y="4799806"/>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7" idx="1"/>
          </p:cNvCxnSpPr>
          <p:nvPr/>
        </p:nvCxnSpPr>
        <p:spPr>
          <a:xfrm rot="10800000" flipV="1">
            <a:off x="685800" y="3543300"/>
            <a:ext cx="685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495300" y="47625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85800" y="5943600"/>
            <a:ext cx="990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1143000"/>
          </a:xfrm>
        </p:spPr>
        <p:txBody>
          <a:bodyPr/>
          <a:lstStyle/>
          <a:p>
            <a:r>
              <a:rPr lang="en-US" dirty="0" smtClean="0"/>
              <a:t>First module -Dashboard </a:t>
            </a:r>
            <a:endParaRPr lang="en-US" dirty="0"/>
          </a:p>
        </p:txBody>
      </p:sp>
      <p:sp>
        <p:nvSpPr>
          <p:cNvPr id="4" name="Rectangle 3"/>
          <p:cNvSpPr/>
          <p:nvPr/>
        </p:nvSpPr>
        <p:spPr>
          <a:xfrm>
            <a:off x="381001" y="2057400"/>
            <a:ext cx="8229600" cy="3170099"/>
          </a:xfrm>
          <a:prstGeom prst="rect">
            <a:avLst/>
          </a:prstGeom>
        </p:spPr>
        <p:txBody>
          <a:bodyPr wrap="square">
            <a:spAutoFit/>
          </a:bodyPr>
          <a:lstStyle/>
          <a:p>
            <a:r>
              <a:rPr lang="en-US" sz="2000" dirty="0" smtClean="0">
                <a:latin typeface="Times New Roman" pitchFamily="18" charset="0"/>
                <a:cs typeface="Times New Roman" pitchFamily="18" charset="0"/>
              </a:rPr>
              <a:t>First module  mainly covers the application design .</a:t>
            </a:r>
          </a:p>
          <a:p>
            <a:r>
              <a:rPr lang="en-US" sz="2000" dirty="0" smtClean="0">
                <a:latin typeface="Times New Roman" pitchFamily="18" charset="0"/>
                <a:cs typeface="Times New Roman" pitchFamily="18" charset="0"/>
              </a:rPr>
              <a:t>It includes the information such as,</a:t>
            </a:r>
          </a:p>
          <a:p>
            <a:pPr>
              <a:buFont typeface="Wingdings" pitchFamily="2" charset="2"/>
              <a:buChar char="q"/>
            </a:pPr>
            <a:r>
              <a:rPr lang="en-US" sz="2000" dirty="0" smtClean="0">
                <a:latin typeface="Times New Roman" pitchFamily="18" charset="0"/>
                <a:cs typeface="Times New Roman" pitchFamily="18" charset="0"/>
              </a:rPr>
              <a:t> Total challenge solved by the individual user.(includes current date and yesterday date )</a:t>
            </a:r>
          </a:p>
          <a:p>
            <a:pPr>
              <a:buFont typeface="Wingdings" pitchFamily="2" charset="2"/>
              <a:buChar char="q"/>
            </a:pPr>
            <a:r>
              <a:rPr lang="en-US" sz="2000" dirty="0" smtClean="0">
                <a:latin typeface="Times New Roman" pitchFamily="18" charset="0"/>
                <a:cs typeface="Times New Roman" pitchFamily="18" charset="0"/>
              </a:rPr>
              <a:t>Displays highest count solved  by the user.</a:t>
            </a:r>
          </a:p>
          <a:p>
            <a:pPr>
              <a:buFont typeface="Wingdings" pitchFamily="2" charset="2"/>
              <a:buChar char="q"/>
            </a:pPr>
            <a:r>
              <a:rPr lang="en-US" sz="2000" dirty="0" smtClean="0">
                <a:latin typeface="Times New Roman" pitchFamily="18" charset="0"/>
                <a:cs typeface="Times New Roman" pitchFamily="18" charset="0"/>
              </a:rPr>
              <a:t> Displays inactive user count .</a:t>
            </a:r>
          </a:p>
          <a:p>
            <a:pPr>
              <a:buFont typeface="Wingdings" pitchFamily="2" charset="2"/>
              <a:buChar char="q"/>
            </a:pPr>
            <a:r>
              <a:rPr lang="en-US" sz="2000" dirty="0" smtClean="0">
                <a:latin typeface="Times New Roman" pitchFamily="18" charset="0"/>
                <a:cs typeface="Times New Roman" pitchFamily="18" charset="0"/>
              </a:rPr>
              <a:t>The current month status describes graphically total points acquired by the user.</a:t>
            </a:r>
          </a:p>
          <a:p>
            <a:pPr>
              <a:buFont typeface="Wingdings" pitchFamily="2" charset="2"/>
              <a:buChar char="q"/>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1143000"/>
          </a:xfrm>
        </p:spPr>
        <p:txBody>
          <a:bodyPr/>
          <a:lstStyle/>
          <a:p>
            <a:r>
              <a:rPr lang="en-US" dirty="0" smtClean="0"/>
              <a:t>Screenshots</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676400"/>
            <a:ext cx="8672288" cy="4876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734312"/>
          </a:xfrm>
        </p:spPr>
        <p:txBody>
          <a:bodyPr>
            <a:normAutofit/>
          </a:bodyPr>
          <a:lstStyle/>
          <a:p>
            <a:r>
              <a:rPr lang="en-US" dirty="0" smtClean="0"/>
              <a:t>Thank you !!!</a:t>
            </a:r>
            <a:endParaRPr lang="en-US" dirty="0"/>
          </a:p>
        </p:txBody>
      </p:sp>
      <p:sp>
        <p:nvSpPr>
          <p:cNvPr id="3" name="Rectangle 2"/>
          <p:cNvSpPr/>
          <p:nvPr/>
        </p:nvSpPr>
        <p:spPr>
          <a:xfrm>
            <a:off x="381000" y="4572000"/>
            <a:ext cx="6400800" cy="830997"/>
          </a:xfrm>
          <a:prstGeom prst="rect">
            <a:avLst/>
          </a:prstGeom>
        </p:spPr>
        <p:txBody>
          <a:bodyPr wrap="square">
            <a:spAutoFit/>
          </a:bodyPr>
          <a:lstStyle/>
          <a:p>
            <a:r>
              <a:rPr lang="en-US" sz="4800" dirty="0" smtClean="0"/>
              <a:t>Any queries???</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a:t>Abstract</a:t>
            </a:r>
            <a:br>
              <a:rPr lang="en-US" sz="4400" dirty="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4" name="Rectangle 3"/>
          <p:cNvSpPr/>
          <p:nvPr/>
        </p:nvSpPr>
        <p:spPr>
          <a:xfrm>
            <a:off x="533400" y="1905001"/>
            <a:ext cx="7696200" cy="4401205"/>
          </a:xfrm>
          <a:prstGeom prst="rect">
            <a:avLst/>
          </a:prstGeom>
        </p:spPr>
        <p:txBody>
          <a:bodyPr wrap="square">
            <a:spAutoFit/>
          </a:bodyPr>
          <a:lstStyle/>
          <a:p>
            <a:pPr>
              <a:buFont typeface="Wingdings" pitchFamily="2" charset="2"/>
              <a:buChar char="q"/>
            </a:pPr>
            <a:r>
              <a:rPr lang="en-US" sz="2000" dirty="0">
                <a:latin typeface="Times New Roman" pitchFamily="18" charset="0"/>
                <a:cs typeface="Times New Roman" pitchFamily="18" charset="0"/>
              </a:rPr>
              <a:t> Free code camp is community of web developers. They help the campers to  learn and to develop projects for the Organization about Web Technologies.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 Organization can built a community around Freecodecamp to help students to learn more about web technologies. It’s very difficult task to the campus to track the activity of the campers. This project will overcome this problem. This project will help to track the activity of the campers</a:t>
            </a:r>
            <a:r>
              <a:rPr lang="en-US" sz="200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 Free Code Camp status viewer designed &amp; developed for ranking the campers based on their brownie points. This will display the overall count of the problem solved in the Free code Camp by the campers. </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p:cNvSpPr/>
          <p:nvPr/>
        </p:nvSpPr>
        <p:spPr>
          <a:xfrm>
            <a:off x="457200" y="1752600"/>
            <a:ext cx="7848600" cy="4708981"/>
          </a:xfrm>
          <a:prstGeom prst="rect">
            <a:avLst/>
          </a:prstGeom>
        </p:spPr>
        <p:txBody>
          <a:bodyPr wrap="square">
            <a:spAutoFit/>
          </a:bodyPr>
          <a:lstStyle/>
          <a:p>
            <a:pPr>
              <a:buFont typeface="Wingdings" pitchFamily="2" charset="2"/>
              <a:buChar char="q"/>
            </a:pPr>
            <a:r>
              <a:rPr lang="en-US" sz="2000" dirty="0">
                <a:latin typeface="Times New Roman" pitchFamily="18" charset="0"/>
                <a:cs typeface="Times New Roman" pitchFamily="18" charset="0"/>
              </a:rPr>
              <a:t>The count can be compared based on the dates like yesterday count, yearly count; monthly count etc. user can view the maximum problem solver and minimum problem solvers based on their brownie points. </a:t>
            </a:r>
          </a:p>
          <a:p>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Free code camp has their own API for sharing their details. It is integrated in the gitter.im chat application. In this project gitter.im API is used to fetch the user data from the Organization/campsite room.</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Users are already registered themselves in the gitter room. This application helps to get the data from the gitter room and send it to free code camp API to get their points. That will shortlisted and stored in the database and json file too. By manipulating these data to get the necessary details will be displayed in this web application.</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305800" cy="914400"/>
          </a:xfrm>
        </p:spPr>
        <p:txBody>
          <a:bodyPr>
            <a:normAutofit/>
          </a:bodyPr>
          <a:lstStyle/>
          <a:p>
            <a:r>
              <a:rPr lang="en-US" dirty="0" smtClean="0"/>
              <a:t>Problem Statement </a:t>
            </a:r>
            <a:endParaRPr lang="en-US" dirty="0"/>
          </a:p>
        </p:txBody>
      </p:sp>
      <p:sp>
        <p:nvSpPr>
          <p:cNvPr id="3" name="Rectangle 2"/>
          <p:cNvSpPr/>
          <p:nvPr/>
        </p:nvSpPr>
        <p:spPr>
          <a:xfrm>
            <a:off x="685800" y="1828800"/>
            <a:ext cx="7696200" cy="4093428"/>
          </a:xfrm>
          <a:prstGeom prst="rect">
            <a:avLst/>
          </a:prstGeom>
        </p:spPr>
        <p:txBody>
          <a:bodyPr wrap="square">
            <a:spAutoFit/>
          </a:bodyPr>
          <a:lstStyle/>
          <a:p>
            <a:pPr>
              <a:buFont typeface="Wingdings" pitchFamily="2" charset="2"/>
              <a:buChar char="q"/>
            </a:pPr>
            <a:r>
              <a:rPr lang="en-US" sz="2000" dirty="0" smtClean="0">
                <a:latin typeface="Times New Roman" pitchFamily="18" charset="0"/>
                <a:cs typeface="Times New Roman" pitchFamily="18" charset="0"/>
              </a:rPr>
              <a:t>Camperbot for KGISL meets up as per existing system discussed in the earlier slide it gives only the names and points.</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t>Problem is tracking the specific set of users activity from the </a:t>
            </a:r>
            <a:r>
              <a:rPr lang="en-US" sz="2000" dirty="0" err="1" smtClean="0"/>
              <a:t>gitter</a:t>
            </a:r>
            <a:r>
              <a:rPr lang="en-US" sz="2000" dirty="0" smtClean="0"/>
              <a:t> room. This data will stored in a specific database to generate reports.</a:t>
            </a:r>
            <a:endParaRPr lang="en-US" sz="2000" dirty="0" smtClean="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Problem here is monthly data, yearly data, highest rank,  total number of challenges solved, overall statistics, maximum problem solver is not displayed , and excluder option is not available. Only limited information is provided in  the existing system.</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This project has got these problems to overcome and make it more informative one.</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62000"/>
          </a:xfrm>
        </p:spPr>
        <p:txBody>
          <a:bodyPr>
            <a:normAutofit fontScale="90000"/>
          </a:bodyPr>
          <a:lstStyle/>
          <a:p>
            <a:r>
              <a:rPr lang="en-US" sz="4400" dirty="0">
                <a:latin typeface="Cambria" pitchFamily="18" charset="0"/>
              </a:rPr>
              <a:t/>
            </a:r>
            <a:br>
              <a:rPr lang="en-US" sz="4400" dirty="0">
                <a:latin typeface="Cambria" pitchFamily="18" charset="0"/>
              </a:rPr>
            </a:br>
            <a:r>
              <a:rPr lang="en-US" sz="4400" dirty="0" smtClean="0">
                <a:latin typeface="Cambria" pitchFamily="18" charset="0"/>
              </a:rPr>
              <a:t>Existing system and its disadvantages </a:t>
            </a:r>
            <a:endParaRPr lang="en-US" sz="4400" dirty="0">
              <a:latin typeface="Cambria" pitchFamily="18" charset="0"/>
            </a:endParaRPr>
          </a:p>
        </p:txBody>
      </p:sp>
      <p:sp>
        <p:nvSpPr>
          <p:cNvPr id="5" name="Content Placeholder 2"/>
          <p:cNvSpPr>
            <a:spLocks noGrp="1"/>
          </p:cNvSpPr>
          <p:nvPr>
            <p:ph idx="1"/>
          </p:nvPr>
        </p:nvSpPr>
        <p:spPr>
          <a:xfrm>
            <a:off x="457200" y="3581400"/>
            <a:ext cx="8191500" cy="2514600"/>
          </a:xfrm>
        </p:spPr>
        <p:txBody>
          <a:bodyPr>
            <a:noAutofit/>
          </a:bodyPr>
          <a:lstStyle/>
          <a:p>
            <a:pPr marL="0" lvl="0" indent="0" eaLnBrk="0" fontAlgn="base" hangingPunct="0">
              <a:spcBef>
                <a:spcPct val="0"/>
              </a:spcBef>
              <a:spcAft>
                <a:spcPct val="0"/>
              </a:spcAft>
              <a:buClrTx/>
              <a:buSzTx/>
              <a:buNone/>
            </a:pPr>
            <a:r>
              <a:rPr lang="en-US" sz="2000" b="1" dirty="0" smtClean="0">
                <a:latin typeface="Times New Roman" panose="02020603050405020304" pitchFamily="18" charset="0"/>
                <a:ea typeface="Calibri" pitchFamily="34" charset="0"/>
                <a:cs typeface="Times New Roman" pitchFamily="18" charset="0"/>
              </a:rPr>
              <a:t>Drawbacks of Existing system</a:t>
            </a:r>
          </a:p>
          <a:p>
            <a:pPr marL="0" lvl="0" indent="0" eaLnBrk="0" fontAlgn="base" hangingPunct="0">
              <a:spcBef>
                <a:spcPct val="0"/>
              </a:spcBef>
              <a:spcAft>
                <a:spcPct val="0"/>
              </a:spcAft>
              <a:buClrTx/>
              <a:buSzTx/>
              <a:buNone/>
            </a:pPr>
            <a:endParaRPr lang="en-US" sz="2000" b="1" dirty="0" smtClean="0">
              <a:latin typeface="Times New Roman" panose="02020603050405020304" pitchFamily="18" charset="0"/>
              <a:ea typeface="Calibri" pitchFamily="34"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smtClean="0">
                <a:latin typeface="Times New Roman" pitchFamily="18" charset="0"/>
                <a:ea typeface="Calibri" pitchFamily="34" charset="0"/>
                <a:cs typeface="Times New Roman" pitchFamily="18" charset="0"/>
              </a:rPr>
              <a:t>     Only single user brownie points will return by the Camperbot.</a:t>
            </a:r>
            <a:endParaRPr lang="en-US" sz="2000" dirty="0" smtClean="0">
              <a:latin typeface="Times New Roman" pitchFamily="18"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smtClean="0">
                <a:latin typeface="Times New Roman" pitchFamily="18" charset="0"/>
                <a:ea typeface="Calibri" pitchFamily="34" charset="0"/>
                <a:cs typeface="Times New Roman" pitchFamily="18" charset="0"/>
              </a:rPr>
              <a:t>     Can’t get minimum problem solver list.</a:t>
            </a:r>
            <a:endParaRPr lang="en-US" sz="2000" dirty="0" smtClean="0">
              <a:latin typeface="Times New Roman" pitchFamily="18"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smtClean="0">
                <a:latin typeface="Times New Roman" pitchFamily="18" charset="0"/>
                <a:ea typeface="Calibri" pitchFamily="34" charset="0"/>
                <a:cs typeface="Times New Roman" pitchFamily="18" charset="0"/>
              </a:rPr>
              <a:t>     No option  for excluding the users.</a:t>
            </a:r>
            <a:endParaRPr lang="en-US" sz="2000" dirty="0" smtClean="0">
              <a:latin typeface="Times New Roman" pitchFamily="18"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smtClean="0">
                <a:latin typeface="Times New Roman" pitchFamily="18" charset="0"/>
                <a:ea typeface="Calibri" pitchFamily="34" charset="0"/>
                <a:cs typeface="Times New Roman" pitchFamily="18" charset="0"/>
              </a:rPr>
              <a:t>     No options to compare the user progress based on Day, Month, Year.</a:t>
            </a:r>
          </a:p>
          <a:p>
            <a:pPr marL="0" lvl="0" indent="0" eaLnBrk="0" fontAlgn="base" hangingPunct="0">
              <a:spcBef>
                <a:spcPct val="0"/>
              </a:spcBef>
              <a:spcAft>
                <a:spcPct val="0"/>
              </a:spcAft>
              <a:buClrTx/>
              <a:buSzTx/>
              <a:buFont typeface="Wingdings" pitchFamily="2" charset="2"/>
              <a:buChar char="q"/>
            </a:pPr>
            <a:r>
              <a:rPr lang="en-US" sz="2000" dirty="0" smtClean="0">
                <a:latin typeface="Times New Roman" pitchFamily="18" charset="0"/>
                <a:cs typeface="Times New Roman" pitchFamily="18" charset="0"/>
              </a:rPr>
              <a:t>     No user Authentication is provided.</a:t>
            </a:r>
          </a:p>
          <a:p>
            <a:pPr>
              <a:buNone/>
            </a:pPr>
            <a:endParaRPr lang="en-US" sz="2000" dirty="0" smtClean="0">
              <a:latin typeface="Times New Roman" pitchFamily="18" charset="0"/>
              <a:cs typeface="Times New Roman" pitchFamily="18" charset="0"/>
            </a:endParaRPr>
          </a:p>
          <a:p>
            <a:pPr>
              <a:buNone/>
            </a:pPr>
            <a:endParaRPr lang="en-US" sz="2000" b="1" dirty="0" smtClean="0">
              <a:latin typeface="Times New Roman" panose="02020603050405020304" pitchFamily="18" charset="0"/>
              <a:cs typeface="Times New Roman" panose="02020603050405020304" pitchFamily="18" charset="0"/>
            </a:endParaRPr>
          </a:p>
          <a:p>
            <a:pPr>
              <a:buNone/>
            </a:pPr>
            <a:endParaRPr lang="en-US" sz="2000" b="1"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7169" name="Rectangle 1"/>
          <p:cNvSpPr>
            <a:spLocks noChangeArrowheads="1"/>
          </p:cNvSpPr>
          <p:nvPr/>
        </p:nvSpPr>
        <p:spPr bwMode="auto">
          <a:xfrm>
            <a:off x="457200" y="1524000"/>
            <a:ext cx="7848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present Camperbot is helping to get the brownie points of the specific user. For get any other result every thing was done in manual system.</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0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Each user activities with clear description will be given wherea</a:t>
            </a:r>
            <a:r>
              <a:rPr lang="en-US" sz="2000" dirty="0">
                <a:latin typeface="Times New Roman" pitchFamily="18" charset="0"/>
                <a:ea typeface="Calibri" pitchFamily="34" charset="0"/>
                <a:cs typeface="Times New Roman" pitchFamily="18" charset="0"/>
              </a:rPr>
              <a:t>s before there is no detailed description of users activity.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lang="en-US" sz="2000" dirty="0">
                <a:latin typeface="Times New Roman" pitchFamily="18" charset="0"/>
                <a:ea typeface="Calibri" pitchFamily="34" charset="0"/>
                <a:cs typeface="Times New Roman" pitchFamily="18" charset="0"/>
              </a:rPr>
              <a:t> In this web Application the user name with high grade points are </a:t>
            </a:r>
            <a:r>
              <a:rPr lang="en-US" sz="2000" dirty="0" smtClean="0">
                <a:latin typeface="Times New Roman" pitchFamily="18" charset="0"/>
                <a:ea typeface="Calibri" pitchFamily="34" charset="0"/>
                <a:cs typeface="Times New Roman" pitchFamily="18" charset="0"/>
              </a:rPr>
              <a:t>listed.</a:t>
            </a:r>
            <a:endPar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304800" y="1676400"/>
            <a:ext cx="8305800" cy="4555093"/>
          </a:xfrm>
          <a:prstGeom prst="rect">
            <a:avLst/>
          </a:prstGeom>
        </p:spPr>
        <p:txBody>
          <a:bodyPr wrap="square">
            <a:spAutoFit/>
          </a:bodyPr>
          <a:lstStyle/>
          <a:p>
            <a:r>
              <a:rPr lang="en-US" sz="2000" b="1" dirty="0">
                <a:latin typeface="Times New Roman" pitchFamily="18" charset="0"/>
                <a:cs typeface="Times New Roman" pitchFamily="18" charset="0"/>
              </a:rPr>
              <a:t>Advantages of the proposed system:</a:t>
            </a:r>
          </a:p>
          <a:p>
            <a:endParaRPr lang="en-US" sz="2000" b="1" dirty="0">
              <a:latin typeface="Times New Roman" pitchFamily="18" charset="0"/>
              <a:cs typeface="Times New Roman" pitchFamily="18" charset="0"/>
            </a:endParaRPr>
          </a:p>
          <a:p>
            <a:pPr lvl="0">
              <a:lnSpc>
                <a:spcPct val="150000"/>
              </a:lnSpc>
              <a:buFont typeface="Wingdings" pitchFamily="2" charset="2"/>
              <a:buChar char="q"/>
            </a:pPr>
            <a:r>
              <a:rPr lang="en-US" sz="2000" dirty="0">
                <a:latin typeface="Times New Roman" pitchFamily="18" charset="0"/>
                <a:cs typeface="Times New Roman" pitchFamily="18" charset="0"/>
              </a:rPr>
              <a:t> Helps to find the count of the campers.</a:t>
            </a:r>
          </a:p>
          <a:p>
            <a:pPr lvl="0">
              <a:lnSpc>
                <a:spcPct val="150000"/>
              </a:lnSpc>
              <a:buFont typeface="Wingdings" pitchFamily="2" charset="2"/>
              <a:buChar char="q"/>
            </a:pPr>
            <a:r>
              <a:rPr lang="en-US" sz="2000" dirty="0">
                <a:latin typeface="Times New Roman" pitchFamily="18" charset="0"/>
                <a:cs typeface="Times New Roman" pitchFamily="18" charset="0"/>
              </a:rPr>
              <a:t> Helps to find the total problem solved by the campers.</a:t>
            </a:r>
          </a:p>
          <a:p>
            <a:pPr lvl="0">
              <a:lnSpc>
                <a:spcPct val="150000"/>
              </a:lnSpc>
              <a:buFont typeface="Wingdings" pitchFamily="2" charset="2"/>
              <a:buChar char="q"/>
            </a:pPr>
            <a:r>
              <a:rPr lang="en-US" sz="2000" dirty="0">
                <a:latin typeface="Times New Roman" pitchFamily="18" charset="0"/>
                <a:cs typeface="Times New Roman" pitchFamily="18" charset="0"/>
              </a:rPr>
              <a:t> Helps to find the rank of the campers.</a:t>
            </a:r>
          </a:p>
          <a:p>
            <a:pPr lvl="0">
              <a:lnSpc>
                <a:spcPct val="150000"/>
              </a:lnSpc>
              <a:buFont typeface="Wingdings" pitchFamily="2" charset="2"/>
              <a:buChar char="q"/>
            </a:pPr>
            <a:r>
              <a:rPr lang="en-US" sz="2000" dirty="0">
                <a:latin typeface="Times New Roman" pitchFamily="18" charset="0"/>
                <a:cs typeface="Times New Roman" pitchFamily="18" charset="0"/>
              </a:rPr>
              <a:t> Daily activities report of the camper/community.</a:t>
            </a:r>
          </a:p>
          <a:p>
            <a:pPr lvl="0">
              <a:lnSpc>
                <a:spcPct val="150000"/>
              </a:lnSpc>
              <a:buFont typeface="Wingdings" pitchFamily="2" charset="2"/>
              <a:buChar char="q"/>
            </a:pPr>
            <a:r>
              <a:rPr lang="en-US" sz="2000" dirty="0">
                <a:latin typeface="Times New Roman" pitchFamily="18" charset="0"/>
                <a:cs typeface="Times New Roman" pitchFamily="18" charset="0"/>
              </a:rPr>
              <a:t> Helps to find the maximum problem solver and minimum problem solver</a:t>
            </a:r>
            <a:r>
              <a:rPr lang="en-US" sz="2000" dirty="0" smtClean="0">
                <a:latin typeface="Times New Roman" pitchFamily="18" charset="0"/>
                <a:cs typeface="Times New Roman" pitchFamily="18" charset="0"/>
              </a:rPr>
              <a:t>.</a:t>
            </a:r>
          </a:p>
          <a:p>
            <a:pPr lvl="0">
              <a:lnSpc>
                <a:spcPct val="150000"/>
              </a:lnSpc>
              <a:buFont typeface="Wingdings" pitchFamily="2" charset="2"/>
              <a:buChar char="q"/>
            </a:pPr>
            <a:r>
              <a:rPr lang="en-US" sz="2000" dirty="0" smtClean="0">
                <a:latin typeface="Times New Roman" pitchFamily="18" charset="0"/>
                <a:cs typeface="Times New Roman" pitchFamily="18" charset="0"/>
              </a:rPr>
              <a:t> Helps to exclude the user.ie user with higher rank such as </a:t>
            </a:r>
            <a:r>
              <a:rPr lang="en-US" sz="2000" dirty="0" err="1" smtClean="0">
                <a:latin typeface="Times New Roman" pitchFamily="18" charset="0"/>
                <a:cs typeface="Times New Roman" pitchFamily="18" charset="0"/>
              </a:rPr>
              <a:t>Mrs.Ashok</a:t>
            </a:r>
            <a:r>
              <a:rPr lang="en-US" sz="2000" dirty="0" smtClean="0">
                <a:latin typeface="Times New Roman" pitchFamily="18" charset="0"/>
                <a:cs typeface="Times New Roman" pitchFamily="18" charset="0"/>
              </a:rPr>
              <a:t>, Quincy larison, Ramya</a:t>
            </a:r>
            <a:endParaRPr lang="en-US" sz="2000"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6" name="Rectangle 5"/>
          <p:cNvSpPr/>
          <p:nvPr/>
        </p:nvSpPr>
        <p:spPr>
          <a:xfrm>
            <a:off x="914400" y="2057400"/>
            <a:ext cx="7391400" cy="3139321"/>
          </a:xfrm>
          <a:prstGeom prst="rect">
            <a:avLst/>
          </a:prstGeom>
        </p:spPr>
        <p:txBody>
          <a:bodyPr wrap="square">
            <a:spAutoFit/>
          </a:bodyPr>
          <a:lstStyle/>
          <a:p>
            <a:pPr>
              <a:buFont typeface="Wingdings" pitchFamily="2" charset="2"/>
              <a:buChar char="q"/>
            </a:pPr>
            <a:r>
              <a:rPr lang="en-US" b="1" dirty="0" smtClean="0"/>
              <a:t>Modules</a:t>
            </a:r>
          </a:p>
          <a:p>
            <a:endParaRPr lang="en-US" dirty="0"/>
          </a:p>
          <a:p>
            <a:pPr lvl="0">
              <a:buFont typeface="Wingdings" pitchFamily="2" charset="2"/>
              <a:buChar char="q"/>
            </a:pPr>
            <a:r>
              <a:rPr lang="en-US" b="1" dirty="0"/>
              <a:t>User Rank Viewer:</a:t>
            </a:r>
            <a:endParaRPr lang="en-US" dirty="0"/>
          </a:p>
          <a:p>
            <a:r>
              <a:rPr lang="en-US" dirty="0"/>
              <a:t>    This module used to display all the campers Based on their brownie points with their avatars and the link will be displayed. That link redirects the user to the specific users profile page.</a:t>
            </a:r>
          </a:p>
          <a:p>
            <a:r>
              <a:rPr lang="en-US" b="1" dirty="0"/>
              <a:t> </a:t>
            </a:r>
            <a:endParaRPr lang="en-US" dirty="0"/>
          </a:p>
          <a:p>
            <a:pPr lvl="0">
              <a:buFont typeface="Wingdings" pitchFamily="2" charset="2"/>
              <a:buChar char="q"/>
            </a:pPr>
            <a:r>
              <a:rPr lang="en-US" b="1" dirty="0"/>
              <a:t>User Profile Viewer:</a:t>
            </a:r>
            <a:endParaRPr lang="en-US" dirty="0"/>
          </a:p>
          <a:p>
            <a:r>
              <a:rPr lang="en-US" dirty="0"/>
              <a:t>    This module display the each user profile and activity in the free code camp. This module will have the graphs and charts which display the user</a:t>
            </a:r>
          </a:p>
          <a:p>
            <a:r>
              <a:rPr lang="en-US" dirty="0">
                <a:latin typeface="Times New Roman" pitchFamily="18" charset="0"/>
                <a:ea typeface="Calibri" pitchFamily="34" charset="0"/>
                <a:cs typeface="Times New Roman" pitchFamily="18" charset="0"/>
              </a:rPr>
              <a:t>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23553" name="Rectangle 1"/>
          <p:cNvSpPr>
            <a:spLocks noChangeArrowheads="1"/>
          </p:cNvSpPr>
          <p:nvPr/>
        </p:nvSpPr>
        <p:spPr bwMode="auto">
          <a:xfrm>
            <a:off x="990600" y="1295401"/>
            <a:ext cx="76962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Calibri" pitchFamily="34" charset="0"/>
                <a:cs typeface="Times New Roman" pitchFamily="18" charset="0"/>
              </a:rPr>
              <a:t> </a:t>
            </a: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 Excluder: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module used to exclude the users those who flagged as dishonesty and inactive campers from the all counts. This module is allowed for some specific user and this will hardcoded in the webpage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Time Based Activity Viewer: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module used to display the campers activity based on the time interval. User can select the time interval for the graph. The graph </a:t>
            </a:r>
            <a:r>
              <a:rPr lang="en-US" dirty="0">
                <a:latin typeface="Times New Roman" pitchFamily="18" charset="0"/>
                <a:ea typeface="Calibri" pitchFamily="34" charset="0"/>
                <a:cs typeface="Times New Roman" pitchFamily="18" charset="0"/>
              </a:rPr>
              <a:t>is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generated based on the data</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 typeface="Wingdings" pitchFamily="2" charset="2"/>
              <a:buChar char="q"/>
              <a:tabLst/>
            </a:pPr>
            <a:r>
              <a:rPr lang="en-IN" b="1" dirty="0">
                <a:latin typeface="Times New Roman" pitchFamily="18" charset="0"/>
                <a:cs typeface="Times New Roman" pitchFamily="18" charset="0"/>
              </a:rPr>
              <a:t>Live updates: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Add some content related to that. This </a:t>
            </a:r>
            <a:r>
              <a:rPr kumimoji="0" lang="en-IN"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module </a:t>
            </a:r>
            <a:r>
              <a:rPr kumimoji="0" lang="en-IN"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Like Live cricket score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Project Planner / </a:t>
            </a:r>
            <a:r>
              <a:rPr lang="en-US" sz="4000" dirty="0">
                <a:latin typeface="Cambria" pitchFamily="18" charset="0"/>
              </a:rPr>
              <a:t>Timeline (Gantt chart)</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graphicFrame>
        <p:nvGraphicFramePr>
          <p:cNvPr id="5" name="Table 4"/>
          <p:cNvGraphicFramePr>
            <a:graphicFrameLocks noGrp="1"/>
          </p:cNvGraphicFramePr>
          <p:nvPr>
            <p:extLst>
              <p:ext uri="{D42A27DB-BD31-4B8C-83A1-F6EECF244321}">
                <p14:modId xmlns:p14="http://schemas.microsoft.com/office/powerpoint/2010/main" val="3668303922"/>
              </p:ext>
            </p:extLst>
          </p:nvPr>
        </p:nvGraphicFramePr>
        <p:xfrm>
          <a:off x="457200" y="1828800"/>
          <a:ext cx="7236507" cy="4133863"/>
        </p:xfrm>
        <a:graphic>
          <a:graphicData uri="http://schemas.openxmlformats.org/drawingml/2006/table">
            <a:tbl>
              <a:tblPr/>
              <a:tblGrid>
                <a:gridCol w="906903">
                  <a:extLst>
                    <a:ext uri="{9D8B030D-6E8A-4147-A177-3AD203B41FA5}">
                      <a16:colId xmlns="" xmlns:a16="http://schemas.microsoft.com/office/drawing/2014/main" val="20000"/>
                    </a:ext>
                  </a:extLst>
                </a:gridCol>
                <a:gridCol w="399371">
                  <a:extLst>
                    <a:ext uri="{9D8B030D-6E8A-4147-A177-3AD203B41FA5}">
                      <a16:colId xmlns="" xmlns:a16="http://schemas.microsoft.com/office/drawing/2014/main" val="20001"/>
                    </a:ext>
                  </a:extLst>
                </a:gridCol>
                <a:gridCol w="339039">
                  <a:extLst>
                    <a:ext uri="{9D8B030D-6E8A-4147-A177-3AD203B41FA5}">
                      <a16:colId xmlns="" xmlns:a16="http://schemas.microsoft.com/office/drawing/2014/main" val="20002"/>
                    </a:ext>
                  </a:extLst>
                </a:gridCol>
                <a:gridCol w="399371">
                  <a:extLst>
                    <a:ext uri="{9D8B030D-6E8A-4147-A177-3AD203B41FA5}">
                      <a16:colId xmlns="" xmlns:a16="http://schemas.microsoft.com/office/drawing/2014/main" val="20003"/>
                    </a:ext>
                  </a:extLst>
                </a:gridCol>
                <a:gridCol w="399371">
                  <a:extLst>
                    <a:ext uri="{9D8B030D-6E8A-4147-A177-3AD203B41FA5}">
                      <a16:colId xmlns="" xmlns:a16="http://schemas.microsoft.com/office/drawing/2014/main" val="20004"/>
                    </a:ext>
                  </a:extLst>
                </a:gridCol>
                <a:gridCol w="399371">
                  <a:extLst>
                    <a:ext uri="{9D8B030D-6E8A-4147-A177-3AD203B41FA5}">
                      <a16:colId xmlns="" xmlns:a16="http://schemas.microsoft.com/office/drawing/2014/main" val="20005"/>
                    </a:ext>
                  </a:extLst>
                </a:gridCol>
                <a:gridCol w="399371">
                  <a:extLst>
                    <a:ext uri="{9D8B030D-6E8A-4147-A177-3AD203B41FA5}">
                      <a16:colId xmlns="" xmlns:a16="http://schemas.microsoft.com/office/drawing/2014/main" val="20006"/>
                    </a:ext>
                  </a:extLst>
                </a:gridCol>
                <a:gridCol w="399371">
                  <a:extLst>
                    <a:ext uri="{9D8B030D-6E8A-4147-A177-3AD203B41FA5}">
                      <a16:colId xmlns="" xmlns:a16="http://schemas.microsoft.com/office/drawing/2014/main" val="20007"/>
                    </a:ext>
                  </a:extLst>
                </a:gridCol>
                <a:gridCol w="399371">
                  <a:extLst>
                    <a:ext uri="{9D8B030D-6E8A-4147-A177-3AD203B41FA5}">
                      <a16:colId xmlns="" xmlns:a16="http://schemas.microsoft.com/office/drawing/2014/main" val="20008"/>
                    </a:ext>
                  </a:extLst>
                </a:gridCol>
                <a:gridCol w="399371">
                  <a:extLst>
                    <a:ext uri="{9D8B030D-6E8A-4147-A177-3AD203B41FA5}">
                      <a16:colId xmlns="" xmlns:a16="http://schemas.microsoft.com/office/drawing/2014/main" val="20009"/>
                    </a:ext>
                  </a:extLst>
                </a:gridCol>
                <a:gridCol w="399371">
                  <a:extLst>
                    <a:ext uri="{9D8B030D-6E8A-4147-A177-3AD203B41FA5}">
                      <a16:colId xmlns="" xmlns:a16="http://schemas.microsoft.com/office/drawing/2014/main" val="20010"/>
                    </a:ext>
                  </a:extLst>
                </a:gridCol>
                <a:gridCol w="399371">
                  <a:extLst>
                    <a:ext uri="{9D8B030D-6E8A-4147-A177-3AD203B41FA5}">
                      <a16:colId xmlns="" xmlns:a16="http://schemas.microsoft.com/office/drawing/2014/main" val="20011"/>
                    </a:ext>
                  </a:extLst>
                </a:gridCol>
                <a:gridCol w="399371">
                  <a:extLst>
                    <a:ext uri="{9D8B030D-6E8A-4147-A177-3AD203B41FA5}">
                      <a16:colId xmlns="" xmlns:a16="http://schemas.microsoft.com/office/drawing/2014/main" val="20012"/>
                    </a:ext>
                  </a:extLst>
                </a:gridCol>
                <a:gridCol w="399371">
                  <a:extLst>
                    <a:ext uri="{9D8B030D-6E8A-4147-A177-3AD203B41FA5}">
                      <a16:colId xmlns="" xmlns:a16="http://schemas.microsoft.com/office/drawing/2014/main" val="20013"/>
                    </a:ext>
                  </a:extLst>
                </a:gridCol>
                <a:gridCol w="399371">
                  <a:extLst>
                    <a:ext uri="{9D8B030D-6E8A-4147-A177-3AD203B41FA5}">
                      <a16:colId xmlns="" xmlns:a16="http://schemas.microsoft.com/office/drawing/2014/main" val="20014"/>
                    </a:ext>
                  </a:extLst>
                </a:gridCol>
                <a:gridCol w="399371">
                  <a:extLst>
                    <a:ext uri="{9D8B030D-6E8A-4147-A177-3AD203B41FA5}">
                      <a16:colId xmlns="" xmlns:a16="http://schemas.microsoft.com/office/drawing/2014/main" val="20015"/>
                    </a:ext>
                  </a:extLst>
                </a:gridCol>
                <a:gridCol w="399371">
                  <a:extLst>
                    <a:ext uri="{9D8B030D-6E8A-4147-A177-3AD203B41FA5}">
                      <a16:colId xmlns="" xmlns:a16="http://schemas.microsoft.com/office/drawing/2014/main" val="20016"/>
                    </a:ext>
                  </a:extLst>
                </a:gridCol>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000" b="1" i="0" u="none" strike="noStrike" dirty="0" smtClean="0">
                          <a:solidFill>
                            <a:srgbClr val="000000"/>
                          </a:solidFill>
                          <a:latin typeface="Cambria"/>
                        </a:rPr>
                        <a:t>Dec-16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a:solidFill>
                            <a:srgbClr val="000000"/>
                          </a:solidFill>
                          <a:latin typeface="Cambria"/>
                        </a:rPr>
                        <a:t>April</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67145">
                <a:tc vMerge="1">
                  <a:txBody>
                    <a:bodyPr/>
                    <a:lstStyle/>
                    <a:p>
                      <a:endParaRPr lang="en-US"/>
                    </a:p>
                  </a:txBody>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TotalTime>
  <Words>971</Words>
  <Application>Microsoft Office PowerPoint</Application>
  <PresentationFormat>On-screen Show (4:3)</PresentationFormat>
  <Paragraphs>281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Cambria</vt:lpstr>
      <vt:lpstr>Constantia</vt:lpstr>
      <vt:lpstr>Times New Roman</vt:lpstr>
      <vt:lpstr>Wingdings</vt:lpstr>
      <vt:lpstr>Wingdings 2</vt:lpstr>
      <vt:lpstr>Flow</vt:lpstr>
      <vt:lpstr>CamperBot for KGISL Meetups </vt:lpstr>
      <vt:lpstr>Abstract </vt:lpstr>
      <vt:lpstr>PowerPoint Presentation</vt:lpstr>
      <vt:lpstr>Problem Statement </vt:lpstr>
      <vt:lpstr> Existing system and its disadvantages </vt:lpstr>
      <vt:lpstr>Proposed System</vt:lpstr>
      <vt:lpstr>Module Split-up</vt:lpstr>
      <vt:lpstr>PowerPoint Presentation</vt:lpstr>
      <vt:lpstr>Project Planner / Timeline (Gantt chart)</vt:lpstr>
      <vt:lpstr>   Architectural design</vt:lpstr>
      <vt:lpstr>ER-diagram</vt:lpstr>
      <vt:lpstr>First module -Dashboard </vt:lpstr>
      <vt:lpstr>Screenshots</vt:lpstr>
      <vt:lpstr>Thank you !!!</vt:lpstr>
    </vt:vector>
  </TitlesOfParts>
  <Company>kgisl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Arunpandian</dc:creator>
  <cp:lastModifiedBy>KKNSS</cp:lastModifiedBy>
  <cp:revision>112</cp:revision>
  <dcterms:created xsi:type="dcterms:W3CDTF">2011-12-09T06:36:35Z</dcterms:created>
  <dcterms:modified xsi:type="dcterms:W3CDTF">2017-02-22T06:23:12Z</dcterms:modified>
</cp:coreProperties>
</file>