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4" r:id="rId4"/>
    <p:sldId id="276" r:id="rId5"/>
    <p:sldId id="275" r:id="rId6"/>
    <p:sldId id="266" r:id="rId7"/>
    <p:sldId id="27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66FF"/>
    <a:srgbClr val="9900FF"/>
    <a:srgbClr val="CC0066"/>
    <a:srgbClr val="7F7F7F"/>
    <a:srgbClr val="FF0000"/>
    <a:srgbClr val="00B050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A5DF-2C94-4F7E-AAA6-B31AAB6BB737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CE8C-42D9-43C6-BADD-EC45F87C08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9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7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Soaring through the Clouds – The Sequel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EMEA PaaS Partner Forum</a:t>
            </a:r>
          </a:p>
          <a:p>
            <a:r>
              <a:rPr lang="en-US" dirty="0" smtClean="0"/>
              <a:t>Budapest, March 2018</a:t>
            </a:r>
          </a:p>
        </p:txBody>
      </p:sp>
    </p:spTree>
    <p:extLst>
      <p:ext uri="{BB962C8B-B14F-4D97-AF65-F5344CB8AC3E}">
        <p14:creationId xmlns:p14="http://schemas.microsoft.com/office/powerpoint/2010/main" val="2434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Shop and its Departments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419601" y="2899955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1937657" y="2899955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4419601" y="4521655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6901545" y="2899955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9222378" y="2899955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222378" y="4521655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3" name="Folded Corner 2"/>
          <p:cNvSpPr/>
          <p:nvPr/>
        </p:nvSpPr>
        <p:spPr>
          <a:xfrm>
            <a:off x="5564776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387152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Jose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561008" y="264398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Guido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0387152" y="433686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Sven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805057" y="2711161"/>
            <a:ext cx="1131027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Lonneke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21234" y="415244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6024" y="1343724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9861683" y="2804161"/>
            <a:ext cx="2199683" cy="809897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0106450" y="2885944"/>
            <a:ext cx="152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Shipping News</a:t>
            </a:r>
            <a:endParaRPr lang="nl-NL" sz="1200" dirty="0"/>
          </a:p>
        </p:txBody>
      </p:sp>
      <p:sp>
        <p:nvSpPr>
          <p:cNvPr id="10" name="Oval Callout 9"/>
          <p:cNvSpPr/>
          <p:nvPr/>
        </p:nvSpPr>
        <p:spPr>
          <a:xfrm>
            <a:off x="213548" y="2901362"/>
            <a:ext cx="2199683" cy="809897"/>
          </a:xfrm>
          <a:prstGeom prst="wedgeEllipseCallout">
            <a:avLst>
              <a:gd name="adj1" fmla="val 51830"/>
              <a:gd name="adj2" fmla="val 106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458315" y="2983145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Update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 smtClean="0"/>
              <a:t> new product)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  <a:endParaRPr lang="nl-NL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olded Corner 14"/>
          <p:cNvSpPr/>
          <p:nvPr/>
        </p:nvSpPr>
        <p:spPr>
          <a:xfrm>
            <a:off x="4591589" y="5320936"/>
            <a:ext cx="1549463" cy="5573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591590" y="5311519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Parcel Status Update</a:t>
            </a:r>
          </a:p>
          <a:p>
            <a:r>
              <a:rPr lang="en-US" sz="1100" dirty="0" smtClean="0"/>
              <a:t>* </a:t>
            </a:r>
            <a:r>
              <a:rPr lang="en-US" sz="1100" dirty="0" err="1" smtClean="0"/>
              <a:t>shippingIdentifier</a:t>
            </a:r>
            <a:endParaRPr lang="en-US" sz="1100" dirty="0" smtClean="0"/>
          </a:p>
          <a:p>
            <a:r>
              <a:rPr lang="en-US" sz="1100" dirty="0" smtClean="0"/>
              <a:t>* location, ETA, status</a:t>
            </a:r>
            <a:endParaRPr lang="nl-NL" sz="1100" dirty="0"/>
          </a:p>
        </p:txBody>
      </p:sp>
      <p:sp>
        <p:nvSpPr>
          <p:cNvPr id="17" name="Folded Corner 16"/>
          <p:cNvSpPr/>
          <p:nvPr/>
        </p:nvSpPr>
        <p:spPr>
          <a:xfrm>
            <a:off x="1915882" y="5124184"/>
            <a:ext cx="2249534" cy="7541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1933920" y="5148313"/>
            <a:ext cx="2159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Parcel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location, desired ETA, items</a:t>
            </a:r>
          </a:p>
          <a:p>
            <a:r>
              <a:rPr lang="en-US" sz="1100" dirty="0" smtClean="0"/>
              <a:t>&lt;= track &amp; trace, ETA</a:t>
            </a:r>
            <a:endParaRPr lang="nl-NL" sz="1100" dirty="0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0" name="Folded Corner 19"/>
          <p:cNvSpPr/>
          <p:nvPr/>
        </p:nvSpPr>
        <p:spPr>
          <a:xfrm>
            <a:off x="3448590" y="593751"/>
            <a:ext cx="2978331" cy="217203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448590" y="566110"/>
            <a:ext cx="317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Operations</a:t>
            </a:r>
          </a:p>
          <a:p>
            <a:r>
              <a:rPr lang="en-US" sz="1100" dirty="0" smtClean="0"/>
              <a:t>Submit Shipping</a:t>
            </a:r>
            <a:endParaRPr lang="en-US" sz="1100" dirty="0" smtClean="0"/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, </a:t>
            </a:r>
            <a:r>
              <a:rPr lang="en-US" sz="1100" dirty="0" smtClean="0"/>
              <a:t>destination, desired </a:t>
            </a:r>
            <a:r>
              <a:rPr lang="en-US" sz="1100" dirty="0" smtClean="0"/>
              <a:t>ETA, items</a:t>
            </a:r>
          </a:p>
          <a:p>
            <a:r>
              <a:rPr lang="en-US" sz="1100" dirty="0" smtClean="0"/>
              <a:t>&lt;=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ETA, </a:t>
            </a:r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err="1" smtClean="0"/>
              <a:t>ValidateProposedShipment</a:t>
            </a:r>
            <a:endParaRPr lang="en-US" sz="1100" dirty="0" smtClean="0"/>
          </a:p>
          <a:p>
            <a:r>
              <a:rPr lang="en-US" sz="1100" dirty="0" smtClean="0"/>
              <a:t>=&gt; items, destination</a:t>
            </a:r>
            <a:br>
              <a:rPr lang="en-US" sz="1100" dirty="0" smtClean="0"/>
            </a:br>
            <a:r>
              <a:rPr lang="en-US" sz="1100" dirty="0" smtClean="0"/>
              <a:t>&lt;= Validation result</a:t>
            </a:r>
          </a:p>
          <a:p>
            <a:r>
              <a:rPr lang="en-US" sz="1100" dirty="0" smtClean="0"/>
              <a:t>Cancel Shipping 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Request Status </a:t>
            </a:r>
            <a:r>
              <a:rPr lang="en-US" sz="1100" dirty="0"/>
              <a:t>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r>
              <a:rPr lang="en-US" sz="1100" dirty="0" smtClean="0"/>
              <a:t>Retrieve Details </a:t>
            </a:r>
            <a:r>
              <a:rPr lang="en-US" sz="1100" dirty="0"/>
              <a:t>(=&gt; </a:t>
            </a:r>
            <a:r>
              <a:rPr lang="en-US" sz="1100" dirty="0" err="1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FindShippings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3" name="Folded Corner 22"/>
          <p:cNvSpPr/>
          <p:nvPr/>
        </p:nvSpPr>
        <p:spPr>
          <a:xfrm>
            <a:off x="6627218" y="141142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617739" y="144106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Stock Operations</a:t>
            </a:r>
          </a:p>
          <a:p>
            <a:r>
              <a:rPr lang="en-US" sz="1100" dirty="0" smtClean="0"/>
              <a:t>Check Stock for Product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Replenish Product Stock (</a:t>
            </a:r>
            <a:r>
              <a:rPr lang="en-US" sz="1100" dirty="0"/>
              <a:t>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quantity)</a:t>
            </a:r>
          </a:p>
          <a:p>
            <a:r>
              <a:rPr lang="en-US" sz="1100" dirty="0" smtClean="0"/>
              <a:t>Checkout Stock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quantity, purpose,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FindStockPositions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0103" y="5611601"/>
            <a:ext cx="4821957" cy="1137542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Management User 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6966857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9366069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6966857" y="587828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dirty="0" err="1" smtClean="0"/>
              <a:t>Shippings</a:t>
            </a:r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9324985" y="5881059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4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Testing/Demo Harness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3867140" y="1774079"/>
            <a:ext cx="1962037" cy="957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3855650" y="2104938"/>
            <a:ext cx="1631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Generate calls to </a:t>
            </a:r>
            <a:br>
              <a:rPr lang="en-US" sz="1600" dirty="0" smtClean="0"/>
            </a:br>
            <a:r>
              <a:rPr lang="en-US" sz="1600" dirty="0" smtClean="0"/>
              <a:t>Submit Shipping</a:t>
            </a:r>
            <a:endParaRPr lang="nl-N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4754" y="17106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45" name="Cube 44"/>
          <p:cNvSpPr/>
          <p:nvPr/>
        </p:nvSpPr>
        <p:spPr>
          <a:xfrm>
            <a:off x="5840666" y="662403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829177" y="993262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 for submitted shipping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71362" y="59899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54" name="Cube 53"/>
          <p:cNvSpPr/>
          <p:nvPr/>
        </p:nvSpPr>
        <p:spPr>
          <a:xfrm>
            <a:off x="1079557" y="5453555"/>
            <a:ext cx="1962037" cy="915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/>
          <p:cNvSpPr txBox="1"/>
          <p:nvPr/>
        </p:nvSpPr>
        <p:spPr>
          <a:xfrm>
            <a:off x="1068067" y="5784414"/>
            <a:ext cx="15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Parcel </a:t>
            </a:r>
            <a:endParaRPr lang="nl-NL" dirty="0"/>
          </a:p>
        </p:txBody>
      </p:sp>
      <p:sp>
        <p:nvSpPr>
          <p:cNvPr id="56" name="TextBox 55"/>
          <p:cNvSpPr txBox="1"/>
          <p:nvPr/>
        </p:nvSpPr>
        <p:spPr>
          <a:xfrm>
            <a:off x="2256463" y="539015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</a:t>
            </a:r>
            <a:endParaRPr lang="nl-NL" dirty="0"/>
          </a:p>
        </p:txBody>
      </p:sp>
      <p:sp>
        <p:nvSpPr>
          <p:cNvPr id="57" name="Cube 56"/>
          <p:cNvSpPr/>
          <p:nvPr/>
        </p:nvSpPr>
        <p:spPr>
          <a:xfrm>
            <a:off x="5298428" y="5435438"/>
            <a:ext cx="1962037" cy="13062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528693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Send Parcel updates for submitted parcels (in quick time)</a:t>
            </a:r>
            <a:endParaRPr lang="nl-N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322936" y="53720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645550" y="5934635"/>
            <a:ext cx="2711756" cy="89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/>
          <p:cNvSpPr/>
          <p:nvPr/>
        </p:nvSpPr>
        <p:spPr>
          <a:xfrm>
            <a:off x="7931608" y="5435438"/>
            <a:ext cx="1962037" cy="9771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792011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events for derived from parcel</a:t>
            </a:r>
            <a:br>
              <a:rPr lang="en-US" sz="1200" dirty="0" smtClean="0"/>
            </a:br>
            <a:r>
              <a:rPr lang="en-US" sz="1200" dirty="0" smtClean="0"/>
              <a:t>updates</a:t>
            </a:r>
            <a:endParaRPr lang="nl-NL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162304" y="537203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64" name="Lightning Bolt 63"/>
          <p:cNvSpPr/>
          <p:nvPr/>
        </p:nvSpPr>
        <p:spPr>
          <a:xfrm>
            <a:off x="8876590" y="524385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Lightning Bolt 64"/>
          <p:cNvSpPr/>
          <p:nvPr/>
        </p:nvSpPr>
        <p:spPr>
          <a:xfrm>
            <a:off x="6767224" y="474745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6" name="Straight Connector 65"/>
          <p:cNvCxnSpPr/>
          <p:nvPr/>
        </p:nvCxnSpPr>
        <p:spPr>
          <a:xfrm>
            <a:off x="7032644" y="5926939"/>
            <a:ext cx="940047" cy="76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386490" y="2474889"/>
            <a:ext cx="1962037" cy="17295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/>
          <p:cNvSpPr txBox="1"/>
          <p:nvPr/>
        </p:nvSpPr>
        <p:spPr>
          <a:xfrm>
            <a:off x="375001" y="2913325"/>
            <a:ext cx="167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Publish</a:t>
            </a:r>
            <a:br>
              <a:rPr lang="en-US" sz="1200" dirty="0" smtClean="0"/>
            </a:br>
            <a:r>
              <a:rPr lang="en-US" sz="1200" dirty="0" smtClean="0"/>
              <a:t>* Product Updates 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/>
              <a:t> </a:t>
            </a:r>
            <a:r>
              <a:rPr lang="en-US" sz="1200" dirty="0" smtClean="0"/>
              <a:t>new products)</a:t>
            </a:r>
            <a:br>
              <a:rPr lang="en-US" sz="1200" dirty="0" smtClean="0"/>
            </a:br>
            <a:r>
              <a:rPr lang="en-US" sz="1200" dirty="0" smtClean="0"/>
              <a:t>* Order cancellation</a:t>
            </a:r>
            <a:br>
              <a:rPr lang="en-US" sz="1200" dirty="0" smtClean="0"/>
            </a:b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0998" y="241148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0" name="Lightning Bolt 69"/>
          <p:cNvSpPr/>
          <p:nvPr/>
        </p:nvSpPr>
        <p:spPr>
          <a:xfrm>
            <a:off x="1464783" y="2739551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Cube 70"/>
          <p:cNvSpPr/>
          <p:nvPr/>
        </p:nvSpPr>
        <p:spPr>
          <a:xfrm>
            <a:off x="7216409" y="1701860"/>
            <a:ext cx="1783163" cy="10579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xtBox 72"/>
          <p:cNvSpPr txBox="1"/>
          <p:nvPr/>
        </p:nvSpPr>
        <p:spPr>
          <a:xfrm>
            <a:off x="7998870" y="163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4" name="TextBox 73"/>
          <p:cNvSpPr txBox="1"/>
          <p:nvPr/>
        </p:nvSpPr>
        <p:spPr>
          <a:xfrm>
            <a:off x="7181503" y="1969315"/>
            <a:ext cx="1829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calls to Checkout Stock &amp;  Replenish Stock</a:t>
            </a:r>
            <a:endParaRPr lang="nl-NL" sz="1400" dirty="0"/>
          </a:p>
        </p:txBody>
      </p:sp>
      <p:cxnSp>
        <p:nvCxnSpPr>
          <p:cNvPr id="76" name="Elbow Connector 75"/>
          <p:cNvCxnSpPr>
            <a:stCxn id="32" idx="3"/>
            <a:endCxn id="52" idx="1"/>
          </p:cNvCxnSpPr>
          <p:nvPr/>
        </p:nvCxnSpPr>
        <p:spPr>
          <a:xfrm flipV="1">
            <a:off x="5486994" y="1224095"/>
            <a:ext cx="342183" cy="117323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e 79"/>
          <p:cNvSpPr/>
          <p:nvPr/>
        </p:nvSpPr>
        <p:spPr>
          <a:xfrm>
            <a:off x="9306896" y="678727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9295407" y="1009586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Out Of or In Stock events</a:t>
            </a:r>
            <a:endParaRPr lang="nl-NL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0537592" y="615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83" name="Lightning Bolt 82"/>
          <p:cNvSpPr/>
          <p:nvPr/>
        </p:nvSpPr>
        <p:spPr>
          <a:xfrm>
            <a:off x="10233454" y="491069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Elbow Connector 84"/>
          <p:cNvCxnSpPr>
            <a:stCxn id="74" idx="3"/>
            <a:endCxn id="81" idx="1"/>
          </p:cNvCxnSpPr>
          <p:nvPr/>
        </p:nvCxnSpPr>
        <p:spPr>
          <a:xfrm flipV="1">
            <a:off x="9011061" y="1240419"/>
            <a:ext cx="284346" cy="10982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Callout 78"/>
          <p:cNvSpPr/>
          <p:nvPr/>
        </p:nvSpPr>
        <p:spPr>
          <a:xfrm>
            <a:off x="7776566" y="4621498"/>
            <a:ext cx="3113503" cy="590005"/>
          </a:xfrm>
          <a:prstGeom prst="wedgeEllipseCallout">
            <a:avLst>
              <a:gd name="adj1" fmla="val -117631"/>
              <a:gd name="adj2" fmla="val 77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Slip based Choreography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634349" y="5486400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976955" y="5486400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9640394" y="5486400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428418" y="5486400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693921" y="2651759"/>
            <a:ext cx="1802674" cy="1380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Choreographer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3692435" y="4005943"/>
            <a:ext cx="383178" cy="94052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1227911" y="3476933"/>
            <a:ext cx="1915884" cy="844731"/>
          </a:xfrm>
          <a:prstGeom prst="wedgeRectCallout">
            <a:avLst>
              <a:gd name="adj1" fmla="val 83414"/>
              <a:gd name="adj2" fmla="val 4497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11" y="3422246"/>
            <a:ext cx="191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Event Topic – either for all routing slip events or for all events for a specific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7485" y="890779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3618414" y="1194328"/>
            <a:ext cx="1301930" cy="543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87485" y="1737699"/>
            <a:ext cx="579121" cy="6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ghtning Bolt 14"/>
          <p:cNvSpPr/>
          <p:nvPr/>
        </p:nvSpPr>
        <p:spPr>
          <a:xfrm>
            <a:off x="3596639" y="3766267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V="1">
            <a:off x="3884025" y="3342043"/>
            <a:ext cx="809897" cy="66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821578" y="1822107"/>
            <a:ext cx="1637211" cy="683977"/>
          </a:xfrm>
          <a:prstGeom prst="wedgeRectCallout">
            <a:avLst>
              <a:gd name="adj1" fmla="val -203405"/>
              <a:gd name="adj2" fmla="val 1982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579" y="1767420"/>
            <a:ext cx="1567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Meta-data: routing slip definitions per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471749" y="1427373"/>
            <a:ext cx="1943293" cy="730232"/>
          </a:xfrm>
          <a:prstGeom prst="wedgeEllipseCallout">
            <a:avLst>
              <a:gd name="adj1" fmla="val 56179"/>
              <a:gd name="adj2" fmla="val 4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613855" y="1473171"/>
            <a:ext cx="20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proposed order (synchronously) with Customer | Logistics | …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12" idx="2"/>
            <a:endCxn id="7" idx="0"/>
          </p:cNvCxnSpPr>
          <p:nvPr/>
        </p:nvCxnSpPr>
        <p:spPr>
          <a:xfrm>
            <a:off x="4269379" y="1737699"/>
            <a:ext cx="132587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228603" y="1547717"/>
            <a:ext cx="2487191" cy="730232"/>
          </a:xfrm>
          <a:prstGeom prst="wedgeEllipseCallout">
            <a:avLst>
              <a:gd name="adj1" fmla="val -39063"/>
              <a:gd name="adj2" fmla="val 93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5499017" y="1611792"/>
            <a:ext cx="23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Initiate </a:t>
            </a:r>
            <a:r>
              <a:rPr lang="en-US" sz="1200" dirty="0" err="1" smtClean="0"/>
              <a:t>PlaceOrder</a:t>
            </a:r>
            <a:r>
              <a:rPr lang="en-US" sz="1200" dirty="0" smtClean="0"/>
              <a:t> Workflow – create routing slip instance and publish it on workflow topic</a:t>
            </a:r>
            <a:endParaRPr lang="nl-NL" sz="1200" dirty="0"/>
          </a:p>
        </p:txBody>
      </p:sp>
      <p:sp>
        <p:nvSpPr>
          <p:cNvPr id="30" name="Can 29"/>
          <p:cNvSpPr/>
          <p:nvPr/>
        </p:nvSpPr>
        <p:spPr>
          <a:xfrm>
            <a:off x="4994369" y="3387356"/>
            <a:ext cx="391886" cy="40524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Can 30"/>
          <p:cNvSpPr/>
          <p:nvPr/>
        </p:nvSpPr>
        <p:spPr>
          <a:xfrm>
            <a:off x="5725888" y="3285033"/>
            <a:ext cx="566057" cy="60988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561709" y="5486400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33" name="Rectangular Callout 32"/>
          <p:cNvSpPr/>
          <p:nvPr/>
        </p:nvSpPr>
        <p:spPr>
          <a:xfrm>
            <a:off x="8675018" y="2337114"/>
            <a:ext cx="2129246" cy="683977"/>
          </a:xfrm>
          <a:prstGeom prst="wedgeRectCallout">
            <a:avLst>
              <a:gd name="adj1" fmla="val -168386"/>
              <a:gd name="adj2" fmla="val 12060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75018" y="2282427"/>
            <a:ext cx="2490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Instance data: routing slip instances with state for workflow instance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1726" y="3342043"/>
            <a:ext cx="1706434" cy="1040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Choreographer User Interface</a:t>
            </a:r>
            <a:endParaRPr lang="nl-NL" dirty="0">
              <a:solidFill>
                <a:schemeClr val="dk1"/>
              </a:solidFill>
            </a:endParaRPr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>
            <a:off x="6496596" y="3342043"/>
            <a:ext cx="1125131" cy="52043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9838058" y="3520487"/>
            <a:ext cx="2216332" cy="899420"/>
          </a:xfrm>
          <a:prstGeom prst="wedgeRectCallout">
            <a:avLst>
              <a:gd name="adj1" fmla="val -77179"/>
              <a:gd name="adj2" fmla="val 149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8058" y="3465799"/>
            <a:ext cx="2490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Monitoring &amp; managing workflow instances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Managing routing slip definitions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8" idx="3"/>
            <a:endCxn id="32" idx="0"/>
          </p:cNvCxnSpPr>
          <p:nvPr/>
        </p:nvCxnSpPr>
        <p:spPr>
          <a:xfrm flipH="1">
            <a:off x="1463046" y="4946469"/>
            <a:ext cx="242097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3" idx="0"/>
          </p:cNvCxnSpPr>
          <p:nvPr/>
        </p:nvCxnSpPr>
        <p:spPr>
          <a:xfrm flipH="1">
            <a:off x="3535686" y="4946469"/>
            <a:ext cx="34833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4" idx="0"/>
          </p:cNvCxnSpPr>
          <p:nvPr/>
        </p:nvCxnSpPr>
        <p:spPr>
          <a:xfrm>
            <a:off x="3884024" y="4946469"/>
            <a:ext cx="199426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6" idx="0"/>
          </p:cNvCxnSpPr>
          <p:nvPr/>
        </p:nvCxnSpPr>
        <p:spPr>
          <a:xfrm>
            <a:off x="3884024" y="4946469"/>
            <a:ext cx="4445731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5" idx="0"/>
          </p:cNvCxnSpPr>
          <p:nvPr/>
        </p:nvCxnSpPr>
        <p:spPr>
          <a:xfrm>
            <a:off x="3884024" y="4946469"/>
            <a:ext cx="6657707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>
            <a:off x="2033455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Lightning Bolt 50"/>
          <p:cNvSpPr/>
          <p:nvPr/>
        </p:nvSpPr>
        <p:spPr>
          <a:xfrm>
            <a:off x="3505212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Lightning Bolt 51"/>
          <p:cNvSpPr/>
          <p:nvPr/>
        </p:nvSpPr>
        <p:spPr>
          <a:xfrm>
            <a:off x="4976969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Lightning Bolt 52"/>
          <p:cNvSpPr/>
          <p:nvPr/>
        </p:nvSpPr>
        <p:spPr>
          <a:xfrm>
            <a:off x="7093135" y="521867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Lightning Bolt 53"/>
          <p:cNvSpPr/>
          <p:nvPr/>
        </p:nvSpPr>
        <p:spPr>
          <a:xfrm>
            <a:off x="9270262" y="5216434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949349" y="4032328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58343" y="1818196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44686" y="319044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78643" y="5346047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5874" y="4158808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328181" y="4028424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06991" y="450448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92665" y="3326532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21093" y="5284601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54842" y="5294093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Callout 65"/>
          <p:cNvSpPr/>
          <p:nvPr/>
        </p:nvSpPr>
        <p:spPr>
          <a:xfrm>
            <a:off x="5323113" y="3868478"/>
            <a:ext cx="2298612" cy="590005"/>
          </a:xfrm>
          <a:prstGeom prst="wedgeEllipseCallout">
            <a:avLst>
              <a:gd name="adj1" fmla="val -72435"/>
              <a:gd name="adj2" fmla="val 16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/>
          <p:cNvSpPr txBox="1"/>
          <p:nvPr/>
        </p:nvSpPr>
        <p:spPr>
          <a:xfrm>
            <a:off x="5497729" y="3932647"/>
            <a:ext cx="21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Claim task &amp; Retrieve Routing Slip &amp; Workflow </a:t>
            </a:r>
            <a:r>
              <a:rPr lang="en-US" sz="1200" dirty="0"/>
              <a:t>I</a:t>
            </a:r>
            <a:r>
              <a:rPr lang="en-US" sz="1200" dirty="0" smtClean="0"/>
              <a:t>nstance state</a:t>
            </a:r>
            <a:endParaRPr lang="nl-NL" sz="1200" dirty="0"/>
          </a:p>
        </p:txBody>
      </p:sp>
      <p:sp>
        <p:nvSpPr>
          <p:cNvPr id="68" name="Oval Callout 67"/>
          <p:cNvSpPr/>
          <p:nvPr/>
        </p:nvSpPr>
        <p:spPr>
          <a:xfrm>
            <a:off x="5529481" y="4447020"/>
            <a:ext cx="1961615" cy="590005"/>
          </a:xfrm>
          <a:prstGeom prst="wedgeEllipseCallout">
            <a:avLst>
              <a:gd name="adj1" fmla="val -78285"/>
              <a:gd name="adj2" fmla="val -3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656212" y="4511191"/>
            <a:ext cx="178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“task status” &amp;</a:t>
            </a:r>
            <a:br>
              <a:rPr lang="en-US" sz="1200" dirty="0" smtClean="0"/>
            </a:br>
            <a:r>
              <a:rPr lang="en-US" sz="1200" dirty="0" smtClean="0"/>
              <a:t>updates to instance state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3903625" y="569367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2634349" y="6197581"/>
            <a:ext cx="1477186" cy="590005"/>
          </a:xfrm>
          <a:prstGeom prst="wedgeEllipseCallout">
            <a:avLst>
              <a:gd name="adj1" fmla="val 46935"/>
              <a:gd name="adj2" fmla="val -94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2773685" y="6261752"/>
            <a:ext cx="128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the step in the workflow</a:t>
            </a:r>
            <a:endParaRPr lang="nl-NL" sz="1200" dirty="0"/>
          </a:p>
        </p:txBody>
      </p:sp>
      <p:sp>
        <p:nvSpPr>
          <p:cNvPr id="75" name="Oval Callout 74"/>
          <p:cNvSpPr/>
          <p:nvPr/>
        </p:nvSpPr>
        <p:spPr>
          <a:xfrm>
            <a:off x="1945341" y="2558144"/>
            <a:ext cx="2380657" cy="591236"/>
          </a:xfrm>
          <a:prstGeom prst="wedgeEllipseCallout">
            <a:avLst>
              <a:gd name="adj1" fmla="val 46478"/>
              <a:gd name="adj2" fmla="val 7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048695" y="2630862"/>
            <a:ext cx="23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Routing Slip event – with type, identifier &amp; routing details</a:t>
            </a:r>
            <a:endParaRPr lang="nl-NL" sz="1200" dirty="0"/>
          </a:p>
        </p:txBody>
      </p:sp>
      <p:sp>
        <p:nvSpPr>
          <p:cNvPr id="77" name="Oval Callout 76"/>
          <p:cNvSpPr/>
          <p:nvPr/>
        </p:nvSpPr>
        <p:spPr>
          <a:xfrm>
            <a:off x="7776566" y="4621499"/>
            <a:ext cx="3113503" cy="590005"/>
          </a:xfrm>
          <a:prstGeom prst="wedgeEllipseCallout">
            <a:avLst>
              <a:gd name="adj1" fmla="val -45381"/>
              <a:gd name="adj2" fmla="val 78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996870" y="4695276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  <p:sp>
        <p:nvSpPr>
          <p:cNvPr id="80" name="Oval Callout 79"/>
          <p:cNvSpPr/>
          <p:nvPr/>
        </p:nvSpPr>
        <p:spPr>
          <a:xfrm>
            <a:off x="-130791" y="4542406"/>
            <a:ext cx="3113503" cy="590005"/>
          </a:xfrm>
          <a:prstGeom prst="wedgeEllipseCallout">
            <a:avLst>
              <a:gd name="adj1" fmla="val 60289"/>
              <a:gd name="adj2" fmla="val 83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89513" y="4616183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0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409303" y="1494799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(&amp; App?) Shop – Customer User Interface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31221" y="2226319"/>
            <a:ext cx="1837509" cy="940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Edit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5235" y="2226319"/>
            <a:ext cx="2137955" cy="17330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Browse/ 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Rate /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recommendations</a:t>
            </a:r>
            <a:endParaRPr lang="nl-NL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27573" y="2226319"/>
            <a:ext cx="2137955" cy="17330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the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Order Status /History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9609912" y="2226319"/>
            <a:ext cx="2137955" cy="15041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payment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invoices &amp; billing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13113" y="2221965"/>
            <a:ext cx="1987739" cy="1885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loyalty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on loyalty status / points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409303" y="4883457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Back Office User Interface</a:t>
            </a:r>
          </a:p>
          <a:p>
            <a:pPr algn="ctr"/>
            <a:endParaRPr lang="en-US" sz="2400" dirty="0" smtClean="0"/>
          </a:p>
          <a:p>
            <a:pPr algn="ctr"/>
            <a:endParaRPr lang="nl-NL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80777" y="4317400"/>
            <a:ext cx="2137955" cy="12240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prices &amp; discounts</a:t>
            </a:r>
            <a:endParaRPr lang="nl-NL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7574" y="4966189"/>
            <a:ext cx="2137954" cy="5752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Orders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609913" y="4735410"/>
            <a:ext cx="2102412" cy="8060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 </a:t>
            </a:r>
            <a:r>
              <a:rPr lang="en-US" dirty="0" err="1" smtClean="0"/>
              <a:t>mgt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31221" y="4735412"/>
            <a:ext cx="1837509" cy="806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Manage Customers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3138" y="5689513"/>
            <a:ext cx="2245944" cy="10232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Shipping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2642055" y="4735411"/>
            <a:ext cx="1958797" cy="806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Loyalty Status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531221" y="5689513"/>
            <a:ext cx="3502897" cy="10232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Orders (size, destination, 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Order (shipping)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Payment status</a:t>
            </a:r>
            <a:endParaRPr lang="nl-NL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5528" y="1175909"/>
            <a:ext cx="2346797" cy="684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&amp; </a:t>
            </a:r>
            <a:r>
              <a:rPr lang="en-US" dirty="0" err="1" smtClean="0"/>
              <a:t>Nav</a:t>
            </a:r>
            <a:endParaRPr lang="nl-N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Producers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806952" y="5531081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395727" y="2565187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12762" y="5531081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1297064" y="4494761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3701142" y="5531081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832873" y="4315467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99739" y="3118304"/>
            <a:ext cx="6851086" cy="8837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11" name="Rounded Rectangle 10"/>
          <p:cNvSpPr/>
          <p:nvPr/>
        </p:nvSpPr>
        <p:spPr>
          <a:xfrm>
            <a:off x="3325518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X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50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Y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6844382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Z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8603813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Q</a:t>
            </a:r>
            <a:endParaRPr lang="nl-NL" dirty="0"/>
          </a:p>
        </p:txBody>
      </p:sp>
      <p:sp>
        <p:nvSpPr>
          <p:cNvPr id="17" name="Oval Callout 16"/>
          <p:cNvSpPr/>
          <p:nvPr/>
        </p:nvSpPr>
        <p:spPr>
          <a:xfrm>
            <a:off x="8874547" y="590412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ightning Bolt 17"/>
          <p:cNvSpPr/>
          <p:nvPr/>
        </p:nvSpPr>
        <p:spPr>
          <a:xfrm>
            <a:off x="8729318" y="382458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9157527" y="561392"/>
            <a:ext cx="155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Shop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Abandoned basket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Failed search</a:t>
            </a:r>
            <a:endParaRPr lang="nl-NL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10491268" y="3118304"/>
            <a:ext cx="1700732" cy="952920"/>
          </a:xfrm>
          <a:prstGeom prst="wedgeEllipseCallout">
            <a:avLst>
              <a:gd name="adj1" fmla="val -58192"/>
              <a:gd name="adj2" fmla="val 89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Lightning Bolt 20"/>
          <p:cNvSpPr/>
          <p:nvPr/>
        </p:nvSpPr>
        <p:spPr>
          <a:xfrm>
            <a:off x="10346039" y="3242144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0684151" y="3240227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Payment </a:t>
            </a:r>
            <a:br>
              <a:rPr lang="en-US" sz="1200" dirty="0" smtClean="0"/>
            </a:br>
            <a:r>
              <a:rPr lang="en-US" sz="1200" dirty="0" smtClean="0"/>
              <a:t>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Frozen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Unfrozen</a:t>
            </a:r>
            <a:endParaRPr lang="nl-NL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7916221" y="4702715"/>
            <a:ext cx="1700732" cy="621126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Lightning Bolt 23"/>
          <p:cNvSpPr/>
          <p:nvPr/>
        </p:nvSpPr>
        <p:spPr>
          <a:xfrm>
            <a:off x="7770992" y="44947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8122725" y="469333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Shipping Status</a:t>
            </a:r>
            <a:endParaRPr lang="nl-NL" sz="1200" dirty="0"/>
          </a:p>
        </p:txBody>
      </p:sp>
      <p:sp>
        <p:nvSpPr>
          <p:cNvPr id="26" name="Oval Callout 25"/>
          <p:cNvSpPr/>
          <p:nvPr/>
        </p:nvSpPr>
        <p:spPr>
          <a:xfrm>
            <a:off x="5787279" y="4698900"/>
            <a:ext cx="1700732" cy="621126"/>
          </a:xfrm>
          <a:prstGeom prst="wedgeEllipseCallout">
            <a:avLst>
              <a:gd name="adj1" fmla="val 1371"/>
              <a:gd name="adj2" fmla="val 1216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ightning Bolt 26"/>
          <p:cNvSpPr/>
          <p:nvPr/>
        </p:nvSpPr>
        <p:spPr>
          <a:xfrm>
            <a:off x="5642050" y="4490946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6070259" y="4669880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3658337" y="4695085"/>
            <a:ext cx="1700732" cy="621126"/>
          </a:xfrm>
          <a:prstGeom prst="wedgeEllipseCallout">
            <a:avLst>
              <a:gd name="adj1" fmla="val 2953"/>
              <a:gd name="adj2" fmla="val 1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ightning Bolt 29"/>
          <p:cNvSpPr/>
          <p:nvPr/>
        </p:nvSpPr>
        <p:spPr>
          <a:xfrm>
            <a:off x="3513108" y="448713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854176" y="4731149"/>
            <a:ext cx="147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Loyalty </a:t>
            </a:r>
            <a:br>
              <a:rPr lang="en-US" sz="1200" dirty="0" smtClean="0"/>
            </a:br>
            <a:r>
              <a:rPr lang="en-US" sz="1200" dirty="0" smtClean="0"/>
              <a:t>Status Change</a:t>
            </a:r>
            <a:endParaRPr lang="nl-NL" sz="1200" dirty="0"/>
          </a:p>
        </p:txBody>
      </p:sp>
      <p:sp>
        <p:nvSpPr>
          <p:cNvPr id="35" name="Oval Callout 34"/>
          <p:cNvSpPr/>
          <p:nvPr/>
        </p:nvSpPr>
        <p:spPr>
          <a:xfrm>
            <a:off x="1634391" y="1618836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ghtning Bolt 35"/>
          <p:cNvSpPr/>
          <p:nvPr/>
        </p:nvSpPr>
        <p:spPr>
          <a:xfrm>
            <a:off x="1489162" y="1410882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1827723" y="158981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Withdrawn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Details Changed</a:t>
            </a:r>
            <a:endParaRPr lang="nl-NL" sz="1200" dirty="0"/>
          </a:p>
        </p:txBody>
      </p:sp>
      <p:sp>
        <p:nvSpPr>
          <p:cNvPr id="38" name="Oval Callout 37"/>
          <p:cNvSpPr/>
          <p:nvPr/>
        </p:nvSpPr>
        <p:spPr>
          <a:xfrm>
            <a:off x="181944" y="4200615"/>
            <a:ext cx="1700732" cy="621126"/>
          </a:xfrm>
          <a:prstGeom prst="wedgeEllipseCallout">
            <a:avLst>
              <a:gd name="adj1" fmla="val 28254"/>
              <a:gd name="adj2" fmla="val 88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ghtning Bolt 38"/>
          <p:cNvSpPr/>
          <p:nvPr/>
        </p:nvSpPr>
        <p:spPr>
          <a:xfrm>
            <a:off x="36715" y="39926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464924" y="4171595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Changed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4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614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Logistics Microservice for the  Soaring through the Clouds – The Sequel</vt:lpstr>
      <vt:lpstr>The Shop and its Departments (microservices)</vt:lpstr>
      <vt:lpstr>Logistics Microservice</vt:lpstr>
      <vt:lpstr>Logistics Microservice Testing/Demo Harness</vt:lpstr>
      <vt:lpstr>Routing Slip based Choreography</vt:lpstr>
      <vt:lpstr>The User Interfaces</vt:lpstr>
      <vt:lpstr>Events and Producers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through the Clouds – The Sequel</dc:title>
  <dc:creator>Lucas Jellema</dc:creator>
  <cp:lastModifiedBy>Lucas Jellema</cp:lastModifiedBy>
  <cp:revision>49</cp:revision>
  <dcterms:created xsi:type="dcterms:W3CDTF">2018-01-24T08:54:49Z</dcterms:created>
  <dcterms:modified xsi:type="dcterms:W3CDTF">2018-02-04T17:07:50Z</dcterms:modified>
</cp:coreProperties>
</file>