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74" r:id="rId4"/>
    <p:sldId id="277" r:id="rId5"/>
    <p:sldId id="278" r:id="rId6"/>
    <p:sldId id="276" r:id="rId7"/>
    <p:sldId id="275" r:id="rId8"/>
    <p:sldId id="266" r:id="rId9"/>
    <p:sldId id="273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CC66FF"/>
    <a:srgbClr val="9900FF"/>
    <a:srgbClr val="CC0066"/>
    <a:srgbClr val="7F7F7F"/>
    <a:srgbClr val="FF0000"/>
    <a:srgbClr val="00B050"/>
    <a:srgbClr val="FDC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5A5DF-2C94-4F7E-AAA6-B31AAB6BB737}" type="datetimeFigureOut">
              <a:rPr lang="nl-NL" smtClean="0"/>
              <a:t>9-2-2018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FCE8C-42D9-43C6-BADD-EC45F87C089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348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218B-532D-4305-86F5-189ED9A69158}" type="datetimeFigureOut">
              <a:rPr lang="nl-NL" smtClean="0"/>
              <a:t>9-2-2018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546-231D-475C-B5EC-5D48B791FE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073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218B-532D-4305-86F5-189ED9A69158}" type="datetimeFigureOut">
              <a:rPr lang="nl-NL" smtClean="0"/>
              <a:t>9-2-2018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546-231D-475C-B5EC-5D48B791FE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747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218B-532D-4305-86F5-189ED9A69158}" type="datetimeFigureOut">
              <a:rPr lang="nl-NL" smtClean="0"/>
              <a:t>9-2-2018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546-231D-475C-B5EC-5D48B791FE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277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218B-532D-4305-86F5-189ED9A69158}" type="datetimeFigureOut">
              <a:rPr lang="nl-NL" smtClean="0"/>
              <a:t>9-2-2018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546-231D-475C-B5EC-5D48B791FE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625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218B-532D-4305-86F5-189ED9A69158}" type="datetimeFigureOut">
              <a:rPr lang="nl-NL" smtClean="0"/>
              <a:t>9-2-2018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546-231D-475C-B5EC-5D48B791FE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094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218B-532D-4305-86F5-189ED9A69158}" type="datetimeFigureOut">
              <a:rPr lang="nl-NL" smtClean="0"/>
              <a:t>9-2-2018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546-231D-475C-B5EC-5D48B791FE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927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218B-532D-4305-86F5-189ED9A69158}" type="datetimeFigureOut">
              <a:rPr lang="nl-NL" smtClean="0"/>
              <a:t>9-2-2018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546-231D-475C-B5EC-5D48B791FE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20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218B-532D-4305-86F5-189ED9A69158}" type="datetimeFigureOut">
              <a:rPr lang="nl-NL" smtClean="0"/>
              <a:t>9-2-2018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546-231D-475C-B5EC-5D48B791FE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685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218B-532D-4305-86F5-189ED9A69158}" type="datetimeFigureOut">
              <a:rPr lang="nl-NL" smtClean="0"/>
              <a:t>9-2-2018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546-231D-475C-B5EC-5D48B791FE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323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218B-532D-4305-86F5-189ED9A69158}" type="datetimeFigureOut">
              <a:rPr lang="nl-NL" smtClean="0"/>
              <a:t>9-2-2018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546-231D-475C-B5EC-5D48B791FE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877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218B-532D-4305-86F5-189ED9A69158}" type="datetimeFigureOut">
              <a:rPr lang="nl-NL" smtClean="0"/>
              <a:t>9-2-2018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2546-231D-475C-B5EC-5D48B791FE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146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A218B-532D-4305-86F5-189ED9A69158}" type="datetimeFigureOut">
              <a:rPr lang="nl-NL" smtClean="0"/>
              <a:t>9-2-2018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F2546-231D-475C-B5EC-5D48B791FE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2242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Logistics </a:t>
            </a:r>
            <a:r>
              <a:rPr lang="en-US" dirty="0" err="1" smtClean="0"/>
              <a:t>Microservice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the </a:t>
            </a:r>
            <a:br>
              <a:rPr lang="en-US" dirty="0" smtClean="0"/>
            </a:br>
            <a:r>
              <a:rPr lang="en-US" dirty="0" smtClean="0"/>
              <a:t>Soaring through the Clouds – The Sequel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EMEA PaaS Partner Forum</a:t>
            </a:r>
          </a:p>
          <a:p>
            <a:r>
              <a:rPr lang="en-US" dirty="0" smtClean="0"/>
              <a:t>Budapest, March 2018</a:t>
            </a:r>
          </a:p>
        </p:txBody>
      </p:sp>
    </p:spTree>
    <p:extLst>
      <p:ext uri="{BB962C8B-B14F-4D97-AF65-F5344CB8AC3E}">
        <p14:creationId xmlns:p14="http://schemas.microsoft.com/office/powerpoint/2010/main" val="243404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Shop and its Departments (</a:t>
            </a:r>
            <a:r>
              <a:rPr lang="en-US" dirty="0" err="1" smtClean="0"/>
              <a:t>microservices</a:t>
            </a:r>
            <a:r>
              <a:rPr lang="en-US" dirty="0" smtClean="0"/>
              <a:t>)</a:t>
            </a:r>
            <a:endParaRPr lang="nl-NL" dirty="0"/>
          </a:p>
        </p:txBody>
      </p:sp>
      <p:sp>
        <p:nvSpPr>
          <p:cNvPr id="4" name="Rounded Rectangle 3"/>
          <p:cNvSpPr/>
          <p:nvPr/>
        </p:nvSpPr>
        <p:spPr>
          <a:xfrm>
            <a:off x="4419601" y="2899955"/>
            <a:ext cx="1802674" cy="103632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nl-NL" dirty="0"/>
          </a:p>
        </p:txBody>
      </p:sp>
      <p:sp>
        <p:nvSpPr>
          <p:cNvPr id="5" name="Rounded Rectangle 4"/>
          <p:cNvSpPr/>
          <p:nvPr/>
        </p:nvSpPr>
        <p:spPr>
          <a:xfrm>
            <a:off x="1937657" y="2899955"/>
            <a:ext cx="1802674" cy="143691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Catalog</a:t>
            </a:r>
          </a:p>
          <a:p>
            <a:pPr algn="ctr"/>
            <a:r>
              <a:rPr lang="en-US" dirty="0" smtClean="0"/>
              <a:t>including</a:t>
            </a:r>
          </a:p>
          <a:p>
            <a:pPr algn="ctr"/>
            <a:r>
              <a:rPr lang="en-US" dirty="0" smtClean="0"/>
              <a:t>Pricing &amp; Discounts</a:t>
            </a:r>
            <a:endParaRPr lang="nl-NL" dirty="0"/>
          </a:p>
        </p:txBody>
      </p:sp>
      <p:sp>
        <p:nvSpPr>
          <p:cNvPr id="6" name="Rounded Rectangle 5"/>
          <p:cNvSpPr/>
          <p:nvPr/>
        </p:nvSpPr>
        <p:spPr>
          <a:xfrm>
            <a:off x="4419601" y="4521655"/>
            <a:ext cx="1802674" cy="103632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Logistics (Warehouse, Stock, Shipping)</a:t>
            </a:r>
            <a:endParaRPr lang="nl-NL" dirty="0"/>
          </a:p>
        </p:txBody>
      </p:sp>
      <p:sp>
        <p:nvSpPr>
          <p:cNvPr id="7" name="Rounded Rectangle 6"/>
          <p:cNvSpPr/>
          <p:nvPr/>
        </p:nvSpPr>
        <p:spPr>
          <a:xfrm>
            <a:off x="4123508" y="1464911"/>
            <a:ext cx="4802777" cy="553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</a:t>
            </a:r>
            <a:endParaRPr lang="nl-NL" dirty="0"/>
          </a:p>
        </p:txBody>
      </p:sp>
      <p:sp>
        <p:nvSpPr>
          <p:cNvPr id="8" name="Rounded Rectangle 7"/>
          <p:cNvSpPr/>
          <p:nvPr/>
        </p:nvSpPr>
        <p:spPr>
          <a:xfrm>
            <a:off x="6901545" y="2899955"/>
            <a:ext cx="1802674" cy="10363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Customers</a:t>
            </a:r>
            <a:endParaRPr lang="nl-NL" dirty="0"/>
          </a:p>
        </p:txBody>
      </p:sp>
      <p:sp>
        <p:nvSpPr>
          <p:cNvPr id="9" name="Rounded Rectangle 8"/>
          <p:cNvSpPr/>
          <p:nvPr/>
        </p:nvSpPr>
        <p:spPr>
          <a:xfrm>
            <a:off x="9222378" y="2899955"/>
            <a:ext cx="1802674" cy="103632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Loyalty Program</a:t>
            </a:r>
            <a:endParaRPr lang="nl-NL" dirty="0"/>
          </a:p>
        </p:txBody>
      </p:sp>
      <p:sp>
        <p:nvSpPr>
          <p:cNvPr id="12" name="Rounded Rectangle 11"/>
          <p:cNvSpPr/>
          <p:nvPr/>
        </p:nvSpPr>
        <p:spPr>
          <a:xfrm>
            <a:off x="9222378" y="4521655"/>
            <a:ext cx="1802674" cy="103632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Billing, Invoicing &amp; Collection</a:t>
            </a:r>
            <a:endParaRPr lang="nl-NL" dirty="0"/>
          </a:p>
        </p:txBody>
      </p:sp>
      <p:sp>
        <p:nvSpPr>
          <p:cNvPr id="3" name="Folded Corner 2"/>
          <p:cNvSpPr/>
          <p:nvPr/>
        </p:nvSpPr>
        <p:spPr>
          <a:xfrm>
            <a:off x="5564776" y="2711161"/>
            <a:ext cx="960120" cy="462190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Luis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Folded Corner 12"/>
          <p:cNvSpPr/>
          <p:nvPr/>
        </p:nvSpPr>
        <p:spPr>
          <a:xfrm>
            <a:off x="10387152" y="2711161"/>
            <a:ext cx="960120" cy="462190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Jose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Folded Corner 13"/>
          <p:cNvSpPr/>
          <p:nvPr/>
        </p:nvSpPr>
        <p:spPr>
          <a:xfrm>
            <a:off x="1561008" y="2643981"/>
            <a:ext cx="960120" cy="462190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Guido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Folded Corner 14"/>
          <p:cNvSpPr/>
          <p:nvPr/>
        </p:nvSpPr>
        <p:spPr>
          <a:xfrm>
            <a:off x="10387152" y="4336869"/>
            <a:ext cx="960120" cy="462190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Sven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Folded Corner 15"/>
          <p:cNvSpPr/>
          <p:nvPr/>
        </p:nvSpPr>
        <p:spPr>
          <a:xfrm>
            <a:off x="7805057" y="2711161"/>
            <a:ext cx="1131027" cy="462190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Lonneke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Folded Corner 16"/>
          <p:cNvSpPr/>
          <p:nvPr/>
        </p:nvSpPr>
        <p:spPr>
          <a:xfrm>
            <a:off x="5521234" y="4152449"/>
            <a:ext cx="960120" cy="462190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Lucas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Folded Corner 17"/>
          <p:cNvSpPr/>
          <p:nvPr/>
        </p:nvSpPr>
        <p:spPr>
          <a:xfrm>
            <a:off x="8456024" y="1343724"/>
            <a:ext cx="960120" cy="462190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Lucas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29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3837"/>
            <a:ext cx="10515600" cy="6015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Logistics </a:t>
            </a:r>
            <a:r>
              <a:rPr lang="en-US" dirty="0" err="1" smtClean="0"/>
              <a:t>Microservice</a:t>
            </a:r>
            <a:endParaRPr lang="nl-NL" dirty="0"/>
          </a:p>
        </p:txBody>
      </p:sp>
      <p:sp>
        <p:nvSpPr>
          <p:cNvPr id="3" name="Rounded Rectangle 2"/>
          <p:cNvSpPr/>
          <p:nvPr/>
        </p:nvSpPr>
        <p:spPr>
          <a:xfrm>
            <a:off x="2944419" y="3108960"/>
            <a:ext cx="6817885" cy="210747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ight Arrow 3"/>
          <p:cNvSpPr/>
          <p:nvPr/>
        </p:nvSpPr>
        <p:spPr>
          <a:xfrm>
            <a:off x="2360017" y="3614058"/>
            <a:ext cx="905691" cy="1166949"/>
          </a:xfrm>
          <a:prstGeom prst="rightArrow">
            <a:avLst/>
          </a:prstGeom>
          <a:solidFill>
            <a:srgbClr val="CC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Lightning Bolt 4"/>
          <p:cNvSpPr/>
          <p:nvPr/>
        </p:nvSpPr>
        <p:spPr>
          <a:xfrm>
            <a:off x="2269346" y="3614058"/>
            <a:ext cx="430306" cy="518517"/>
          </a:xfrm>
          <a:prstGeom prst="lightningBol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ight Arrow 5"/>
          <p:cNvSpPr/>
          <p:nvPr/>
        </p:nvSpPr>
        <p:spPr>
          <a:xfrm>
            <a:off x="9514109" y="3614058"/>
            <a:ext cx="905691" cy="1166949"/>
          </a:xfrm>
          <a:prstGeom prst="rightArrow">
            <a:avLst/>
          </a:prstGeom>
          <a:solidFill>
            <a:srgbClr val="CC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Lightning Bolt 6"/>
          <p:cNvSpPr/>
          <p:nvPr/>
        </p:nvSpPr>
        <p:spPr>
          <a:xfrm>
            <a:off x="9423438" y="3614058"/>
            <a:ext cx="430306" cy="518517"/>
          </a:xfrm>
          <a:prstGeom prst="lightningBol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Callout 7"/>
          <p:cNvSpPr/>
          <p:nvPr/>
        </p:nvSpPr>
        <p:spPr>
          <a:xfrm>
            <a:off x="9861683" y="2804161"/>
            <a:ext cx="2199683" cy="809897"/>
          </a:xfrm>
          <a:prstGeom prst="wedgeEllipseCallout">
            <a:avLst>
              <a:gd name="adj1" fmla="val -31309"/>
              <a:gd name="adj2" fmla="val 1115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10106450" y="2885944"/>
            <a:ext cx="1525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Product Out Stock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Product In Stock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Shipping News</a:t>
            </a:r>
            <a:endParaRPr lang="nl-NL" sz="1200" dirty="0"/>
          </a:p>
        </p:txBody>
      </p:sp>
      <p:sp>
        <p:nvSpPr>
          <p:cNvPr id="10" name="Oval Callout 9"/>
          <p:cNvSpPr/>
          <p:nvPr/>
        </p:nvSpPr>
        <p:spPr>
          <a:xfrm>
            <a:off x="213548" y="2901362"/>
            <a:ext cx="2199683" cy="809897"/>
          </a:xfrm>
          <a:prstGeom prst="wedgeEllipseCallout">
            <a:avLst>
              <a:gd name="adj1" fmla="val 51830"/>
              <a:gd name="adj2" fmla="val 1061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extBox 10"/>
          <p:cNvSpPr txBox="1"/>
          <p:nvPr/>
        </p:nvSpPr>
        <p:spPr>
          <a:xfrm>
            <a:off x="458315" y="2983145"/>
            <a:ext cx="1494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Product Update</a:t>
            </a:r>
            <a:br>
              <a:rPr lang="en-US" sz="1200" dirty="0" smtClean="0"/>
            </a:br>
            <a:r>
              <a:rPr lang="en-US" sz="1200" dirty="0" smtClean="0"/>
              <a:t>(</a:t>
            </a:r>
            <a:r>
              <a:rPr lang="en-US" sz="1200" dirty="0" err="1" smtClean="0"/>
              <a:t>incl</a:t>
            </a:r>
            <a:r>
              <a:rPr lang="en-US" sz="1200" dirty="0" smtClean="0"/>
              <a:t> new product)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Order Cancelled</a:t>
            </a:r>
            <a:endParaRPr lang="nl-NL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786738" y="6052457"/>
            <a:ext cx="2778034" cy="69668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Shipping Partners</a:t>
            </a:r>
          </a:p>
          <a:p>
            <a:pPr algn="ctr"/>
            <a:r>
              <a:rPr lang="en-US" dirty="0" smtClean="0"/>
              <a:t>(DHL, FedEx, UPS,…)</a:t>
            </a:r>
            <a:endParaRPr lang="nl-NL" dirty="0"/>
          </a:p>
        </p:txBody>
      </p:sp>
      <p:sp>
        <p:nvSpPr>
          <p:cNvPr id="13" name="Down Arrow 12"/>
          <p:cNvSpPr/>
          <p:nvPr/>
        </p:nvSpPr>
        <p:spPr>
          <a:xfrm>
            <a:off x="3997229" y="5007429"/>
            <a:ext cx="278675" cy="1184365"/>
          </a:xfrm>
          <a:prstGeom prst="downArrow">
            <a:avLst/>
          </a:prstGeom>
          <a:solidFill>
            <a:srgbClr val="CC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Up Arrow 13"/>
          <p:cNvSpPr/>
          <p:nvPr/>
        </p:nvSpPr>
        <p:spPr>
          <a:xfrm>
            <a:off x="4413065" y="5007428"/>
            <a:ext cx="357051" cy="1184365"/>
          </a:xfrm>
          <a:prstGeom prst="upArrow">
            <a:avLst/>
          </a:prstGeom>
          <a:solidFill>
            <a:srgbClr val="CC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Folded Corner 14"/>
          <p:cNvSpPr/>
          <p:nvPr/>
        </p:nvSpPr>
        <p:spPr>
          <a:xfrm>
            <a:off x="4591589" y="5320936"/>
            <a:ext cx="1549463" cy="557348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xtBox 15"/>
          <p:cNvSpPr txBox="1"/>
          <p:nvPr/>
        </p:nvSpPr>
        <p:spPr>
          <a:xfrm>
            <a:off x="4591590" y="5311519"/>
            <a:ext cx="144302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Parcel Status Update</a:t>
            </a:r>
          </a:p>
          <a:p>
            <a:r>
              <a:rPr lang="en-US" sz="1100" dirty="0" smtClean="0"/>
              <a:t>* </a:t>
            </a:r>
            <a:r>
              <a:rPr lang="en-US" sz="1100" dirty="0" err="1" smtClean="0"/>
              <a:t>shippingIdentifier</a:t>
            </a:r>
            <a:endParaRPr lang="en-US" sz="1100" dirty="0" smtClean="0"/>
          </a:p>
          <a:p>
            <a:r>
              <a:rPr lang="en-US" sz="1100" dirty="0" smtClean="0"/>
              <a:t>* location, ETA, status</a:t>
            </a:r>
            <a:endParaRPr lang="nl-NL" sz="1100" dirty="0"/>
          </a:p>
        </p:txBody>
      </p:sp>
      <p:sp>
        <p:nvSpPr>
          <p:cNvPr id="17" name="Folded Corner 16"/>
          <p:cNvSpPr/>
          <p:nvPr/>
        </p:nvSpPr>
        <p:spPr>
          <a:xfrm>
            <a:off x="1915882" y="5124184"/>
            <a:ext cx="2249534" cy="754100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xtBox 17"/>
          <p:cNvSpPr txBox="1"/>
          <p:nvPr/>
        </p:nvSpPr>
        <p:spPr>
          <a:xfrm>
            <a:off x="1933920" y="5148313"/>
            <a:ext cx="21591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Submit Parcel</a:t>
            </a:r>
          </a:p>
          <a:p>
            <a:r>
              <a:rPr lang="en-US" sz="1100" dirty="0" smtClean="0"/>
              <a:t>=&gt; </a:t>
            </a:r>
            <a:r>
              <a:rPr lang="en-US" sz="1100" dirty="0" err="1" smtClean="0"/>
              <a:t>shippingIdentifier</a:t>
            </a:r>
            <a:r>
              <a:rPr lang="en-US" sz="1100" dirty="0" smtClean="0"/>
              <a:t>, location, desired ETA, items</a:t>
            </a:r>
          </a:p>
          <a:p>
            <a:r>
              <a:rPr lang="en-US" sz="1100" dirty="0" smtClean="0"/>
              <a:t>&lt;= track &amp; trace, ETA</a:t>
            </a:r>
            <a:endParaRPr lang="nl-NL" sz="1100" dirty="0"/>
          </a:p>
        </p:txBody>
      </p:sp>
      <p:sp>
        <p:nvSpPr>
          <p:cNvPr id="19" name="Down Arrow 18"/>
          <p:cNvSpPr/>
          <p:nvPr/>
        </p:nvSpPr>
        <p:spPr>
          <a:xfrm>
            <a:off x="4093023" y="2651619"/>
            <a:ext cx="1510274" cy="644406"/>
          </a:xfrm>
          <a:prstGeom prst="downArrow">
            <a:avLst/>
          </a:prstGeom>
          <a:solidFill>
            <a:srgbClr val="CC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nl-NL" dirty="0"/>
          </a:p>
        </p:txBody>
      </p:sp>
      <p:sp>
        <p:nvSpPr>
          <p:cNvPr id="20" name="Folded Corner 19"/>
          <p:cNvSpPr/>
          <p:nvPr/>
        </p:nvSpPr>
        <p:spPr>
          <a:xfrm>
            <a:off x="3448590" y="593751"/>
            <a:ext cx="2978331" cy="2172031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xtBox 20"/>
          <p:cNvSpPr txBox="1"/>
          <p:nvPr/>
        </p:nvSpPr>
        <p:spPr>
          <a:xfrm>
            <a:off x="3448590" y="566110"/>
            <a:ext cx="31786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/>
              <a:t>Shipping Operations</a:t>
            </a:r>
          </a:p>
          <a:p>
            <a:r>
              <a:rPr lang="en-US" sz="1100" dirty="0" smtClean="0"/>
              <a:t>Submit Shipping</a:t>
            </a:r>
          </a:p>
          <a:p>
            <a:r>
              <a:rPr lang="en-US" sz="1100" dirty="0" smtClean="0"/>
              <a:t>=&gt; </a:t>
            </a:r>
            <a:r>
              <a:rPr lang="en-US" sz="1100" dirty="0" err="1" smtClean="0"/>
              <a:t>orderIdentifier</a:t>
            </a:r>
            <a:r>
              <a:rPr lang="en-US" sz="1100" dirty="0" smtClean="0"/>
              <a:t>, destination, desired ETA, items</a:t>
            </a:r>
          </a:p>
          <a:p>
            <a:r>
              <a:rPr lang="en-US" sz="1100" dirty="0" smtClean="0"/>
              <a:t>&lt;= </a:t>
            </a:r>
            <a:r>
              <a:rPr lang="en-US" sz="1100" dirty="0" err="1" smtClean="0"/>
              <a:t>shippingIdentifier</a:t>
            </a:r>
            <a:r>
              <a:rPr lang="en-US" sz="1100" dirty="0" smtClean="0"/>
              <a:t>, ETA, </a:t>
            </a:r>
            <a:r>
              <a:rPr lang="en-US" sz="1100" dirty="0" err="1" smtClean="0"/>
              <a:t>shippingCosts</a:t>
            </a:r>
            <a:endParaRPr lang="en-US" sz="1100" dirty="0" smtClean="0"/>
          </a:p>
          <a:p>
            <a:r>
              <a:rPr lang="en-US" sz="1100" dirty="0" err="1" smtClean="0"/>
              <a:t>ValidateProposedShipment</a:t>
            </a:r>
            <a:endParaRPr lang="en-US" sz="1100" dirty="0" smtClean="0"/>
          </a:p>
          <a:p>
            <a:r>
              <a:rPr lang="en-US" sz="1100" dirty="0" smtClean="0"/>
              <a:t>=&gt; items, destination</a:t>
            </a:r>
            <a:br>
              <a:rPr lang="en-US" sz="1100" dirty="0" smtClean="0"/>
            </a:br>
            <a:r>
              <a:rPr lang="en-US" sz="1100" dirty="0" smtClean="0"/>
              <a:t>&lt;= Validation result</a:t>
            </a:r>
          </a:p>
          <a:p>
            <a:r>
              <a:rPr lang="en-US" sz="1100" dirty="0" smtClean="0"/>
              <a:t>Cancel Shipping (=&gt; </a:t>
            </a:r>
            <a:r>
              <a:rPr lang="en-US" sz="1100" dirty="0" err="1" smtClean="0"/>
              <a:t>shippingIdentifier</a:t>
            </a:r>
            <a:r>
              <a:rPr lang="en-US" sz="1100" dirty="0" smtClean="0"/>
              <a:t>)</a:t>
            </a:r>
          </a:p>
          <a:p>
            <a:r>
              <a:rPr lang="en-US" sz="1100" dirty="0" smtClean="0"/>
              <a:t>Request Status </a:t>
            </a:r>
            <a:r>
              <a:rPr lang="en-US" sz="1100" dirty="0"/>
              <a:t>(=&gt; </a:t>
            </a:r>
            <a:r>
              <a:rPr lang="en-US" sz="1100" dirty="0" err="1" smtClean="0"/>
              <a:t>shippingIdentifier</a:t>
            </a:r>
            <a:r>
              <a:rPr lang="en-US" sz="1100" dirty="0" smtClean="0"/>
              <a:t>)</a:t>
            </a:r>
          </a:p>
          <a:p>
            <a:r>
              <a:rPr lang="en-US" sz="1100" dirty="0" smtClean="0"/>
              <a:t>Retrieve Details </a:t>
            </a:r>
            <a:r>
              <a:rPr lang="en-US" sz="1100" dirty="0"/>
              <a:t>(=&gt; </a:t>
            </a:r>
            <a:r>
              <a:rPr lang="en-US" sz="1100" dirty="0" err="1"/>
              <a:t>shippingIdentifier</a:t>
            </a:r>
            <a:r>
              <a:rPr lang="en-US" sz="1100" dirty="0" smtClean="0"/>
              <a:t>)</a:t>
            </a:r>
          </a:p>
          <a:p>
            <a:r>
              <a:rPr lang="en-US" sz="1100" dirty="0" err="1" smtClean="0"/>
              <a:t>FindShippings</a:t>
            </a:r>
            <a:r>
              <a:rPr lang="en-US" sz="1100" dirty="0" smtClean="0"/>
              <a:t> (=&gt; search criteria)</a:t>
            </a:r>
            <a:endParaRPr lang="en-US" sz="1100" dirty="0"/>
          </a:p>
          <a:p>
            <a:endParaRPr lang="nl-NL" sz="1100" dirty="0"/>
          </a:p>
        </p:txBody>
      </p:sp>
      <p:sp>
        <p:nvSpPr>
          <p:cNvPr id="22" name="Down Arrow 21"/>
          <p:cNvSpPr/>
          <p:nvPr/>
        </p:nvSpPr>
        <p:spPr>
          <a:xfrm>
            <a:off x="7271651" y="2651619"/>
            <a:ext cx="1510274" cy="644406"/>
          </a:xfrm>
          <a:prstGeom prst="downArrow">
            <a:avLst/>
          </a:prstGeom>
          <a:solidFill>
            <a:srgbClr val="CC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nl-NL" dirty="0"/>
          </a:p>
        </p:txBody>
      </p:sp>
      <p:sp>
        <p:nvSpPr>
          <p:cNvPr id="23" name="Folded Corner 22"/>
          <p:cNvSpPr/>
          <p:nvPr/>
        </p:nvSpPr>
        <p:spPr>
          <a:xfrm>
            <a:off x="6627218" y="1411423"/>
            <a:ext cx="2886891" cy="1354359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6617739" y="1441063"/>
            <a:ext cx="28963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/>
              <a:t>Stock Operations</a:t>
            </a:r>
          </a:p>
          <a:p>
            <a:r>
              <a:rPr lang="en-US" sz="1100" dirty="0" smtClean="0"/>
              <a:t>Check Stock for Product (=&gt; </a:t>
            </a:r>
            <a:r>
              <a:rPr lang="en-US" sz="1100" dirty="0" err="1" smtClean="0"/>
              <a:t>productIdentifier</a:t>
            </a:r>
            <a:r>
              <a:rPr lang="en-US" sz="1100" dirty="0" smtClean="0"/>
              <a:t>)</a:t>
            </a:r>
          </a:p>
          <a:p>
            <a:r>
              <a:rPr lang="en-US" sz="1100" dirty="0" smtClean="0"/>
              <a:t>Replenish Product Stock (</a:t>
            </a:r>
            <a:r>
              <a:rPr lang="en-US" sz="1100" dirty="0"/>
              <a:t>=&gt; </a:t>
            </a:r>
            <a:r>
              <a:rPr lang="en-US" sz="1100" dirty="0" err="1" smtClean="0"/>
              <a:t>productIdentifier</a:t>
            </a:r>
            <a:r>
              <a:rPr lang="en-US" sz="1100" dirty="0" smtClean="0"/>
              <a:t>, quantity)</a:t>
            </a:r>
          </a:p>
          <a:p>
            <a:r>
              <a:rPr lang="en-US" sz="1100" dirty="0" smtClean="0"/>
              <a:t>Checkout Stock (=&gt; </a:t>
            </a:r>
            <a:r>
              <a:rPr lang="en-US" sz="1100" dirty="0" err="1" smtClean="0"/>
              <a:t>productIdentifier</a:t>
            </a:r>
            <a:r>
              <a:rPr lang="en-US" sz="1100" dirty="0" smtClean="0"/>
              <a:t>, quantity, purpose, </a:t>
            </a:r>
            <a:r>
              <a:rPr lang="en-US" sz="1100" dirty="0" err="1" smtClean="0"/>
              <a:t>orderIdentifier</a:t>
            </a:r>
            <a:r>
              <a:rPr lang="en-US" sz="1100" dirty="0" smtClean="0"/>
              <a:t>)</a:t>
            </a:r>
          </a:p>
          <a:p>
            <a:r>
              <a:rPr lang="en-US" sz="1100" dirty="0" err="1" smtClean="0"/>
              <a:t>FindStockPositions</a:t>
            </a:r>
            <a:r>
              <a:rPr lang="en-US" sz="1100" dirty="0" smtClean="0"/>
              <a:t> (=&gt; search criteria)</a:t>
            </a:r>
            <a:endParaRPr lang="en-US" sz="1100" dirty="0"/>
          </a:p>
          <a:p>
            <a:endParaRPr lang="nl-NL" sz="1100" dirty="0"/>
          </a:p>
        </p:txBody>
      </p:sp>
      <p:sp>
        <p:nvSpPr>
          <p:cNvPr id="25" name="Rounded Rectangle 24"/>
          <p:cNvSpPr/>
          <p:nvPr/>
        </p:nvSpPr>
        <p:spPr>
          <a:xfrm>
            <a:off x="4302031" y="3453561"/>
            <a:ext cx="1055275" cy="447879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900FF"/>
                </a:solidFill>
              </a:rPr>
              <a:t>Shipping</a:t>
            </a:r>
            <a:endParaRPr lang="nl-NL" dirty="0">
              <a:solidFill>
                <a:srgbClr val="9900FF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445053" y="3453560"/>
            <a:ext cx="1055275" cy="447879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9900FF"/>
                </a:solidFill>
              </a:rPr>
              <a:t>Stock Item</a:t>
            </a:r>
            <a:endParaRPr lang="nl-NL" sz="1600" dirty="0">
              <a:solidFill>
                <a:srgbClr val="9900FF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667098" y="4320632"/>
            <a:ext cx="1055275" cy="447879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9900FF"/>
                </a:solidFill>
              </a:rPr>
              <a:t>ShipLog</a:t>
            </a:r>
            <a:endParaRPr lang="nl-NL" dirty="0">
              <a:solidFill>
                <a:srgbClr val="9900FF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320522" y="4320632"/>
            <a:ext cx="1055275" cy="447879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900FF"/>
                </a:solidFill>
              </a:rPr>
              <a:t>Items</a:t>
            </a:r>
            <a:endParaRPr lang="nl-NL" dirty="0">
              <a:solidFill>
                <a:srgbClr val="9900FF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667098" y="3453560"/>
            <a:ext cx="1055275" cy="447879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900FF"/>
                </a:solidFill>
              </a:rPr>
              <a:t>Parcel</a:t>
            </a:r>
            <a:endParaRPr lang="nl-NL" dirty="0">
              <a:solidFill>
                <a:srgbClr val="9900FF"/>
              </a:solidFill>
            </a:endParaRPr>
          </a:p>
        </p:txBody>
      </p:sp>
      <p:cxnSp>
        <p:nvCxnSpPr>
          <p:cNvPr id="31" name="Elbow Connector 30"/>
          <p:cNvCxnSpPr/>
          <p:nvPr/>
        </p:nvCxnSpPr>
        <p:spPr>
          <a:xfrm rot="16200000" flipH="1">
            <a:off x="4376101" y="4126346"/>
            <a:ext cx="43097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9" idx="2"/>
            <a:endCxn id="28" idx="0"/>
          </p:cNvCxnSpPr>
          <p:nvPr/>
        </p:nvCxnSpPr>
        <p:spPr>
          <a:xfrm rot="5400000">
            <a:off x="5311852" y="3437747"/>
            <a:ext cx="419193" cy="13465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16200000" flipH="1">
            <a:off x="6156969" y="4079386"/>
            <a:ext cx="426694" cy="113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5" idx="3"/>
            <a:endCxn id="29" idx="1"/>
          </p:cNvCxnSpPr>
          <p:nvPr/>
        </p:nvCxnSpPr>
        <p:spPr>
          <a:xfrm flipV="1">
            <a:off x="5357306" y="3677500"/>
            <a:ext cx="30979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041594" y="3469744"/>
            <a:ext cx="1055275" cy="447879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9900FF"/>
                </a:solidFill>
              </a:rPr>
              <a:t>Country Shipping Rules</a:t>
            </a:r>
            <a:endParaRPr lang="nl-NL" sz="1100" dirty="0">
              <a:solidFill>
                <a:srgbClr val="9900FF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7455458" y="4349338"/>
            <a:ext cx="1055275" cy="447879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9900FF"/>
                </a:solidFill>
              </a:rPr>
              <a:t>Stock Item Log</a:t>
            </a:r>
            <a:endParaRPr lang="nl-NL" sz="1600" dirty="0">
              <a:solidFill>
                <a:srgbClr val="9900FF"/>
              </a:solidFill>
            </a:endParaRPr>
          </a:p>
        </p:txBody>
      </p:sp>
      <p:cxnSp>
        <p:nvCxnSpPr>
          <p:cNvPr id="46" name="Elbow Connector 45"/>
          <p:cNvCxnSpPr>
            <a:stCxn id="26" idx="2"/>
            <a:endCxn id="44" idx="0"/>
          </p:cNvCxnSpPr>
          <p:nvPr/>
        </p:nvCxnSpPr>
        <p:spPr>
          <a:xfrm rot="16200000" flipH="1">
            <a:off x="7753944" y="4120185"/>
            <a:ext cx="447899" cy="104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810103" y="5611601"/>
            <a:ext cx="4821957" cy="1137542"/>
          </a:xfrm>
          <a:prstGeom prst="rect">
            <a:avLst/>
          </a:prstGeom>
          <a:solidFill>
            <a:srgbClr val="CC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Logistics Management User Interface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nl-NL" dirty="0"/>
          </a:p>
        </p:txBody>
      </p:sp>
      <p:sp>
        <p:nvSpPr>
          <p:cNvPr id="48" name="Rectangle 47"/>
          <p:cNvSpPr/>
          <p:nvPr/>
        </p:nvSpPr>
        <p:spPr>
          <a:xfrm>
            <a:off x="6966857" y="5920392"/>
            <a:ext cx="2090057" cy="724248"/>
          </a:xfrm>
          <a:prstGeom prst="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Rectangle 48"/>
          <p:cNvSpPr/>
          <p:nvPr/>
        </p:nvSpPr>
        <p:spPr>
          <a:xfrm>
            <a:off x="9366069" y="5920392"/>
            <a:ext cx="2090057" cy="724248"/>
          </a:xfrm>
          <a:prstGeom prst="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TextBox 49"/>
          <p:cNvSpPr txBox="1"/>
          <p:nvPr/>
        </p:nvSpPr>
        <p:spPr>
          <a:xfrm>
            <a:off x="6966857" y="5878284"/>
            <a:ext cx="189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 </a:t>
            </a:r>
            <a:r>
              <a:rPr lang="en-US" dirty="0" err="1" smtClean="0"/>
              <a:t>Shippings</a:t>
            </a:r>
            <a:endParaRPr lang="nl-NL" dirty="0"/>
          </a:p>
        </p:txBody>
      </p:sp>
      <p:sp>
        <p:nvSpPr>
          <p:cNvPr id="51" name="TextBox 50"/>
          <p:cNvSpPr txBox="1"/>
          <p:nvPr/>
        </p:nvSpPr>
        <p:spPr>
          <a:xfrm>
            <a:off x="9324985" y="5881059"/>
            <a:ext cx="1504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 Stock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9247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899140" cy="6015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Logistics </a:t>
            </a:r>
            <a:r>
              <a:rPr lang="en-US" dirty="0" err="1" smtClean="0"/>
              <a:t>Microservice</a:t>
            </a:r>
            <a:endParaRPr lang="nl-NL" dirty="0"/>
          </a:p>
        </p:txBody>
      </p:sp>
      <p:sp>
        <p:nvSpPr>
          <p:cNvPr id="3" name="Rounded Rectangle 2"/>
          <p:cNvSpPr/>
          <p:nvPr/>
        </p:nvSpPr>
        <p:spPr>
          <a:xfrm>
            <a:off x="2281945" y="1905326"/>
            <a:ext cx="6817885" cy="210747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ight Arrow 5"/>
          <p:cNvSpPr/>
          <p:nvPr/>
        </p:nvSpPr>
        <p:spPr>
          <a:xfrm>
            <a:off x="8851635" y="2410424"/>
            <a:ext cx="905691" cy="1166949"/>
          </a:xfrm>
          <a:prstGeom prst="rightArrow">
            <a:avLst/>
          </a:prstGeom>
          <a:solidFill>
            <a:srgbClr val="CC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Lightning Bolt 6"/>
          <p:cNvSpPr/>
          <p:nvPr/>
        </p:nvSpPr>
        <p:spPr>
          <a:xfrm>
            <a:off x="8760964" y="2410424"/>
            <a:ext cx="430306" cy="518517"/>
          </a:xfrm>
          <a:prstGeom prst="lightningBol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Down Arrow 18"/>
          <p:cNvSpPr/>
          <p:nvPr/>
        </p:nvSpPr>
        <p:spPr>
          <a:xfrm>
            <a:off x="3430549" y="1447985"/>
            <a:ext cx="1510274" cy="644406"/>
          </a:xfrm>
          <a:prstGeom prst="downArrow">
            <a:avLst/>
          </a:prstGeom>
          <a:solidFill>
            <a:srgbClr val="CC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nl-NL" dirty="0"/>
          </a:p>
        </p:txBody>
      </p:sp>
      <p:sp>
        <p:nvSpPr>
          <p:cNvPr id="22" name="Down Arrow 21"/>
          <p:cNvSpPr/>
          <p:nvPr/>
        </p:nvSpPr>
        <p:spPr>
          <a:xfrm>
            <a:off x="5286677" y="1455874"/>
            <a:ext cx="1510274" cy="644406"/>
          </a:xfrm>
          <a:prstGeom prst="downArrow">
            <a:avLst/>
          </a:prstGeom>
          <a:solidFill>
            <a:srgbClr val="CC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nl-NL" dirty="0"/>
          </a:p>
        </p:txBody>
      </p:sp>
      <p:sp>
        <p:nvSpPr>
          <p:cNvPr id="45" name="Rounded Rectangle 44"/>
          <p:cNvSpPr/>
          <p:nvPr/>
        </p:nvSpPr>
        <p:spPr>
          <a:xfrm>
            <a:off x="2300604" y="4422713"/>
            <a:ext cx="3141608" cy="210747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TextBox 29"/>
          <p:cNvSpPr txBox="1"/>
          <p:nvPr/>
        </p:nvSpPr>
        <p:spPr>
          <a:xfrm>
            <a:off x="3006686" y="4491120"/>
            <a:ext cx="2029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Shipping Data Store</a:t>
            </a:r>
            <a:endParaRPr lang="nl-NL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492" y="5908276"/>
            <a:ext cx="2034648" cy="435739"/>
          </a:xfrm>
          <a:prstGeom prst="rect">
            <a:avLst/>
          </a:prstGeom>
        </p:spPr>
      </p:pic>
      <p:sp>
        <p:nvSpPr>
          <p:cNvPr id="36" name="Flowchart: Magnetic Disk 35"/>
          <p:cNvSpPr/>
          <p:nvPr/>
        </p:nvSpPr>
        <p:spPr>
          <a:xfrm>
            <a:off x="2445562" y="4843511"/>
            <a:ext cx="1109402" cy="9788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Shippings</a:t>
            </a:r>
            <a:endParaRPr lang="en-US" dirty="0" smtClean="0"/>
          </a:p>
          <a:p>
            <a:pPr algn="ctr"/>
            <a:r>
              <a:rPr lang="en-US" sz="1200" dirty="0" smtClean="0"/>
              <a:t>Parcels</a:t>
            </a:r>
          </a:p>
          <a:p>
            <a:pPr algn="ctr"/>
            <a:r>
              <a:rPr lang="en-US" sz="1200" dirty="0"/>
              <a:t>L</a:t>
            </a:r>
            <a:r>
              <a:rPr lang="en-US" sz="1200" dirty="0" smtClean="0"/>
              <a:t>og</a:t>
            </a:r>
            <a:endParaRPr lang="nl-NL" dirty="0"/>
          </a:p>
        </p:txBody>
      </p:sp>
      <p:sp>
        <p:nvSpPr>
          <p:cNvPr id="37" name="Cube 36"/>
          <p:cNvSpPr/>
          <p:nvPr/>
        </p:nvSpPr>
        <p:spPr>
          <a:xfrm>
            <a:off x="2522305" y="2250982"/>
            <a:ext cx="2416054" cy="135591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30" name="Picture 6" descr="Image result for node j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355" y="3140215"/>
            <a:ext cx="1372175" cy="36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ounded Rectangle 51"/>
          <p:cNvSpPr/>
          <p:nvPr/>
        </p:nvSpPr>
        <p:spPr>
          <a:xfrm>
            <a:off x="6038893" y="4470139"/>
            <a:ext cx="3089529" cy="210747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TextBox 52"/>
          <p:cNvSpPr txBox="1"/>
          <p:nvPr/>
        </p:nvSpPr>
        <p:spPr>
          <a:xfrm>
            <a:off x="6592730" y="4538546"/>
            <a:ext cx="172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Stock Data Store</a:t>
            </a:r>
            <a:endParaRPr lang="nl-NL" dirty="0"/>
          </a:p>
        </p:txBody>
      </p:sp>
      <p:sp>
        <p:nvSpPr>
          <p:cNvPr id="55" name="Flowchart: Magnetic Disk 54"/>
          <p:cNvSpPr/>
          <p:nvPr/>
        </p:nvSpPr>
        <p:spPr>
          <a:xfrm>
            <a:off x="7659952" y="4840839"/>
            <a:ext cx="1264016" cy="89941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Stock</a:t>
            </a:r>
            <a:endParaRPr lang="nl-NL" dirty="0"/>
          </a:p>
        </p:txBody>
      </p:sp>
      <p:sp>
        <p:nvSpPr>
          <p:cNvPr id="56" name="Rounded Rectangle 55"/>
          <p:cNvSpPr/>
          <p:nvPr/>
        </p:nvSpPr>
        <p:spPr>
          <a:xfrm>
            <a:off x="7031707" y="2170197"/>
            <a:ext cx="1728488" cy="5882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</a:p>
          <a:p>
            <a:pPr algn="ctr"/>
            <a:r>
              <a:rPr lang="en-US" dirty="0" smtClean="0"/>
              <a:t>Shipping Rules</a:t>
            </a:r>
            <a:endParaRPr lang="nl-NL" dirty="0"/>
          </a:p>
        </p:txBody>
      </p:sp>
      <p:pic>
        <p:nvPicPr>
          <p:cNvPr id="1032" name="Picture 8" descr="Image result for kafka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818" y="1447985"/>
            <a:ext cx="1750300" cy="175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Flowchart: Magnetic Disk 56"/>
          <p:cNvSpPr/>
          <p:nvPr/>
        </p:nvSpPr>
        <p:spPr>
          <a:xfrm>
            <a:off x="4062334" y="5001714"/>
            <a:ext cx="1023610" cy="7490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Shipping Rules</a:t>
            </a:r>
            <a:endParaRPr lang="nl-NL" sz="1600" dirty="0"/>
          </a:p>
        </p:txBody>
      </p:sp>
      <p:pic>
        <p:nvPicPr>
          <p:cNvPr id="58" name="Picture 8" descr="Image result for docker hub 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131" y="6425190"/>
            <a:ext cx="1176328" cy="34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8" descr="Image result for docker hub 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570" y="2323135"/>
            <a:ext cx="801712" cy="23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8" descr="Image result for docker hub 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623" y="6530185"/>
            <a:ext cx="1176328" cy="34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ounded Rectangle 60"/>
          <p:cNvSpPr/>
          <p:nvPr/>
        </p:nvSpPr>
        <p:spPr>
          <a:xfrm>
            <a:off x="9191270" y="869433"/>
            <a:ext cx="1546412" cy="699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Apiary</a:t>
            </a:r>
            <a:endParaRPr lang="nl-NL" dirty="0"/>
          </a:p>
        </p:txBody>
      </p:sp>
      <p:sp>
        <p:nvSpPr>
          <p:cNvPr id="62" name="Rounded Rectangle 61"/>
          <p:cNvSpPr/>
          <p:nvPr/>
        </p:nvSpPr>
        <p:spPr>
          <a:xfrm>
            <a:off x="7060681" y="853924"/>
            <a:ext cx="1546412" cy="699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Platform</a:t>
            </a:r>
            <a:endParaRPr lang="nl-NL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0622" y="613834"/>
            <a:ext cx="618954" cy="400894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6960" y="792154"/>
            <a:ext cx="566651" cy="238082"/>
          </a:xfrm>
          <a:prstGeom prst="rect">
            <a:avLst/>
          </a:prstGeom>
        </p:spPr>
      </p:pic>
      <p:pic>
        <p:nvPicPr>
          <p:cNvPr id="65" name="Picture 24" descr="Image resul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170" y="6055375"/>
            <a:ext cx="1325947" cy="35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Image result for oracle container cloud servic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843" y="1883305"/>
            <a:ext cx="418172" cy="41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Image result for oracle container cloud servic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060" y="4422667"/>
            <a:ext cx="418172" cy="41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Image result for oracle container cloud servic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721" y="4422667"/>
            <a:ext cx="418172" cy="41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Flowchart: Magnetic Disk 68"/>
          <p:cNvSpPr/>
          <p:nvPr/>
        </p:nvSpPr>
        <p:spPr>
          <a:xfrm>
            <a:off x="6191482" y="5402095"/>
            <a:ext cx="1264016" cy="89941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Details</a:t>
            </a:r>
            <a:endParaRPr lang="nl-NL" dirty="0"/>
          </a:p>
        </p:txBody>
      </p:sp>
      <p:sp>
        <p:nvSpPr>
          <p:cNvPr id="70" name="Cube 69"/>
          <p:cNvSpPr/>
          <p:nvPr/>
        </p:nvSpPr>
        <p:spPr>
          <a:xfrm>
            <a:off x="5091548" y="2235361"/>
            <a:ext cx="1751882" cy="135591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34" name="Picture 10" descr="Image result for spring boot log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84" y="3043658"/>
            <a:ext cx="1067851" cy="56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1496" y="4012798"/>
            <a:ext cx="597796" cy="398531"/>
          </a:xfrm>
          <a:prstGeom prst="rect">
            <a:avLst/>
          </a:prstGeom>
        </p:spPr>
      </p:pic>
      <p:pic>
        <p:nvPicPr>
          <p:cNvPr id="73" name="Snagit_PPTCA9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28" y="1511509"/>
            <a:ext cx="679362" cy="620069"/>
          </a:xfrm>
          <a:prstGeom prst="rect">
            <a:avLst/>
          </a:prstGeom>
        </p:spPr>
      </p:pic>
      <p:grpSp>
        <p:nvGrpSpPr>
          <p:cNvPr id="74" name="Group 102"/>
          <p:cNvGrpSpPr>
            <a:grpSpLocks noChangeAspect="1"/>
          </p:cNvGrpSpPr>
          <p:nvPr/>
        </p:nvGrpSpPr>
        <p:grpSpPr bwMode="auto">
          <a:xfrm>
            <a:off x="6107071" y="2758462"/>
            <a:ext cx="161087" cy="329806"/>
            <a:chOff x="4686300" y="1439863"/>
            <a:chExt cx="1577975" cy="2936875"/>
          </a:xfrm>
        </p:grpSpPr>
        <p:sp>
          <p:nvSpPr>
            <p:cNvPr id="75" name="Freeform 1"/>
            <p:cNvSpPr>
              <a:spLocks noChangeArrowheads="1"/>
            </p:cNvSpPr>
            <p:nvPr/>
          </p:nvSpPr>
          <p:spPr bwMode="gray">
            <a:xfrm>
              <a:off x="5211763" y="1439863"/>
              <a:ext cx="519112" cy="1103312"/>
            </a:xfrm>
            <a:custGeom>
              <a:avLst/>
              <a:gdLst>
                <a:gd name="T0" fmla="*/ 168683281 w 1440"/>
                <a:gd name="T1" fmla="*/ 0 h 3065"/>
                <a:gd name="T2" fmla="*/ 179079581 w 1440"/>
                <a:gd name="T3" fmla="*/ 16067678 h 3065"/>
                <a:gd name="T4" fmla="*/ 184797744 w 1440"/>
                <a:gd name="T5" fmla="*/ 33172434 h 3065"/>
                <a:gd name="T6" fmla="*/ 187007214 w 1440"/>
                <a:gd name="T7" fmla="*/ 51443137 h 3065"/>
                <a:gd name="T8" fmla="*/ 185967548 w 1440"/>
                <a:gd name="T9" fmla="*/ 69843429 h 3065"/>
                <a:gd name="T10" fmla="*/ 183628300 w 1440"/>
                <a:gd name="T11" fmla="*/ 80079933 h 3065"/>
                <a:gd name="T12" fmla="*/ 176740332 w 1440"/>
                <a:gd name="T13" fmla="*/ 99516943 h 3065"/>
                <a:gd name="T14" fmla="*/ 160625870 w 1440"/>
                <a:gd name="T15" fmla="*/ 125821484 h 3065"/>
                <a:gd name="T16" fmla="*/ 148020100 w 1440"/>
                <a:gd name="T17" fmla="*/ 143055470 h 3065"/>
                <a:gd name="T18" fmla="*/ 125018031 w 1440"/>
                <a:gd name="T19" fmla="*/ 165861451 h 3065"/>
                <a:gd name="T20" fmla="*/ 99806492 w 1440"/>
                <a:gd name="T21" fmla="*/ 187630715 h 3065"/>
                <a:gd name="T22" fmla="*/ 71216038 w 1440"/>
                <a:gd name="T23" fmla="*/ 213935617 h 3065"/>
                <a:gd name="T24" fmla="*/ 52892105 w 1440"/>
                <a:gd name="T25" fmla="*/ 235704880 h 3065"/>
                <a:gd name="T26" fmla="*/ 47044165 w 1440"/>
                <a:gd name="T27" fmla="*/ 243738719 h 3065"/>
                <a:gd name="T28" fmla="*/ 41326002 w 1440"/>
                <a:gd name="T29" fmla="*/ 258510861 h 3065"/>
                <a:gd name="T30" fmla="*/ 37947087 w 1440"/>
                <a:gd name="T31" fmla="*/ 273412233 h 3065"/>
                <a:gd name="T32" fmla="*/ 37947087 w 1440"/>
                <a:gd name="T33" fmla="*/ 289480271 h 3065"/>
                <a:gd name="T34" fmla="*/ 41326002 w 1440"/>
                <a:gd name="T35" fmla="*/ 305418360 h 3065"/>
                <a:gd name="T36" fmla="*/ 47044165 w 1440"/>
                <a:gd name="T37" fmla="*/ 316951120 h 3065"/>
                <a:gd name="T38" fmla="*/ 67707346 w 1440"/>
                <a:gd name="T39" fmla="*/ 351289501 h 3065"/>
                <a:gd name="T40" fmla="*/ 89539971 w 1440"/>
                <a:gd name="T41" fmla="*/ 385498653 h 3065"/>
                <a:gd name="T42" fmla="*/ 96297439 w 1440"/>
                <a:gd name="T43" fmla="*/ 397031053 h 3065"/>
                <a:gd name="T44" fmla="*/ 48213608 w 1440"/>
                <a:gd name="T45" fmla="*/ 351289501 h 3065"/>
                <a:gd name="T46" fmla="*/ 35607839 w 1440"/>
                <a:gd name="T47" fmla="*/ 337554077 h 3065"/>
                <a:gd name="T48" fmla="*/ 14945018 w 1440"/>
                <a:gd name="T49" fmla="*/ 310083228 h 3065"/>
                <a:gd name="T50" fmla="*/ 6887607 w 1440"/>
                <a:gd name="T51" fmla="*/ 295181856 h 3065"/>
                <a:gd name="T52" fmla="*/ 0 w 1440"/>
                <a:gd name="T53" fmla="*/ 271079979 h 3065"/>
                <a:gd name="T54" fmla="*/ 1169444 w 1440"/>
                <a:gd name="T55" fmla="*/ 252809276 h 3065"/>
                <a:gd name="T56" fmla="*/ 2339248 w 1440"/>
                <a:gd name="T57" fmla="*/ 247107691 h 3065"/>
                <a:gd name="T58" fmla="*/ 13775214 w 1440"/>
                <a:gd name="T59" fmla="*/ 225338427 h 3065"/>
                <a:gd name="T60" fmla="*/ 31059480 w 1440"/>
                <a:gd name="T61" fmla="*/ 205901417 h 3065"/>
                <a:gd name="T62" fmla="*/ 42495806 w 1440"/>
                <a:gd name="T63" fmla="*/ 194498607 h 3065"/>
                <a:gd name="T64" fmla="*/ 82652003 w 1440"/>
                <a:gd name="T65" fmla="*/ 162492480 h 3065"/>
                <a:gd name="T66" fmla="*/ 121639117 w 1440"/>
                <a:gd name="T67" fmla="*/ 130486352 h 3065"/>
                <a:gd name="T68" fmla="*/ 133075082 w 1440"/>
                <a:gd name="T69" fmla="*/ 117787645 h 3065"/>
                <a:gd name="T70" fmla="*/ 156077512 w 1440"/>
                <a:gd name="T71" fmla="*/ 89280079 h 3065"/>
                <a:gd name="T72" fmla="*/ 164134563 w 1440"/>
                <a:gd name="T73" fmla="*/ 72046094 h 3065"/>
                <a:gd name="T74" fmla="*/ 169852725 w 1440"/>
                <a:gd name="T75" fmla="*/ 53775391 h 3065"/>
                <a:gd name="T76" fmla="*/ 172191974 w 1440"/>
                <a:gd name="T77" fmla="*/ 41206273 h 3065"/>
                <a:gd name="T78" fmla="*/ 171022530 w 1440"/>
                <a:gd name="T79" fmla="*/ 13735424 h 306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40" h="3065">
                  <a:moveTo>
                    <a:pt x="1298" y="0"/>
                  </a:moveTo>
                  <a:lnTo>
                    <a:pt x="1298" y="0"/>
                  </a:lnTo>
                  <a:lnTo>
                    <a:pt x="1342" y="53"/>
                  </a:lnTo>
                  <a:lnTo>
                    <a:pt x="1378" y="124"/>
                  </a:lnTo>
                  <a:lnTo>
                    <a:pt x="1404" y="185"/>
                  </a:lnTo>
                  <a:lnTo>
                    <a:pt x="1422" y="256"/>
                  </a:lnTo>
                  <a:lnTo>
                    <a:pt x="1439" y="327"/>
                  </a:lnTo>
                  <a:lnTo>
                    <a:pt x="1439" y="397"/>
                  </a:lnTo>
                  <a:lnTo>
                    <a:pt x="1439" y="468"/>
                  </a:lnTo>
                  <a:lnTo>
                    <a:pt x="1431" y="539"/>
                  </a:lnTo>
                  <a:lnTo>
                    <a:pt x="1413" y="618"/>
                  </a:lnTo>
                  <a:lnTo>
                    <a:pt x="1386" y="697"/>
                  </a:lnTo>
                  <a:lnTo>
                    <a:pt x="1360" y="768"/>
                  </a:lnTo>
                  <a:lnTo>
                    <a:pt x="1316" y="839"/>
                  </a:lnTo>
                  <a:lnTo>
                    <a:pt x="1236" y="971"/>
                  </a:lnTo>
                  <a:lnTo>
                    <a:pt x="1139" y="1104"/>
                  </a:lnTo>
                  <a:lnTo>
                    <a:pt x="1051" y="1192"/>
                  </a:lnTo>
                  <a:lnTo>
                    <a:pt x="962" y="1280"/>
                  </a:lnTo>
                  <a:lnTo>
                    <a:pt x="768" y="1448"/>
                  </a:lnTo>
                  <a:lnTo>
                    <a:pt x="654" y="1545"/>
                  </a:lnTo>
                  <a:lnTo>
                    <a:pt x="548" y="1651"/>
                  </a:lnTo>
                  <a:lnTo>
                    <a:pt x="442" y="1757"/>
                  </a:lnTo>
                  <a:lnTo>
                    <a:pt x="407" y="1819"/>
                  </a:lnTo>
                  <a:lnTo>
                    <a:pt x="362" y="1881"/>
                  </a:lnTo>
                  <a:lnTo>
                    <a:pt x="336" y="1934"/>
                  </a:lnTo>
                  <a:lnTo>
                    <a:pt x="318" y="1995"/>
                  </a:lnTo>
                  <a:lnTo>
                    <a:pt x="301" y="2057"/>
                  </a:lnTo>
                  <a:lnTo>
                    <a:pt x="292" y="2110"/>
                  </a:lnTo>
                  <a:lnTo>
                    <a:pt x="292" y="2172"/>
                  </a:lnTo>
                  <a:lnTo>
                    <a:pt x="292" y="2234"/>
                  </a:lnTo>
                  <a:lnTo>
                    <a:pt x="301" y="2296"/>
                  </a:lnTo>
                  <a:lnTo>
                    <a:pt x="318" y="2357"/>
                  </a:lnTo>
                  <a:lnTo>
                    <a:pt x="362" y="2446"/>
                  </a:lnTo>
                  <a:lnTo>
                    <a:pt x="407" y="2543"/>
                  </a:lnTo>
                  <a:lnTo>
                    <a:pt x="521" y="2711"/>
                  </a:lnTo>
                  <a:lnTo>
                    <a:pt x="636" y="2887"/>
                  </a:lnTo>
                  <a:lnTo>
                    <a:pt x="689" y="2975"/>
                  </a:lnTo>
                  <a:lnTo>
                    <a:pt x="741" y="3064"/>
                  </a:lnTo>
                  <a:lnTo>
                    <a:pt x="548" y="2887"/>
                  </a:lnTo>
                  <a:lnTo>
                    <a:pt x="371" y="2711"/>
                  </a:lnTo>
                  <a:lnTo>
                    <a:pt x="274" y="2605"/>
                  </a:lnTo>
                  <a:lnTo>
                    <a:pt x="194" y="2507"/>
                  </a:lnTo>
                  <a:lnTo>
                    <a:pt x="115" y="2393"/>
                  </a:lnTo>
                  <a:lnTo>
                    <a:pt x="53" y="2278"/>
                  </a:lnTo>
                  <a:lnTo>
                    <a:pt x="18" y="2190"/>
                  </a:lnTo>
                  <a:lnTo>
                    <a:pt x="0" y="2092"/>
                  </a:lnTo>
                  <a:lnTo>
                    <a:pt x="0" y="1995"/>
                  </a:lnTo>
                  <a:lnTo>
                    <a:pt x="9" y="1951"/>
                  </a:lnTo>
                  <a:lnTo>
                    <a:pt x="18" y="1907"/>
                  </a:lnTo>
                  <a:lnTo>
                    <a:pt x="53" y="1819"/>
                  </a:lnTo>
                  <a:lnTo>
                    <a:pt x="106" y="1739"/>
                  </a:lnTo>
                  <a:lnTo>
                    <a:pt x="168" y="1660"/>
                  </a:lnTo>
                  <a:lnTo>
                    <a:pt x="239" y="1589"/>
                  </a:lnTo>
                  <a:lnTo>
                    <a:pt x="327" y="1501"/>
                  </a:lnTo>
                  <a:lnTo>
                    <a:pt x="424" y="1413"/>
                  </a:lnTo>
                  <a:lnTo>
                    <a:pt x="636" y="1254"/>
                  </a:lnTo>
                  <a:lnTo>
                    <a:pt x="839" y="1086"/>
                  </a:lnTo>
                  <a:lnTo>
                    <a:pt x="936" y="1007"/>
                  </a:lnTo>
                  <a:lnTo>
                    <a:pt x="1024" y="909"/>
                  </a:lnTo>
                  <a:lnTo>
                    <a:pt x="1121" y="803"/>
                  </a:lnTo>
                  <a:lnTo>
                    <a:pt x="1201" y="689"/>
                  </a:lnTo>
                  <a:lnTo>
                    <a:pt x="1236" y="618"/>
                  </a:lnTo>
                  <a:lnTo>
                    <a:pt x="1263" y="556"/>
                  </a:lnTo>
                  <a:lnTo>
                    <a:pt x="1289" y="486"/>
                  </a:lnTo>
                  <a:lnTo>
                    <a:pt x="1307" y="415"/>
                  </a:lnTo>
                  <a:lnTo>
                    <a:pt x="1325" y="318"/>
                  </a:lnTo>
                  <a:lnTo>
                    <a:pt x="1325" y="212"/>
                  </a:lnTo>
                  <a:lnTo>
                    <a:pt x="1316" y="106"/>
                  </a:lnTo>
                  <a:lnTo>
                    <a:pt x="1298" y="0"/>
                  </a:lnTo>
                </a:path>
              </a:pathLst>
            </a:custGeom>
            <a:solidFill>
              <a:srgbClr val="E11F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2"/>
            <p:cNvSpPr>
              <a:spLocks noChangeArrowheads="1"/>
            </p:cNvSpPr>
            <p:nvPr/>
          </p:nvSpPr>
          <p:spPr bwMode="gray">
            <a:xfrm>
              <a:off x="5478463" y="1849438"/>
              <a:ext cx="446087" cy="763587"/>
            </a:xfrm>
            <a:custGeom>
              <a:avLst/>
              <a:gdLst>
                <a:gd name="T0" fmla="*/ 45962095 w 1238"/>
                <a:gd name="T1" fmla="*/ 53838646 h 2120"/>
                <a:gd name="T2" fmla="*/ 72319062 w 1238"/>
                <a:gd name="T3" fmla="*/ 36584101 h 2120"/>
                <a:gd name="T4" fmla="*/ 101013122 w 1238"/>
                <a:gd name="T5" fmla="*/ 21795006 h 2120"/>
                <a:gd name="T6" fmla="*/ 160608255 w 1238"/>
                <a:gd name="T7" fmla="*/ 0 h 2120"/>
                <a:gd name="T8" fmla="*/ 112438787 w 1238"/>
                <a:gd name="T9" fmla="*/ 30875928 h 2120"/>
                <a:gd name="T10" fmla="*/ 78032075 w 1238"/>
                <a:gd name="T11" fmla="*/ 56173710 h 2120"/>
                <a:gd name="T12" fmla="*/ 67774956 w 1238"/>
                <a:gd name="T13" fmla="*/ 66422344 h 2120"/>
                <a:gd name="T14" fmla="*/ 52843653 w 1238"/>
                <a:gd name="T15" fmla="*/ 81341465 h 2120"/>
                <a:gd name="T16" fmla="*/ 43625002 w 1238"/>
                <a:gd name="T17" fmla="*/ 100801408 h 2120"/>
                <a:gd name="T18" fmla="*/ 41288271 w 1238"/>
                <a:gd name="T19" fmla="*/ 108844644 h 2120"/>
                <a:gd name="T20" fmla="*/ 42456817 w 1238"/>
                <a:gd name="T21" fmla="*/ 123634100 h 2120"/>
                <a:gd name="T22" fmla="*/ 45962095 w 1238"/>
                <a:gd name="T23" fmla="*/ 131677337 h 2120"/>
                <a:gd name="T24" fmla="*/ 59724852 w 1238"/>
                <a:gd name="T25" fmla="*/ 154640054 h 2120"/>
                <a:gd name="T26" fmla="*/ 74656155 w 1238"/>
                <a:gd name="T27" fmla="*/ 177472746 h 2120"/>
                <a:gd name="T28" fmla="*/ 78032075 w 1238"/>
                <a:gd name="T29" fmla="*/ 183310585 h 2120"/>
                <a:gd name="T30" fmla="*/ 82705899 w 1238"/>
                <a:gd name="T31" fmla="*/ 199267392 h 2120"/>
                <a:gd name="T32" fmla="*/ 80369167 w 1238"/>
                <a:gd name="T33" fmla="*/ 216521937 h 2120"/>
                <a:gd name="T34" fmla="*/ 78032075 w 1238"/>
                <a:gd name="T35" fmla="*/ 222230110 h 2120"/>
                <a:gd name="T36" fmla="*/ 69981970 w 1238"/>
                <a:gd name="T37" fmla="*/ 237149232 h 2120"/>
                <a:gd name="T38" fmla="*/ 58556305 w 1238"/>
                <a:gd name="T39" fmla="*/ 249732929 h 2120"/>
                <a:gd name="T40" fmla="*/ 31031152 w 1238"/>
                <a:gd name="T41" fmla="*/ 270360224 h 2120"/>
                <a:gd name="T42" fmla="*/ 27525514 w 1238"/>
                <a:gd name="T43" fmla="*/ 273733333 h 2120"/>
                <a:gd name="T44" fmla="*/ 24149594 w 1238"/>
                <a:gd name="T45" fmla="*/ 274901045 h 2120"/>
                <a:gd name="T46" fmla="*/ 33367884 w 1238"/>
                <a:gd name="T47" fmla="*/ 265690097 h 2120"/>
                <a:gd name="T48" fmla="*/ 42456817 w 1238"/>
                <a:gd name="T49" fmla="*/ 248565578 h 2120"/>
                <a:gd name="T50" fmla="*/ 45962095 w 1238"/>
                <a:gd name="T51" fmla="*/ 235981520 h 2120"/>
                <a:gd name="T52" fmla="*/ 45962095 w 1238"/>
                <a:gd name="T53" fmla="*/ 230273347 h 2120"/>
                <a:gd name="T54" fmla="*/ 41288271 w 1238"/>
                <a:gd name="T55" fmla="*/ 211851450 h 2120"/>
                <a:gd name="T56" fmla="*/ 29862606 w 1238"/>
                <a:gd name="T57" fmla="*/ 195894643 h 2120"/>
                <a:gd name="T58" fmla="*/ 17268395 w 1238"/>
                <a:gd name="T59" fmla="*/ 179807810 h 2120"/>
                <a:gd name="T60" fmla="*/ 8049744 w 1238"/>
                <a:gd name="T61" fmla="*/ 161515579 h 2120"/>
                <a:gd name="T62" fmla="*/ 1168546 w 1238"/>
                <a:gd name="T63" fmla="*/ 140888285 h 2120"/>
                <a:gd name="T64" fmla="*/ 1168546 w 1238"/>
                <a:gd name="T65" fmla="*/ 120260990 h 2120"/>
                <a:gd name="T66" fmla="*/ 2337092 w 1238"/>
                <a:gd name="T67" fmla="*/ 110012356 h 2120"/>
                <a:gd name="T68" fmla="*/ 10386837 w 1238"/>
                <a:gd name="T69" fmla="*/ 91590460 h 2120"/>
                <a:gd name="T70" fmla="*/ 22981047 w 1238"/>
                <a:gd name="T71" fmla="*/ 74465941 h 2120"/>
                <a:gd name="T72" fmla="*/ 37912350 w 1238"/>
                <a:gd name="T73" fmla="*/ 59546819 h 212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238" h="2120">
                  <a:moveTo>
                    <a:pt x="354" y="415"/>
                  </a:moveTo>
                  <a:lnTo>
                    <a:pt x="354" y="415"/>
                  </a:lnTo>
                  <a:lnTo>
                    <a:pt x="451" y="344"/>
                  </a:lnTo>
                  <a:lnTo>
                    <a:pt x="557" y="282"/>
                  </a:lnTo>
                  <a:lnTo>
                    <a:pt x="672" y="221"/>
                  </a:lnTo>
                  <a:lnTo>
                    <a:pt x="778" y="168"/>
                  </a:lnTo>
                  <a:lnTo>
                    <a:pt x="1008" y="79"/>
                  </a:lnTo>
                  <a:lnTo>
                    <a:pt x="1237" y="0"/>
                  </a:lnTo>
                  <a:lnTo>
                    <a:pt x="866" y="238"/>
                  </a:lnTo>
                  <a:lnTo>
                    <a:pt x="690" y="371"/>
                  </a:lnTo>
                  <a:lnTo>
                    <a:pt x="601" y="433"/>
                  </a:lnTo>
                  <a:lnTo>
                    <a:pt x="522" y="512"/>
                  </a:lnTo>
                  <a:lnTo>
                    <a:pt x="460" y="565"/>
                  </a:lnTo>
                  <a:lnTo>
                    <a:pt x="407" y="627"/>
                  </a:lnTo>
                  <a:lnTo>
                    <a:pt x="363" y="697"/>
                  </a:lnTo>
                  <a:lnTo>
                    <a:pt x="336" y="777"/>
                  </a:lnTo>
                  <a:lnTo>
                    <a:pt x="318" y="839"/>
                  </a:lnTo>
                  <a:lnTo>
                    <a:pt x="318" y="892"/>
                  </a:lnTo>
                  <a:lnTo>
                    <a:pt x="327" y="953"/>
                  </a:lnTo>
                  <a:lnTo>
                    <a:pt x="354" y="1015"/>
                  </a:lnTo>
                  <a:lnTo>
                    <a:pt x="398" y="1104"/>
                  </a:lnTo>
                  <a:lnTo>
                    <a:pt x="460" y="1192"/>
                  </a:lnTo>
                  <a:lnTo>
                    <a:pt x="522" y="1280"/>
                  </a:lnTo>
                  <a:lnTo>
                    <a:pt x="575" y="1368"/>
                  </a:lnTo>
                  <a:lnTo>
                    <a:pt x="601" y="1413"/>
                  </a:lnTo>
                  <a:lnTo>
                    <a:pt x="619" y="1448"/>
                  </a:lnTo>
                  <a:lnTo>
                    <a:pt x="637" y="1536"/>
                  </a:lnTo>
                  <a:lnTo>
                    <a:pt x="628" y="1624"/>
                  </a:lnTo>
                  <a:lnTo>
                    <a:pt x="619" y="1669"/>
                  </a:lnTo>
                  <a:lnTo>
                    <a:pt x="601" y="1713"/>
                  </a:lnTo>
                  <a:lnTo>
                    <a:pt x="575" y="1775"/>
                  </a:lnTo>
                  <a:lnTo>
                    <a:pt x="539" y="1828"/>
                  </a:lnTo>
                  <a:lnTo>
                    <a:pt x="495" y="1881"/>
                  </a:lnTo>
                  <a:lnTo>
                    <a:pt x="451" y="1925"/>
                  </a:lnTo>
                  <a:lnTo>
                    <a:pt x="354" y="2013"/>
                  </a:lnTo>
                  <a:lnTo>
                    <a:pt x="239" y="2084"/>
                  </a:lnTo>
                  <a:lnTo>
                    <a:pt x="212" y="2110"/>
                  </a:lnTo>
                  <a:lnTo>
                    <a:pt x="204" y="2119"/>
                  </a:lnTo>
                  <a:lnTo>
                    <a:pt x="186" y="2119"/>
                  </a:lnTo>
                  <a:lnTo>
                    <a:pt x="257" y="2048"/>
                  </a:lnTo>
                  <a:lnTo>
                    <a:pt x="310" y="1969"/>
                  </a:lnTo>
                  <a:lnTo>
                    <a:pt x="327" y="1916"/>
                  </a:lnTo>
                  <a:lnTo>
                    <a:pt x="345" y="1872"/>
                  </a:lnTo>
                  <a:lnTo>
                    <a:pt x="354" y="1819"/>
                  </a:lnTo>
                  <a:lnTo>
                    <a:pt x="354" y="1775"/>
                  </a:lnTo>
                  <a:lnTo>
                    <a:pt x="345" y="1695"/>
                  </a:lnTo>
                  <a:lnTo>
                    <a:pt x="318" y="1633"/>
                  </a:lnTo>
                  <a:lnTo>
                    <a:pt x="274" y="1572"/>
                  </a:lnTo>
                  <a:lnTo>
                    <a:pt x="230" y="1510"/>
                  </a:lnTo>
                  <a:lnTo>
                    <a:pt x="133" y="1386"/>
                  </a:lnTo>
                  <a:lnTo>
                    <a:pt x="98" y="1315"/>
                  </a:lnTo>
                  <a:lnTo>
                    <a:pt x="62" y="1245"/>
                  </a:lnTo>
                  <a:lnTo>
                    <a:pt x="36" y="1165"/>
                  </a:lnTo>
                  <a:lnTo>
                    <a:pt x="9" y="1086"/>
                  </a:lnTo>
                  <a:lnTo>
                    <a:pt x="0" y="1006"/>
                  </a:lnTo>
                  <a:lnTo>
                    <a:pt x="9" y="927"/>
                  </a:lnTo>
                  <a:lnTo>
                    <a:pt x="18" y="848"/>
                  </a:lnTo>
                  <a:lnTo>
                    <a:pt x="45" y="777"/>
                  </a:lnTo>
                  <a:lnTo>
                    <a:pt x="80" y="706"/>
                  </a:lnTo>
                  <a:lnTo>
                    <a:pt x="124" y="636"/>
                  </a:lnTo>
                  <a:lnTo>
                    <a:pt x="177" y="574"/>
                  </a:lnTo>
                  <a:lnTo>
                    <a:pt x="230" y="512"/>
                  </a:lnTo>
                  <a:lnTo>
                    <a:pt x="292" y="459"/>
                  </a:lnTo>
                  <a:lnTo>
                    <a:pt x="354" y="415"/>
                  </a:lnTo>
                </a:path>
              </a:pathLst>
            </a:custGeom>
            <a:solidFill>
              <a:srgbClr val="E11F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Freeform 3"/>
            <p:cNvSpPr>
              <a:spLocks noChangeArrowheads="1"/>
            </p:cNvSpPr>
            <p:nvPr/>
          </p:nvSpPr>
          <p:spPr bwMode="gray">
            <a:xfrm>
              <a:off x="5897563" y="2530475"/>
              <a:ext cx="322262" cy="393700"/>
            </a:xfrm>
            <a:custGeom>
              <a:avLst/>
              <a:gdLst>
                <a:gd name="T0" fmla="*/ 16018551 w 893"/>
                <a:gd name="T1" fmla="*/ 12539435 h 1095"/>
                <a:gd name="T2" fmla="*/ 29953044 w 893"/>
                <a:gd name="T3" fmla="*/ 3490447 h 1095"/>
                <a:gd name="T4" fmla="*/ 45971595 w 893"/>
                <a:gd name="T5" fmla="*/ 0 h 1095"/>
                <a:gd name="T6" fmla="*/ 54045827 w 893"/>
                <a:gd name="T7" fmla="*/ 0 h 1095"/>
                <a:gd name="T8" fmla="*/ 67850406 w 893"/>
                <a:gd name="T9" fmla="*/ 0 h 1095"/>
                <a:gd name="T10" fmla="*/ 81654984 w 893"/>
                <a:gd name="T11" fmla="*/ 4653929 h 1095"/>
                <a:gd name="T12" fmla="*/ 94287438 w 893"/>
                <a:gd name="T13" fmla="*/ 10341546 h 1095"/>
                <a:gd name="T14" fmla="*/ 100147698 w 893"/>
                <a:gd name="T15" fmla="*/ 14866040 h 1095"/>
                <a:gd name="T16" fmla="*/ 107050168 w 893"/>
                <a:gd name="T17" fmla="*/ 24044463 h 1095"/>
                <a:gd name="T18" fmla="*/ 112780152 w 893"/>
                <a:gd name="T19" fmla="*/ 34256934 h 1095"/>
                <a:gd name="T20" fmla="*/ 114994124 w 893"/>
                <a:gd name="T21" fmla="*/ 45761962 h 1095"/>
                <a:gd name="T22" fmla="*/ 114994124 w 893"/>
                <a:gd name="T23" fmla="*/ 57137915 h 1095"/>
                <a:gd name="T24" fmla="*/ 113952276 w 893"/>
                <a:gd name="T25" fmla="*/ 63989373 h 1095"/>
                <a:gd name="T26" fmla="*/ 109264140 w 893"/>
                <a:gd name="T27" fmla="*/ 76528808 h 1095"/>
                <a:gd name="T28" fmla="*/ 96631686 w 893"/>
                <a:gd name="T29" fmla="*/ 92429255 h 1095"/>
                <a:gd name="T30" fmla="*/ 86343481 w 893"/>
                <a:gd name="T31" fmla="*/ 102770801 h 1095"/>
                <a:gd name="T32" fmla="*/ 66678281 w 893"/>
                <a:gd name="T33" fmla="*/ 115310236 h 1095"/>
                <a:gd name="T34" fmla="*/ 44799470 w 893"/>
                <a:gd name="T35" fmla="*/ 126686188 h 1095"/>
                <a:gd name="T36" fmla="*/ 0 w 893"/>
                <a:gd name="T37" fmla="*/ 141422793 h 1095"/>
                <a:gd name="T38" fmla="*/ 5730345 w 893"/>
                <a:gd name="T39" fmla="*/ 136898299 h 1095"/>
                <a:gd name="T40" fmla="*/ 23050935 w 893"/>
                <a:gd name="T41" fmla="*/ 126686188 h 1095"/>
                <a:gd name="T42" fmla="*/ 55217952 w 893"/>
                <a:gd name="T43" fmla="*/ 102770801 h 1095"/>
                <a:gd name="T44" fmla="*/ 70194654 w 893"/>
                <a:gd name="T45" fmla="*/ 89067884 h 1095"/>
                <a:gd name="T46" fmla="*/ 77096763 w 893"/>
                <a:gd name="T47" fmla="*/ 78855413 h 1095"/>
                <a:gd name="T48" fmla="*/ 83999232 w 893"/>
                <a:gd name="T49" fmla="*/ 61662409 h 1095"/>
                <a:gd name="T50" fmla="*/ 86343481 w 893"/>
                <a:gd name="T51" fmla="*/ 49122974 h 1095"/>
                <a:gd name="T52" fmla="*/ 85171357 w 893"/>
                <a:gd name="T53" fmla="*/ 43435357 h 1095"/>
                <a:gd name="T54" fmla="*/ 79441011 w 893"/>
                <a:gd name="T55" fmla="*/ 29732440 h 1095"/>
                <a:gd name="T56" fmla="*/ 70194654 w 893"/>
                <a:gd name="T57" fmla="*/ 18356487 h 1095"/>
                <a:gd name="T58" fmla="*/ 57562200 w 893"/>
                <a:gd name="T59" fmla="*/ 11505029 h 1095"/>
                <a:gd name="T60" fmla="*/ 42585498 w 893"/>
                <a:gd name="T61" fmla="*/ 8014941 h 1095"/>
                <a:gd name="T62" fmla="*/ 36855513 w 893"/>
                <a:gd name="T63" fmla="*/ 8014941 h 1095"/>
                <a:gd name="T64" fmla="*/ 16018551 w 893"/>
                <a:gd name="T65" fmla="*/ 12539435 h 10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93" h="1095">
                  <a:moveTo>
                    <a:pt x="123" y="97"/>
                  </a:moveTo>
                  <a:lnTo>
                    <a:pt x="123" y="97"/>
                  </a:lnTo>
                  <a:lnTo>
                    <a:pt x="177" y="53"/>
                  </a:lnTo>
                  <a:lnTo>
                    <a:pt x="230" y="27"/>
                  </a:lnTo>
                  <a:lnTo>
                    <a:pt x="291" y="9"/>
                  </a:lnTo>
                  <a:lnTo>
                    <a:pt x="353" y="0"/>
                  </a:lnTo>
                  <a:lnTo>
                    <a:pt x="415" y="0"/>
                  </a:lnTo>
                  <a:lnTo>
                    <a:pt x="468" y="0"/>
                  </a:lnTo>
                  <a:lnTo>
                    <a:pt x="521" y="0"/>
                  </a:lnTo>
                  <a:lnTo>
                    <a:pt x="574" y="18"/>
                  </a:lnTo>
                  <a:lnTo>
                    <a:pt x="627" y="36"/>
                  </a:lnTo>
                  <a:lnTo>
                    <a:pt x="671" y="53"/>
                  </a:lnTo>
                  <a:lnTo>
                    <a:pt x="724" y="80"/>
                  </a:lnTo>
                  <a:lnTo>
                    <a:pt x="769" y="115"/>
                  </a:lnTo>
                  <a:lnTo>
                    <a:pt x="795" y="150"/>
                  </a:lnTo>
                  <a:lnTo>
                    <a:pt x="822" y="186"/>
                  </a:lnTo>
                  <a:lnTo>
                    <a:pt x="848" y="221"/>
                  </a:lnTo>
                  <a:lnTo>
                    <a:pt x="866" y="265"/>
                  </a:lnTo>
                  <a:lnTo>
                    <a:pt x="883" y="309"/>
                  </a:lnTo>
                  <a:lnTo>
                    <a:pt x="883" y="354"/>
                  </a:lnTo>
                  <a:lnTo>
                    <a:pt x="892" y="398"/>
                  </a:lnTo>
                  <a:lnTo>
                    <a:pt x="883" y="442"/>
                  </a:lnTo>
                  <a:lnTo>
                    <a:pt x="875" y="495"/>
                  </a:lnTo>
                  <a:lnTo>
                    <a:pt x="857" y="548"/>
                  </a:lnTo>
                  <a:lnTo>
                    <a:pt x="839" y="592"/>
                  </a:lnTo>
                  <a:lnTo>
                    <a:pt x="804" y="636"/>
                  </a:lnTo>
                  <a:lnTo>
                    <a:pt x="742" y="715"/>
                  </a:lnTo>
                  <a:lnTo>
                    <a:pt x="663" y="795"/>
                  </a:lnTo>
                  <a:lnTo>
                    <a:pt x="592" y="848"/>
                  </a:lnTo>
                  <a:lnTo>
                    <a:pt x="512" y="892"/>
                  </a:lnTo>
                  <a:lnTo>
                    <a:pt x="433" y="936"/>
                  </a:lnTo>
                  <a:lnTo>
                    <a:pt x="344" y="980"/>
                  </a:lnTo>
                  <a:lnTo>
                    <a:pt x="177" y="1042"/>
                  </a:lnTo>
                  <a:lnTo>
                    <a:pt x="0" y="1094"/>
                  </a:lnTo>
                  <a:lnTo>
                    <a:pt x="44" y="1059"/>
                  </a:lnTo>
                  <a:lnTo>
                    <a:pt x="177" y="980"/>
                  </a:lnTo>
                  <a:lnTo>
                    <a:pt x="309" y="892"/>
                  </a:lnTo>
                  <a:lnTo>
                    <a:pt x="424" y="795"/>
                  </a:lnTo>
                  <a:lnTo>
                    <a:pt x="486" y="742"/>
                  </a:lnTo>
                  <a:lnTo>
                    <a:pt x="539" y="689"/>
                  </a:lnTo>
                  <a:lnTo>
                    <a:pt x="592" y="610"/>
                  </a:lnTo>
                  <a:lnTo>
                    <a:pt x="636" y="521"/>
                  </a:lnTo>
                  <a:lnTo>
                    <a:pt x="645" y="477"/>
                  </a:lnTo>
                  <a:lnTo>
                    <a:pt x="654" y="424"/>
                  </a:lnTo>
                  <a:lnTo>
                    <a:pt x="663" y="380"/>
                  </a:lnTo>
                  <a:lnTo>
                    <a:pt x="654" y="336"/>
                  </a:lnTo>
                  <a:lnTo>
                    <a:pt x="636" y="274"/>
                  </a:lnTo>
                  <a:lnTo>
                    <a:pt x="610" y="230"/>
                  </a:lnTo>
                  <a:lnTo>
                    <a:pt x="574" y="186"/>
                  </a:lnTo>
                  <a:lnTo>
                    <a:pt x="539" y="142"/>
                  </a:lnTo>
                  <a:lnTo>
                    <a:pt x="495" y="115"/>
                  </a:lnTo>
                  <a:lnTo>
                    <a:pt x="442" y="89"/>
                  </a:lnTo>
                  <a:lnTo>
                    <a:pt x="389" y="71"/>
                  </a:lnTo>
                  <a:lnTo>
                    <a:pt x="327" y="62"/>
                  </a:lnTo>
                  <a:lnTo>
                    <a:pt x="283" y="62"/>
                  </a:lnTo>
                  <a:lnTo>
                    <a:pt x="230" y="71"/>
                  </a:lnTo>
                  <a:lnTo>
                    <a:pt x="123" y="97"/>
                  </a:lnTo>
                </a:path>
              </a:pathLst>
            </a:custGeom>
            <a:solidFill>
              <a:srgbClr val="0B6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4"/>
            <p:cNvSpPr>
              <a:spLocks noChangeArrowheads="1"/>
            </p:cNvSpPr>
            <p:nvPr/>
          </p:nvSpPr>
          <p:spPr bwMode="gray">
            <a:xfrm>
              <a:off x="4892675" y="2549525"/>
              <a:ext cx="1011238" cy="174625"/>
            </a:xfrm>
            <a:custGeom>
              <a:avLst/>
              <a:gdLst>
                <a:gd name="T0" fmla="*/ 22922714 w 2810"/>
                <a:gd name="T1" fmla="*/ 21600431 h 487"/>
                <a:gd name="T2" fmla="*/ 73301080 w 2810"/>
                <a:gd name="T3" fmla="*/ 5657205 h 487"/>
                <a:gd name="T4" fmla="*/ 99591109 w 2810"/>
                <a:gd name="T5" fmla="*/ 1157115 h 487"/>
                <a:gd name="T6" fmla="*/ 125881137 w 2810"/>
                <a:gd name="T7" fmla="*/ 0 h 487"/>
                <a:gd name="T8" fmla="*/ 95058171 w 2810"/>
                <a:gd name="T9" fmla="*/ 7971793 h 487"/>
                <a:gd name="T10" fmla="*/ 65271634 w 2810"/>
                <a:gd name="T11" fmla="*/ 19286202 h 487"/>
                <a:gd name="T12" fmla="*/ 58407811 w 2810"/>
                <a:gd name="T13" fmla="*/ 23915019 h 487"/>
                <a:gd name="T14" fmla="*/ 52709611 w 2810"/>
                <a:gd name="T15" fmla="*/ 29572224 h 487"/>
                <a:gd name="T16" fmla="*/ 52709611 w 2810"/>
                <a:gd name="T17" fmla="*/ 31886453 h 487"/>
                <a:gd name="T18" fmla="*/ 57242189 w 2810"/>
                <a:gd name="T19" fmla="*/ 36386543 h 487"/>
                <a:gd name="T20" fmla="*/ 66437257 w 2810"/>
                <a:gd name="T21" fmla="*/ 39729518 h 487"/>
                <a:gd name="T22" fmla="*/ 96223794 w 2810"/>
                <a:gd name="T23" fmla="*/ 43200862 h 487"/>
                <a:gd name="T24" fmla="*/ 129377646 w 2810"/>
                <a:gd name="T25" fmla="*/ 44358336 h 487"/>
                <a:gd name="T26" fmla="*/ 198016595 w 2810"/>
                <a:gd name="T27" fmla="*/ 43200862 h 487"/>
                <a:gd name="T28" fmla="*/ 231040893 w 2810"/>
                <a:gd name="T29" fmla="*/ 42043748 h 487"/>
                <a:gd name="T30" fmla="*/ 297478150 w 2810"/>
                <a:gd name="T31" fmla="*/ 35229428 h 487"/>
                <a:gd name="T32" fmla="*/ 363785853 w 2810"/>
                <a:gd name="T33" fmla="*/ 26100521 h 487"/>
                <a:gd name="T34" fmla="*/ 335294132 w 2810"/>
                <a:gd name="T35" fmla="*/ 40886633 h 487"/>
                <a:gd name="T36" fmla="*/ 331797624 w 2810"/>
                <a:gd name="T37" fmla="*/ 43200862 h 487"/>
                <a:gd name="T38" fmla="*/ 320400864 w 2810"/>
                <a:gd name="T39" fmla="*/ 46543838 h 487"/>
                <a:gd name="T40" fmla="*/ 299809395 w 2810"/>
                <a:gd name="T41" fmla="*/ 50015540 h 487"/>
                <a:gd name="T42" fmla="*/ 237904716 w 2810"/>
                <a:gd name="T43" fmla="*/ 59015720 h 487"/>
                <a:gd name="T44" fmla="*/ 155667675 w 2810"/>
                <a:gd name="T45" fmla="*/ 62487064 h 487"/>
                <a:gd name="T46" fmla="*/ 123679446 w 2810"/>
                <a:gd name="T47" fmla="*/ 62487064 h 487"/>
                <a:gd name="T48" fmla="*/ 91561663 w 2810"/>
                <a:gd name="T49" fmla="*/ 61329949 h 487"/>
                <a:gd name="T50" fmla="*/ 38981605 w 2810"/>
                <a:gd name="T51" fmla="*/ 55672745 h 487"/>
                <a:gd name="T52" fmla="*/ 20591829 w 2810"/>
                <a:gd name="T53" fmla="*/ 51172655 h 487"/>
                <a:gd name="T54" fmla="*/ 5827754 w 2810"/>
                <a:gd name="T55" fmla="*/ 45386723 h 487"/>
                <a:gd name="T56" fmla="*/ 2331245 w 2810"/>
                <a:gd name="T57" fmla="*/ 43200862 h 487"/>
                <a:gd name="T58" fmla="*/ 0 w 2810"/>
                <a:gd name="T59" fmla="*/ 38700773 h 487"/>
                <a:gd name="T60" fmla="*/ 1165623 w 2810"/>
                <a:gd name="T61" fmla="*/ 34072314 h 487"/>
                <a:gd name="T62" fmla="*/ 6863823 w 2810"/>
                <a:gd name="T63" fmla="*/ 30729339 h 487"/>
                <a:gd name="T64" fmla="*/ 22922714 w 2810"/>
                <a:gd name="T65" fmla="*/ 21600431 h 48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810" h="487">
                  <a:moveTo>
                    <a:pt x="177" y="168"/>
                  </a:moveTo>
                  <a:lnTo>
                    <a:pt x="177" y="168"/>
                  </a:lnTo>
                  <a:lnTo>
                    <a:pt x="372" y="97"/>
                  </a:lnTo>
                  <a:lnTo>
                    <a:pt x="566" y="44"/>
                  </a:lnTo>
                  <a:lnTo>
                    <a:pt x="663" y="18"/>
                  </a:lnTo>
                  <a:lnTo>
                    <a:pt x="769" y="9"/>
                  </a:lnTo>
                  <a:lnTo>
                    <a:pt x="875" y="0"/>
                  </a:lnTo>
                  <a:lnTo>
                    <a:pt x="972" y="0"/>
                  </a:lnTo>
                  <a:lnTo>
                    <a:pt x="734" y="62"/>
                  </a:lnTo>
                  <a:lnTo>
                    <a:pt x="619" y="106"/>
                  </a:lnTo>
                  <a:lnTo>
                    <a:pt x="504" y="150"/>
                  </a:lnTo>
                  <a:lnTo>
                    <a:pt x="451" y="186"/>
                  </a:lnTo>
                  <a:lnTo>
                    <a:pt x="425" y="203"/>
                  </a:lnTo>
                  <a:lnTo>
                    <a:pt x="407" y="230"/>
                  </a:lnTo>
                  <a:lnTo>
                    <a:pt x="407" y="248"/>
                  </a:lnTo>
                  <a:lnTo>
                    <a:pt x="416" y="265"/>
                  </a:lnTo>
                  <a:lnTo>
                    <a:pt x="442" y="283"/>
                  </a:lnTo>
                  <a:lnTo>
                    <a:pt x="513" y="309"/>
                  </a:lnTo>
                  <a:lnTo>
                    <a:pt x="592" y="318"/>
                  </a:lnTo>
                  <a:lnTo>
                    <a:pt x="743" y="336"/>
                  </a:lnTo>
                  <a:lnTo>
                    <a:pt x="999" y="345"/>
                  </a:lnTo>
                  <a:lnTo>
                    <a:pt x="1264" y="345"/>
                  </a:lnTo>
                  <a:lnTo>
                    <a:pt x="1529" y="336"/>
                  </a:lnTo>
                  <a:lnTo>
                    <a:pt x="1784" y="327"/>
                  </a:lnTo>
                  <a:lnTo>
                    <a:pt x="2041" y="301"/>
                  </a:lnTo>
                  <a:lnTo>
                    <a:pt x="2297" y="274"/>
                  </a:lnTo>
                  <a:lnTo>
                    <a:pt x="2809" y="203"/>
                  </a:lnTo>
                  <a:lnTo>
                    <a:pt x="2695" y="256"/>
                  </a:lnTo>
                  <a:lnTo>
                    <a:pt x="2589" y="318"/>
                  </a:lnTo>
                  <a:lnTo>
                    <a:pt x="2562" y="336"/>
                  </a:lnTo>
                  <a:lnTo>
                    <a:pt x="2536" y="345"/>
                  </a:lnTo>
                  <a:lnTo>
                    <a:pt x="2474" y="362"/>
                  </a:lnTo>
                  <a:lnTo>
                    <a:pt x="2315" y="389"/>
                  </a:lnTo>
                  <a:lnTo>
                    <a:pt x="2156" y="415"/>
                  </a:lnTo>
                  <a:lnTo>
                    <a:pt x="1837" y="459"/>
                  </a:lnTo>
                  <a:lnTo>
                    <a:pt x="1520" y="477"/>
                  </a:lnTo>
                  <a:lnTo>
                    <a:pt x="1202" y="486"/>
                  </a:lnTo>
                  <a:lnTo>
                    <a:pt x="955" y="486"/>
                  </a:lnTo>
                  <a:lnTo>
                    <a:pt x="707" y="477"/>
                  </a:lnTo>
                  <a:lnTo>
                    <a:pt x="433" y="451"/>
                  </a:lnTo>
                  <a:lnTo>
                    <a:pt x="301" y="433"/>
                  </a:lnTo>
                  <a:lnTo>
                    <a:pt x="159" y="398"/>
                  </a:lnTo>
                  <a:lnTo>
                    <a:pt x="89" y="380"/>
                  </a:lnTo>
                  <a:lnTo>
                    <a:pt x="45" y="353"/>
                  </a:lnTo>
                  <a:lnTo>
                    <a:pt x="18" y="336"/>
                  </a:lnTo>
                  <a:lnTo>
                    <a:pt x="0" y="318"/>
                  </a:lnTo>
                  <a:lnTo>
                    <a:pt x="0" y="301"/>
                  </a:lnTo>
                  <a:lnTo>
                    <a:pt x="0" y="283"/>
                  </a:lnTo>
                  <a:lnTo>
                    <a:pt x="9" y="265"/>
                  </a:lnTo>
                  <a:lnTo>
                    <a:pt x="53" y="239"/>
                  </a:lnTo>
                  <a:lnTo>
                    <a:pt x="89" y="212"/>
                  </a:lnTo>
                  <a:lnTo>
                    <a:pt x="177" y="168"/>
                  </a:lnTo>
                </a:path>
              </a:pathLst>
            </a:custGeom>
            <a:solidFill>
              <a:srgbClr val="0B6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5"/>
            <p:cNvSpPr>
              <a:spLocks noChangeArrowheads="1"/>
            </p:cNvSpPr>
            <p:nvPr/>
          </p:nvSpPr>
          <p:spPr bwMode="gray">
            <a:xfrm>
              <a:off x="5053013" y="2778125"/>
              <a:ext cx="776287" cy="161925"/>
            </a:xfrm>
            <a:custGeom>
              <a:avLst/>
              <a:gdLst>
                <a:gd name="T0" fmla="*/ 6871004 w 2156"/>
                <a:gd name="T1" fmla="*/ 14890263 h 450"/>
                <a:gd name="T2" fmla="*/ 6871004 w 2156"/>
                <a:gd name="T3" fmla="*/ 14890263 h 450"/>
                <a:gd name="T4" fmla="*/ 14908959 w 2156"/>
                <a:gd name="T5" fmla="*/ 10228982 h 450"/>
                <a:gd name="T6" fmla="*/ 21779963 w 2156"/>
                <a:gd name="T7" fmla="*/ 5697241 h 450"/>
                <a:gd name="T8" fmla="*/ 37855513 w 2156"/>
                <a:gd name="T9" fmla="*/ 0 h 450"/>
                <a:gd name="T10" fmla="*/ 37855513 w 2156"/>
                <a:gd name="T11" fmla="*/ 0 h 450"/>
                <a:gd name="T12" fmla="*/ 33188430 w 2156"/>
                <a:gd name="T13" fmla="*/ 6862382 h 450"/>
                <a:gd name="T14" fmla="*/ 30984509 w 2156"/>
                <a:gd name="T15" fmla="*/ 10228982 h 450"/>
                <a:gd name="T16" fmla="*/ 29817918 w 2156"/>
                <a:gd name="T17" fmla="*/ 13724763 h 450"/>
                <a:gd name="T18" fmla="*/ 29817918 w 2156"/>
                <a:gd name="T19" fmla="*/ 13724763 h 450"/>
                <a:gd name="T20" fmla="*/ 29817918 w 2156"/>
                <a:gd name="T21" fmla="*/ 16055404 h 450"/>
                <a:gd name="T22" fmla="*/ 30984509 w 2156"/>
                <a:gd name="T23" fmla="*/ 18256864 h 450"/>
                <a:gd name="T24" fmla="*/ 35521971 w 2156"/>
                <a:gd name="T25" fmla="*/ 21752645 h 450"/>
                <a:gd name="T26" fmla="*/ 35521971 w 2156"/>
                <a:gd name="T27" fmla="*/ 21752645 h 450"/>
                <a:gd name="T28" fmla="*/ 44726517 w 2156"/>
                <a:gd name="T29" fmla="*/ 25119245 h 450"/>
                <a:gd name="T30" fmla="*/ 53931423 w 2156"/>
                <a:gd name="T31" fmla="*/ 27449886 h 450"/>
                <a:gd name="T32" fmla="*/ 53931423 w 2156"/>
                <a:gd name="T33" fmla="*/ 27449886 h 450"/>
                <a:gd name="T34" fmla="*/ 80248489 w 2156"/>
                <a:gd name="T35" fmla="*/ 29780526 h 450"/>
                <a:gd name="T36" fmla="*/ 105399323 w 2156"/>
                <a:gd name="T37" fmla="*/ 30816127 h 450"/>
                <a:gd name="T38" fmla="*/ 130679419 w 2156"/>
                <a:gd name="T39" fmla="*/ 30816127 h 450"/>
                <a:gd name="T40" fmla="*/ 156867223 w 2156"/>
                <a:gd name="T41" fmla="*/ 30816127 h 450"/>
                <a:gd name="T42" fmla="*/ 156867223 w 2156"/>
                <a:gd name="T43" fmla="*/ 30816127 h 450"/>
                <a:gd name="T44" fmla="*/ 179814137 w 2156"/>
                <a:gd name="T45" fmla="*/ 28615026 h 450"/>
                <a:gd name="T46" fmla="*/ 203798021 w 2156"/>
                <a:gd name="T47" fmla="*/ 26284386 h 450"/>
                <a:gd name="T48" fmla="*/ 249691129 w 2156"/>
                <a:gd name="T49" fmla="*/ 18256864 h 450"/>
                <a:gd name="T50" fmla="*/ 249691129 w 2156"/>
                <a:gd name="T51" fmla="*/ 18256864 h 450"/>
                <a:gd name="T52" fmla="*/ 256562493 w 2156"/>
                <a:gd name="T53" fmla="*/ 23953745 h 450"/>
                <a:gd name="T54" fmla="*/ 263433498 w 2156"/>
                <a:gd name="T55" fmla="*/ 28615026 h 450"/>
                <a:gd name="T56" fmla="*/ 279379426 w 2156"/>
                <a:gd name="T57" fmla="*/ 36642908 h 450"/>
                <a:gd name="T58" fmla="*/ 279379426 w 2156"/>
                <a:gd name="T59" fmla="*/ 36642908 h 450"/>
                <a:gd name="T60" fmla="*/ 250728459 w 2156"/>
                <a:gd name="T61" fmla="*/ 43505289 h 450"/>
                <a:gd name="T62" fmla="*/ 222207113 w 2156"/>
                <a:gd name="T63" fmla="*/ 49072991 h 450"/>
                <a:gd name="T64" fmla="*/ 193556146 w 2156"/>
                <a:gd name="T65" fmla="*/ 53604732 h 450"/>
                <a:gd name="T66" fmla="*/ 164905178 w 2156"/>
                <a:gd name="T67" fmla="*/ 56971332 h 450"/>
                <a:gd name="T68" fmla="*/ 164905178 w 2156"/>
                <a:gd name="T69" fmla="*/ 56971332 h 450"/>
                <a:gd name="T70" fmla="*/ 137550423 w 2156"/>
                <a:gd name="T71" fmla="*/ 58136473 h 450"/>
                <a:gd name="T72" fmla="*/ 110066407 w 2156"/>
                <a:gd name="T73" fmla="*/ 58136473 h 450"/>
                <a:gd name="T74" fmla="*/ 82452409 w 2156"/>
                <a:gd name="T75" fmla="*/ 55935372 h 450"/>
                <a:gd name="T76" fmla="*/ 54968393 w 2156"/>
                <a:gd name="T77" fmla="*/ 52439591 h 450"/>
                <a:gd name="T78" fmla="*/ 54968393 w 2156"/>
                <a:gd name="T79" fmla="*/ 52439591 h 450"/>
                <a:gd name="T80" fmla="*/ 34355381 w 2156"/>
                <a:gd name="T81" fmla="*/ 47907490 h 450"/>
                <a:gd name="T82" fmla="*/ 24113505 w 2156"/>
                <a:gd name="T83" fmla="*/ 45706390 h 450"/>
                <a:gd name="T84" fmla="*/ 13742008 w 2156"/>
                <a:gd name="T85" fmla="*/ 41174649 h 450"/>
                <a:gd name="T86" fmla="*/ 13742008 w 2156"/>
                <a:gd name="T87" fmla="*/ 41174649 h 450"/>
                <a:gd name="T88" fmla="*/ 5704413 w 2156"/>
                <a:gd name="T89" fmla="*/ 35477408 h 450"/>
                <a:gd name="T90" fmla="*/ 2333542 w 2156"/>
                <a:gd name="T91" fmla="*/ 31981627 h 450"/>
                <a:gd name="T92" fmla="*/ 0 w 2156"/>
                <a:gd name="T93" fmla="*/ 28615026 h 450"/>
                <a:gd name="T94" fmla="*/ 0 w 2156"/>
                <a:gd name="T95" fmla="*/ 28615026 h 450"/>
                <a:gd name="T96" fmla="*/ 0 w 2156"/>
                <a:gd name="T97" fmla="*/ 23953745 h 450"/>
                <a:gd name="T98" fmla="*/ 2333542 w 2156"/>
                <a:gd name="T99" fmla="*/ 20587504 h 450"/>
                <a:gd name="T100" fmla="*/ 4667084 w 2156"/>
                <a:gd name="T101" fmla="*/ 17091364 h 450"/>
                <a:gd name="T102" fmla="*/ 6871004 w 2156"/>
                <a:gd name="T103" fmla="*/ 14890263 h 45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156" h="450">
                  <a:moveTo>
                    <a:pt x="53" y="115"/>
                  </a:moveTo>
                  <a:lnTo>
                    <a:pt x="53" y="115"/>
                  </a:lnTo>
                  <a:lnTo>
                    <a:pt x="115" y="79"/>
                  </a:lnTo>
                  <a:lnTo>
                    <a:pt x="168" y="44"/>
                  </a:lnTo>
                  <a:lnTo>
                    <a:pt x="292" y="0"/>
                  </a:lnTo>
                  <a:lnTo>
                    <a:pt x="256" y="53"/>
                  </a:lnTo>
                  <a:lnTo>
                    <a:pt x="239" y="79"/>
                  </a:lnTo>
                  <a:lnTo>
                    <a:pt x="230" y="106"/>
                  </a:lnTo>
                  <a:lnTo>
                    <a:pt x="230" y="124"/>
                  </a:lnTo>
                  <a:lnTo>
                    <a:pt x="239" y="141"/>
                  </a:lnTo>
                  <a:lnTo>
                    <a:pt x="274" y="168"/>
                  </a:lnTo>
                  <a:lnTo>
                    <a:pt x="345" y="194"/>
                  </a:lnTo>
                  <a:lnTo>
                    <a:pt x="416" y="212"/>
                  </a:lnTo>
                  <a:lnTo>
                    <a:pt x="619" y="230"/>
                  </a:lnTo>
                  <a:lnTo>
                    <a:pt x="813" y="238"/>
                  </a:lnTo>
                  <a:lnTo>
                    <a:pt x="1008" y="238"/>
                  </a:lnTo>
                  <a:lnTo>
                    <a:pt x="1210" y="238"/>
                  </a:lnTo>
                  <a:lnTo>
                    <a:pt x="1387" y="221"/>
                  </a:lnTo>
                  <a:lnTo>
                    <a:pt x="1572" y="203"/>
                  </a:lnTo>
                  <a:lnTo>
                    <a:pt x="1926" y="141"/>
                  </a:lnTo>
                  <a:lnTo>
                    <a:pt x="1979" y="185"/>
                  </a:lnTo>
                  <a:lnTo>
                    <a:pt x="2032" y="221"/>
                  </a:lnTo>
                  <a:lnTo>
                    <a:pt x="2155" y="283"/>
                  </a:lnTo>
                  <a:lnTo>
                    <a:pt x="1934" y="336"/>
                  </a:lnTo>
                  <a:lnTo>
                    <a:pt x="1714" y="379"/>
                  </a:lnTo>
                  <a:lnTo>
                    <a:pt x="1493" y="414"/>
                  </a:lnTo>
                  <a:lnTo>
                    <a:pt x="1272" y="440"/>
                  </a:lnTo>
                  <a:lnTo>
                    <a:pt x="1061" y="449"/>
                  </a:lnTo>
                  <a:lnTo>
                    <a:pt x="849" y="449"/>
                  </a:lnTo>
                  <a:lnTo>
                    <a:pt x="636" y="432"/>
                  </a:lnTo>
                  <a:lnTo>
                    <a:pt x="424" y="405"/>
                  </a:lnTo>
                  <a:lnTo>
                    <a:pt x="265" y="370"/>
                  </a:lnTo>
                  <a:lnTo>
                    <a:pt x="186" y="353"/>
                  </a:lnTo>
                  <a:lnTo>
                    <a:pt x="106" y="318"/>
                  </a:lnTo>
                  <a:lnTo>
                    <a:pt x="44" y="274"/>
                  </a:lnTo>
                  <a:lnTo>
                    <a:pt x="18" y="247"/>
                  </a:lnTo>
                  <a:lnTo>
                    <a:pt x="0" y="221"/>
                  </a:lnTo>
                  <a:lnTo>
                    <a:pt x="0" y="185"/>
                  </a:lnTo>
                  <a:lnTo>
                    <a:pt x="18" y="159"/>
                  </a:lnTo>
                  <a:lnTo>
                    <a:pt x="36" y="132"/>
                  </a:lnTo>
                  <a:lnTo>
                    <a:pt x="53" y="115"/>
                  </a:lnTo>
                </a:path>
              </a:pathLst>
            </a:custGeom>
            <a:solidFill>
              <a:srgbClr val="0B6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6"/>
            <p:cNvSpPr>
              <a:spLocks noChangeArrowheads="1"/>
            </p:cNvSpPr>
            <p:nvPr/>
          </p:nvSpPr>
          <p:spPr bwMode="gray">
            <a:xfrm>
              <a:off x="5113338" y="2997200"/>
              <a:ext cx="681037" cy="165100"/>
            </a:xfrm>
            <a:custGeom>
              <a:avLst/>
              <a:gdLst>
                <a:gd name="T0" fmla="*/ 5706881 w 1891"/>
                <a:gd name="T1" fmla="*/ 12495558 h 460"/>
                <a:gd name="T2" fmla="*/ 5706881 w 1891"/>
                <a:gd name="T3" fmla="*/ 12495558 h 460"/>
                <a:gd name="T4" fmla="*/ 12581357 w 1891"/>
                <a:gd name="T5" fmla="*/ 9146181 h 460"/>
                <a:gd name="T6" fmla="*/ 19455833 w 1891"/>
                <a:gd name="T7" fmla="*/ 5667955 h 460"/>
                <a:gd name="T8" fmla="*/ 34372020 w 1891"/>
                <a:gd name="T9" fmla="*/ 0 h 460"/>
                <a:gd name="T10" fmla="*/ 34372020 w 1891"/>
                <a:gd name="T11" fmla="*/ 0 h 460"/>
                <a:gd name="T12" fmla="*/ 28664779 w 1891"/>
                <a:gd name="T13" fmla="*/ 5667955 h 460"/>
                <a:gd name="T14" fmla="*/ 27497544 w 1891"/>
                <a:gd name="T15" fmla="*/ 9146181 h 460"/>
                <a:gd name="T16" fmla="*/ 27497544 w 1891"/>
                <a:gd name="T17" fmla="*/ 12495558 h 460"/>
                <a:gd name="T18" fmla="*/ 27497544 w 1891"/>
                <a:gd name="T19" fmla="*/ 12495558 h 460"/>
                <a:gd name="T20" fmla="*/ 32166843 w 1891"/>
                <a:gd name="T21" fmla="*/ 15973425 h 460"/>
                <a:gd name="T22" fmla="*/ 36706490 w 1891"/>
                <a:gd name="T23" fmla="*/ 18163512 h 460"/>
                <a:gd name="T24" fmla="*/ 48120612 w 1891"/>
                <a:gd name="T25" fmla="*/ 20482091 h 460"/>
                <a:gd name="T26" fmla="*/ 48120612 w 1891"/>
                <a:gd name="T27" fmla="*/ 20482091 h 460"/>
                <a:gd name="T28" fmla="*/ 71078510 w 1891"/>
                <a:gd name="T29" fmla="*/ 22801028 h 460"/>
                <a:gd name="T30" fmla="*/ 94036408 w 1891"/>
                <a:gd name="T31" fmla="*/ 24990756 h 460"/>
                <a:gd name="T32" fmla="*/ 115827071 w 1891"/>
                <a:gd name="T33" fmla="*/ 24990756 h 460"/>
                <a:gd name="T34" fmla="*/ 138525303 w 1891"/>
                <a:gd name="T35" fmla="*/ 23960317 h 460"/>
                <a:gd name="T36" fmla="*/ 138525303 w 1891"/>
                <a:gd name="T37" fmla="*/ 23960317 h 460"/>
                <a:gd name="T38" fmla="*/ 155776319 w 1891"/>
                <a:gd name="T39" fmla="*/ 22801028 h 460"/>
                <a:gd name="T40" fmla="*/ 171859741 w 1891"/>
                <a:gd name="T41" fmla="*/ 20482091 h 460"/>
                <a:gd name="T42" fmla="*/ 205064526 w 1891"/>
                <a:gd name="T43" fmla="*/ 14814136 h 460"/>
                <a:gd name="T44" fmla="*/ 205064526 w 1891"/>
                <a:gd name="T45" fmla="*/ 14814136 h 460"/>
                <a:gd name="T46" fmla="*/ 224520360 w 1891"/>
                <a:gd name="T47" fmla="*/ 24990756 h 460"/>
                <a:gd name="T48" fmla="*/ 245143428 w 1891"/>
                <a:gd name="T49" fmla="*/ 34136937 h 460"/>
                <a:gd name="T50" fmla="*/ 245143428 w 1891"/>
                <a:gd name="T51" fmla="*/ 34136937 h 460"/>
                <a:gd name="T52" fmla="*/ 229060006 w 1891"/>
                <a:gd name="T53" fmla="*/ 40964181 h 460"/>
                <a:gd name="T54" fmla="*/ 213106237 w 1891"/>
                <a:gd name="T55" fmla="*/ 46632495 h 460"/>
                <a:gd name="T56" fmla="*/ 195855221 w 1891"/>
                <a:gd name="T57" fmla="*/ 50110362 h 460"/>
                <a:gd name="T58" fmla="*/ 178734217 w 1891"/>
                <a:gd name="T59" fmla="*/ 53459739 h 460"/>
                <a:gd name="T60" fmla="*/ 178734217 w 1891"/>
                <a:gd name="T61" fmla="*/ 53459739 h 460"/>
                <a:gd name="T62" fmla="*/ 151236673 w 1891"/>
                <a:gd name="T63" fmla="*/ 57968405 h 460"/>
                <a:gd name="T64" fmla="*/ 121533952 w 1891"/>
                <a:gd name="T65" fmla="*/ 59127694 h 460"/>
                <a:gd name="T66" fmla="*/ 92869173 w 1891"/>
                <a:gd name="T67" fmla="*/ 59127694 h 460"/>
                <a:gd name="T68" fmla="*/ 64204394 w 1891"/>
                <a:gd name="T69" fmla="*/ 55778317 h 460"/>
                <a:gd name="T70" fmla="*/ 64204394 w 1891"/>
                <a:gd name="T71" fmla="*/ 55778317 h 460"/>
                <a:gd name="T72" fmla="*/ 51622677 w 1891"/>
                <a:gd name="T73" fmla="*/ 53459739 h 460"/>
                <a:gd name="T74" fmla="*/ 39041319 w 1891"/>
                <a:gd name="T75" fmla="*/ 50110362 h 460"/>
                <a:gd name="T76" fmla="*/ 26330309 w 1891"/>
                <a:gd name="T77" fmla="*/ 45472847 h 460"/>
                <a:gd name="T78" fmla="*/ 14916187 w 1891"/>
                <a:gd name="T79" fmla="*/ 40964181 h 460"/>
                <a:gd name="T80" fmla="*/ 14916187 w 1891"/>
                <a:gd name="T81" fmla="*/ 40964181 h 460"/>
                <a:gd name="T82" fmla="*/ 6874476 w 1891"/>
                <a:gd name="T83" fmla="*/ 35296227 h 460"/>
                <a:gd name="T84" fmla="*/ 3502064 w 1891"/>
                <a:gd name="T85" fmla="*/ 30787561 h 460"/>
                <a:gd name="T86" fmla="*/ 1167235 w 1891"/>
                <a:gd name="T87" fmla="*/ 26150045 h 460"/>
                <a:gd name="T88" fmla="*/ 1167235 w 1891"/>
                <a:gd name="T89" fmla="*/ 26150045 h 460"/>
                <a:gd name="T90" fmla="*/ 0 w 1891"/>
                <a:gd name="T91" fmla="*/ 22801028 h 460"/>
                <a:gd name="T92" fmla="*/ 1167235 w 1891"/>
                <a:gd name="T93" fmla="*/ 19322802 h 460"/>
                <a:gd name="T94" fmla="*/ 3502064 w 1891"/>
                <a:gd name="T95" fmla="*/ 15973425 h 460"/>
                <a:gd name="T96" fmla="*/ 5706881 w 1891"/>
                <a:gd name="T97" fmla="*/ 12495558 h 4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891" h="460">
                  <a:moveTo>
                    <a:pt x="44" y="97"/>
                  </a:moveTo>
                  <a:lnTo>
                    <a:pt x="44" y="97"/>
                  </a:lnTo>
                  <a:lnTo>
                    <a:pt x="97" y="71"/>
                  </a:lnTo>
                  <a:lnTo>
                    <a:pt x="150" y="44"/>
                  </a:lnTo>
                  <a:lnTo>
                    <a:pt x="265" y="0"/>
                  </a:lnTo>
                  <a:lnTo>
                    <a:pt x="221" y="44"/>
                  </a:lnTo>
                  <a:lnTo>
                    <a:pt x="212" y="71"/>
                  </a:lnTo>
                  <a:lnTo>
                    <a:pt x="212" y="97"/>
                  </a:lnTo>
                  <a:lnTo>
                    <a:pt x="248" y="124"/>
                  </a:lnTo>
                  <a:lnTo>
                    <a:pt x="283" y="141"/>
                  </a:lnTo>
                  <a:lnTo>
                    <a:pt x="371" y="159"/>
                  </a:lnTo>
                  <a:lnTo>
                    <a:pt x="548" y="177"/>
                  </a:lnTo>
                  <a:lnTo>
                    <a:pt x="725" y="194"/>
                  </a:lnTo>
                  <a:lnTo>
                    <a:pt x="893" y="194"/>
                  </a:lnTo>
                  <a:lnTo>
                    <a:pt x="1068" y="186"/>
                  </a:lnTo>
                  <a:lnTo>
                    <a:pt x="1201" y="177"/>
                  </a:lnTo>
                  <a:lnTo>
                    <a:pt x="1325" y="159"/>
                  </a:lnTo>
                  <a:lnTo>
                    <a:pt x="1581" y="115"/>
                  </a:lnTo>
                  <a:lnTo>
                    <a:pt x="1731" y="194"/>
                  </a:lnTo>
                  <a:lnTo>
                    <a:pt x="1890" y="265"/>
                  </a:lnTo>
                  <a:lnTo>
                    <a:pt x="1766" y="318"/>
                  </a:lnTo>
                  <a:lnTo>
                    <a:pt x="1643" y="362"/>
                  </a:lnTo>
                  <a:lnTo>
                    <a:pt x="1510" y="389"/>
                  </a:lnTo>
                  <a:lnTo>
                    <a:pt x="1378" y="415"/>
                  </a:lnTo>
                  <a:lnTo>
                    <a:pt x="1166" y="450"/>
                  </a:lnTo>
                  <a:lnTo>
                    <a:pt x="937" y="459"/>
                  </a:lnTo>
                  <a:lnTo>
                    <a:pt x="716" y="459"/>
                  </a:lnTo>
                  <a:lnTo>
                    <a:pt x="495" y="433"/>
                  </a:lnTo>
                  <a:lnTo>
                    <a:pt x="398" y="415"/>
                  </a:lnTo>
                  <a:lnTo>
                    <a:pt x="301" y="389"/>
                  </a:lnTo>
                  <a:lnTo>
                    <a:pt x="203" y="353"/>
                  </a:lnTo>
                  <a:lnTo>
                    <a:pt x="115" y="318"/>
                  </a:lnTo>
                  <a:lnTo>
                    <a:pt x="53" y="274"/>
                  </a:lnTo>
                  <a:lnTo>
                    <a:pt x="27" y="239"/>
                  </a:lnTo>
                  <a:lnTo>
                    <a:pt x="9" y="203"/>
                  </a:lnTo>
                  <a:lnTo>
                    <a:pt x="0" y="177"/>
                  </a:lnTo>
                  <a:lnTo>
                    <a:pt x="9" y="150"/>
                  </a:lnTo>
                  <a:lnTo>
                    <a:pt x="27" y="124"/>
                  </a:lnTo>
                  <a:lnTo>
                    <a:pt x="44" y="97"/>
                  </a:lnTo>
                </a:path>
              </a:pathLst>
            </a:custGeom>
            <a:solidFill>
              <a:srgbClr val="0B6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7"/>
            <p:cNvSpPr>
              <a:spLocks noChangeArrowheads="1"/>
            </p:cNvSpPr>
            <p:nvPr/>
          </p:nvSpPr>
          <p:spPr bwMode="gray">
            <a:xfrm>
              <a:off x="4730750" y="3143250"/>
              <a:ext cx="1400175" cy="212725"/>
            </a:xfrm>
            <a:custGeom>
              <a:avLst/>
              <a:gdLst>
                <a:gd name="T0" fmla="*/ 45781185 w 3888"/>
                <a:gd name="T1" fmla="*/ 10294742 h 593"/>
                <a:gd name="T2" fmla="*/ 69903953 w 3888"/>
                <a:gd name="T3" fmla="*/ 3474628 h 593"/>
                <a:gd name="T4" fmla="*/ 95063888 w 3888"/>
                <a:gd name="T5" fmla="*/ 0 h 593"/>
                <a:gd name="T6" fmla="*/ 105439516 w 3888"/>
                <a:gd name="T7" fmla="*/ 0 h 593"/>
                <a:gd name="T8" fmla="*/ 115685138 w 3888"/>
                <a:gd name="T9" fmla="*/ 3474628 h 593"/>
                <a:gd name="T10" fmla="*/ 99732938 w 3888"/>
                <a:gd name="T11" fmla="*/ 5662144 h 593"/>
                <a:gd name="T12" fmla="*/ 69903953 w 3888"/>
                <a:gd name="T13" fmla="*/ 13640587 h 593"/>
                <a:gd name="T14" fmla="*/ 56156453 w 3888"/>
                <a:gd name="T15" fmla="*/ 19302731 h 593"/>
                <a:gd name="T16" fmla="*/ 46948358 w 3888"/>
                <a:gd name="T17" fmla="*/ 26123204 h 593"/>
                <a:gd name="T18" fmla="*/ 45781185 w 3888"/>
                <a:gd name="T19" fmla="*/ 28439503 h 593"/>
                <a:gd name="T20" fmla="*/ 49282703 w 3888"/>
                <a:gd name="T21" fmla="*/ 35259617 h 593"/>
                <a:gd name="T22" fmla="*/ 56156453 w 3888"/>
                <a:gd name="T23" fmla="*/ 37575916 h 593"/>
                <a:gd name="T24" fmla="*/ 95063888 w 3888"/>
                <a:gd name="T25" fmla="*/ 47742234 h 593"/>
                <a:gd name="T26" fmla="*/ 136306028 w 3888"/>
                <a:gd name="T27" fmla="*/ 53404378 h 593"/>
                <a:gd name="T28" fmla="*/ 166135013 w 3888"/>
                <a:gd name="T29" fmla="*/ 55720677 h 593"/>
                <a:gd name="T30" fmla="*/ 226830871 w 3888"/>
                <a:gd name="T31" fmla="*/ 56878647 h 593"/>
                <a:gd name="T32" fmla="*/ 316188181 w 3888"/>
                <a:gd name="T33" fmla="*/ 55720677 h 593"/>
                <a:gd name="T34" fmla="*/ 376884039 w 3888"/>
                <a:gd name="T35" fmla="*/ 51216503 h 593"/>
                <a:gd name="T36" fmla="*/ 444453286 w 3888"/>
                <a:gd name="T37" fmla="*/ 40921761 h 593"/>
                <a:gd name="T38" fmla="*/ 467408882 w 3888"/>
                <a:gd name="T39" fmla="*/ 36417946 h 593"/>
                <a:gd name="T40" fmla="*/ 488029772 w 3888"/>
                <a:gd name="T41" fmla="*/ 27281174 h 593"/>
                <a:gd name="T42" fmla="*/ 492569177 w 3888"/>
                <a:gd name="T43" fmla="*/ 21619030 h 593"/>
                <a:gd name="T44" fmla="*/ 494903522 w 3888"/>
                <a:gd name="T45" fmla="*/ 13640587 h 593"/>
                <a:gd name="T46" fmla="*/ 490364117 w 3888"/>
                <a:gd name="T47" fmla="*/ 5662144 h 593"/>
                <a:gd name="T48" fmla="*/ 494903522 w 3888"/>
                <a:gd name="T49" fmla="*/ 9136772 h 593"/>
                <a:gd name="T50" fmla="*/ 502944445 w 3888"/>
                <a:gd name="T51" fmla="*/ 15956886 h 593"/>
                <a:gd name="T52" fmla="*/ 504111617 w 3888"/>
                <a:gd name="T53" fmla="*/ 21619030 h 593"/>
                <a:gd name="T54" fmla="*/ 500609739 w 3888"/>
                <a:gd name="T55" fmla="*/ 27281174 h 593"/>
                <a:gd name="T56" fmla="*/ 491531650 w 3888"/>
                <a:gd name="T57" fmla="*/ 35259617 h 593"/>
                <a:gd name="T58" fmla="*/ 485695427 w 3888"/>
                <a:gd name="T59" fmla="*/ 38734245 h 593"/>
                <a:gd name="T60" fmla="*/ 450289510 w 3888"/>
                <a:gd name="T61" fmla="*/ 52246049 h 593"/>
                <a:gd name="T62" fmla="*/ 413586774 w 3888"/>
                <a:gd name="T63" fmla="*/ 61382821 h 593"/>
                <a:gd name="T64" fmla="*/ 386092134 w 3888"/>
                <a:gd name="T65" fmla="*/ 65886636 h 593"/>
                <a:gd name="T66" fmla="*/ 332140381 w 3888"/>
                <a:gd name="T67" fmla="*/ 72707109 h 593"/>
                <a:gd name="T68" fmla="*/ 277151100 w 3888"/>
                <a:gd name="T69" fmla="*/ 76181378 h 593"/>
                <a:gd name="T70" fmla="*/ 194796826 w 3888"/>
                <a:gd name="T71" fmla="*/ 76181378 h 593"/>
                <a:gd name="T72" fmla="*/ 153555046 w 3888"/>
                <a:gd name="T73" fmla="*/ 73865079 h 593"/>
                <a:gd name="T74" fmla="*/ 71071126 w 3888"/>
                <a:gd name="T75" fmla="*/ 65886636 h 593"/>
                <a:gd name="T76" fmla="*/ 29699340 w 3888"/>
                <a:gd name="T77" fmla="*/ 59066522 h 593"/>
                <a:gd name="T78" fmla="*/ 8040923 w 3888"/>
                <a:gd name="T79" fmla="*/ 52246049 h 593"/>
                <a:gd name="T80" fmla="*/ 2204699 w 3888"/>
                <a:gd name="T81" fmla="*/ 47742234 h 593"/>
                <a:gd name="T82" fmla="*/ 0 w 3888"/>
                <a:gd name="T83" fmla="*/ 43238060 h 593"/>
                <a:gd name="T84" fmla="*/ 2204699 w 3888"/>
                <a:gd name="T85" fmla="*/ 35259617 h 593"/>
                <a:gd name="T86" fmla="*/ 5706577 w 3888"/>
                <a:gd name="T87" fmla="*/ 30755802 h 593"/>
                <a:gd name="T88" fmla="*/ 23993122 w 3888"/>
                <a:gd name="T89" fmla="*/ 19302731 h 593"/>
                <a:gd name="T90" fmla="*/ 45781185 w 3888"/>
                <a:gd name="T91" fmla="*/ 10294742 h 5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888" h="593">
                  <a:moveTo>
                    <a:pt x="353" y="80"/>
                  </a:moveTo>
                  <a:lnTo>
                    <a:pt x="353" y="80"/>
                  </a:lnTo>
                  <a:lnTo>
                    <a:pt x="442" y="53"/>
                  </a:lnTo>
                  <a:lnTo>
                    <a:pt x="539" y="27"/>
                  </a:lnTo>
                  <a:lnTo>
                    <a:pt x="636" y="9"/>
                  </a:lnTo>
                  <a:lnTo>
                    <a:pt x="733" y="0"/>
                  </a:lnTo>
                  <a:lnTo>
                    <a:pt x="813" y="0"/>
                  </a:lnTo>
                  <a:lnTo>
                    <a:pt x="857" y="9"/>
                  </a:lnTo>
                  <a:lnTo>
                    <a:pt x="892" y="27"/>
                  </a:lnTo>
                  <a:lnTo>
                    <a:pt x="769" y="44"/>
                  </a:lnTo>
                  <a:lnTo>
                    <a:pt x="654" y="62"/>
                  </a:lnTo>
                  <a:lnTo>
                    <a:pt x="539" y="106"/>
                  </a:lnTo>
                  <a:lnTo>
                    <a:pt x="433" y="150"/>
                  </a:lnTo>
                  <a:lnTo>
                    <a:pt x="389" y="177"/>
                  </a:lnTo>
                  <a:lnTo>
                    <a:pt x="362" y="203"/>
                  </a:lnTo>
                  <a:lnTo>
                    <a:pt x="353" y="221"/>
                  </a:lnTo>
                  <a:lnTo>
                    <a:pt x="362" y="256"/>
                  </a:lnTo>
                  <a:lnTo>
                    <a:pt x="380" y="274"/>
                  </a:lnTo>
                  <a:lnTo>
                    <a:pt x="433" y="292"/>
                  </a:lnTo>
                  <a:lnTo>
                    <a:pt x="583" y="345"/>
                  </a:lnTo>
                  <a:lnTo>
                    <a:pt x="733" y="371"/>
                  </a:lnTo>
                  <a:lnTo>
                    <a:pt x="892" y="398"/>
                  </a:lnTo>
                  <a:lnTo>
                    <a:pt x="1051" y="415"/>
                  </a:lnTo>
                  <a:lnTo>
                    <a:pt x="1281" y="433"/>
                  </a:lnTo>
                  <a:lnTo>
                    <a:pt x="1511" y="442"/>
                  </a:lnTo>
                  <a:lnTo>
                    <a:pt x="1749" y="442"/>
                  </a:lnTo>
                  <a:lnTo>
                    <a:pt x="1979" y="442"/>
                  </a:lnTo>
                  <a:lnTo>
                    <a:pt x="2438" y="433"/>
                  </a:lnTo>
                  <a:lnTo>
                    <a:pt x="2906" y="398"/>
                  </a:lnTo>
                  <a:lnTo>
                    <a:pt x="3259" y="354"/>
                  </a:lnTo>
                  <a:lnTo>
                    <a:pt x="3427" y="318"/>
                  </a:lnTo>
                  <a:lnTo>
                    <a:pt x="3604" y="283"/>
                  </a:lnTo>
                  <a:lnTo>
                    <a:pt x="3710" y="239"/>
                  </a:lnTo>
                  <a:lnTo>
                    <a:pt x="3763" y="212"/>
                  </a:lnTo>
                  <a:lnTo>
                    <a:pt x="3798" y="168"/>
                  </a:lnTo>
                  <a:lnTo>
                    <a:pt x="3816" y="133"/>
                  </a:lnTo>
                  <a:lnTo>
                    <a:pt x="3816" y="106"/>
                  </a:lnTo>
                  <a:lnTo>
                    <a:pt x="3798" y="71"/>
                  </a:lnTo>
                  <a:lnTo>
                    <a:pt x="3781" y="44"/>
                  </a:lnTo>
                  <a:lnTo>
                    <a:pt x="3816" y="71"/>
                  </a:lnTo>
                  <a:lnTo>
                    <a:pt x="3852" y="97"/>
                  </a:lnTo>
                  <a:lnTo>
                    <a:pt x="3878" y="124"/>
                  </a:lnTo>
                  <a:lnTo>
                    <a:pt x="3887" y="150"/>
                  </a:lnTo>
                  <a:lnTo>
                    <a:pt x="3887" y="168"/>
                  </a:lnTo>
                  <a:lnTo>
                    <a:pt x="3860" y="212"/>
                  </a:lnTo>
                  <a:lnTo>
                    <a:pt x="3825" y="248"/>
                  </a:lnTo>
                  <a:lnTo>
                    <a:pt x="3790" y="274"/>
                  </a:lnTo>
                  <a:lnTo>
                    <a:pt x="3745" y="301"/>
                  </a:lnTo>
                  <a:lnTo>
                    <a:pt x="3613" y="362"/>
                  </a:lnTo>
                  <a:lnTo>
                    <a:pt x="3472" y="406"/>
                  </a:lnTo>
                  <a:lnTo>
                    <a:pt x="3330" y="442"/>
                  </a:lnTo>
                  <a:lnTo>
                    <a:pt x="3189" y="477"/>
                  </a:lnTo>
                  <a:lnTo>
                    <a:pt x="2977" y="512"/>
                  </a:lnTo>
                  <a:lnTo>
                    <a:pt x="2773" y="539"/>
                  </a:lnTo>
                  <a:lnTo>
                    <a:pt x="2561" y="565"/>
                  </a:lnTo>
                  <a:lnTo>
                    <a:pt x="2349" y="583"/>
                  </a:lnTo>
                  <a:lnTo>
                    <a:pt x="2137" y="592"/>
                  </a:lnTo>
                  <a:lnTo>
                    <a:pt x="1926" y="592"/>
                  </a:lnTo>
                  <a:lnTo>
                    <a:pt x="1502" y="592"/>
                  </a:lnTo>
                  <a:lnTo>
                    <a:pt x="1184" y="574"/>
                  </a:lnTo>
                  <a:lnTo>
                    <a:pt x="866" y="548"/>
                  </a:lnTo>
                  <a:lnTo>
                    <a:pt x="548" y="512"/>
                  </a:lnTo>
                  <a:lnTo>
                    <a:pt x="229" y="459"/>
                  </a:lnTo>
                  <a:lnTo>
                    <a:pt x="115" y="433"/>
                  </a:lnTo>
                  <a:lnTo>
                    <a:pt x="62" y="406"/>
                  </a:lnTo>
                  <a:lnTo>
                    <a:pt x="17" y="371"/>
                  </a:lnTo>
                  <a:lnTo>
                    <a:pt x="9" y="354"/>
                  </a:lnTo>
                  <a:lnTo>
                    <a:pt x="0" y="336"/>
                  </a:lnTo>
                  <a:lnTo>
                    <a:pt x="0" y="301"/>
                  </a:lnTo>
                  <a:lnTo>
                    <a:pt x="17" y="274"/>
                  </a:lnTo>
                  <a:lnTo>
                    <a:pt x="44" y="239"/>
                  </a:lnTo>
                  <a:lnTo>
                    <a:pt x="115" y="186"/>
                  </a:lnTo>
                  <a:lnTo>
                    <a:pt x="185" y="150"/>
                  </a:lnTo>
                  <a:lnTo>
                    <a:pt x="265" y="115"/>
                  </a:lnTo>
                  <a:lnTo>
                    <a:pt x="353" y="80"/>
                  </a:lnTo>
                </a:path>
              </a:pathLst>
            </a:custGeom>
            <a:solidFill>
              <a:srgbClr val="0B6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Freeform 8"/>
            <p:cNvSpPr>
              <a:spLocks noChangeArrowheads="1"/>
            </p:cNvSpPr>
            <p:nvPr/>
          </p:nvSpPr>
          <p:spPr bwMode="gray">
            <a:xfrm>
              <a:off x="5002213" y="3263900"/>
              <a:ext cx="1217612" cy="190500"/>
            </a:xfrm>
            <a:custGeom>
              <a:avLst/>
              <a:gdLst>
                <a:gd name="T0" fmla="*/ 387622319 w 3384"/>
                <a:gd name="T1" fmla="*/ 27285627 h 531"/>
                <a:gd name="T2" fmla="*/ 387622319 w 3384"/>
                <a:gd name="T3" fmla="*/ 27285627 h 531"/>
                <a:gd name="T4" fmla="*/ 401475534 w 3384"/>
                <a:gd name="T5" fmla="*/ 22652280 h 531"/>
                <a:gd name="T6" fmla="*/ 415198856 w 3384"/>
                <a:gd name="T7" fmla="*/ 16989299 h 531"/>
                <a:gd name="T8" fmla="*/ 426592019 w 3384"/>
                <a:gd name="T9" fmla="*/ 10167893 h 531"/>
                <a:gd name="T10" fmla="*/ 432288241 w 3384"/>
                <a:gd name="T11" fmla="*/ 5662980 h 531"/>
                <a:gd name="T12" fmla="*/ 437984823 w 3384"/>
                <a:gd name="T13" fmla="*/ 0 h 531"/>
                <a:gd name="T14" fmla="*/ 437984823 w 3384"/>
                <a:gd name="T15" fmla="*/ 0 h 531"/>
                <a:gd name="T16" fmla="*/ 436819744 w 3384"/>
                <a:gd name="T17" fmla="*/ 5662980 h 531"/>
                <a:gd name="T18" fmla="*/ 434618759 w 3384"/>
                <a:gd name="T19" fmla="*/ 11326319 h 531"/>
                <a:gd name="T20" fmla="*/ 431123162 w 3384"/>
                <a:gd name="T21" fmla="*/ 15830873 h 531"/>
                <a:gd name="T22" fmla="*/ 427757098 w 3384"/>
                <a:gd name="T23" fmla="*/ 20464220 h 531"/>
                <a:gd name="T24" fmla="*/ 418564919 w 3384"/>
                <a:gd name="T25" fmla="*/ 27285627 h 531"/>
                <a:gd name="T26" fmla="*/ 409372740 w 3384"/>
                <a:gd name="T27" fmla="*/ 32948966 h 531"/>
                <a:gd name="T28" fmla="*/ 409372740 w 3384"/>
                <a:gd name="T29" fmla="*/ 32948966 h 531"/>
                <a:gd name="T30" fmla="*/ 389952837 w 3384"/>
                <a:gd name="T31" fmla="*/ 42087226 h 531"/>
                <a:gd name="T32" fmla="*/ 370532933 w 3384"/>
                <a:gd name="T33" fmla="*/ 47750206 h 531"/>
                <a:gd name="T34" fmla="*/ 348782511 w 3384"/>
                <a:gd name="T35" fmla="*/ 53413186 h 531"/>
                <a:gd name="T36" fmla="*/ 328197528 w 3384"/>
                <a:gd name="T37" fmla="*/ 56759672 h 531"/>
                <a:gd name="T38" fmla="*/ 328197528 w 3384"/>
                <a:gd name="T39" fmla="*/ 56759672 h 531"/>
                <a:gd name="T40" fmla="*/ 283531605 w 3384"/>
                <a:gd name="T41" fmla="*/ 62422653 h 531"/>
                <a:gd name="T42" fmla="*/ 238994855 w 3384"/>
                <a:gd name="T43" fmla="*/ 65897932 h 531"/>
                <a:gd name="T44" fmla="*/ 194328932 w 3384"/>
                <a:gd name="T45" fmla="*/ 68214427 h 531"/>
                <a:gd name="T46" fmla="*/ 149792542 w 3384"/>
                <a:gd name="T47" fmla="*/ 67056000 h 531"/>
                <a:gd name="T48" fmla="*/ 149792542 w 3384"/>
                <a:gd name="T49" fmla="*/ 67056000 h 531"/>
                <a:gd name="T50" fmla="*/ 118979475 w 3384"/>
                <a:gd name="T51" fmla="*/ 65897932 h 531"/>
                <a:gd name="T52" fmla="*/ 88037234 w 3384"/>
                <a:gd name="T53" fmla="*/ 64739506 h 531"/>
                <a:gd name="T54" fmla="*/ 58389245 w 3384"/>
                <a:gd name="T55" fmla="*/ 61393020 h 531"/>
                <a:gd name="T56" fmla="*/ 27447004 w 3384"/>
                <a:gd name="T57" fmla="*/ 56759672 h 531"/>
                <a:gd name="T58" fmla="*/ 27447004 w 3384"/>
                <a:gd name="T59" fmla="*/ 56759672 h 531"/>
                <a:gd name="T60" fmla="*/ 13723322 w 3384"/>
                <a:gd name="T61" fmla="*/ 52254760 h 531"/>
                <a:gd name="T62" fmla="*/ 5696582 w 3384"/>
                <a:gd name="T63" fmla="*/ 49938266 h 531"/>
                <a:gd name="T64" fmla="*/ 0 w 3384"/>
                <a:gd name="T65" fmla="*/ 46591780 h 531"/>
                <a:gd name="T66" fmla="*/ 0 w 3384"/>
                <a:gd name="T67" fmla="*/ 46591780 h 531"/>
                <a:gd name="T68" fmla="*/ 26281565 w 3384"/>
                <a:gd name="T69" fmla="*/ 49938266 h 531"/>
                <a:gd name="T70" fmla="*/ 53728569 w 3384"/>
                <a:gd name="T71" fmla="*/ 53413186 h 531"/>
                <a:gd name="T72" fmla="*/ 81175573 w 3384"/>
                <a:gd name="T73" fmla="*/ 54571613 h 531"/>
                <a:gd name="T74" fmla="*/ 107457138 w 3384"/>
                <a:gd name="T75" fmla="*/ 55601246 h 531"/>
                <a:gd name="T76" fmla="*/ 107457138 w 3384"/>
                <a:gd name="T77" fmla="*/ 55601246 h 531"/>
                <a:gd name="T78" fmla="*/ 152123060 w 3384"/>
                <a:gd name="T79" fmla="*/ 56759672 h 531"/>
                <a:gd name="T80" fmla="*/ 196659450 w 3384"/>
                <a:gd name="T81" fmla="*/ 55601246 h 531"/>
                <a:gd name="T82" fmla="*/ 241195840 w 3384"/>
                <a:gd name="T83" fmla="*/ 52254760 h 531"/>
                <a:gd name="T84" fmla="*/ 285861763 w 3384"/>
                <a:gd name="T85" fmla="*/ 47750206 h 531"/>
                <a:gd name="T86" fmla="*/ 285861763 w 3384"/>
                <a:gd name="T87" fmla="*/ 47750206 h 531"/>
                <a:gd name="T88" fmla="*/ 312143688 w 3384"/>
                <a:gd name="T89" fmla="*/ 44274927 h 531"/>
                <a:gd name="T90" fmla="*/ 337389347 w 3384"/>
                <a:gd name="T91" fmla="*/ 39770373 h 531"/>
                <a:gd name="T92" fmla="*/ 362505833 w 3384"/>
                <a:gd name="T93" fmla="*/ 34107393 h 531"/>
                <a:gd name="T94" fmla="*/ 387622319 w 3384"/>
                <a:gd name="T95" fmla="*/ 27285627 h 53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3384" h="531">
                  <a:moveTo>
                    <a:pt x="2994" y="212"/>
                  </a:moveTo>
                  <a:lnTo>
                    <a:pt x="2994" y="212"/>
                  </a:lnTo>
                  <a:lnTo>
                    <a:pt x="3101" y="176"/>
                  </a:lnTo>
                  <a:lnTo>
                    <a:pt x="3207" y="132"/>
                  </a:lnTo>
                  <a:lnTo>
                    <a:pt x="3295" y="79"/>
                  </a:lnTo>
                  <a:lnTo>
                    <a:pt x="3339" y="44"/>
                  </a:lnTo>
                  <a:lnTo>
                    <a:pt x="3383" y="0"/>
                  </a:lnTo>
                  <a:lnTo>
                    <a:pt x="3374" y="44"/>
                  </a:lnTo>
                  <a:lnTo>
                    <a:pt x="3357" y="88"/>
                  </a:lnTo>
                  <a:lnTo>
                    <a:pt x="3330" y="123"/>
                  </a:lnTo>
                  <a:lnTo>
                    <a:pt x="3304" y="159"/>
                  </a:lnTo>
                  <a:lnTo>
                    <a:pt x="3233" y="212"/>
                  </a:lnTo>
                  <a:lnTo>
                    <a:pt x="3162" y="256"/>
                  </a:lnTo>
                  <a:lnTo>
                    <a:pt x="3012" y="327"/>
                  </a:lnTo>
                  <a:lnTo>
                    <a:pt x="2862" y="371"/>
                  </a:lnTo>
                  <a:lnTo>
                    <a:pt x="2694" y="415"/>
                  </a:lnTo>
                  <a:lnTo>
                    <a:pt x="2535" y="441"/>
                  </a:lnTo>
                  <a:lnTo>
                    <a:pt x="2190" y="485"/>
                  </a:lnTo>
                  <a:lnTo>
                    <a:pt x="1846" y="512"/>
                  </a:lnTo>
                  <a:lnTo>
                    <a:pt x="1501" y="530"/>
                  </a:lnTo>
                  <a:lnTo>
                    <a:pt x="1157" y="521"/>
                  </a:lnTo>
                  <a:lnTo>
                    <a:pt x="919" y="512"/>
                  </a:lnTo>
                  <a:lnTo>
                    <a:pt x="680" y="503"/>
                  </a:lnTo>
                  <a:lnTo>
                    <a:pt x="451" y="477"/>
                  </a:lnTo>
                  <a:lnTo>
                    <a:pt x="212" y="441"/>
                  </a:lnTo>
                  <a:lnTo>
                    <a:pt x="106" y="406"/>
                  </a:lnTo>
                  <a:lnTo>
                    <a:pt x="44" y="388"/>
                  </a:lnTo>
                  <a:lnTo>
                    <a:pt x="0" y="362"/>
                  </a:lnTo>
                  <a:lnTo>
                    <a:pt x="203" y="388"/>
                  </a:lnTo>
                  <a:lnTo>
                    <a:pt x="415" y="415"/>
                  </a:lnTo>
                  <a:lnTo>
                    <a:pt x="627" y="424"/>
                  </a:lnTo>
                  <a:lnTo>
                    <a:pt x="830" y="432"/>
                  </a:lnTo>
                  <a:lnTo>
                    <a:pt x="1175" y="441"/>
                  </a:lnTo>
                  <a:lnTo>
                    <a:pt x="1519" y="432"/>
                  </a:lnTo>
                  <a:lnTo>
                    <a:pt x="1863" y="406"/>
                  </a:lnTo>
                  <a:lnTo>
                    <a:pt x="2208" y="371"/>
                  </a:lnTo>
                  <a:lnTo>
                    <a:pt x="2411" y="344"/>
                  </a:lnTo>
                  <a:lnTo>
                    <a:pt x="2606" y="309"/>
                  </a:lnTo>
                  <a:lnTo>
                    <a:pt x="2800" y="265"/>
                  </a:lnTo>
                  <a:lnTo>
                    <a:pt x="2994" y="212"/>
                  </a:lnTo>
                </a:path>
              </a:pathLst>
            </a:custGeom>
            <a:solidFill>
              <a:srgbClr val="0B6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9"/>
            <p:cNvSpPr>
              <a:spLocks noChangeArrowheads="1"/>
            </p:cNvSpPr>
            <p:nvPr/>
          </p:nvSpPr>
          <p:spPr bwMode="gray">
            <a:xfrm>
              <a:off x="4686300" y="3584575"/>
              <a:ext cx="201613" cy="792163"/>
            </a:xfrm>
            <a:custGeom>
              <a:avLst/>
              <a:gdLst>
                <a:gd name="T0" fmla="*/ 35770048 w 558"/>
                <a:gd name="T1" fmla="*/ 174153019 h 2199"/>
                <a:gd name="T2" fmla="*/ 35770048 w 558"/>
                <a:gd name="T3" fmla="*/ 174153019 h 2199"/>
                <a:gd name="T4" fmla="*/ 36945040 w 558"/>
                <a:gd name="T5" fmla="*/ 0 h 2199"/>
                <a:gd name="T6" fmla="*/ 36945040 w 558"/>
                <a:gd name="T7" fmla="*/ 0 h 2199"/>
                <a:gd name="T8" fmla="*/ 72715089 w 558"/>
                <a:gd name="T9" fmla="*/ 0 h 2199"/>
                <a:gd name="T10" fmla="*/ 72715089 w 558"/>
                <a:gd name="T11" fmla="*/ 0 h 2199"/>
                <a:gd name="T12" fmla="*/ 72715089 w 558"/>
                <a:gd name="T13" fmla="*/ 194786722 h 2199"/>
                <a:gd name="T14" fmla="*/ 72715089 w 558"/>
                <a:gd name="T15" fmla="*/ 194786722 h 2199"/>
                <a:gd name="T16" fmla="*/ 72715089 w 558"/>
                <a:gd name="T17" fmla="*/ 208412718 h 2199"/>
                <a:gd name="T18" fmla="*/ 71540097 w 558"/>
                <a:gd name="T19" fmla="*/ 222168400 h 2199"/>
                <a:gd name="T20" fmla="*/ 68015121 w 558"/>
                <a:gd name="T21" fmla="*/ 235924081 h 2199"/>
                <a:gd name="T22" fmla="*/ 65795933 w 558"/>
                <a:gd name="T23" fmla="*/ 242802102 h 2199"/>
                <a:gd name="T24" fmla="*/ 63445949 w 558"/>
                <a:gd name="T25" fmla="*/ 248511872 h 2199"/>
                <a:gd name="T26" fmla="*/ 63445949 w 558"/>
                <a:gd name="T27" fmla="*/ 248511872 h 2199"/>
                <a:gd name="T28" fmla="*/ 58876777 w 558"/>
                <a:gd name="T29" fmla="*/ 255389893 h 2199"/>
                <a:gd name="T30" fmla="*/ 54177171 w 558"/>
                <a:gd name="T31" fmla="*/ 261229708 h 2199"/>
                <a:gd name="T32" fmla="*/ 49607999 w 558"/>
                <a:gd name="T33" fmla="*/ 265771587 h 2199"/>
                <a:gd name="T34" fmla="*/ 43863835 w 558"/>
                <a:gd name="T35" fmla="*/ 270313466 h 2199"/>
                <a:gd name="T36" fmla="*/ 31200876 w 558"/>
                <a:gd name="T37" fmla="*/ 279527269 h 2199"/>
                <a:gd name="T38" fmla="*/ 17362926 w 558"/>
                <a:gd name="T39" fmla="*/ 285237399 h 2199"/>
                <a:gd name="T40" fmla="*/ 17362926 w 558"/>
                <a:gd name="T41" fmla="*/ 285237399 h 2199"/>
                <a:gd name="T42" fmla="*/ 0 w 558"/>
                <a:gd name="T43" fmla="*/ 265771587 h 2199"/>
                <a:gd name="T44" fmla="*/ 0 w 558"/>
                <a:gd name="T45" fmla="*/ 265771587 h 2199"/>
                <a:gd name="T46" fmla="*/ 0 w 558"/>
                <a:gd name="T47" fmla="*/ 265771587 h 2199"/>
                <a:gd name="T48" fmla="*/ 11488328 w 558"/>
                <a:gd name="T49" fmla="*/ 258893566 h 2199"/>
                <a:gd name="T50" fmla="*/ 20757106 w 558"/>
                <a:gd name="T51" fmla="*/ 249680123 h 2199"/>
                <a:gd name="T52" fmla="*/ 25326278 w 558"/>
                <a:gd name="T53" fmla="*/ 245137884 h 2199"/>
                <a:gd name="T54" fmla="*/ 28850893 w 558"/>
                <a:gd name="T55" fmla="*/ 239428115 h 2199"/>
                <a:gd name="T56" fmla="*/ 32245073 w 558"/>
                <a:gd name="T57" fmla="*/ 233717985 h 2199"/>
                <a:gd name="T58" fmla="*/ 33420065 w 558"/>
                <a:gd name="T59" fmla="*/ 226840324 h 2199"/>
                <a:gd name="T60" fmla="*/ 33420065 w 558"/>
                <a:gd name="T61" fmla="*/ 226840324 h 2199"/>
                <a:gd name="T62" fmla="*/ 35770048 w 558"/>
                <a:gd name="T63" fmla="*/ 214252533 h 2199"/>
                <a:gd name="T64" fmla="*/ 35770048 w 558"/>
                <a:gd name="T65" fmla="*/ 200496491 h 2199"/>
                <a:gd name="T66" fmla="*/ 35770048 w 558"/>
                <a:gd name="T67" fmla="*/ 174153019 h 219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58" h="2199">
                  <a:moveTo>
                    <a:pt x="274" y="1342"/>
                  </a:moveTo>
                  <a:lnTo>
                    <a:pt x="274" y="1342"/>
                  </a:lnTo>
                  <a:lnTo>
                    <a:pt x="283" y="0"/>
                  </a:lnTo>
                  <a:lnTo>
                    <a:pt x="557" y="0"/>
                  </a:lnTo>
                  <a:lnTo>
                    <a:pt x="557" y="1501"/>
                  </a:lnTo>
                  <a:lnTo>
                    <a:pt x="557" y="1606"/>
                  </a:lnTo>
                  <a:lnTo>
                    <a:pt x="548" y="1712"/>
                  </a:lnTo>
                  <a:lnTo>
                    <a:pt x="521" y="1818"/>
                  </a:lnTo>
                  <a:lnTo>
                    <a:pt x="504" y="1871"/>
                  </a:lnTo>
                  <a:lnTo>
                    <a:pt x="486" y="1915"/>
                  </a:lnTo>
                  <a:lnTo>
                    <a:pt x="451" y="1968"/>
                  </a:lnTo>
                  <a:lnTo>
                    <a:pt x="415" y="2013"/>
                  </a:lnTo>
                  <a:lnTo>
                    <a:pt x="380" y="2048"/>
                  </a:lnTo>
                  <a:lnTo>
                    <a:pt x="336" y="2083"/>
                  </a:lnTo>
                  <a:lnTo>
                    <a:pt x="239" y="2154"/>
                  </a:lnTo>
                  <a:lnTo>
                    <a:pt x="133" y="2198"/>
                  </a:lnTo>
                  <a:lnTo>
                    <a:pt x="0" y="2048"/>
                  </a:lnTo>
                  <a:lnTo>
                    <a:pt x="88" y="1995"/>
                  </a:lnTo>
                  <a:lnTo>
                    <a:pt x="159" y="1924"/>
                  </a:lnTo>
                  <a:lnTo>
                    <a:pt x="194" y="1889"/>
                  </a:lnTo>
                  <a:lnTo>
                    <a:pt x="221" y="1845"/>
                  </a:lnTo>
                  <a:lnTo>
                    <a:pt x="247" y="1801"/>
                  </a:lnTo>
                  <a:lnTo>
                    <a:pt x="256" y="1748"/>
                  </a:lnTo>
                  <a:lnTo>
                    <a:pt x="274" y="1651"/>
                  </a:lnTo>
                  <a:lnTo>
                    <a:pt x="274" y="1545"/>
                  </a:lnTo>
                  <a:lnTo>
                    <a:pt x="274" y="1342"/>
                  </a:lnTo>
                </a:path>
              </a:pathLst>
            </a:custGeom>
            <a:solidFill>
              <a:srgbClr val="E11F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10"/>
            <p:cNvSpPr>
              <a:spLocks noChangeArrowheads="1"/>
            </p:cNvSpPr>
            <p:nvPr/>
          </p:nvSpPr>
          <p:spPr bwMode="gray">
            <a:xfrm>
              <a:off x="4956175" y="3740150"/>
              <a:ext cx="363538" cy="481013"/>
            </a:xfrm>
            <a:custGeom>
              <a:avLst/>
              <a:gdLst>
                <a:gd name="T0" fmla="*/ 8048277 w 1009"/>
                <a:gd name="T1" fmla="*/ 13781708 h 1334"/>
                <a:gd name="T2" fmla="*/ 45953869 w 1009"/>
                <a:gd name="T3" fmla="*/ 2340161 h 1334"/>
                <a:gd name="T4" fmla="*/ 74642386 w 1009"/>
                <a:gd name="T5" fmla="*/ 0 h 1334"/>
                <a:gd name="T6" fmla="*/ 84897472 w 1009"/>
                <a:gd name="T7" fmla="*/ 1170080 h 1334"/>
                <a:gd name="T8" fmla="*/ 104369274 w 1009"/>
                <a:gd name="T9" fmla="*/ 5720593 h 1334"/>
                <a:gd name="T10" fmla="*/ 116961236 w 1009"/>
                <a:gd name="T11" fmla="*/ 13781708 h 1334"/>
                <a:gd name="T12" fmla="*/ 120466189 w 1009"/>
                <a:gd name="T13" fmla="*/ 18332581 h 1334"/>
                <a:gd name="T14" fmla="*/ 128514466 w 1009"/>
                <a:gd name="T15" fmla="*/ 33284369 h 1334"/>
                <a:gd name="T16" fmla="*/ 130851342 w 1009"/>
                <a:gd name="T17" fmla="*/ 50576678 h 1334"/>
                <a:gd name="T18" fmla="*/ 130851342 w 1009"/>
                <a:gd name="T19" fmla="*/ 169932806 h 1334"/>
                <a:gd name="T20" fmla="*/ 104369274 w 1009"/>
                <a:gd name="T21" fmla="*/ 169932806 h 1334"/>
                <a:gd name="T22" fmla="*/ 100994387 w 1009"/>
                <a:gd name="T23" fmla="*/ 151600586 h 1334"/>
                <a:gd name="T24" fmla="*/ 94114187 w 1009"/>
                <a:gd name="T25" fmla="*/ 157321179 h 1334"/>
                <a:gd name="T26" fmla="*/ 76849195 w 1009"/>
                <a:gd name="T27" fmla="*/ 167592646 h 1334"/>
                <a:gd name="T28" fmla="*/ 67632480 w 1009"/>
                <a:gd name="T29" fmla="*/ 171103247 h 1334"/>
                <a:gd name="T30" fmla="*/ 45953869 w 1009"/>
                <a:gd name="T31" fmla="*/ 173313239 h 1334"/>
                <a:gd name="T32" fmla="*/ 24145192 w 1009"/>
                <a:gd name="T33" fmla="*/ 168762726 h 1334"/>
                <a:gd name="T34" fmla="*/ 16096915 w 1009"/>
                <a:gd name="T35" fmla="*/ 164212213 h 1334"/>
                <a:gd name="T36" fmla="*/ 4543324 w 1009"/>
                <a:gd name="T37" fmla="*/ 151600586 h 1334"/>
                <a:gd name="T38" fmla="*/ 1168438 w 1009"/>
                <a:gd name="T39" fmla="*/ 142369391 h 1334"/>
                <a:gd name="T40" fmla="*/ 0 w 1009"/>
                <a:gd name="T41" fmla="*/ 124036810 h 1334"/>
                <a:gd name="T42" fmla="*/ 2336515 w 1009"/>
                <a:gd name="T43" fmla="*/ 111425183 h 1334"/>
                <a:gd name="T44" fmla="*/ 6880200 w 1009"/>
                <a:gd name="T45" fmla="*/ 98683387 h 1334"/>
                <a:gd name="T46" fmla="*/ 11423524 w 1009"/>
                <a:gd name="T47" fmla="*/ 94132874 h 1334"/>
                <a:gd name="T48" fmla="*/ 19471801 w 1009"/>
                <a:gd name="T49" fmla="*/ 86071759 h 1334"/>
                <a:gd name="T50" fmla="*/ 41280479 w 1009"/>
                <a:gd name="T51" fmla="*/ 75800293 h 1334"/>
                <a:gd name="T52" fmla="*/ 52833709 w 1009"/>
                <a:gd name="T53" fmla="*/ 72289691 h 1334"/>
                <a:gd name="T54" fmla="*/ 74642386 w 1009"/>
                <a:gd name="T55" fmla="*/ 70079339 h 1334"/>
                <a:gd name="T56" fmla="*/ 96320996 w 1009"/>
                <a:gd name="T57" fmla="*/ 70079339 h 1334"/>
                <a:gd name="T58" fmla="*/ 95282625 w 1009"/>
                <a:gd name="T59" fmla="*/ 44856085 h 1334"/>
                <a:gd name="T60" fmla="*/ 91777672 w 1009"/>
                <a:gd name="T61" fmla="*/ 36794970 h 1334"/>
                <a:gd name="T62" fmla="*/ 87233988 w 1009"/>
                <a:gd name="T63" fmla="*/ 32114288 h 1334"/>
                <a:gd name="T64" fmla="*/ 75680757 w 1009"/>
                <a:gd name="T65" fmla="*/ 26393695 h 1334"/>
                <a:gd name="T66" fmla="*/ 68800918 w 1009"/>
                <a:gd name="T67" fmla="*/ 25223254 h 1334"/>
                <a:gd name="T68" fmla="*/ 40112041 w 1009"/>
                <a:gd name="T69" fmla="*/ 27563776 h 1334"/>
                <a:gd name="T70" fmla="*/ 13760039 w 1009"/>
                <a:gd name="T71" fmla="*/ 34454810 h 1334"/>
                <a:gd name="T72" fmla="*/ 8048277 w 1009"/>
                <a:gd name="T73" fmla="*/ 13781708 h 1334"/>
                <a:gd name="T74" fmla="*/ 52833709 w 1009"/>
                <a:gd name="T75" fmla="*/ 95302954 h 1334"/>
                <a:gd name="T76" fmla="*/ 41280479 w 1009"/>
                <a:gd name="T77" fmla="*/ 102193628 h 1334"/>
                <a:gd name="T78" fmla="*/ 35568716 w 1009"/>
                <a:gd name="T79" fmla="*/ 112465094 h 1334"/>
                <a:gd name="T80" fmla="*/ 34400279 w 1009"/>
                <a:gd name="T81" fmla="*/ 119356128 h 1334"/>
                <a:gd name="T82" fmla="*/ 35568716 w 1009"/>
                <a:gd name="T83" fmla="*/ 133137836 h 1334"/>
                <a:gd name="T84" fmla="*/ 39073670 w 1009"/>
                <a:gd name="T85" fmla="*/ 138988598 h 1334"/>
                <a:gd name="T86" fmla="*/ 50497194 w 1009"/>
                <a:gd name="T87" fmla="*/ 146919904 h 1334"/>
                <a:gd name="T88" fmla="*/ 64257233 w 1009"/>
                <a:gd name="T89" fmla="*/ 146919904 h 1334"/>
                <a:gd name="T90" fmla="*/ 73473948 w 1009"/>
                <a:gd name="T91" fmla="*/ 145749824 h 1334"/>
                <a:gd name="T92" fmla="*/ 89440797 w 1009"/>
                <a:gd name="T93" fmla="*/ 136648437 h 1334"/>
                <a:gd name="T94" fmla="*/ 96320996 w 1009"/>
                <a:gd name="T95" fmla="*/ 130927844 h 1334"/>
                <a:gd name="T96" fmla="*/ 96320996 w 1009"/>
                <a:gd name="T97" fmla="*/ 91922522 h 1334"/>
                <a:gd name="T98" fmla="*/ 63089156 w 1009"/>
                <a:gd name="T99" fmla="*/ 92962433 h 133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009" h="1334">
                  <a:moveTo>
                    <a:pt x="62" y="106"/>
                  </a:moveTo>
                  <a:lnTo>
                    <a:pt x="62" y="106"/>
                  </a:lnTo>
                  <a:lnTo>
                    <a:pt x="203" y="53"/>
                  </a:lnTo>
                  <a:lnTo>
                    <a:pt x="354" y="18"/>
                  </a:lnTo>
                  <a:lnTo>
                    <a:pt x="504" y="0"/>
                  </a:lnTo>
                  <a:lnTo>
                    <a:pt x="575" y="0"/>
                  </a:lnTo>
                  <a:lnTo>
                    <a:pt x="654" y="9"/>
                  </a:lnTo>
                  <a:lnTo>
                    <a:pt x="734" y="18"/>
                  </a:lnTo>
                  <a:lnTo>
                    <a:pt x="804" y="44"/>
                  </a:lnTo>
                  <a:lnTo>
                    <a:pt x="875" y="88"/>
                  </a:lnTo>
                  <a:lnTo>
                    <a:pt x="901" y="106"/>
                  </a:lnTo>
                  <a:lnTo>
                    <a:pt x="928" y="141"/>
                  </a:lnTo>
                  <a:lnTo>
                    <a:pt x="963" y="194"/>
                  </a:lnTo>
                  <a:lnTo>
                    <a:pt x="990" y="256"/>
                  </a:lnTo>
                  <a:lnTo>
                    <a:pt x="1008" y="327"/>
                  </a:lnTo>
                  <a:lnTo>
                    <a:pt x="1008" y="389"/>
                  </a:lnTo>
                  <a:lnTo>
                    <a:pt x="1008" y="1307"/>
                  </a:lnTo>
                  <a:lnTo>
                    <a:pt x="804" y="1307"/>
                  </a:lnTo>
                  <a:lnTo>
                    <a:pt x="778" y="1166"/>
                  </a:lnTo>
                  <a:lnTo>
                    <a:pt x="725" y="1210"/>
                  </a:lnTo>
                  <a:lnTo>
                    <a:pt x="663" y="1254"/>
                  </a:lnTo>
                  <a:lnTo>
                    <a:pt x="592" y="1289"/>
                  </a:lnTo>
                  <a:lnTo>
                    <a:pt x="521" y="1316"/>
                  </a:lnTo>
                  <a:lnTo>
                    <a:pt x="442" y="1325"/>
                  </a:lnTo>
                  <a:lnTo>
                    <a:pt x="354" y="1333"/>
                  </a:lnTo>
                  <a:lnTo>
                    <a:pt x="265" y="1316"/>
                  </a:lnTo>
                  <a:lnTo>
                    <a:pt x="186" y="1298"/>
                  </a:lnTo>
                  <a:lnTo>
                    <a:pt x="124" y="1263"/>
                  </a:lnTo>
                  <a:lnTo>
                    <a:pt x="80" y="1219"/>
                  </a:lnTo>
                  <a:lnTo>
                    <a:pt x="35" y="1166"/>
                  </a:lnTo>
                  <a:lnTo>
                    <a:pt x="9" y="1095"/>
                  </a:lnTo>
                  <a:lnTo>
                    <a:pt x="0" y="998"/>
                  </a:lnTo>
                  <a:lnTo>
                    <a:pt x="0" y="954"/>
                  </a:lnTo>
                  <a:lnTo>
                    <a:pt x="0" y="901"/>
                  </a:lnTo>
                  <a:lnTo>
                    <a:pt x="18" y="857"/>
                  </a:lnTo>
                  <a:lnTo>
                    <a:pt x="35" y="804"/>
                  </a:lnTo>
                  <a:lnTo>
                    <a:pt x="53" y="759"/>
                  </a:lnTo>
                  <a:lnTo>
                    <a:pt x="88" y="724"/>
                  </a:lnTo>
                  <a:lnTo>
                    <a:pt x="115" y="689"/>
                  </a:lnTo>
                  <a:lnTo>
                    <a:pt x="150" y="662"/>
                  </a:lnTo>
                  <a:lnTo>
                    <a:pt x="230" y="609"/>
                  </a:lnTo>
                  <a:lnTo>
                    <a:pt x="318" y="583"/>
                  </a:lnTo>
                  <a:lnTo>
                    <a:pt x="407" y="556"/>
                  </a:lnTo>
                  <a:lnTo>
                    <a:pt x="495" y="548"/>
                  </a:lnTo>
                  <a:lnTo>
                    <a:pt x="575" y="539"/>
                  </a:lnTo>
                  <a:lnTo>
                    <a:pt x="742" y="539"/>
                  </a:lnTo>
                  <a:lnTo>
                    <a:pt x="742" y="406"/>
                  </a:lnTo>
                  <a:lnTo>
                    <a:pt x="734" y="345"/>
                  </a:lnTo>
                  <a:lnTo>
                    <a:pt x="725" y="309"/>
                  </a:lnTo>
                  <a:lnTo>
                    <a:pt x="707" y="283"/>
                  </a:lnTo>
                  <a:lnTo>
                    <a:pt x="672" y="247"/>
                  </a:lnTo>
                  <a:lnTo>
                    <a:pt x="628" y="221"/>
                  </a:lnTo>
                  <a:lnTo>
                    <a:pt x="583" y="203"/>
                  </a:lnTo>
                  <a:lnTo>
                    <a:pt x="530" y="194"/>
                  </a:lnTo>
                  <a:lnTo>
                    <a:pt x="424" y="194"/>
                  </a:lnTo>
                  <a:lnTo>
                    <a:pt x="309" y="212"/>
                  </a:lnTo>
                  <a:lnTo>
                    <a:pt x="203" y="239"/>
                  </a:lnTo>
                  <a:lnTo>
                    <a:pt x="106" y="265"/>
                  </a:lnTo>
                  <a:lnTo>
                    <a:pt x="62" y="106"/>
                  </a:lnTo>
                  <a:close/>
                  <a:moveTo>
                    <a:pt x="407" y="733"/>
                  </a:moveTo>
                  <a:lnTo>
                    <a:pt x="407" y="733"/>
                  </a:lnTo>
                  <a:lnTo>
                    <a:pt x="362" y="759"/>
                  </a:lnTo>
                  <a:lnTo>
                    <a:pt x="318" y="786"/>
                  </a:lnTo>
                  <a:lnTo>
                    <a:pt x="292" y="821"/>
                  </a:lnTo>
                  <a:lnTo>
                    <a:pt x="274" y="865"/>
                  </a:lnTo>
                  <a:lnTo>
                    <a:pt x="265" y="918"/>
                  </a:lnTo>
                  <a:lnTo>
                    <a:pt x="265" y="971"/>
                  </a:lnTo>
                  <a:lnTo>
                    <a:pt x="274" y="1024"/>
                  </a:lnTo>
                  <a:lnTo>
                    <a:pt x="301" y="1069"/>
                  </a:lnTo>
                  <a:lnTo>
                    <a:pt x="345" y="1104"/>
                  </a:lnTo>
                  <a:lnTo>
                    <a:pt x="389" y="1130"/>
                  </a:lnTo>
                  <a:lnTo>
                    <a:pt x="442" y="1139"/>
                  </a:lnTo>
                  <a:lnTo>
                    <a:pt x="495" y="1130"/>
                  </a:lnTo>
                  <a:lnTo>
                    <a:pt x="566" y="1121"/>
                  </a:lnTo>
                  <a:lnTo>
                    <a:pt x="628" y="1086"/>
                  </a:lnTo>
                  <a:lnTo>
                    <a:pt x="689" y="1051"/>
                  </a:lnTo>
                  <a:lnTo>
                    <a:pt x="742" y="1007"/>
                  </a:lnTo>
                  <a:lnTo>
                    <a:pt x="742" y="707"/>
                  </a:lnTo>
                  <a:lnTo>
                    <a:pt x="575" y="707"/>
                  </a:lnTo>
                  <a:lnTo>
                    <a:pt x="486" y="715"/>
                  </a:lnTo>
                  <a:lnTo>
                    <a:pt x="407" y="733"/>
                  </a:lnTo>
                  <a:close/>
                </a:path>
              </a:pathLst>
            </a:custGeom>
            <a:solidFill>
              <a:srgbClr val="E11F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11"/>
            <p:cNvSpPr>
              <a:spLocks noChangeArrowheads="1"/>
            </p:cNvSpPr>
            <p:nvPr/>
          </p:nvSpPr>
          <p:spPr bwMode="gray">
            <a:xfrm>
              <a:off x="5818188" y="3740150"/>
              <a:ext cx="363537" cy="481013"/>
            </a:xfrm>
            <a:custGeom>
              <a:avLst/>
              <a:gdLst>
                <a:gd name="T0" fmla="*/ 9234850 w 1008"/>
                <a:gd name="T1" fmla="*/ 13781708 h 1334"/>
                <a:gd name="T2" fmla="*/ 45914579 w 1008"/>
                <a:gd name="T3" fmla="*/ 2340161 h 1334"/>
                <a:gd name="T4" fmla="*/ 75830644 w 1008"/>
                <a:gd name="T5" fmla="*/ 0 h 1334"/>
                <a:gd name="T6" fmla="*/ 86236170 w 1008"/>
                <a:gd name="T7" fmla="*/ 1170080 h 1334"/>
                <a:gd name="T8" fmla="*/ 104576034 w 1008"/>
                <a:gd name="T9" fmla="*/ 5720593 h 1334"/>
                <a:gd name="T10" fmla="*/ 120704743 w 1008"/>
                <a:gd name="T11" fmla="*/ 17292309 h 1334"/>
                <a:gd name="T12" fmla="*/ 126427926 w 1008"/>
                <a:gd name="T13" fmla="*/ 25223254 h 1334"/>
                <a:gd name="T14" fmla="*/ 130980073 w 1008"/>
                <a:gd name="T15" fmla="*/ 43686005 h 1334"/>
                <a:gd name="T16" fmla="*/ 130980073 w 1008"/>
                <a:gd name="T17" fmla="*/ 52787030 h 1334"/>
                <a:gd name="T18" fmla="*/ 130980073 w 1008"/>
                <a:gd name="T19" fmla="*/ 169932806 h 1334"/>
                <a:gd name="T20" fmla="*/ 104576034 w 1008"/>
                <a:gd name="T21" fmla="*/ 169932806 h 1334"/>
                <a:gd name="T22" fmla="*/ 102234683 w 1008"/>
                <a:gd name="T23" fmla="*/ 151600586 h 1334"/>
                <a:gd name="T24" fmla="*/ 81553828 w 1008"/>
                <a:gd name="T25" fmla="*/ 165382294 h 1334"/>
                <a:gd name="T26" fmla="*/ 57490780 w 1008"/>
                <a:gd name="T27" fmla="*/ 172273328 h 1334"/>
                <a:gd name="T28" fmla="*/ 45914579 w 1008"/>
                <a:gd name="T29" fmla="*/ 173313239 h 1334"/>
                <a:gd name="T30" fmla="*/ 28745390 w 1008"/>
                <a:gd name="T31" fmla="*/ 169932806 h 1334"/>
                <a:gd name="T32" fmla="*/ 17169189 w 1008"/>
                <a:gd name="T33" fmla="*/ 164212213 h 1334"/>
                <a:gd name="T34" fmla="*/ 12616681 w 1008"/>
                <a:gd name="T35" fmla="*/ 160701612 h 1334"/>
                <a:gd name="T36" fmla="*/ 5723183 w 1008"/>
                <a:gd name="T37" fmla="*/ 150430145 h 1334"/>
                <a:gd name="T38" fmla="*/ 1170676 w 1008"/>
                <a:gd name="T39" fmla="*/ 138988598 h 1334"/>
                <a:gd name="T40" fmla="*/ 0 w 1008"/>
                <a:gd name="T41" fmla="*/ 126247162 h 1334"/>
                <a:gd name="T42" fmla="*/ 1170676 w 1008"/>
                <a:gd name="T43" fmla="*/ 113635175 h 1334"/>
                <a:gd name="T44" fmla="*/ 4552507 w 1008"/>
                <a:gd name="T45" fmla="*/ 103364069 h 1334"/>
                <a:gd name="T46" fmla="*/ 19510540 w 1008"/>
                <a:gd name="T47" fmla="*/ 86071759 h 1334"/>
                <a:gd name="T48" fmla="*/ 28745390 w 1008"/>
                <a:gd name="T49" fmla="*/ 80350806 h 1334"/>
                <a:gd name="T50" fmla="*/ 44743903 w 1008"/>
                <a:gd name="T51" fmla="*/ 74630213 h 1334"/>
                <a:gd name="T52" fmla="*/ 80383152 w 1008"/>
                <a:gd name="T53" fmla="*/ 70079339 h 1334"/>
                <a:gd name="T54" fmla="*/ 97682176 w 1008"/>
                <a:gd name="T55" fmla="*/ 70079339 h 1334"/>
                <a:gd name="T56" fmla="*/ 96511860 w 1008"/>
                <a:gd name="T57" fmla="*/ 45896357 h 1334"/>
                <a:gd name="T58" fmla="*/ 93130029 w 1008"/>
                <a:gd name="T59" fmla="*/ 37965051 h 1334"/>
                <a:gd name="T60" fmla="*/ 83894818 w 1008"/>
                <a:gd name="T61" fmla="*/ 28733856 h 1334"/>
                <a:gd name="T62" fmla="*/ 71278137 w 1008"/>
                <a:gd name="T63" fmla="*/ 25223254 h 1334"/>
                <a:gd name="T64" fmla="*/ 56320104 w 1008"/>
                <a:gd name="T65" fmla="*/ 25223254 h 1334"/>
                <a:gd name="T66" fmla="*/ 27574714 w 1008"/>
                <a:gd name="T67" fmla="*/ 29903936 h 1334"/>
                <a:gd name="T68" fmla="*/ 13787357 w 1008"/>
                <a:gd name="T69" fmla="*/ 34454810 h 1334"/>
                <a:gd name="T70" fmla="*/ 51767597 w 1008"/>
                <a:gd name="T71" fmla="*/ 96473035 h 1334"/>
                <a:gd name="T72" fmla="*/ 47085255 w 1008"/>
                <a:gd name="T73" fmla="*/ 98683387 h 1334"/>
                <a:gd name="T74" fmla="*/ 37850405 w 1008"/>
                <a:gd name="T75" fmla="*/ 106744501 h 1334"/>
                <a:gd name="T76" fmla="*/ 35639249 w 1008"/>
                <a:gd name="T77" fmla="*/ 111425183 h 1334"/>
                <a:gd name="T78" fmla="*/ 34468573 w 1008"/>
                <a:gd name="T79" fmla="*/ 126247162 h 1334"/>
                <a:gd name="T80" fmla="*/ 39021081 w 1008"/>
                <a:gd name="T81" fmla="*/ 138988598 h 1334"/>
                <a:gd name="T82" fmla="*/ 44743903 w 1008"/>
                <a:gd name="T83" fmla="*/ 143539472 h 1334"/>
                <a:gd name="T84" fmla="*/ 57490780 w 1008"/>
                <a:gd name="T85" fmla="*/ 148089984 h 1334"/>
                <a:gd name="T86" fmla="*/ 64384639 w 1008"/>
                <a:gd name="T87" fmla="*/ 146919904 h 1334"/>
                <a:gd name="T88" fmla="*/ 82724503 w 1008"/>
                <a:gd name="T89" fmla="*/ 141198950 h 1334"/>
                <a:gd name="T90" fmla="*/ 97682176 w 1008"/>
                <a:gd name="T91" fmla="*/ 130927844 h 1334"/>
                <a:gd name="T92" fmla="*/ 97682176 w 1008"/>
                <a:gd name="T93" fmla="*/ 91922522 h 1334"/>
                <a:gd name="T94" fmla="*/ 74659969 w 1008"/>
                <a:gd name="T95" fmla="*/ 91922522 h 1334"/>
                <a:gd name="T96" fmla="*/ 51767597 w 1008"/>
                <a:gd name="T97" fmla="*/ 96473035 h 133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008" h="1334">
                  <a:moveTo>
                    <a:pt x="71" y="106"/>
                  </a:moveTo>
                  <a:lnTo>
                    <a:pt x="71" y="106"/>
                  </a:lnTo>
                  <a:lnTo>
                    <a:pt x="212" y="53"/>
                  </a:lnTo>
                  <a:lnTo>
                    <a:pt x="353" y="18"/>
                  </a:lnTo>
                  <a:lnTo>
                    <a:pt x="504" y="0"/>
                  </a:lnTo>
                  <a:lnTo>
                    <a:pt x="583" y="0"/>
                  </a:lnTo>
                  <a:lnTo>
                    <a:pt x="663" y="9"/>
                  </a:lnTo>
                  <a:lnTo>
                    <a:pt x="733" y="18"/>
                  </a:lnTo>
                  <a:lnTo>
                    <a:pt x="804" y="44"/>
                  </a:lnTo>
                  <a:lnTo>
                    <a:pt x="875" y="80"/>
                  </a:lnTo>
                  <a:lnTo>
                    <a:pt x="928" y="133"/>
                  </a:lnTo>
                  <a:lnTo>
                    <a:pt x="972" y="194"/>
                  </a:lnTo>
                  <a:lnTo>
                    <a:pt x="998" y="265"/>
                  </a:lnTo>
                  <a:lnTo>
                    <a:pt x="1007" y="336"/>
                  </a:lnTo>
                  <a:lnTo>
                    <a:pt x="1007" y="406"/>
                  </a:lnTo>
                  <a:lnTo>
                    <a:pt x="1007" y="1307"/>
                  </a:lnTo>
                  <a:lnTo>
                    <a:pt x="804" y="1307"/>
                  </a:lnTo>
                  <a:lnTo>
                    <a:pt x="786" y="1166"/>
                  </a:lnTo>
                  <a:lnTo>
                    <a:pt x="707" y="1227"/>
                  </a:lnTo>
                  <a:lnTo>
                    <a:pt x="627" y="1272"/>
                  </a:lnTo>
                  <a:lnTo>
                    <a:pt x="539" y="1307"/>
                  </a:lnTo>
                  <a:lnTo>
                    <a:pt x="442" y="1325"/>
                  </a:lnTo>
                  <a:lnTo>
                    <a:pt x="353" y="1333"/>
                  </a:lnTo>
                  <a:lnTo>
                    <a:pt x="265" y="1316"/>
                  </a:lnTo>
                  <a:lnTo>
                    <a:pt x="221" y="1307"/>
                  </a:lnTo>
                  <a:lnTo>
                    <a:pt x="177" y="1289"/>
                  </a:lnTo>
                  <a:lnTo>
                    <a:pt x="132" y="1263"/>
                  </a:lnTo>
                  <a:lnTo>
                    <a:pt x="97" y="1236"/>
                  </a:lnTo>
                  <a:lnTo>
                    <a:pt x="71" y="1201"/>
                  </a:lnTo>
                  <a:lnTo>
                    <a:pt x="44" y="1157"/>
                  </a:lnTo>
                  <a:lnTo>
                    <a:pt x="18" y="1121"/>
                  </a:lnTo>
                  <a:lnTo>
                    <a:pt x="9" y="1069"/>
                  </a:lnTo>
                  <a:lnTo>
                    <a:pt x="0" y="1024"/>
                  </a:lnTo>
                  <a:lnTo>
                    <a:pt x="0" y="971"/>
                  </a:lnTo>
                  <a:lnTo>
                    <a:pt x="9" y="874"/>
                  </a:lnTo>
                  <a:lnTo>
                    <a:pt x="18" y="839"/>
                  </a:lnTo>
                  <a:lnTo>
                    <a:pt x="35" y="795"/>
                  </a:lnTo>
                  <a:lnTo>
                    <a:pt x="88" y="724"/>
                  </a:lnTo>
                  <a:lnTo>
                    <a:pt x="150" y="662"/>
                  </a:lnTo>
                  <a:lnTo>
                    <a:pt x="221" y="618"/>
                  </a:lnTo>
                  <a:lnTo>
                    <a:pt x="283" y="592"/>
                  </a:lnTo>
                  <a:lnTo>
                    <a:pt x="344" y="574"/>
                  </a:lnTo>
                  <a:lnTo>
                    <a:pt x="477" y="548"/>
                  </a:lnTo>
                  <a:lnTo>
                    <a:pt x="618" y="539"/>
                  </a:lnTo>
                  <a:lnTo>
                    <a:pt x="751" y="539"/>
                  </a:lnTo>
                  <a:lnTo>
                    <a:pt x="751" y="415"/>
                  </a:lnTo>
                  <a:lnTo>
                    <a:pt x="742" y="353"/>
                  </a:lnTo>
                  <a:lnTo>
                    <a:pt x="716" y="292"/>
                  </a:lnTo>
                  <a:lnTo>
                    <a:pt x="689" y="247"/>
                  </a:lnTo>
                  <a:lnTo>
                    <a:pt x="645" y="221"/>
                  </a:lnTo>
                  <a:lnTo>
                    <a:pt x="601" y="203"/>
                  </a:lnTo>
                  <a:lnTo>
                    <a:pt x="548" y="194"/>
                  </a:lnTo>
                  <a:lnTo>
                    <a:pt x="433" y="194"/>
                  </a:lnTo>
                  <a:lnTo>
                    <a:pt x="327" y="203"/>
                  </a:lnTo>
                  <a:lnTo>
                    <a:pt x="212" y="230"/>
                  </a:lnTo>
                  <a:lnTo>
                    <a:pt x="106" y="265"/>
                  </a:lnTo>
                  <a:lnTo>
                    <a:pt x="71" y="106"/>
                  </a:lnTo>
                  <a:close/>
                  <a:moveTo>
                    <a:pt x="398" y="742"/>
                  </a:moveTo>
                  <a:lnTo>
                    <a:pt x="398" y="742"/>
                  </a:lnTo>
                  <a:lnTo>
                    <a:pt x="362" y="759"/>
                  </a:lnTo>
                  <a:lnTo>
                    <a:pt x="327" y="786"/>
                  </a:lnTo>
                  <a:lnTo>
                    <a:pt x="291" y="821"/>
                  </a:lnTo>
                  <a:lnTo>
                    <a:pt x="274" y="857"/>
                  </a:lnTo>
                  <a:lnTo>
                    <a:pt x="265" y="918"/>
                  </a:lnTo>
                  <a:lnTo>
                    <a:pt x="265" y="971"/>
                  </a:lnTo>
                  <a:lnTo>
                    <a:pt x="274" y="1024"/>
                  </a:lnTo>
                  <a:lnTo>
                    <a:pt x="300" y="1069"/>
                  </a:lnTo>
                  <a:lnTo>
                    <a:pt x="344" y="1104"/>
                  </a:lnTo>
                  <a:lnTo>
                    <a:pt x="389" y="1130"/>
                  </a:lnTo>
                  <a:lnTo>
                    <a:pt x="442" y="1139"/>
                  </a:lnTo>
                  <a:lnTo>
                    <a:pt x="495" y="1130"/>
                  </a:lnTo>
                  <a:lnTo>
                    <a:pt x="565" y="1121"/>
                  </a:lnTo>
                  <a:lnTo>
                    <a:pt x="636" y="1086"/>
                  </a:lnTo>
                  <a:lnTo>
                    <a:pt x="698" y="1051"/>
                  </a:lnTo>
                  <a:lnTo>
                    <a:pt x="751" y="1007"/>
                  </a:lnTo>
                  <a:lnTo>
                    <a:pt x="751" y="707"/>
                  </a:lnTo>
                  <a:lnTo>
                    <a:pt x="574" y="707"/>
                  </a:lnTo>
                  <a:lnTo>
                    <a:pt x="486" y="715"/>
                  </a:lnTo>
                  <a:lnTo>
                    <a:pt x="398" y="742"/>
                  </a:lnTo>
                  <a:close/>
                </a:path>
              </a:pathLst>
            </a:custGeom>
            <a:solidFill>
              <a:srgbClr val="E11F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12"/>
            <p:cNvSpPr>
              <a:spLocks noChangeArrowheads="1"/>
            </p:cNvSpPr>
            <p:nvPr/>
          </p:nvSpPr>
          <p:spPr bwMode="gray">
            <a:xfrm>
              <a:off x="5376863" y="3746500"/>
              <a:ext cx="400050" cy="465138"/>
            </a:xfrm>
            <a:custGeom>
              <a:avLst/>
              <a:gdLst>
                <a:gd name="T0" fmla="*/ 0 w 1113"/>
                <a:gd name="T1" fmla="*/ 0 h 1290"/>
                <a:gd name="T2" fmla="*/ 0 w 1113"/>
                <a:gd name="T3" fmla="*/ 0 h 1290"/>
                <a:gd name="T4" fmla="*/ 36303190 w 1113"/>
                <a:gd name="T5" fmla="*/ 0 h 1290"/>
                <a:gd name="T6" fmla="*/ 36303190 w 1113"/>
                <a:gd name="T7" fmla="*/ 0 h 1290"/>
                <a:gd name="T8" fmla="*/ 58007609 w 1113"/>
                <a:gd name="T9" fmla="*/ 69946659 h 1290"/>
                <a:gd name="T10" fmla="*/ 58007609 w 1113"/>
                <a:gd name="T11" fmla="*/ 69946659 h 1290"/>
                <a:gd name="T12" fmla="*/ 64854826 w 1113"/>
                <a:gd name="T13" fmla="*/ 91788674 h 1290"/>
                <a:gd name="T14" fmla="*/ 70539275 w 1113"/>
                <a:gd name="T15" fmla="*/ 113630689 h 1290"/>
                <a:gd name="T16" fmla="*/ 70539275 w 1113"/>
                <a:gd name="T17" fmla="*/ 113630689 h 1290"/>
                <a:gd name="T18" fmla="*/ 75190350 w 1113"/>
                <a:gd name="T19" fmla="*/ 133132592 h 1290"/>
                <a:gd name="T20" fmla="*/ 75190350 w 1113"/>
                <a:gd name="T21" fmla="*/ 133132592 h 1290"/>
                <a:gd name="T22" fmla="*/ 85396477 w 1113"/>
                <a:gd name="T23" fmla="*/ 101019680 h 1290"/>
                <a:gd name="T24" fmla="*/ 94569232 w 1113"/>
                <a:gd name="T25" fmla="*/ 67736352 h 1290"/>
                <a:gd name="T26" fmla="*/ 102579218 w 1113"/>
                <a:gd name="T27" fmla="*/ 34453385 h 1290"/>
                <a:gd name="T28" fmla="*/ 108263666 w 1113"/>
                <a:gd name="T29" fmla="*/ 0 h 1290"/>
                <a:gd name="T30" fmla="*/ 108263666 w 1113"/>
                <a:gd name="T31" fmla="*/ 0 h 1290"/>
                <a:gd name="T32" fmla="*/ 143662520 w 1113"/>
                <a:gd name="T33" fmla="*/ 0 h 1290"/>
                <a:gd name="T34" fmla="*/ 143662520 w 1113"/>
                <a:gd name="T35" fmla="*/ 0 h 1290"/>
                <a:gd name="T36" fmla="*/ 134489765 w 1113"/>
                <a:gd name="T37" fmla="*/ 43554224 h 1290"/>
                <a:gd name="T38" fmla="*/ 123120869 w 1113"/>
                <a:gd name="T39" fmla="*/ 86068198 h 1290"/>
                <a:gd name="T40" fmla="*/ 117436061 w 1113"/>
                <a:gd name="T41" fmla="*/ 106740157 h 1290"/>
                <a:gd name="T42" fmla="*/ 109426435 w 1113"/>
                <a:gd name="T43" fmla="*/ 127412115 h 1290"/>
                <a:gd name="T44" fmla="*/ 101416449 w 1113"/>
                <a:gd name="T45" fmla="*/ 146913657 h 1290"/>
                <a:gd name="T46" fmla="*/ 92243694 w 1113"/>
                <a:gd name="T47" fmla="*/ 167585616 h 1290"/>
                <a:gd name="T48" fmla="*/ 92243694 w 1113"/>
                <a:gd name="T49" fmla="*/ 167585616 h 1290"/>
                <a:gd name="T50" fmla="*/ 49997624 w 1113"/>
                <a:gd name="T51" fmla="*/ 167585616 h 1290"/>
                <a:gd name="T52" fmla="*/ 49997624 w 1113"/>
                <a:gd name="T53" fmla="*/ 167585616 h 1290"/>
                <a:gd name="T54" fmla="*/ 0 w 1113"/>
                <a:gd name="T55" fmla="*/ 0 h 129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113" h="1290">
                  <a:moveTo>
                    <a:pt x="0" y="0"/>
                  </a:moveTo>
                  <a:lnTo>
                    <a:pt x="0" y="0"/>
                  </a:lnTo>
                  <a:lnTo>
                    <a:pt x="281" y="0"/>
                  </a:lnTo>
                  <a:lnTo>
                    <a:pt x="449" y="538"/>
                  </a:lnTo>
                  <a:lnTo>
                    <a:pt x="502" y="706"/>
                  </a:lnTo>
                  <a:lnTo>
                    <a:pt x="546" y="874"/>
                  </a:lnTo>
                  <a:lnTo>
                    <a:pt x="582" y="1024"/>
                  </a:lnTo>
                  <a:lnTo>
                    <a:pt x="661" y="777"/>
                  </a:lnTo>
                  <a:lnTo>
                    <a:pt x="732" y="521"/>
                  </a:lnTo>
                  <a:lnTo>
                    <a:pt x="794" y="265"/>
                  </a:lnTo>
                  <a:lnTo>
                    <a:pt x="838" y="0"/>
                  </a:lnTo>
                  <a:lnTo>
                    <a:pt x="1112" y="0"/>
                  </a:lnTo>
                  <a:lnTo>
                    <a:pt x="1041" y="335"/>
                  </a:lnTo>
                  <a:lnTo>
                    <a:pt x="953" y="662"/>
                  </a:lnTo>
                  <a:lnTo>
                    <a:pt x="909" y="821"/>
                  </a:lnTo>
                  <a:lnTo>
                    <a:pt x="847" y="980"/>
                  </a:lnTo>
                  <a:lnTo>
                    <a:pt x="785" y="1130"/>
                  </a:lnTo>
                  <a:lnTo>
                    <a:pt x="714" y="1289"/>
                  </a:lnTo>
                  <a:lnTo>
                    <a:pt x="387" y="1289"/>
                  </a:lnTo>
                  <a:lnTo>
                    <a:pt x="0" y="0"/>
                  </a:lnTo>
                </a:path>
              </a:pathLst>
            </a:custGeom>
            <a:solidFill>
              <a:srgbClr val="E11F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13"/>
            <p:cNvSpPr>
              <a:spLocks noChangeArrowheads="1"/>
            </p:cNvSpPr>
            <p:nvPr/>
          </p:nvSpPr>
          <p:spPr bwMode="gray">
            <a:xfrm>
              <a:off x="6191250" y="3735388"/>
              <a:ext cx="28575" cy="41275"/>
            </a:xfrm>
            <a:custGeom>
              <a:avLst/>
              <a:gdLst>
                <a:gd name="T0" fmla="*/ 4465558 w 80"/>
                <a:gd name="T1" fmla="*/ 2190087 h 115"/>
                <a:gd name="T2" fmla="*/ 0 w 80"/>
                <a:gd name="T3" fmla="*/ 2190087 h 115"/>
                <a:gd name="T4" fmla="*/ 0 w 80"/>
                <a:gd name="T5" fmla="*/ 0 h 115"/>
                <a:gd name="T6" fmla="*/ 10079117 w 80"/>
                <a:gd name="T7" fmla="*/ 0 h 115"/>
                <a:gd name="T8" fmla="*/ 10079117 w 80"/>
                <a:gd name="T9" fmla="*/ 2190087 h 115"/>
                <a:gd name="T10" fmla="*/ 5613559 w 80"/>
                <a:gd name="T11" fmla="*/ 2190087 h 115"/>
                <a:gd name="T12" fmla="*/ 5613559 w 80"/>
                <a:gd name="T13" fmla="*/ 14685286 h 115"/>
                <a:gd name="T14" fmla="*/ 4465558 w 80"/>
                <a:gd name="T15" fmla="*/ 14685286 h 115"/>
                <a:gd name="T16" fmla="*/ 4465558 w 80"/>
                <a:gd name="T17" fmla="*/ 2190087 h 1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0" h="115">
                  <a:moveTo>
                    <a:pt x="35" y="17"/>
                  </a:moveTo>
                  <a:lnTo>
                    <a:pt x="0" y="17"/>
                  </a:lnTo>
                  <a:lnTo>
                    <a:pt x="0" y="0"/>
                  </a:lnTo>
                  <a:lnTo>
                    <a:pt x="79" y="0"/>
                  </a:lnTo>
                  <a:lnTo>
                    <a:pt x="79" y="17"/>
                  </a:lnTo>
                  <a:lnTo>
                    <a:pt x="44" y="17"/>
                  </a:lnTo>
                  <a:lnTo>
                    <a:pt x="44" y="114"/>
                  </a:lnTo>
                  <a:lnTo>
                    <a:pt x="35" y="114"/>
                  </a:lnTo>
                  <a:lnTo>
                    <a:pt x="35" y="17"/>
                  </a:lnTo>
                </a:path>
              </a:pathLst>
            </a:custGeom>
            <a:solidFill>
              <a:srgbClr val="E11F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14"/>
            <p:cNvSpPr>
              <a:spLocks noChangeArrowheads="1"/>
            </p:cNvSpPr>
            <p:nvPr/>
          </p:nvSpPr>
          <p:spPr bwMode="gray">
            <a:xfrm>
              <a:off x="6223000" y="3735388"/>
              <a:ext cx="41275" cy="41275"/>
            </a:xfrm>
            <a:custGeom>
              <a:avLst/>
              <a:gdLst>
                <a:gd name="T0" fmla="*/ 12280736 w 116"/>
                <a:gd name="T1" fmla="*/ 7858042 h 115"/>
                <a:gd name="T2" fmla="*/ 12280736 w 116"/>
                <a:gd name="T3" fmla="*/ 7858042 h 115"/>
                <a:gd name="T4" fmla="*/ 12280736 w 116"/>
                <a:gd name="T5" fmla="*/ 2190087 h 115"/>
                <a:gd name="T6" fmla="*/ 12280736 w 116"/>
                <a:gd name="T7" fmla="*/ 2190087 h 115"/>
                <a:gd name="T8" fmla="*/ 12280736 w 116"/>
                <a:gd name="T9" fmla="*/ 2190087 h 115"/>
                <a:gd name="T10" fmla="*/ 10128743 w 116"/>
                <a:gd name="T11" fmla="*/ 7858042 h 115"/>
                <a:gd name="T12" fmla="*/ 7849722 w 116"/>
                <a:gd name="T13" fmla="*/ 14685286 h 115"/>
                <a:gd name="T14" fmla="*/ 6710034 w 116"/>
                <a:gd name="T15" fmla="*/ 14685286 h 115"/>
                <a:gd name="T16" fmla="*/ 4431369 w 116"/>
                <a:gd name="T17" fmla="*/ 7858042 h 115"/>
                <a:gd name="T18" fmla="*/ 4431369 w 116"/>
                <a:gd name="T19" fmla="*/ 7858042 h 115"/>
                <a:gd name="T20" fmla="*/ 2279020 w 116"/>
                <a:gd name="T21" fmla="*/ 2190087 h 115"/>
                <a:gd name="T22" fmla="*/ 2279020 w 116"/>
                <a:gd name="T23" fmla="*/ 2190087 h 115"/>
                <a:gd name="T24" fmla="*/ 2279020 w 116"/>
                <a:gd name="T25" fmla="*/ 2190087 h 115"/>
                <a:gd name="T26" fmla="*/ 2279020 w 116"/>
                <a:gd name="T27" fmla="*/ 7858042 h 115"/>
                <a:gd name="T28" fmla="*/ 2279020 w 116"/>
                <a:gd name="T29" fmla="*/ 14685286 h 115"/>
                <a:gd name="T30" fmla="*/ 0 w 116"/>
                <a:gd name="T31" fmla="*/ 14685286 h 115"/>
                <a:gd name="T32" fmla="*/ 1139332 w 116"/>
                <a:gd name="T33" fmla="*/ 0 h 115"/>
                <a:gd name="T34" fmla="*/ 3418353 w 116"/>
                <a:gd name="T35" fmla="*/ 0 h 115"/>
                <a:gd name="T36" fmla="*/ 5570702 w 116"/>
                <a:gd name="T37" fmla="*/ 6827244 h 115"/>
                <a:gd name="T38" fmla="*/ 5570702 w 116"/>
                <a:gd name="T39" fmla="*/ 6827244 h 115"/>
                <a:gd name="T40" fmla="*/ 6710034 w 116"/>
                <a:gd name="T41" fmla="*/ 12495558 h 115"/>
                <a:gd name="T42" fmla="*/ 6710034 w 116"/>
                <a:gd name="T43" fmla="*/ 12495558 h 115"/>
                <a:gd name="T44" fmla="*/ 6710034 w 116"/>
                <a:gd name="T45" fmla="*/ 12495558 h 115"/>
                <a:gd name="T46" fmla="*/ 8989055 w 116"/>
                <a:gd name="T47" fmla="*/ 6827244 h 115"/>
                <a:gd name="T48" fmla="*/ 11141403 w 116"/>
                <a:gd name="T49" fmla="*/ 0 h 115"/>
                <a:gd name="T50" fmla="*/ 13420424 w 116"/>
                <a:gd name="T51" fmla="*/ 0 h 115"/>
                <a:gd name="T52" fmla="*/ 14559756 w 116"/>
                <a:gd name="T53" fmla="*/ 14685286 h 115"/>
                <a:gd name="T54" fmla="*/ 12280736 w 116"/>
                <a:gd name="T55" fmla="*/ 14685286 h 115"/>
                <a:gd name="T56" fmla="*/ 12280736 w 116"/>
                <a:gd name="T57" fmla="*/ 7858042 h 11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16" h="115">
                  <a:moveTo>
                    <a:pt x="97" y="61"/>
                  </a:moveTo>
                  <a:lnTo>
                    <a:pt x="97" y="61"/>
                  </a:lnTo>
                  <a:lnTo>
                    <a:pt x="97" y="17"/>
                  </a:lnTo>
                  <a:lnTo>
                    <a:pt x="80" y="61"/>
                  </a:lnTo>
                  <a:lnTo>
                    <a:pt x="62" y="114"/>
                  </a:lnTo>
                  <a:lnTo>
                    <a:pt x="53" y="114"/>
                  </a:lnTo>
                  <a:lnTo>
                    <a:pt x="35" y="61"/>
                  </a:lnTo>
                  <a:lnTo>
                    <a:pt x="18" y="17"/>
                  </a:lnTo>
                  <a:lnTo>
                    <a:pt x="18" y="61"/>
                  </a:lnTo>
                  <a:lnTo>
                    <a:pt x="18" y="114"/>
                  </a:lnTo>
                  <a:lnTo>
                    <a:pt x="0" y="114"/>
                  </a:lnTo>
                  <a:lnTo>
                    <a:pt x="9" y="0"/>
                  </a:lnTo>
                  <a:lnTo>
                    <a:pt x="27" y="0"/>
                  </a:lnTo>
                  <a:lnTo>
                    <a:pt x="44" y="53"/>
                  </a:lnTo>
                  <a:lnTo>
                    <a:pt x="53" y="97"/>
                  </a:lnTo>
                  <a:lnTo>
                    <a:pt x="71" y="53"/>
                  </a:lnTo>
                  <a:lnTo>
                    <a:pt x="88" y="0"/>
                  </a:lnTo>
                  <a:lnTo>
                    <a:pt x="106" y="0"/>
                  </a:lnTo>
                  <a:lnTo>
                    <a:pt x="115" y="114"/>
                  </a:lnTo>
                  <a:lnTo>
                    <a:pt x="97" y="114"/>
                  </a:lnTo>
                  <a:lnTo>
                    <a:pt x="97" y="61"/>
                  </a:lnTo>
                </a:path>
              </a:pathLst>
            </a:custGeom>
            <a:solidFill>
              <a:srgbClr val="E11F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89" name="Picture 8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93922" y="542846"/>
            <a:ext cx="654072" cy="517807"/>
          </a:xfrm>
          <a:prstGeom prst="rect">
            <a:avLst/>
          </a:prstGeom>
        </p:spPr>
      </p:pic>
      <p:pic>
        <p:nvPicPr>
          <p:cNvPr id="90" name="Picture 10" descr="Image result for oracle jet logo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111" y="523980"/>
            <a:ext cx="1013149" cy="58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8" descr="Image result for docker hub 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941" y="2276696"/>
            <a:ext cx="801712" cy="23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2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8061988" cy="7464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Logistics </a:t>
            </a:r>
            <a:r>
              <a:rPr lang="en-US" dirty="0" err="1" smtClean="0"/>
              <a:t>Microservice</a:t>
            </a:r>
            <a:r>
              <a:rPr lang="en-US" dirty="0" smtClean="0"/>
              <a:t> – Data Stores</a:t>
            </a:r>
            <a:endParaRPr lang="nl-NL" dirty="0"/>
          </a:p>
        </p:txBody>
      </p:sp>
      <p:sp>
        <p:nvSpPr>
          <p:cNvPr id="45" name="Rounded Rectangle 44"/>
          <p:cNvSpPr/>
          <p:nvPr/>
        </p:nvSpPr>
        <p:spPr>
          <a:xfrm>
            <a:off x="1176011" y="2550352"/>
            <a:ext cx="3141608" cy="210747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TextBox 29"/>
          <p:cNvSpPr txBox="1"/>
          <p:nvPr/>
        </p:nvSpPr>
        <p:spPr>
          <a:xfrm>
            <a:off x="1882093" y="2618759"/>
            <a:ext cx="2029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Shipping Data Store</a:t>
            </a:r>
            <a:endParaRPr lang="nl-NL" dirty="0"/>
          </a:p>
        </p:txBody>
      </p:sp>
      <p:sp>
        <p:nvSpPr>
          <p:cNvPr id="36" name="Flowchart: Magnetic Disk 35"/>
          <p:cNvSpPr/>
          <p:nvPr/>
        </p:nvSpPr>
        <p:spPr>
          <a:xfrm>
            <a:off x="2905017" y="3526146"/>
            <a:ext cx="1109402" cy="9788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Shippings</a:t>
            </a:r>
            <a:endParaRPr lang="en-US" dirty="0" smtClean="0"/>
          </a:p>
          <a:p>
            <a:pPr algn="ctr"/>
            <a:r>
              <a:rPr lang="en-US" sz="1200" dirty="0" smtClean="0"/>
              <a:t>Parcels</a:t>
            </a:r>
          </a:p>
          <a:p>
            <a:pPr algn="ctr"/>
            <a:r>
              <a:rPr lang="en-US" sz="1200" dirty="0"/>
              <a:t>L</a:t>
            </a:r>
            <a:r>
              <a:rPr lang="en-US" sz="1200" dirty="0" smtClean="0"/>
              <a:t>og</a:t>
            </a:r>
            <a:endParaRPr lang="nl-NL" dirty="0"/>
          </a:p>
        </p:txBody>
      </p:sp>
      <p:sp>
        <p:nvSpPr>
          <p:cNvPr id="52" name="Rounded Rectangle 51"/>
          <p:cNvSpPr/>
          <p:nvPr/>
        </p:nvSpPr>
        <p:spPr>
          <a:xfrm>
            <a:off x="6262828" y="2550352"/>
            <a:ext cx="3089529" cy="210747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TextBox 52"/>
          <p:cNvSpPr txBox="1"/>
          <p:nvPr/>
        </p:nvSpPr>
        <p:spPr>
          <a:xfrm>
            <a:off x="6816665" y="2618759"/>
            <a:ext cx="172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Stock Data Store</a:t>
            </a:r>
            <a:endParaRPr lang="nl-NL" dirty="0"/>
          </a:p>
        </p:txBody>
      </p:sp>
      <p:sp>
        <p:nvSpPr>
          <p:cNvPr id="55" name="Flowchart: Magnetic Disk 54"/>
          <p:cNvSpPr/>
          <p:nvPr/>
        </p:nvSpPr>
        <p:spPr>
          <a:xfrm>
            <a:off x="7883887" y="2921052"/>
            <a:ext cx="1264016" cy="89941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Stock</a:t>
            </a:r>
            <a:endParaRPr lang="nl-NL" dirty="0"/>
          </a:p>
        </p:txBody>
      </p:sp>
      <p:sp>
        <p:nvSpPr>
          <p:cNvPr id="57" name="Flowchart: Magnetic Disk 56"/>
          <p:cNvSpPr/>
          <p:nvPr/>
        </p:nvSpPr>
        <p:spPr>
          <a:xfrm>
            <a:off x="1463504" y="3107793"/>
            <a:ext cx="1023610" cy="7490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Shipping Rules</a:t>
            </a:r>
            <a:endParaRPr lang="nl-NL" sz="1600" dirty="0"/>
          </a:p>
        </p:txBody>
      </p:sp>
      <p:sp>
        <p:nvSpPr>
          <p:cNvPr id="69" name="Flowchart: Magnetic Disk 68"/>
          <p:cNvSpPr/>
          <p:nvPr/>
        </p:nvSpPr>
        <p:spPr>
          <a:xfrm>
            <a:off x="6415417" y="3482308"/>
            <a:ext cx="1264016" cy="89941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Details</a:t>
            </a:r>
            <a:endParaRPr lang="nl-NL" dirty="0"/>
          </a:p>
        </p:txBody>
      </p:sp>
      <p:sp>
        <p:nvSpPr>
          <p:cNvPr id="54" name="Folded Corner 53"/>
          <p:cNvSpPr/>
          <p:nvPr/>
        </p:nvSpPr>
        <p:spPr>
          <a:xfrm>
            <a:off x="8724555" y="1750011"/>
            <a:ext cx="2886891" cy="1354359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1" name="TextBox 70"/>
          <p:cNvSpPr txBox="1"/>
          <p:nvPr/>
        </p:nvSpPr>
        <p:spPr>
          <a:xfrm>
            <a:off x="8715076" y="1779651"/>
            <a:ext cx="28963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/>
              <a:t>Product Stock Log</a:t>
            </a:r>
            <a:endParaRPr lang="en-US" sz="1100" b="1" i="1" dirty="0" smtClean="0"/>
          </a:p>
          <a:p>
            <a:r>
              <a:rPr lang="en-US" sz="1100" dirty="0" err="1" smtClean="0"/>
              <a:t>ProductIdentifier</a:t>
            </a:r>
            <a:endParaRPr lang="en-US" sz="1100" dirty="0" smtClean="0"/>
          </a:p>
          <a:p>
            <a:r>
              <a:rPr lang="en-US" sz="1100" dirty="0" smtClean="0"/>
              <a:t>Timestamp</a:t>
            </a:r>
          </a:p>
          <a:p>
            <a:r>
              <a:rPr lang="en-US" sz="1100" dirty="0" err="1" smtClean="0"/>
              <a:t>QuantityChange</a:t>
            </a:r>
            <a:endParaRPr lang="en-US" sz="1100" dirty="0" smtClean="0"/>
          </a:p>
          <a:p>
            <a:r>
              <a:rPr lang="en-US" sz="1100" dirty="0" smtClean="0"/>
              <a:t>Category (order pick, damage, lost, replenish,…)</a:t>
            </a:r>
          </a:p>
          <a:p>
            <a:r>
              <a:rPr lang="en-US" sz="1100" dirty="0" smtClean="0"/>
              <a:t>Location (which warehouse, which location)</a:t>
            </a:r>
          </a:p>
          <a:p>
            <a:r>
              <a:rPr lang="en-US" sz="1100" dirty="0" smtClean="0"/>
              <a:t>Notes</a:t>
            </a:r>
            <a:endParaRPr lang="en-US" sz="1100" dirty="0"/>
          </a:p>
          <a:p>
            <a:endParaRPr lang="nl-NL" sz="1100" dirty="0"/>
          </a:p>
        </p:txBody>
      </p:sp>
      <p:sp>
        <p:nvSpPr>
          <p:cNvPr id="94" name="Folded Corner 93"/>
          <p:cNvSpPr/>
          <p:nvPr/>
        </p:nvSpPr>
        <p:spPr>
          <a:xfrm>
            <a:off x="6135647" y="4335919"/>
            <a:ext cx="2886891" cy="1354359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5" name="TextBox 94"/>
          <p:cNvSpPr txBox="1"/>
          <p:nvPr/>
        </p:nvSpPr>
        <p:spPr>
          <a:xfrm>
            <a:off x="6126168" y="4365559"/>
            <a:ext cx="28963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/>
              <a:t>Product Details</a:t>
            </a:r>
            <a:endParaRPr lang="en-US" sz="1100" b="1" i="1" dirty="0" smtClean="0"/>
          </a:p>
          <a:p>
            <a:r>
              <a:rPr lang="en-US" sz="1100" dirty="0" err="1" smtClean="0"/>
              <a:t>ProductIdentifier</a:t>
            </a:r>
            <a:endParaRPr lang="en-US" sz="1100" dirty="0" smtClean="0"/>
          </a:p>
          <a:p>
            <a:r>
              <a:rPr lang="en-US" sz="1100" dirty="0" smtClean="0"/>
              <a:t>Name</a:t>
            </a:r>
          </a:p>
          <a:p>
            <a:r>
              <a:rPr lang="en-US" sz="1100" dirty="0" smtClean="0"/>
              <a:t>Weight</a:t>
            </a:r>
          </a:p>
          <a:p>
            <a:r>
              <a:rPr lang="en-US" sz="1100" dirty="0" smtClean="0"/>
              <a:t>Dimensions</a:t>
            </a:r>
          </a:p>
          <a:p>
            <a:r>
              <a:rPr lang="en-US" sz="1100" dirty="0" smtClean="0"/>
              <a:t>Categories (e.g. food, clothes, X-rated content, explicit lyrics, seeds, ..) </a:t>
            </a:r>
            <a:endParaRPr lang="en-US" sz="1100" dirty="0"/>
          </a:p>
          <a:p>
            <a:endParaRPr lang="nl-NL" sz="1100" dirty="0"/>
          </a:p>
        </p:txBody>
      </p:sp>
      <p:sp>
        <p:nvSpPr>
          <p:cNvPr id="96" name="Folded Corner 95"/>
          <p:cNvSpPr/>
          <p:nvPr/>
        </p:nvSpPr>
        <p:spPr>
          <a:xfrm>
            <a:off x="1923468" y="4475311"/>
            <a:ext cx="1374434" cy="1888166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7" name="TextBox 96"/>
          <p:cNvSpPr txBox="1"/>
          <p:nvPr/>
        </p:nvSpPr>
        <p:spPr>
          <a:xfrm>
            <a:off x="1913988" y="4504951"/>
            <a:ext cx="154766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err="1" smtClean="0"/>
              <a:t>Shippings</a:t>
            </a:r>
            <a:endParaRPr lang="en-US" sz="1100" b="1" i="1" dirty="0" smtClean="0"/>
          </a:p>
          <a:p>
            <a:r>
              <a:rPr lang="en-US" sz="1100" dirty="0" err="1" smtClean="0"/>
              <a:t>OrderIdentifier</a:t>
            </a:r>
            <a:endParaRPr lang="en-US" sz="1100" dirty="0" smtClean="0"/>
          </a:p>
          <a:p>
            <a:r>
              <a:rPr lang="en-US" sz="1100" dirty="0" smtClean="0"/>
              <a:t>Destination </a:t>
            </a:r>
          </a:p>
          <a:p>
            <a:r>
              <a:rPr lang="en-US" sz="1100" dirty="0" smtClean="0"/>
              <a:t>Status  </a:t>
            </a:r>
          </a:p>
          <a:p>
            <a:r>
              <a:rPr lang="en-US" sz="1100" dirty="0" smtClean="0"/>
              <a:t>Parcels</a:t>
            </a:r>
          </a:p>
          <a:p>
            <a:r>
              <a:rPr lang="en-US" sz="1100" dirty="0" smtClean="0"/>
              <a:t>  Location</a:t>
            </a:r>
          </a:p>
          <a:p>
            <a:r>
              <a:rPr lang="en-US" sz="1100" dirty="0" smtClean="0"/>
              <a:t>  ETA</a:t>
            </a:r>
          </a:p>
          <a:p>
            <a:r>
              <a:rPr lang="en-US" sz="1100" dirty="0" smtClean="0"/>
              <a:t>  Items</a:t>
            </a:r>
            <a:endParaRPr lang="en-US" sz="1100" dirty="0" smtClean="0"/>
          </a:p>
          <a:p>
            <a:r>
              <a:rPr lang="en-US" sz="1100" dirty="0" smtClean="0"/>
              <a:t>     </a:t>
            </a:r>
            <a:r>
              <a:rPr lang="en-US" sz="1100" dirty="0" err="1" smtClean="0"/>
              <a:t>ProductIdentifier</a:t>
            </a:r>
            <a:endParaRPr lang="en-US" sz="1100" dirty="0" smtClean="0"/>
          </a:p>
          <a:p>
            <a:r>
              <a:rPr lang="en-US" sz="1100" dirty="0" smtClean="0"/>
              <a:t>     Quantity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    </a:t>
            </a:r>
            <a:endParaRPr lang="en-US" sz="1100" dirty="0"/>
          </a:p>
          <a:p>
            <a:endParaRPr lang="nl-NL" sz="1100" dirty="0"/>
          </a:p>
        </p:txBody>
      </p:sp>
      <p:sp>
        <p:nvSpPr>
          <p:cNvPr id="98" name="Folded Corner 97"/>
          <p:cNvSpPr/>
          <p:nvPr/>
        </p:nvSpPr>
        <p:spPr>
          <a:xfrm>
            <a:off x="411010" y="2335106"/>
            <a:ext cx="1371059" cy="968359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9" name="TextBox 98"/>
          <p:cNvSpPr txBox="1"/>
          <p:nvPr/>
        </p:nvSpPr>
        <p:spPr>
          <a:xfrm>
            <a:off x="401531" y="2364746"/>
            <a:ext cx="28963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/>
              <a:t>Shipping Rules</a:t>
            </a:r>
            <a:endParaRPr lang="en-US" sz="1100" b="1" i="1" dirty="0" smtClean="0"/>
          </a:p>
          <a:p>
            <a:r>
              <a:rPr lang="en-US" sz="1100" dirty="0" err="1" smtClean="0"/>
              <a:t>ProductCategory</a:t>
            </a:r>
            <a:endParaRPr lang="en-US" sz="1100" dirty="0" smtClean="0"/>
          </a:p>
          <a:p>
            <a:r>
              <a:rPr lang="en-US" sz="1100" dirty="0" smtClean="0"/>
              <a:t>Country</a:t>
            </a:r>
          </a:p>
          <a:p>
            <a:r>
              <a:rPr lang="en-US" sz="1100" dirty="0" err="1" smtClean="0"/>
              <a:t>MaximumQuantity</a:t>
            </a:r>
            <a:endParaRPr lang="en-US" sz="1100" dirty="0"/>
          </a:p>
          <a:p>
            <a:endParaRPr lang="nl-NL" sz="1100" dirty="0"/>
          </a:p>
        </p:txBody>
      </p:sp>
    </p:spTree>
    <p:extLst>
      <p:ext uri="{BB962C8B-B14F-4D97-AF65-F5344CB8AC3E}">
        <p14:creationId xmlns:p14="http://schemas.microsoft.com/office/powerpoint/2010/main" val="273080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15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Logistics </a:t>
            </a:r>
            <a:r>
              <a:rPr lang="en-US" dirty="0" err="1" smtClean="0"/>
              <a:t>Microservice</a:t>
            </a:r>
            <a:r>
              <a:rPr lang="en-US" dirty="0" smtClean="0"/>
              <a:t> Testing/Demo Harness</a:t>
            </a:r>
            <a:endParaRPr lang="nl-NL" dirty="0"/>
          </a:p>
        </p:txBody>
      </p:sp>
      <p:sp>
        <p:nvSpPr>
          <p:cNvPr id="3" name="Rounded Rectangle 2"/>
          <p:cNvSpPr/>
          <p:nvPr/>
        </p:nvSpPr>
        <p:spPr>
          <a:xfrm>
            <a:off x="2944419" y="3108960"/>
            <a:ext cx="6817885" cy="210747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ight Arrow 3"/>
          <p:cNvSpPr/>
          <p:nvPr/>
        </p:nvSpPr>
        <p:spPr>
          <a:xfrm>
            <a:off x="2360017" y="3614058"/>
            <a:ext cx="905691" cy="1166949"/>
          </a:xfrm>
          <a:prstGeom prst="rightArrow">
            <a:avLst/>
          </a:prstGeom>
          <a:solidFill>
            <a:srgbClr val="CC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Lightning Bolt 4"/>
          <p:cNvSpPr/>
          <p:nvPr/>
        </p:nvSpPr>
        <p:spPr>
          <a:xfrm>
            <a:off x="2269346" y="3614058"/>
            <a:ext cx="430306" cy="518517"/>
          </a:xfrm>
          <a:prstGeom prst="lightningBol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ight Arrow 5"/>
          <p:cNvSpPr/>
          <p:nvPr/>
        </p:nvSpPr>
        <p:spPr>
          <a:xfrm>
            <a:off x="9514109" y="3614058"/>
            <a:ext cx="905691" cy="1166949"/>
          </a:xfrm>
          <a:prstGeom prst="rightArrow">
            <a:avLst/>
          </a:prstGeom>
          <a:solidFill>
            <a:srgbClr val="CC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Lightning Bolt 6"/>
          <p:cNvSpPr/>
          <p:nvPr/>
        </p:nvSpPr>
        <p:spPr>
          <a:xfrm>
            <a:off x="9423438" y="3614058"/>
            <a:ext cx="430306" cy="518517"/>
          </a:xfrm>
          <a:prstGeom prst="lightningBol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ounded Rectangle 11"/>
          <p:cNvSpPr/>
          <p:nvPr/>
        </p:nvSpPr>
        <p:spPr>
          <a:xfrm>
            <a:off x="2786738" y="6052457"/>
            <a:ext cx="2778034" cy="69668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Shipping Partners</a:t>
            </a:r>
          </a:p>
          <a:p>
            <a:pPr algn="ctr"/>
            <a:r>
              <a:rPr lang="en-US" dirty="0" smtClean="0"/>
              <a:t>(DHL, FedEx, UPS,…)</a:t>
            </a:r>
            <a:endParaRPr lang="nl-NL" dirty="0"/>
          </a:p>
        </p:txBody>
      </p:sp>
      <p:sp>
        <p:nvSpPr>
          <p:cNvPr id="13" name="Down Arrow 12"/>
          <p:cNvSpPr/>
          <p:nvPr/>
        </p:nvSpPr>
        <p:spPr>
          <a:xfrm>
            <a:off x="3997229" y="5007429"/>
            <a:ext cx="278675" cy="1184365"/>
          </a:xfrm>
          <a:prstGeom prst="downArrow">
            <a:avLst/>
          </a:prstGeom>
          <a:solidFill>
            <a:srgbClr val="CC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Up Arrow 13"/>
          <p:cNvSpPr/>
          <p:nvPr/>
        </p:nvSpPr>
        <p:spPr>
          <a:xfrm>
            <a:off x="4413065" y="5007428"/>
            <a:ext cx="357051" cy="1184365"/>
          </a:xfrm>
          <a:prstGeom prst="upArrow">
            <a:avLst/>
          </a:prstGeom>
          <a:solidFill>
            <a:srgbClr val="CC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Down Arrow 18"/>
          <p:cNvSpPr/>
          <p:nvPr/>
        </p:nvSpPr>
        <p:spPr>
          <a:xfrm>
            <a:off x="4093023" y="2651619"/>
            <a:ext cx="1510274" cy="644406"/>
          </a:xfrm>
          <a:prstGeom prst="downArrow">
            <a:avLst/>
          </a:prstGeom>
          <a:solidFill>
            <a:srgbClr val="CC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nl-NL" dirty="0"/>
          </a:p>
        </p:txBody>
      </p:sp>
      <p:sp>
        <p:nvSpPr>
          <p:cNvPr id="22" name="Down Arrow 21"/>
          <p:cNvSpPr/>
          <p:nvPr/>
        </p:nvSpPr>
        <p:spPr>
          <a:xfrm>
            <a:off x="7271651" y="2651619"/>
            <a:ext cx="1510274" cy="644406"/>
          </a:xfrm>
          <a:prstGeom prst="downArrow">
            <a:avLst/>
          </a:prstGeom>
          <a:solidFill>
            <a:srgbClr val="CC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nl-NL" dirty="0"/>
          </a:p>
        </p:txBody>
      </p:sp>
      <p:sp>
        <p:nvSpPr>
          <p:cNvPr id="25" name="Rounded Rectangle 24"/>
          <p:cNvSpPr/>
          <p:nvPr/>
        </p:nvSpPr>
        <p:spPr>
          <a:xfrm>
            <a:off x="4302031" y="3453561"/>
            <a:ext cx="1055275" cy="447879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900FF"/>
                </a:solidFill>
              </a:rPr>
              <a:t>Shipping</a:t>
            </a:r>
            <a:endParaRPr lang="nl-NL" dirty="0">
              <a:solidFill>
                <a:srgbClr val="9900FF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445053" y="3453560"/>
            <a:ext cx="1055275" cy="447879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9900FF"/>
                </a:solidFill>
              </a:rPr>
              <a:t>Stock Item</a:t>
            </a:r>
            <a:endParaRPr lang="nl-NL" sz="1600" dirty="0">
              <a:solidFill>
                <a:srgbClr val="9900FF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667098" y="4320632"/>
            <a:ext cx="1055275" cy="447879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9900FF"/>
                </a:solidFill>
              </a:rPr>
              <a:t>ShipLog</a:t>
            </a:r>
            <a:endParaRPr lang="nl-NL" dirty="0">
              <a:solidFill>
                <a:srgbClr val="9900FF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320522" y="4320632"/>
            <a:ext cx="1055275" cy="447879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900FF"/>
                </a:solidFill>
              </a:rPr>
              <a:t>Items</a:t>
            </a:r>
            <a:endParaRPr lang="nl-NL" dirty="0">
              <a:solidFill>
                <a:srgbClr val="9900FF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667098" y="3453560"/>
            <a:ext cx="1055275" cy="447879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900FF"/>
                </a:solidFill>
              </a:rPr>
              <a:t>Parcel</a:t>
            </a:r>
            <a:endParaRPr lang="nl-NL" dirty="0">
              <a:solidFill>
                <a:srgbClr val="9900FF"/>
              </a:solidFill>
            </a:endParaRPr>
          </a:p>
        </p:txBody>
      </p:sp>
      <p:cxnSp>
        <p:nvCxnSpPr>
          <p:cNvPr id="31" name="Elbow Connector 30"/>
          <p:cNvCxnSpPr/>
          <p:nvPr/>
        </p:nvCxnSpPr>
        <p:spPr>
          <a:xfrm rot="16200000" flipH="1">
            <a:off x="4376101" y="4126346"/>
            <a:ext cx="43097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9" idx="2"/>
            <a:endCxn id="28" idx="0"/>
          </p:cNvCxnSpPr>
          <p:nvPr/>
        </p:nvCxnSpPr>
        <p:spPr>
          <a:xfrm rot="5400000">
            <a:off x="5311852" y="3437747"/>
            <a:ext cx="419193" cy="13465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16200000" flipH="1">
            <a:off x="6156969" y="4079386"/>
            <a:ext cx="426694" cy="113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5" idx="3"/>
            <a:endCxn id="29" idx="1"/>
          </p:cNvCxnSpPr>
          <p:nvPr/>
        </p:nvCxnSpPr>
        <p:spPr>
          <a:xfrm flipV="1">
            <a:off x="5357306" y="3677500"/>
            <a:ext cx="30979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041594" y="3469744"/>
            <a:ext cx="1055275" cy="447879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9900FF"/>
                </a:solidFill>
              </a:rPr>
              <a:t>Country Shipping Rules</a:t>
            </a:r>
            <a:endParaRPr lang="nl-NL" sz="1100" dirty="0">
              <a:solidFill>
                <a:srgbClr val="9900FF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7455458" y="4349338"/>
            <a:ext cx="1055275" cy="447879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9900FF"/>
                </a:solidFill>
              </a:rPr>
              <a:t>Stock Item Log</a:t>
            </a:r>
            <a:endParaRPr lang="nl-NL" sz="1600" dirty="0">
              <a:solidFill>
                <a:srgbClr val="9900FF"/>
              </a:solidFill>
            </a:endParaRPr>
          </a:p>
        </p:txBody>
      </p:sp>
      <p:cxnSp>
        <p:nvCxnSpPr>
          <p:cNvPr id="46" name="Elbow Connector 45"/>
          <p:cNvCxnSpPr>
            <a:stCxn id="26" idx="2"/>
            <a:endCxn id="44" idx="0"/>
          </p:cNvCxnSpPr>
          <p:nvPr/>
        </p:nvCxnSpPr>
        <p:spPr>
          <a:xfrm rot="16200000" flipH="1">
            <a:off x="7753944" y="4120185"/>
            <a:ext cx="447899" cy="104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be 29"/>
          <p:cNvSpPr/>
          <p:nvPr/>
        </p:nvSpPr>
        <p:spPr>
          <a:xfrm>
            <a:off x="3867140" y="1774079"/>
            <a:ext cx="1962037" cy="95722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TextBox 31"/>
          <p:cNvSpPr txBox="1"/>
          <p:nvPr/>
        </p:nvSpPr>
        <p:spPr>
          <a:xfrm>
            <a:off x="3855650" y="2104938"/>
            <a:ext cx="1631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Generate calls to </a:t>
            </a:r>
            <a:br>
              <a:rPr lang="en-US" sz="1600" dirty="0" smtClean="0"/>
            </a:br>
            <a:r>
              <a:rPr lang="en-US" sz="1600" dirty="0" smtClean="0"/>
              <a:t>Submit Shipping</a:t>
            </a:r>
            <a:endParaRPr lang="nl-NL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4864754" y="171067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Engine</a:t>
            </a:r>
            <a:endParaRPr lang="nl-NL" dirty="0"/>
          </a:p>
        </p:txBody>
      </p:sp>
      <p:sp>
        <p:nvSpPr>
          <p:cNvPr id="45" name="Cube 44"/>
          <p:cNvSpPr/>
          <p:nvPr/>
        </p:nvSpPr>
        <p:spPr>
          <a:xfrm>
            <a:off x="5840666" y="662403"/>
            <a:ext cx="1962037" cy="85579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TextBox 51"/>
          <p:cNvSpPr txBox="1"/>
          <p:nvPr/>
        </p:nvSpPr>
        <p:spPr>
          <a:xfrm>
            <a:off x="5829177" y="993262"/>
            <a:ext cx="1679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Shipping News event for submitted shipping</a:t>
            </a:r>
            <a:endParaRPr lang="nl-NL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7071362" y="598999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</a:t>
            </a:r>
            <a:endParaRPr lang="nl-NL" dirty="0"/>
          </a:p>
        </p:txBody>
      </p:sp>
      <p:sp>
        <p:nvSpPr>
          <p:cNvPr id="54" name="Cube 53"/>
          <p:cNvSpPr/>
          <p:nvPr/>
        </p:nvSpPr>
        <p:spPr>
          <a:xfrm>
            <a:off x="1079557" y="5453555"/>
            <a:ext cx="1962037" cy="915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" name="TextBox 54"/>
          <p:cNvSpPr txBox="1"/>
          <p:nvPr/>
        </p:nvSpPr>
        <p:spPr>
          <a:xfrm>
            <a:off x="1068067" y="5784414"/>
            <a:ext cx="1577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 Parcel </a:t>
            </a:r>
            <a:endParaRPr lang="nl-NL" dirty="0"/>
          </a:p>
        </p:txBody>
      </p:sp>
      <p:sp>
        <p:nvSpPr>
          <p:cNvPr id="56" name="TextBox 55"/>
          <p:cNvSpPr txBox="1"/>
          <p:nvPr/>
        </p:nvSpPr>
        <p:spPr>
          <a:xfrm>
            <a:off x="2256463" y="5390151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Mock</a:t>
            </a:r>
            <a:endParaRPr lang="nl-NL" dirty="0"/>
          </a:p>
        </p:txBody>
      </p:sp>
      <p:sp>
        <p:nvSpPr>
          <p:cNvPr id="57" name="Cube 56"/>
          <p:cNvSpPr/>
          <p:nvPr/>
        </p:nvSpPr>
        <p:spPr>
          <a:xfrm>
            <a:off x="5298428" y="5435438"/>
            <a:ext cx="1962037" cy="130628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" name="TextBox 57"/>
          <p:cNvSpPr txBox="1"/>
          <p:nvPr/>
        </p:nvSpPr>
        <p:spPr>
          <a:xfrm>
            <a:off x="5286939" y="5766297"/>
            <a:ext cx="1679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Generate &amp; Send Parcel updates for submitted parcels (in quick time)</a:t>
            </a:r>
            <a:endParaRPr lang="nl-NL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6322936" y="537203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Engine</a:t>
            </a:r>
            <a:endParaRPr lang="nl-NL" dirty="0"/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2645550" y="5934635"/>
            <a:ext cx="2711756" cy="896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be 60"/>
          <p:cNvSpPr/>
          <p:nvPr/>
        </p:nvSpPr>
        <p:spPr>
          <a:xfrm>
            <a:off x="7931608" y="5435438"/>
            <a:ext cx="1962037" cy="97719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" name="TextBox 61"/>
          <p:cNvSpPr txBox="1"/>
          <p:nvPr/>
        </p:nvSpPr>
        <p:spPr>
          <a:xfrm>
            <a:off x="7920119" y="5766297"/>
            <a:ext cx="1679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Shipping News events for derived from parcel</a:t>
            </a:r>
            <a:br>
              <a:rPr lang="en-US" sz="1200" dirty="0" smtClean="0"/>
            </a:br>
            <a:r>
              <a:rPr lang="en-US" sz="1200" dirty="0" smtClean="0"/>
              <a:t>updates</a:t>
            </a:r>
            <a:endParaRPr lang="nl-NL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9162304" y="5372034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</a:t>
            </a:r>
            <a:endParaRPr lang="nl-NL" dirty="0"/>
          </a:p>
        </p:txBody>
      </p:sp>
      <p:sp>
        <p:nvSpPr>
          <p:cNvPr id="64" name="Lightning Bolt 63"/>
          <p:cNvSpPr/>
          <p:nvPr/>
        </p:nvSpPr>
        <p:spPr>
          <a:xfrm>
            <a:off x="8876590" y="5243854"/>
            <a:ext cx="430306" cy="518517"/>
          </a:xfrm>
          <a:prstGeom prst="lightningBol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" name="Lightning Bolt 64"/>
          <p:cNvSpPr/>
          <p:nvPr/>
        </p:nvSpPr>
        <p:spPr>
          <a:xfrm>
            <a:off x="6767224" y="474745"/>
            <a:ext cx="430306" cy="518517"/>
          </a:xfrm>
          <a:prstGeom prst="lightningBol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6" name="Straight Connector 65"/>
          <p:cNvCxnSpPr/>
          <p:nvPr/>
        </p:nvCxnSpPr>
        <p:spPr>
          <a:xfrm>
            <a:off x="7032644" y="5926939"/>
            <a:ext cx="940047" cy="7696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be 66"/>
          <p:cNvSpPr/>
          <p:nvPr/>
        </p:nvSpPr>
        <p:spPr>
          <a:xfrm>
            <a:off x="386490" y="2474889"/>
            <a:ext cx="1962037" cy="172955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8" name="TextBox 67"/>
          <p:cNvSpPr txBox="1"/>
          <p:nvPr/>
        </p:nvSpPr>
        <p:spPr>
          <a:xfrm>
            <a:off x="375001" y="2913325"/>
            <a:ext cx="1679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Generate &amp; Publish</a:t>
            </a:r>
            <a:br>
              <a:rPr lang="en-US" sz="1200" dirty="0" smtClean="0"/>
            </a:br>
            <a:r>
              <a:rPr lang="en-US" sz="1200" dirty="0" smtClean="0"/>
              <a:t>* Product Updates </a:t>
            </a:r>
            <a:br>
              <a:rPr lang="en-US" sz="1200" dirty="0" smtClean="0"/>
            </a:br>
            <a:r>
              <a:rPr lang="en-US" sz="1200" dirty="0" smtClean="0"/>
              <a:t>(</a:t>
            </a:r>
            <a:r>
              <a:rPr lang="en-US" sz="1200" dirty="0" err="1" smtClean="0"/>
              <a:t>incl</a:t>
            </a:r>
            <a:r>
              <a:rPr lang="en-US" sz="1200" dirty="0"/>
              <a:t> </a:t>
            </a:r>
            <a:r>
              <a:rPr lang="en-US" sz="1200" dirty="0" smtClean="0"/>
              <a:t>new products)</a:t>
            </a:r>
            <a:br>
              <a:rPr lang="en-US" sz="1200" dirty="0" smtClean="0"/>
            </a:br>
            <a:r>
              <a:rPr lang="en-US" sz="1200" dirty="0" smtClean="0"/>
              <a:t>* Order cancellation</a:t>
            </a:r>
            <a:br>
              <a:rPr lang="en-US" sz="1200" dirty="0" smtClean="0"/>
            </a:br>
            <a:endParaRPr lang="nl-NL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1410998" y="241148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Engine</a:t>
            </a:r>
            <a:endParaRPr lang="nl-NL" dirty="0"/>
          </a:p>
        </p:txBody>
      </p:sp>
      <p:sp>
        <p:nvSpPr>
          <p:cNvPr id="70" name="Lightning Bolt 69"/>
          <p:cNvSpPr/>
          <p:nvPr/>
        </p:nvSpPr>
        <p:spPr>
          <a:xfrm>
            <a:off x="1464783" y="2739551"/>
            <a:ext cx="430306" cy="518517"/>
          </a:xfrm>
          <a:prstGeom prst="lightningBol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1" name="Cube 70"/>
          <p:cNvSpPr/>
          <p:nvPr/>
        </p:nvSpPr>
        <p:spPr>
          <a:xfrm>
            <a:off x="7216409" y="1701860"/>
            <a:ext cx="1783163" cy="105797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3" name="TextBox 72"/>
          <p:cNvSpPr txBox="1"/>
          <p:nvPr/>
        </p:nvSpPr>
        <p:spPr>
          <a:xfrm>
            <a:off x="7998870" y="163845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Engine</a:t>
            </a:r>
            <a:endParaRPr lang="nl-NL" dirty="0"/>
          </a:p>
        </p:txBody>
      </p:sp>
      <p:sp>
        <p:nvSpPr>
          <p:cNvPr id="74" name="TextBox 73"/>
          <p:cNvSpPr txBox="1"/>
          <p:nvPr/>
        </p:nvSpPr>
        <p:spPr>
          <a:xfrm>
            <a:off x="7181503" y="1969315"/>
            <a:ext cx="1829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Generate calls to Checkout Stock &amp;  Replenish Stock</a:t>
            </a:r>
            <a:endParaRPr lang="nl-NL" sz="1400" dirty="0"/>
          </a:p>
        </p:txBody>
      </p:sp>
      <p:cxnSp>
        <p:nvCxnSpPr>
          <p:cNvPr id="76" name="Elbow Connector 75"/>
          <p:cNvCxnSpPr>
            <a:stCxn id="32" idx="3"/>
            <a:endCxn id="52" idx="1"/>
          </p:cNvCxnSpPr>
          <p:nvPr/>
        </p:nvCxnSpPr>
        <p:spPr>
          <a:xfrm flipV="1">
            <a:off x="5486994" y="1224095"/>
            <a:ext cx="342183" cy="1173231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be 79"/>
          <p:cNvSpPr/>
          <p:nvPr/>
        </p:nvSpPr>
        <p:spPr>
          <a:xfrm>
            <a:off x="9306896" y="678727"/>
            <a:ext cx="1962037" cy="85579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1" name="TextBox 80"/>
          <p:cNvSpPr txBox="1"/>
          <p:nvPr/>
        </p:nvSpPr>
        <p:spPr>
          <a:xfrm>
            <a:off x="9295407" y="1009586"/>
            <a:ext cx="1679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 Out Of or In Stock events</a:t>
            </a:r>
            <a:endParaRPr lang="nl-NL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10537592" y="615323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</a:t>
            </a:r>
            <a:endParaRPr lang="nl-NL" dirty="0"/>
          </a:p>
        </p:txBody>
      </p:sp>
      <p:sp>
        <p:nvSpPr>
          <p:cNvPr id="83" name="Lightning Bolt 82"/>
          <p:cNvSpPr/>
          <p:nvPr/>
        </p:nvSpPr>
        <p:spPr>
          <a:xfrm>
            <a:off x="10233454" y="491069"/>
            <a:ext cx="430306" cy="518517"/>
          </a:xfrm>
          <a:prstGeom prst="lightningBol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5" name="Elbow Connector 84"/>
          <p:cNvCxnSpPr>
            <a:stCxn id="74" idx="3"/>
            <a:endCxn id="81" idx="1"/>
          </p:cNvCxnSpPr>
          <p:nvPr/>
        </p:nvCxnSpPr>
        <p:spPr>
          <a:xfrm flipV="1">
            <a:off x="9011061" y="1240419"/>
            <a:ext cx="284346" cy="1098228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17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val Callout 78"/>
          <p:cNvSpPr/>
          <p:nvPr/>
        </p:nvSpPr>
        <p:spPr>
          <a:xfrm>
            <a:off x="7776566" y="4621498"/>
            <a:ext cx="3113503" cy="590005"/>
          </a:xfrm>
          <a:prstGeom prst="wedgeEllipseCallout">
            <a:avLst>
              <a:gd name="adj1" fmla="val -117631"/>
              <a:gd name="adj2" fmla="val 770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Routing Slip based Choreography</a:t>
            </a:r>
            <a:endParaRPr lang="nl-NL" dirty="0"/>
          </a:p>
        </p:txBody>
      </p:sp>
      <p:sp>
        <p:nvSpPr>
          <p:cNvPr id="3" name="Rounded Rectangle 2"/>
          <p:cNvSpPr/>
          <p:nvPr/>
        </p:nvSpPr>
        <p:spPr>
          <a:xfrm>
            <a:off x="2634349" y="5486400"/>
            <a:ext cx="1802674" cy="103632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nl-NL" dirty="0"/>
          </a:p>
        </p:txBody>
      </p:sp>
      <p:sp>
        <p:nvSpPr>
          <p:cNvPr id="4" name="Rounded Rectangle 3"/>
          <p:cNvSpPr/>
          <p:nvPr/>
        </p:nvSpPr>
        <p:spPr>
          <a:xfrm>
            <a:off x="4976955" y="5486400"/>
            <a:ext cx="1802674" cy="103632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Logistics (Warehouse, Stock, Shipping)</a:t>
            </a:r>
            <a:endParaRPr lang="nl-NL" dirty="0"/>
          </a:p>
        </p:txBody>
      </p:sp>
      <p:sp>
        <p:nvSpPr>
          <p:cNvPr id="5" name="Rounded Rectangle 4"/>
          <p:cNvSpPr/>
          <p:nvPr/>
        </p:nvSpPr>
        <p:spPr>
          <a:xfrm>
            <a:off x="9640394" y="5486400"/>
            <a:ext cx="1802674" cy="103632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Loyalty Program</a:t>
            </a:r>
            <a:endParaRPr lang="nl-NL" dirty="0"/>
          </a:p>
        </p:txBody>
      </p:sp>
      <p:sp>
        <p:nvSpPr>
          <p:cNvPr id="6" name="Rounded Rectangle 5"/>
          <p:cNvSpPr/>
          <p:nvPr/>
        </p:nvSpPr>
        <p:spPr>
          <a:xfrm>
            <a:off x="7428418" y="5486400"/>
            <a:ext cx="1802674" cy="103632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Billing, Invoicing &amp; Collection</a:t>
            </a:r>
            <a:endParaRPr lang="nl-NL" dirty="0"/>
          </a:p>
        </p:txBody>
      </p:sp>
      <p:sp>
        <p:nvSpPr>
          <p:cNvPr id="7" name="Rounded Rectangle 6"/>
          <p:cNvSpPr/>
          <p:nvPr/>
        </p:nvSpPr>
        <p:spPr>
          <a:xfrm>
            <a:off x="4693921" y="2651759"/>
            <a:ext cx="1802674" cy="13805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Choreographer</a:t>
            </a:r>
          </a:p>
          <a:p>
            <a:pPr algn="ctr"/>
            <a:endParaRPr lang="en-US" dirty="0"/>
          </a:p>
          <a:p>
            <a:pPr algn="ctr"/>
            <a:endParaRPr lang="nl-NL" dirty="0"/>
          </a:p>
        </p:txBody>
      </p:sp>
      <p:sp>
        <p:nvSpPr>
          <p:cNvPr id="8" name="Can 7"/>
          <p:cNvSpPr/>
          <p:nvPr/>
        </p:nvSpPr>
        <p:spPr>
          <a:xfrm>
            <a:off x="3692435" y="4005943"/>
            <a:ext cx="383178" cy="940526"/>
          </a:xfrm>
          <a:prstGeom prst="can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ular Callout 8"/>
          <p:cNvSpPr/>
          <p:nvPr/>
        </p:nvSpPr>
        <p:spPr>
          <a:xfrm>
            <a:off x="1227911" y="3476933"/>
            <a:ext cx="1915884" cy="844731"/>
          </a:xfrm>
          <a:prstGeom prst="wedgeRectCallout">
            <a:avLst>
              <a:gd name="adj1" fmla="val 83414"/>
              <a:gd name="adj2" fmla="val 44974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27911" y="3422246"/>
            <a:ext cx="19158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Event Topic – either for all routing slip events or for all events for a specific workflow</a:t>
            </a:r>
            <a:endParaRPr lang="nl-NL" sz="1400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287485" y="890779"/>
            <a:ext cx="4802777" cy="553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</a:t>
            </a:r>
            <a:endParaRPr lang="nl-NL" dirty="0"/>
          </a:p>
        </p:txBody>
      </p:sp>
      <p:sp>
        <p:nvSpPr>
          <p:cNvPr id="12" name="Rounded Rectangle 11"/>
          <p:cNvSpPr/>
          <p:nvPr/>
        </p:nvSpPr>
        <p:spPr>
          <a:xfrm>
            <a:off x="3618414" y="1194328"/>
            <a:ext cx="1301930" cy="54337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nl-NL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287485" y="1737699"/>
            <a:ext cx="579121" cy="688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ightning Bolt 14"/>
          <p:cNvSpPr/>
          <p:nvPr/>
        </p:nvSpPr>
        <p:spPr>
          <a:xfrm>
            <a:off x="3596639" y="3766267"/>
            <a:ext cx="191592" cy="266062"/>
          </a:xfrm>
          <a:prstGeom prst="lightningBol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7" name="Elbow Connector 16"/>
          <p:cNvCxnSpPr>
            <a:stCxn id="7" idx="1"/>
            <a:endCxn id="8" idx="1"/>
          </p:cNvCxnSpPr>
          <p:nvPr/>
        </p:nvCxnSpPr>
        <p:spPr>
          <a:xfrm rot="10800000" flipV="1">
            <a:off x="3884025" y="3342043"/>
            <a:ext cx="809897" cy="6638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ular Callout 17"/>
          <p:cNvSpPr/>
          <p:nvPr/>
        </p:nvSpPr>
        <p:spPr>
          <a:xfrm>
            <a:off x="7821578" y="1822107"/>
            <a:ext cx="1637211" cy="683977"/>
          </a:xfrm>
          <a:prstGeom prst="wedgeRectCallout">
            <a:avLst>
              <a:gd name="adj1" fmla="val -203405"/>
              <a:gd name="adj2" fmla="val 198275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21579" y="1767420"/>
            <a:ext cx="15675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Meta-data: routing slip definitions per workflow</a:t>
            </a:r>
            <a:endParaRPr lang="nl-NL" sz="1400" dirty="0">
              <a:solidFill>
                <a:schemeClr val="bg1"/>
              </a:solidFill>
            </a:endParaRPr>
          </a:p>
        </p:txBody>
      </p:sp>
      <p:sp>
        <p:nvSpPr>
          <p:cNvPr id="21" name="Oval Callout 20"/>
          <p:cNvSpPr/>
          <p:nvPr/>
        </p:nvSpPr>
        <p:spPr>
          <a:xfrm>
            <a:off x="1471749" y="1427373"/>
            <a:ext cx="1943293" cy="730232"/>
          </a:xfrm>
          <a:prstGeom prst="wedgeEllipseCallout">
            <a:avLst>
              <a:gd name="adj1" fmla="val 56179"/>
              <a:gd name="adj2" fmla="val 453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TextBox 21"/>
          <p:cNvSpPr txBox="1"/>
          <p:nvPr/>
        </p:nvSpPr>
        <p:spPr>
          <a:xfrm>
            <a:off x="1613855" y="1473171"/>
            <a:ext cx="2078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Validate proposed order (synchronously) with Customer | Logistics | …</a:t>
            </a:r>
            <a:endParaRPr lang="nl-NL" sz="1200" dirty="0"/>
          </a:p>
        </p:txBody>
      </p:sp>
      <p:cxnSp>
        <p:nvCxnSpPr>
          <p:cNvPr id="23" name="Straight Arrow Connector 22"/>
          <p:cNvCxnSpPr>
            <a:stCxn id="12" idx="2"/>
            <a:endCxn id="7" idx="0"/>
          </p:cNvCxnSpPr>
          <p:nvPr/>
        </p:nvCxnSpPr>
        <p:spPr>
          <a:xfrm>
            <a:off x="4269379" y="1737699"/>
            <a:ext cx="1325879" cy="91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Callout 25"/>
          <p:cNvSpPr/>
          <p:nvPr/>
        </p:nvSpPr>
        <p:spPr>
          <a:xfrm>
            <a:off x="5228603" y="1547717"/>
            <a:ext cx="2487191" cy="730232"/>
          </a:xfrm>
          <a:prstGeom prst="wedgeEllipseCallout">
            <a:avLst>
              <a:gd name="adj1" fmla="val -39063"/>
              <a:gd name="adj2" fmla="val 930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TextBox 26"/>
          <p:cNvSpPr txBox="1"/>
          <p:nvPr/>
        </p:nvSpPr>
        <p:spPr>
          <a:xfrm>
            <a:off x="5499017" y="1611792"/>
            <a:ext cx="2313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Initiate </a:t>
            </a:r>
            <a:r>
              <a:rPr lang="en-US" sz="1200" dirty="0" err="1" smtClean="0"/>
              <a:t>PlaceOrder</a:t>
            </a:r>
            <a:r>
              <a:rPr lang="en-US" sz="1200" dirty="0" smtClean="0"/>
              <a:t> Workflow – create routing slip instance and publish it on workflow topic</a:t>
            </a:r>
            <a:endParaRPr lang="nl-NL" sz="1200" dirty="0"/>
          </a:p>
        </p:txBody>
      </p:sp>
      <p:sp>
        <p:nvSpPr>
          <p:cNvPr id="30" name="Can 29"/>
          <p:cNvSpPr/>
          <p:nvPr/>
        </p:nvSpPr>
        <p:spPr>
          <a:xfrm>
            <a:off x="4994369" y="3387356"/>
            <a:ext cx="391886" cy="405241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Can 30"/>
          <p:cNvSpPr/>
          <p:nvPr/>
        </p:nvSpPr>
        <p:spPr>
          <a:xfrm>
            <a:off x="5725888" y="3285033"/>
            <a:ext cx="566057" cy="609888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Rounded Rectangle 31"/>
          <p:cNvSpPr/>
          <p:nvPr/>
        </p:nvSpPr>
        <p:spPr>
          <a:xfrm>
            <a:off x="561709" y="5486400"/>
            <a:ext cx="1802674" cy="10363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Customers</a:t>
            </a:r>
            <a:endParaRPr lang="nl-NL" dirty="0"/>
          </a:p>
        </p:txBody>
      </p:sp>
      <p:sp>
        <p:nvSpPr>
          <p:cNvPr id="33" name="Rectangular Callout 32"/>
          <p:cNvSpPr/>
          <p:nvPr/>
        </p:nvSpPr>
        <p:spPr>
          <a:xfrm>
            <a:off x="8675018" y="2337114"/>
            <a:ext cx="2129246" cy="683977"/>
          </a:xfrm>
          <a:prstGeom prst="wedgeRectCallout">
            <a:avLst>
              <a:gd name="adj1" fmla="val -168386"/>
              <a:gd name="adj2" fmla="val 120607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675018" y="2282427"/>
            <a:ext cx="24906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Instance data: routing slip instances with state for workflow instance</a:t>
            </a:r>
            <a:endParaRPr lang="nl-NL" sz="1400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21726" y="3342043"/>
            <a:ext cx="1706434" cy="10408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Choreographer User Interface</a:t>
            </a:r>
            <a:endParaRPr lang="nl-NL" dirty="0">
              <a:solidFill>
                <a:schemeClr val="dk1"/>
              </a:solidFill>
            </a:endParaRPr>
          </a:p>
        </p:txBody>
      </p:sp>
      <p:cxnSp>
        <p:nvCxnSpPr>
          <p:cNvPr id="37" name="Elbow Connector 36"/>
          <p:cNvCxnSpPr>
            <a:stCxn id="35" idx="1"/>
          </p:cNvCxnSpPr>
          <p:nvPr/>
        </p:nvCxnSpPr>
        <p:spPr>
          <a:xfrm rot="10800000">
            <a:off x="6496596" y="3342043"/>
            <a:ext cx="1125131" cy="520432"/>
          </a:xfrm>
          <a:prstGeom prst="bentConnector3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ular Callout 37"/>
          <p:cNvSpPr/>
          <p:nvPr/>
        </p:nvSpPr>
        <p:spPr>
          <a:xfrm>
            <a:off x="9838058" y="3520487"/>
            <a:ext cx="2216332" cy="899420"/>
          </a:xfrm>
          <a:prstGeom prst="wedgeRectCallout">
            <a:avLst>
              <a:gd name="adj1" fmla="val -77179"/>
              <a:gd name="adj2" fmla="val 14929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838058" y="3465799"/>
            <a:ext cx="24906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Monitoring &amp; managing workflow instances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Managing routing slip definitions</a:t>
            </a:r>
            <a:endParaRPr lang="nl-NL" sz="1400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/>
          <p:cNvCxnSpPr>
            <a:stCxn id="8" idx="3"/>
            <a:endCxn id="32" idx="0"/>
          </p:cNvCxnSpPr>
          <p:nvPr/>
        </p:nvCxnSpPr>
        <p:spPr>
          <a:xfrm flipH="1">
            <a:off x="1463046" y="4946469"/>
            <a:ext cx="2420978" cy="53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3"/>
            <a:endCxn id="3" idx="0"/>
          </p:cNvCxnSpPr>
          <p:nvPr/>
        </p:nvCxnSpPr>
        <p:spPr>
          <a:xfrm flipH="1">
            <a:off x="3535686" y="4946469"/>
            <a:ext cx="348338" cy="53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3"/>
            <a:endCxn id="4" idx="0"/>
          </p:cNvCxnSpPr>
          <p:nvPr/>
        </p:nvCxnSpPr>
        <p:spPr>
          <a:xfrm>
            <a:off x="3884024" y="4946469"/>
            <a:ext cx="1994268" cy="53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3"/>
            <a:endCxn id="6" idx="0"/>
          </p:cNvCxnSpPr>
          <p:nvPr/>
        </p:nvCxnSpPr>
        <p:spPr>
          <a:xfrm>
            <a:off x="3884024" y="4946469"/>
            <a:ext cx="4445731" cy="53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" idx="3"/>
            <a:endCxn id="5" idx="0"/>
          </p:cNvCxnSpPr>
          <p:nvPr/>
        </p:nvCxnSpPr>
        <p:spPr>
          <a:xfrm>
            <a:off x="3884024" y="4946469"/>
            <a:ext cx="6657707" cy="53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ightning Bolt 49"/>
          <p:cNvSpPr/>
          <p:nvPr/>
        </p:nvSpPr>
        <p:spPr>
          <a:xfrm>
            <a:off x="2033455" y="5156941"/>
            <a:ext cx="191592" cy="266062"/>
          </a:xfrm>
          <a:prstGeom prst="lightningBol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Lightning Bolt 50"/>
          <p:cNvSpPr/>
          <p:nvPr/>
        </p:nvSpPr>
        <p:spPr>
          <a:xfrm>
            <a:off x="3505212" y="5156941"/>
            <a:ext cx="191592" cy="266062"/>
          </a:xfrm>
          <a:prstGeom prst="lightningBol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Lightning Bolt 51"/>
          <p:cNvSpPr/>
          <p:nvPr/>
        </p:nvSpPr>
        <p:spPr>
          <a:xfrm>
            <a:off x="4976969" y="5156941"/>
            <a:ext cx="191592" cy="266062"/>
          </a:xfrm>
          <a:prstGeom prst="lightningBol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Lightning Bolt 52"/>
          <p:cNvSpPr/>
          <p:nvPr/>
        </p:nvSpPr>
        <p:spPr>
          <a:xfrm>
            <a:off x="7093135" y="5218671"/>
            <a:ext cx="191592" cy="266062"/>
          </a:xfrm>
          <a:prstGeom prst="lightningBol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Lightning Bolt 53"/>
          <p:cNvSpPr/>
          <p:nvPr/>
        </p:nvSpPr>
        <p:spPr>
          <a:xfrm>
            <a:off x="9270262" y="5216434"/>
            <a:ext cx="191592" cy="266062"/>
          </a:xfrm>
          <a:prstGeom prst="lightningBol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3949349" y="4032328"/>
            <a:ext cx="949221" cy="1450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458343" y="1818196"/>
            <a:ext cx="278674" cy="2768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nl-NL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4044686" y="3190449"/>
            <a:ext cx="278674" cy="2768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nl-NL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3178643" y="5346047"/>
            <a:ext cx="278674" cy="2768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3</a:t>
            </a:r>
            <a:endParaRPr lang="nl-NL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545874" y="4158808"/>
            <a:ext cx="278674" cy="2768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endParaRPr lang="nl-NL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4328181" y="4028424"/>
            <a:ext cx="949221" cy="1450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4706991" y="4504489"/>
            <a:ext cx="278674" cy="2768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6</a:t>
            </a:r>
            <a:endParaRPr lang="nl-NL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4192665" y="3326532"/>
            <a:ext cx="278674" cy="2768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7</a:t>
            </a:r>
            <a:endParaRPr lang="nl-NL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5421093" y="5284601"/>
            <a:ext cx="278674" cy="2768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8</a:t>
            </a:r>
            <a:endParaRPr lang="nl-NL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7654842" y="5294093"/>
            <a:ext cx="278674" cy="2768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8</a:t>
            </a:r>
            <a:endParaRPr lang="nl-NL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6" name="Oval Callout 65"/>
          <p:cNvSpPr/>
          <p:nvPr/>
        </p:nvSpPr>
        <p:spPr>
          <a:xfrm>
            <a:off x="5323113" y="3868478"/>
            <a:ext cx="2298612" cy="590005"/>
          </a:xfrm>
          <a:prstGeom prst="wedgeEllipseCallout">
            <a:avLst>
              <a:gd name="adj1" fmla="val -72435"/>
              <a:gd name="adj2" fmla="val 163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TextBox 66"/>
          <p:cNvSpPr txBox="1"/>
          <p:nvPr/>
        </p:nvSpPr>
        <p:spPr>
          <a:xfrm>
            <a:off x="5497729" y="3932647"/>
            <a:ext cx="2123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Claim task &amp; Retrieve Routing Slip &amp; Workflow </a:t>
            </a:r>
            <a:r>
              <a:rPr lang="en-US" sz="1200" dirty="0"/>
              <a:t>I</a:t>
            </a:r>
            <a:r>
              <a:rPr lang="en-US" sz="1200" dirty="0" smtClean="0"/>
              <a:t>nstance state</a:t>
            </a:r>
            <a:endParaRPr lang="nl-NL" sz="1200" dirty="0"/>
          </a:p>
        </p:txBody>
      </p:sp>
      <p:sp>
        <p:nvSpPr>
          <p:cNvPr id="68" name="Oval Callout 67"/>
          <p:cNvSpPr/>
          <p:nvPr/>
        </p:nvSpPr>
        <p:spPr>
          <a:xfrm>
            <a:off x="5529481" y="4447020"/>
            <a:ext cx="1961615" cy="590005"/>
          </a:xfrm>
          <a:prstGeom prst="wedgeEllipseCallout">
            <a:avLst>
              <a:gd name="adj1" fmla="val -78285"/>
              <a:gd name="adj2" fmla="val -3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9" name="TextBox 68"/>
          <p:cNvSpPr txBox="1"/>
          <p:nvPr/>
        </p:nvSpPr>
        <p:spPr>
          <a:xfrm>
            <a:off x="5656212" y="4511191"/>
            <a:ext cx="1786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Submit “task status” &amp;</a:t>
            </a:r>
            <a:br>
              <a:rPr lang="en-US" sz="1200" dirty="0" smtClean="0"/>
            </a:br>
            <a:r>
              <a:rPr lang="en-US" sz="1200" dirty="0" smtClean="0"/>
              <a:t>updates to instance state</a:t>
            </a:r>
            <a:endParaRPr lang="nl-NL" sz="1200" dirty="0"/>
          </a:p>
        </p:txBody>
      </p:sp>
      <p:sp>
        <p:nvSpPr>
          <p:cNvPr id="70" name="Oval 69"/>
          <p:cNvSpPr/>
          <p:nvPr/>
        </p:nvSpPr>
        <p:spPr>
          <a:xfrm>
            <a:off x="3903625" y="5693679"/>
            <a:ext cx="278674" cy="2768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nl-NL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1" name="Oval Callout 70"/>
          <p:cNvSpPr/>
          <p:nvPr/>
        </p:nvSpPr>
        <p:spPr>
          <a:xfrm>
            <a:off x="2634349" y="6197581"/>
            <a:ext cx="1477186" cy="590005"/>
          </a:xfrm>
          <a:prstGeom prst="wedgeEllipseCallout">
            <a:avLst>
              <a:gd name="adj1" fmla="val 46935"/>
              <a:gd name="adj2" fmla="val -946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" name="TextBox 71"/>
          <p:cNvSpPr txBox="1"/>
          <p:nvPr/>
        </p:nvSpPr>
        <p:spPr>
          <a:xfrm>
            <a:off x="2773685" y="6261752"/>
            <a:ext cx="1289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Perform the step in the workflow</a:t>
            </a:r>
            <a:endParaRPr lang="nl-NL" sz="1200" dirty="0"/>
          </a:p>
        </p:txBody>
      </p:sp>
      <p:sp>
        <p:nvSpPr>
          <p:cNvPr id="75" name="Oval Callout 74"/>
          <p:cNvSpPr/>
          <p:nvPr/>
        </p:nvSpPr>
        <p:spPr>
          <a:xfrm>
            <a:off x="1945341" y="2558144"/>
            <a:ext cx="2380657" cy="591236"/>
          </a:xfrm>
          <a:prstGeom prst="wedgeEllipseCallout">
            <a:avLst>
              <a:gd name="adj1" fmla="val 46478"/>
              <a:gd name="adj2" fmla="val 709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6" name="TextBox 75"/>
          <p:cNvSpPr txBox="1"/>
          <p:nvPr/>
        </p:nvSpPr>
        <p:spPr>
          <a:xfrm>
            <a:off x="2048695" y="2630862"/>
            <a:ext cx="2353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Publish Routing Slip event – with type, identifier &amp; routing details</a:t>
            </a:r>
            <a:endParaRPr lang="nl-NL" sz="1200" dirty="0"/>
          </a:p>
        </p:txBody>
      </p:sp>
      <p:sp>
        <p:nvSpPr>
          <p:cNvPr id="77" name="Oval Callout 76"/>
          <p:cNvSpPr/>
          <p:nvPr/>
        </p:nvSpPr>
        <p:spPr>
          <a:xfrm>
            <a:off x="7776566" y="4621499"/>
            <a:ext cx="3113503" cy="590005"/>
          </a:xfrm>
          <a:prstGeom prst="wedgeEllipseCallout">
            <a:avLst>
              <a:gd name="adj1" fmla="val -45381"/>
              <a:gd name="adj2" fmla="val 785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TextBox 77"/>
          <p:cNvSpPr txBox="1"/>
          <p:nvPr/>
        </p:nvSpPr>
        <p:spPr>
          <a:xfrm>
            <a:off x="7996870" y="4695276"/>
            <a:ext cx="287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Consume event and check if a task is ready for execution that this MS can handle</a:t>
            </a:r>
            <a:endParaRPr lang="nl-NL" sz="1200" dirty="0"/>
          </a:p>
        </p:txBody>
      </p:sp>
      <p:sp>
        <p:nvSpPr>
          <p:cNvPr id="80" name="Oval Callout 79"/>
          <p:cNvSpPr/>
          <p:nvPr/>
        </p:nvSpPr>
        <p:spPr>
          <a:xfrm>
            <a:off x="-130791" y="4542406"/>
            <a:ext cx="3113503" cy="590005"/>
          </a:xfrm>
          <a:prstGeom prst="wedgeEllipseCallout">
            <a:avLst>
              <a:gd name="adj1" fmla="val 60289"/>
              <a:gd name="adj2" fmla="val 831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1" name="TextBox 80"/>
          <p:cNvSpPr txBox="1"/>
          <p:nvPr/>
        </p:nvSpPr>
        <p:spPr>
          <a:xfrm>
            <a:off x="89513" y="4616183"/>
            <a:ext cx="287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Consume event and check if a task is ready for execution that this MS can handle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320644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User Interfaces</a:t>
            </a:r>
            <a:endParaRPr lang="nl-NL" dirty="0"/>
          </a:p>
        </p:txBody>
      </p:sp>
      <p:sp>
        <p:nvSpPr>
          <p:cNvPr id="3" name="Rounded Rectangle 2"/>
          <p:cNvSpPr/>
          <p:nvPr/>
        </p:nvSpPr>
        <p:spPr>
          <a:xfrm>
            <a:off x="409303" y="1494799"/>
            <a:ext cx="11469188" cy="110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Web (&amp; App?) Shop – Customer User Interface</a:t>
            </a:r>
          </a:p>
          <a:p>
            <a:pPr algn="ctr"/>
            <a:endParaRPr lang="en-US" dirty="0" smtClean="0"/>
          </a:p>
          <a:p>
            <a:pPr algn="ctr"/>
            <a:endParaRPr lang="nl-NL" dirty="0"/>
          </a:p>
        </p:txBody>
      </p:sp>
      <p:sp>
        <p:nvSpPr>
          <p:cNvPr id="4" name="Rounded Rectangle 3"/>
          <p:cNvSpPr/>
          <p:nvPr/>
        </p:nvSpPr>
        <p:spPr>
          <a:xfrm>
            <a:off x="531221" y="2226319"/>
            <a:ext cx="1837509" cy="94052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Sign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Sign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Edit Profile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845235" y="2226319"/>
            <a:ext cx="2137955" cy="173300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Browse/ Search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Inspect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Rate /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Get recommendations</a:t>
            </a:r>
            <a:endParaRPr lang="nl-NL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7227573" y="2226319"/>
            <a:ext cx="2137955" cy="173300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Shopping basket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Inspect the bill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Place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 Order Status /History</a:t>
            </a:r>
            <a:endParaRPr lang="nl-NL" dirty="0"/>
          </a:p>
        </p:txBody>
      </p:sp>
      <p:sp>
        <p:nvSpPr>
          <p:cNvPr id="7" name="Rounded Rectangle 6"/>
          <p:cNvSpPr/>
          <p:nvPr/>
        </p:nvSpPr>
        <p:spPr>
          <a:xfrm>
            <a:off x="9609912" y="2226319"/>
            <a:ext cx="2137955" cy="150414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 payment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Inspect invoices &amp; billing statement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613113" y="2221965"/>
            <a:ext cx="1987739" cy="188540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 up for loyalty </a:t>
            </a:r>
            <a:r>
              <a:rPr lang="en-US" dirty="0" smtClean="0"/>
              <a:t>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 on loyalty status / points</a:t>
            </a:r>
            <a:endParaRPr lang="nl-NL" dirty="0"/>
          </a:p>
        </p:txBody>
      </p:sp>
      <p:sp>
        <p:nvSpPr>
          <p:cNvPr id="9" name="Rounded Rectangle 8"/>
          <p:cNvSpPr/>
          <p:nvPr/>
        </p:nvSpPr>
        <p:spPr>
          <a:xfrm>
            <a:off x="409303" y="4883457"/>
            <a:ext cx="11469188" cy="110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Back Office User Interface</a:t>
            </a:r>
          </a:p>
          <a:p>
            <a:pPr algn="ctr"/>
            <a:endParaRPr lang="en-US" sz="2400" dirty="0" smtClean="0"/>
          </a:p>
          <a:p>
            <a:pPr algn="ctr"/>
            <a:endParaRPr lang="nl-NL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4880777" y="4317400"/>
            <a:ext cx="2137955" cy="122406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Manage product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prices &amp; discounts</a:t>
            </a:r>
            <a:endParaRPr lang="nl-NL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7227574" y="4966189"/>
            <a:ext cx="2137954" cy="57527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Manage Orders</a:t>
            </a:r>
            <a:endParaRPr lang="nl-NL" dirty="0"/>
          </a:p>
        </p:txBody>
      </p:sp>
      <p:sp>
        <p:nvSpPr>
          <p:cNvPr id="12" name="Rounded Rectangle 11"/>
          <p:cNvSpPr/>
          <p:nvPr/>
        </p:nvSpPr>
        <p:spPr>
          <a:xfrm>
            <a:off x="9609913" y="4735410"/>
            <a:ext cx="2102412" cy="80605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Payment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Invoice </a:t>
            </a:r>
            <a:r>
              <a:rPr lang="en-US" dirty="0" err="1" smtClean="0"/>
              <a:t>mgt</a:t>
            </a:r>
            <a:endParaRPr lang="nl-NL" dirty="0"/>
          </a:p>
        </p:txBody>
      </p:sp>
      <p:sp>
        <p:nvSpPr>
          <p:cNvPr id="13" name="Rounded Rectangle 12"/>
          <p:cNvSpPr/>
          <p:nvPr/>
        </p:nvSpPr>
        <p:spPr>
          <a:xfrm>
            <a:off x="531221" y="4735412"/>
            <a:ext cx="1837509" cy="806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Manage Customers</a:t>
            </a:r>
            <a:endParaRPr lang="nl-NL" sz="1600" dirty="0">
              <a:solidFill>
                <a:schemeClr val="dk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93138" y="5689513"/>
            <a:ext cx="2245944" cy="102325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Manage Stock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Manage Shipping</a:t>
            </a:r>
            <a:endParaRPr lang="nl-NL" dirty="0"/>
          </a:p>
        </p:txBody>
      </p:sp>
      <p:sp>
        <p:nvSpPr>
          <p:cNvPr id="15" name="Rounded Rectangle 14"/>
          <p:cNvSpPr/>
          <p:nvPr/>
        </p:nvSpPr>
        <p:spPr>
          <a:xfrm>
            <a:off x="2642055" y="4735411"/>
            <a:ext cx="1958797" cy="8060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Manage Loyalty Status</a:t>
            </a:r>
            <a:endParaRPr lang="nl-NL" dirty="0"/>
          </a:p>
        </p:txBody>
      </p:sp>
      <p:sp>
        <p:nvSpPr>
          <p:cNvPr id="16" name="Rounded Rectangle 15"/>
          <p:cNvSpPr/>
          <p:nvPr/>
        </p:nvSpPr>
        <p:spPr>
          <a:xfrm>
            <a:off x="531221" y="5689513"/>
            <a:ext cx="3502897" cy="102325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Management Dashboard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New Orders (size, destination, ..)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Popular products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Order (shipping) Status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Payment status</a:t>
            </a:r>
            <a:endParaRPr lang="nl-NL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9365528" y="1175909"/>
            <a:ext cx="2346797" cy="6846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Menu &amp; </a:t>
            </a:r>
            <a:r>
              <a:rPr lang="en-US" dirty="0" err="1" smtClean="0"/>
              <a:t>Nav</a:t>
            </a:r>
            <a:endParaRPr lang="nl-NL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Marketing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24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and Producers</a:t>
            </a:r>
            <a:endParaRPr lang="nl-NL" dirty="0"/>
          </a:p>
        </p:txBody>
      </p:sp>
      <p:sp>
        <p:nvSpPr>
          <p:cNvPr id="4" name="Rounded Rectangle 3"/>
          <p:cNvSpPr/>
          <p:nvPr/>
        </p:nvSpPr>
        <p:spPr>
          <a:xfrm>
            <a:off x="5806952" y="5531081"/>
            <a:ext cx="1802674" cy="103632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nl-NL" dirty="0"/>
          </a:p>
        </p:txBody>
      </p:sp>
      <p:sp>
        <p:nvSpPr>
          <p:cNvPr id="5" name="Rounded Rectangle 4"/>
          <p:cNvSpPr/>
          <p:nvPr/>
        </p:nvSpPr>
        <p:spPr>
          <a:xfrm>
            <a:off x="395727" y="2565187"/>
            <a:ext cx="1802674" cy="143691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Catalog</a:t>
            </a:r>
          </a:p>
          <a:p>
            <a:pPr algn="ctr"/>
            <a:r>
              <a:rPr lang="en-US" dirty="0" smtClean="0"/>
              <a:t>including</a:t>
            </a:r>
          </a:p>
          <a:p>
            <a:pPr algn="ctr"/>
            <a:r>
              <a:rPr lang="en-US" dirty="0" smtClean="0"/>
              <a:t>Pricing &amp; Discounts</a:t>
            </a:r>
            <a:endParaRPr lang="nl-NL" dirty="0"/>
          </a:p>
        </p:txBody>
      </p:sp>
      <p:sp>
        <p:nvSpPr>
          <p:cNvPr id="6" name="Rounded Rectangle 5"/>
          <p:cNvSpPr/>
          <p:nvPr/>
        </p:nvSpPr>
        <p:spPr>
          <a:xfrm>
            <a:off x="7912762" y="5531081"/>
            <a:ext cx="1802674" cy="103632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Logistics (Warehouse, Stock, Shipping)</a:t>
            </a:r>
            <a:endParaRPr lang="nl-NL" dirty="0"/>
          </a:p>
        </p:txBody>
      </p:sp>
      <p:sp>
        <p:nvSpPr>
          <p:cNvPr id="7" name="Rounded Rectangle 6"/>
          <p:cNvSpPr/>
          <p:nvPr/>
        </p:nvSpPr>
        <p:spPr>
          <a:xfrm>
            <a:off x="4123508" y="1464911"/>
            <a:ext cx="4802777" cy="553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</a:t>
            </a:r>
            <a:endParaRPr lang="nl-NL" dirty="0"/>
          </a:p>
        </p:txBody>
      </p:sp>
      <p:sp>
        <p:nvSpPr>
          <p:cNvPr id="8" name="Rounded Rectangle 7"/>
          <p:cNvSpPr/>
          <p:nvPr/>
        </p:nvSpPr>
        <p:spPr>
          <a:xfrm>
            <a:off x="1297064" y="4494761"/>
            <a:ext cx="1802674" cy="10363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Customers</a:t>
            </a:r>
            <a:endParaRPr lang="nl-NL" dirty="0"/>
          </a:p>
        </p:txBody>
      </p:sp>
      <p:sp>
        <p:nvSpPr>
          <p:cNvPr id="9" name="Rounded Rectangle 8"/>
          <p:cNvSpPr/>
          <p:nvPr/>
        </p:nvSpPr>
        <p:spPr>
          <a:xfrm>
            <a:off x="3701142" y="5531081"/>
            <a:ext cx="1802674" cy="103632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Loyalty Program</a:t>
            </a:r>
            <a:endParaRPr lang="nl-NL" dirty="0"/>
          </a:p>
        </p:txBody>
      </p:sp>
      <p:sp>
        <p:nvSpPr>
          <p:cNvPr id="12" name="Rounded Rectangle 11"/>
          <p:cNvSpPr/>
          <p:nvPr/>
        </p:nvSpPr>
        <p:spPr>
          <a:xfrm>
            <a:off x="9832873" y="4315467"/>
            <a:ext cx="1802674" cy="103632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Billing, Invoicing &amp; Collection</a:t>
            </a:r>
            <a:endParaRPr lang="nl-NL" dirty="0"/>
          </a:p>
        </p:txBody>
      </p:sp>
      <p:sp>
        <p:nvSpPr>
          <p:cNvPr id="13" name="Rounded Rectangle 12"/>
          <p:cNvSpPr/>
          <p:nvPr/>
        </p:nvSpPr>
        <p:spPr>
          <a:xfrm>
            <a:off x="3099739" y="3118304"/>
            <a:ext cx="6851086" cy="883797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Bus</a:t>
            </a:r>
          </a:p>
          <a:p>
            <a:pPr algn="ctr"/>
            <a:endParaRPr lang="en-US" dirty="0" smtClean="0"/>
          </a:p>
          <a:p>
            <a:pPr algn="ctr"/>
            <a:endParaRPr lang="nl-NL" dirty="0"/>
          </a:p>
        </p:txBody>
      </p:sp>
      <p:sp>
        <p:nvSpPr>
          <p:cNvPr id="11" name="Rounded Rectangle 10"/>
          <p:cNvSpPr/>
          <p:nvPr/>
        </p:nvSpPr>
        <p:spPr>
          <a:xfrm>
            <a:off x="3325518" y="3508887"/>
            <a:ext cx="1111623" cy="3438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 X</a:t>
            </a:r>
            <a:endParaRPr lang="nl-NL" dirty="0"/>
          </a:p>
        </p:txBody>
      </p:sp>
      <p:sp>
        <p:nvSpPr>
          <p:cNvPr id="14" name="Rounded Rectangle 13"/>
          <p:cNvSpPr/>
          <p:nvPr/>
        </p:nvSpPr>
        <p:spPr>
          <a:xfrm>
            <a:off x="5084950" y="3508887"/>
            <a:ext cx="1111623" cy="3438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 Y</a:t>
            </a:r>
            <a:endParaRPr lang="nl-NL" dirty="0"/>
          </a:p>
        </p:txBody>
      </p:sp>
      <p:sp>
        <p:nvSpPr>
          <p:cNvPr id="15" name="Rounded Rectangle 14"/>
          <p:cNvSpPr/>
          <p:nvPr/>
        </p:nvSpPr>
        <p:spPr>
          <a:xfrm>
            <a:off x="6844382" y="3508887"/>
            <a:ext cx="1111623" cy="3438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 Z</a:t>
            </a:r>
            <a:endParaRPr lang="nl-NL" dirty="0"/>
          </a:p>
        </p:txBody>
      </p:sp>
      <p:sp>
        <p:nvSpPr>
          <p:cNvPr id="16" name="Rounded Rectangle 15"/>
          <p:cNvSpPr/>
          <p:nvPr/>
        </p:nvSpPr>
        <p:spPr>
          <a:xfrm>
            <a:off x="8603813" y="3508887"/>
            <a:ext cx="1111623" cy="3438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 Q</a:t>
            </a:r>
            <a:endParaRPr lang="nl-NL" dirty="0"/>
          </a:p>
        </p:txBody>
      </p:sp>
      <p:sp>
        <p:nvSpPr>
          <p:cNvPr id="17" name="Oval Callout 16"/>
          <p:cNvSpPr/>
          <p:nvPr/>
        </p:nvSpPr>
        <p:spPr>
          <a:xfrm>
            <a:off x="8874547" y="590412"/>
            <a:ext cx="1700732" cy="621126"/>
          </a:xfrm>
          <a:prstGeom prst="wedgeEllipseCallout">
            <a:avLst>
              <a:gd name="adj1" fmla="val -62936"/>
              <a:gd name="adj2" fmla="val 1288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Lightning Bolt 17"/>
          <p:cNvSpPr/>
          <p:nvPr/>
        </p:nvSpPr>
        <p:spPr>
          <a:xfrm>
            <a:off x="8729318" y="382458"/>
            <a:ext cx="430306" cy="518517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xtBox 18"/>
          <p:cNvSpPr txBox="1"/>
          <p:nvPr/>
        </p:nvSpPr>
        <p:spPr>
          <a:xfrm>
            <a:off x="9157527" y="561392"/>
            <a:ext cx="1559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Shop visit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Abandoned basket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Failed search</a:t>
            </a:r>
            <a:endParaRPr lang="nl-NL" sz="1200" dirty="0"/>
          </a:p>
        </p:txBody>
      </p:sp>
      <p:sp>
        <p:nvSpPr>
          <p:cNvPr id="20" name="Oval Callout 19"/>
          <p:cNvSpPr/>
          <p:nvPr/>
        </p:nvSpPr>
        <p:spPr>
          <a:xfrm>
            <a:off x="10491268" y="3118304"/>
            <a:ext cx="1700732" cy="952920"/>
          </a:xfrm>
          <a:prstGeom prst="wedgeEllipseCallout">
            <a:avLst>
              <a:gd name="adj1" fmla="val -58192"/>
              <a:gd name="adj2" fmla="val 893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Lightning Bolt 20"/>
          <p:cNvSpPr/>
          <p:nvPr/>
        </p:nvSpPr>
        <p:spPr>
          <a:xfrm>
            <a:off x="10346039" y="3242144"/>
            <a:ext cx="430306" cy="518517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TextBox 21"/>
          <p:cNvSpPr txBox="1"/>
          <p:nvPr/>
        </p:nvSpPr>
        <p:spPr>
          <a:xfrm>
            <a:off x="10684151" y="3240227"/>
            <a:ext cx="1604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Order Payment </a:t>
            </a:r>
            <a:br>
              <a:rPr lang="en-US" sz="1200" dirty="0" smtClean="0"/>
            </a:br>
            <a:r>
              <a:rPr lang="en-US" sz="1200" dirty="0" smtClean="0"/>
              <a:t>Received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Customer Frozen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Customer Unfrozen</a:t>
            </a:r>
            <a:endParaRPr lang="nl-NL" sz="1200" dirty="0"/>
          </a:p>
        </p:txBody>
      </p:sp>
      <p:sp>
        <p:nvSpPr>
          <p:cNvPr id="23" name="Oval Callout 22"/>
          <p:cNvSpPr/>
          <p:nvPr/>
        </p:nvSpPr>
        <p:spPr>
          <a:xfrm>
            <a:off x="7916221" y="4702715"/>
            <a:ext cx="1700732" cy="621126"/>
          </a:xfrm>
          <a:prstGeom prst="wedgeEllipseCallout">
            <a:avLst>
              <a:gd name="adj1" fmla="val -31309"/>
              <a:gd name="adj2" fmla="val 1115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Lightning Bolt 23"/>
          <p:cNvSpPr/>
          <p:nvPr/>
        </p:nvSpPr>
        <p:spPr>
          <a:xfrm>
            <a:off x="7770992" y="4494761"/>
            <a:ext cx="430306" cy="518517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TextBox 24"/>
          <p:cNvSpPr txBox="1"/>
          <p:nvPr/>
        </p:nvSpPr>
        <p:spPr>
          <a:xfrm>
            <a:off x="8122725" y="4693330"/>
            <a:ext cx="1710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Product Out Stock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Product In Stock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Order Shipping Status</a:t>
            </a:r>
            <a:endParaRPr lang="nl-NL" sz="1200" dirty="0"/>
          </a:p>
        </p:txBody>
      </p:sp>
      <p:sp>
        <p:nvSpPr>
          <p:cNvPr id="26" name="Oval Callout 25"/>
          <p:cNvSpPr/>
          <p:nvPr/>
        </p:nvSpPr>
        <p:spPr>
          <a:xfrm>
            <a:off x="5787279" y="4698900"/>
            <a:ext cx="1700732" cy="621126"/>
          </a:xfrm>
          <a:prstGeom prst="wedgeEllipseCallout">
            <a:avLst>
              <a:gd name="adj1" fmla="val 1371"/>
              <a:gd name="adj2" fmla="val 1216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Lightning Bolt 26"/>
          <p:cNvSpPr/>
          <p:nvPr/>
        </p:nvSpPr>
        <p:spPr>
          <a:xfrm>
            <a:off x="5642050" y="4490946"/>
            <a:ext cx="430306" cy="518517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TextBox 27"/>
          <p:cNvSpPr txBox="1"/>
          <p:nvPr/>
        </p:nvSpPr>
        <p:spPr>
          <a:xfrm>
            <a:off x="6070259" y="4669880"/>
            <a:ext cx="1362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New Order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Order Cancelled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NL" sz="1200" dirty="0"/>
          </a:p>
        </p:txBody>
      </p:sp>
      <p:sp>
        <p:nvSpPr>
          <p:cNvPr id="29" name="Oval Callout 28"/>
          <p:cNvSpPr/>
          <p:nvPr/>
        </p:nvSpPr>
        <p:spPr>
          <a:xfrm>
            <a:off x="3658337" y="4695085"/>
            <a:ext cx="1700732" cy="621126"/>
          </a:xfrm>
          <a:prstGeom prst="wedgeEllipseCallout">
            <a:avLst>
              <a:gd name="adj1" fmla="val 2953"/>
              <a:gd name="adj2" fmla="val 126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Lightning Bolt 29"/>
          <p:cNvSpPr/>
          <p:nvPr/>
        </p:nvSpPr>
        <p:spPr>
          <a:xfrm>
            <a:off x="3513108" y="4487131"/>
            <a:ext cx="430306" cy="518517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extBox 30"/>
          <p:cNvSpPr txBox="1"/>
          <p:nvPr/>
        </p:nvSpPr>
        <p:spPr>
          <a:xfrm>
            <a:off x="3854176" y="4731149"/>
            <a:ext cx="1475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Customer Loyalty </a:t>
            </a:r>
            <a:br>
              <a:rPr lang="en-US" sz="1200" dirty="0" smtClean="0"/>
            </a:br>
            <a:r>
              <a:rPr lang="en-US" sz="1200" dirty="0" smtClean="0"/>
              <a:t>Status Change</a:t>
            </a:r>
            <a:endParaRPr lang="nl-NL" sz="1200" dirty="0"/>
          </a:p>
        </p:txBody>
      </p:sp>
      <p:sp>
        <p:nvSpPr>
          <p:cNvPr id="35" name="Oval Callout 34"/>
          <p:cNvSpPr/>
          <p:nvPr/>
        </p:nvSpPr>
        <p:spPr>
          <a:xfrm>
            <a:off x="1634391" y="1618836"/>
            <a:ext cx="1700732" cy="621126"/>
          </a:xfrm>
          <a:prstGeom prst="wedgeEllipseCallout">
            <a:avLst>
              <a:gd name="adj1" fmla="val -62936"/>
              <a:gd name="adj2" fmla="val 1288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Lightning Bolt 35"/>
          <p:cNvSpPr/>
          <p:nvPr/>
        </p:nvSpPr>
        <p:spPr>
          <a:xfrm>
            <a:off x="1489162" y="1410882"/>
            <a:ext cx="430306" cy="518517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TextBox 36"/>
          <p:cNvSpPr txBox="1"/>
          <p:nvPr/>
        </p:nvSpPr>
        <p:spPr>
          <a:xfrm>
            <a:off x="1827723" y="1589816"/>
            <a:ext cx="1886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Product Withdrawn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Product Added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Product Details Changed</a:t>
            </a:r>
            <a:endParaRPr lang="nl-NL" sz="1200" dirty="0"/>
          </a:p>
        </p:txBody>
      </p:sp>
      <p:sp>
        <p:nvSpPr>
          <p:cNvPr id="38" name="Oval Callout 37"/>
          <p:cNvSpPr/>
          <p:nvPr/>
        </p:nvSpPr>
        <p:spPr>
          <a:xfrm>
            <a:off x="181944" y="4200615"/>
            <a:ext cx="1700732" cy="621126"/>
          </a:xfrm>
          <a:prstGeom prst="wedgeEllipseCallout">
            <a:avLst>
              <a:gd name="adj1" fmla="val 28254"/>
              <a:gd name="adj2" fmla="val 884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Lightning Bolt 38"/>
          <p:cNvSpPr/>
          <p:nvPr/>
        </p:nvSpPr>
        <p:spPr>
          <a:xfrm>
            <a:off x="36715" y="3992661"/>
            <a:ext cx="430306" cy="518517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TextBox 39"/>
          <p:cNvSpPr txBox="1"/>
          <p:nvPr/>
        </p:nvSpPr>
        <p:spPr>
          <a:xfrm>
            <a:off x="464924" y="4171595"/>
            <a:ext cx="154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New Customer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Customer Changed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98457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</TotalTime>
  <Words>727</Words>
  <Application>Microsoft Office PowerPoint</Application>
  <PresentationFormat>Widescreen</PresentationFormat>
  <Paragraphs>244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Logistics Microservice for the  Soaring through the Clouds – The Sequel</vt:lpstr>
      <vt:lpstr>The Shop and its Departments (microservices)</vt:lpstr>
      <vt:lpstr>Logistics Microservice</vt:lpstr>
      <vt:lpstr>Logistics Microservice</vt:lpstr>
      <vt:lpstr>Logistics Microservice – Data Stores</vt:lpstr>
      <vt:lpstr>Logistics Microservice Testing/Demo Harness</vt:lpstr>
      <vt:lpstr>Routing Slip based Choreography</vt:lpstr>
      <vt:lpstr>The User Interfaces</vt:lpstr>
      <vt:lpstr>Events and Producers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Soaring through the Clouds – The Sequel</dc:title>
  <dc:creator>Lucas Jellema</dc:creator>
  <cp:lastModifiedBy>Lucas Jellema</cp:lastModifiedBy>
  <cp:revision>57</cp:revision>
  <dcterms:created xsi:type="dcterms:W3CDTF">2018-01-24T08:54:49Z</dcterms:created>
  <dcterms:modified xsi:type="dcterms:W3CDTF">2018-02-09T15:28:28Z</dcterms:modified>
</cp:coreProperties>
</file>