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4" r:id="rId4"/>
    <p:sldId id="277" r:id="rId5"/>
    <p:sldId id="279" r:id="rId6"/>
    <p:sldId id="278" r:id="rId7"/>
    <p:sldId id="276" r:id="rId8"/>
    <p:sldId id="275" r:id="rId9"/>
    <p:sldId id="266" r:id="rId10"/>
    <p:sldId id="273" r:id="rId11"/>
    <p:sldId id="281" r:id="rId12"/>
    <p:sldId id="282" r:id="rId13"/>
    <p:sldId id="284" r:id="rId14"/>
    <p:sldId id="285" r:id="rId15"/>
    <p:sldId id="283" r:id="rId16"/>
    <p:sldId id="28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FF"/>
    <a:srgbClr val="CC66FF"/>
    <a:srgbClr val="9900FF"/>
    <a:srgbClr val="CC0066"/>
    <a:srgbClr val="7F7F7F"/>
    <a:srgbClr val="00B050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69" autoAdjust="0"/>
  </p:normalViewPr>
  <p:slideViewPr>
    <p:cSldViewPr snapToGrid="0">
      <p:cViewPr varScale="1">
        <p:scale>
          <a:sx n="68" d="100"/>
          <a:sy n="68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A5DF-2C94-4F7E-AAA6-B31AAB6BB737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CE8C-42D9-43C6-BADD-EC45F87C08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https://medium.com/oracledevs/quick-start-docker-ized-paas-service-manager-cli-f54eaf4ebcc7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CE8C-42D9-43C6-BADD-EC45F87C089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59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https://medium.com/oracledevs/quick-start-docker-ized-paas-service-manager-cli-f54eaf4ebcc7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CE8C-42D9-43C6-BADD-EC45F87C089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31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https://medium.com/oracledevs/quick-start-docker-ized-paas-service-manager-cli-f54eaf4ebcc7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CE8C-42D9-43C6-BADD-EC45F87C089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07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https://medium.com/oracledevs/quick-start-docker-ized-paas-service-manager-cli-f54eaf4ebcc7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CE8C-42D9-43C6-BADD-EC45F87C089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00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https://medium.com/oracledevs/quick-start-docker-ized-paas-service-manager-cli-f54eaf4ebcc7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CE8C-42D9-43C6-BADD-EC45F87C089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08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9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7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218B-532D-4305-86F5-189ED9A69158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4.gif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gif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5" Type="http://schemas.openxmlformats.org/officeDocument/2006/relationships/image" Target="../media/image2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4.gif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Soaring through the Clouds – The Sequel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EMEA PaaS Partner Forum</a:t>
            </a:r>
          </a:p>
          <a:p>
            <a:r>
              <a:rPr lang="en-US" dirty="0" smtClean="0"/>
              <a:t>Budapest, March 2018</a:t>
            </a:r>
          </a:p>
        </p:txBody>
      </p:sp>
    </p:spTree>
    <p:extLst>
      <p:ext uri="{BB962C8B-B14F-4D97-AF65-F5344CB8AC3E}">
        <p14:creationId xmlns:p14="http://schemas.microsoft.com/office/powerpoint/2010/main" val="2434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Producers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806952" y="5531081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395727" y="2565187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12762" y="5531081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1297064" y="4494761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3701142" y="5531081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832873" y="4315467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99739" y="3118304"/>
            <a:ext cx="6851086" cy="8837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11" name="Rounded Rectangle 10"/>
          <p:cNvSpPr/>
          <p:nvPr/>
        </p:nvSpPr>
        <p:spPr>
          <a:xfrm>
            <a:off x="3325518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X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50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Y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6844382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Z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8603813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Q</a:t>
            </a:r>
            <a:endParaRPr lang="nl-NL" dirty="0"/>
          </a:p>
        </p:txBody>
      </p:sp>
      <p:sp>
        <p:nvSpPr>
          <p:cNvPr id="17" name="Oval Callout 16"/>
          <p:cNvSpPr/>
          <p:nvPr/>
        </p:nvSpPr>
        <p:spPr>
          <a:xfrm>
            <a:off x="8874547" y="590412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ightning Bolt 17"/>
          <p:cNvSpPr/>
          <p:nvPr/>
        </p:nvSpPr>
        <p:spPr>
          <a:xfrm>
            <a:off x="8729318" y="382458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9157527" y="561392"/>
            <a:ext cx="155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Shop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Abandoned basket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Failed search</a:t>
            </a:r>
            <a:endParaRPr lang="nl-NL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10491268" y="3118304"/>
            <a:ext cx="1700732" cy="952920"/>
          </a:xfrm>
          <a:prstGeom prst="wedgeEllipseCallout">
            <a:avLst>
              <a:gd name="adj1" fmla="val -58192"/>
              <a:gd name="adj2" fmla="val 89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Lightning Bolt 20"/>
          <p:cNvSpPr/>
          <p:nvPr/>
        </p:nvSpPr>
        <p:spPr>
          <a:xfrm>
            <a:off x="10346039" y="3242144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0684151" y="3240227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Payment </a:t>
            </a:r>
            <a:br>
              <a:rPr lang="en-US" sz="1200" dirty="0" smtClean="0"/>
            </a:br>
            <a:r>
              <a:rPr lang="en-US" sz="1200" dirty="0" smtClean="0"/>
              <a:t>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Frozen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Unfrozen</a:t>
            </a:r>
            <a:endParaRPr lang="nl-NL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7916221" y="4702715"/>
            <a:ext cx="1700732" cy="621126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Lightning Bolt 23"/>
          <p:cNvSpPr/>
          <p:nvPr/>
        </p:nvSpPr>
        <p:spPr>
          <a:xfrm>
            <a:off x="7770992" y="44947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8122725" y="469333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Shipping Status</a:t>
            </a:r>
            <a:endParaRPr lang="nl-NL" sz="1200" dirty="0"/>
          </a:p>
        </p:txBody>
      </p:sp>
      <p:sp>
        <p:nvSpPr>
          <p:cNvPr id="26" name="Oval Callout 25"/>
          <p:cNvSpPr/>
          <p:nvPr/>
        </p:nvSpPr>
        <p:spPr>
          <a:xfrm>
            <a:off x="5787279" y="4698900"/>
            <a:ext cx="1700732" cy="621126"/>
          </a:xfrm>
          <a:prstGeom prst="wedgeEllipseCallout">
            <a:avLst>
              <a:gd name="adj1" fmla="val 1371"/>
              <a:gd name="adj2" fmla="val 1216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ightning Bolt 26"/>
          <p:cNvSpPr/>
          <p:nvPr/>
        </p:nvSpPr>
        <p:spPr>
          <a:xfrm>
            <a:off x="5642050" y="4490946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6070259" y="4669880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3658337" y="4695085"/>
            <a:ext cx="1700732" cy="621126"/>
          </a:xfrm>
          <a:prstGeom prst="wedgeEllipseCallout">
            <a:avLst>
              <a:gd name="adj1" fmla="val 2953"/>
              <a:gd name="adj2" fmla="val 1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ightning Bolt 29"/>
          <p:cNvSpPr/>
          <p:nvPr/>
        </p:nvSpPr>
        <p:spPr>
          <a:xfrm>
            <a:off x="3513108" y="448713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854176" y="4731149"/>
            <a:ext cx="147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Loyalty </a:t>
            </a:r>
            <a:br>
              <a:rPr lang="en-US" sz="1200" dirty="0" smtClean="0"/>
            </a:br>
            <a:r>
              <a:rPr lang="en-US" sz="1200" dirty="0" smtClean="0"/>
              <a:t>Status Change</a:t>
            </a:r>
            <a:endParaRPr lang="nl-NL" sz="1200" dirty="0"/>
          </a:p>
        </p:txBody>
      </p:sp>
      <p:sp>
        <p:nvSpPr>
          <p:cNvPr id="35" name="Oval Callout 34"/>
          <p:cNvSpPr/>
          <p:nvPr/>
        </p:nvSpPr>
        <p:spPr>
          <a:xfrm>
            <a:off x="1634391" y="1618836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ghtning Bolt 35"/>
          <p:cNvSpPr/>
          <p:nvPr/>
        </p:nvSpPr>
        <p:spPr>
          <a:xfrm>
            <a:off x="1489162" y="1410882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1827723" y="158981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Withdrawn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Details Changed</a:t>
            </a:r>
            <a:endParaRPr lang="nl-NL" sz="1200" dirty="0"/>
          </a:p>
        </p:txBody>
      </p:sp>
      <p:sp>
        <p:nvSpPr>
          <p:cNvPr id="38" name="Oval Callout 37"/>
          <p:cNvSpPr/>
          <p:nvPr/>
        </p:nvSpPr>
        <p:spPr>
          <a:xfrm>
            <a:off x="181944" y="4200615"/>
            <a:ext cx="1700732" cy="621126"/>
          </a:xfrm>
          <a:prstGeom prst="wedgeEllipseCallout">
            <a:avLst>
              <a:gd name="adj1" fmla="val 28254"/>
              <a:gd name="adj2" fmla="val 88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ghtning Bolt 38"/>
          <p:cNvSpPr/>
          <p:nvPr/>
        </p:nvSpPr>
        <p:spPr>
          <a:xfrm>
            <a:off x="36715" y="39926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464924" y="4171595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Changed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4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build container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892761" y="3787281"/>
            <a:ext cx="8583622" cy="2547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67" y="5616850"/>
            <a:ext cx="849706" cy="7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Image result for logo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22" y="4801056"/>
            <a:ext cx="1179748" cy="11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412202" y="2350600"/>
            <a:ext cx="1537253" cy="987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ip: Oracle PSM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532617" y="1986646"/>
            <a:ext cx="2373533" cy="12738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7" y="2070082"/>
            <a:ext cx="849706" cy="7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617" y="2555205"/>
            <a:ext cx="294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Docker Image </a:t>
            </a: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python:3.6.2-alpine3.6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endCxn id="3" idx="1"/>
          </p:cNvCxnSpPr>
          <p:nvPr/>
        </p:nvCxnSpPr>
        <p:spPr>
          <a:xfrm rot="16200000" flipH="1">
            <a:off x="1181505" y="3349905"/>
            <a:ext cx="1748952" cy="1673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5817895" y="3323418"/>
            <a:ext cx="662608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3205727" y="2350600"/>
            <a:ext cx="1970789" cy="1028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pk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curl, zip,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nodejs-npm</a:t>
            </a:r>
            <a:endParaRPr lang="nl-NL" dirty="0"/>
          </a:p>
        </p:txBody>
      </p:sp>
      <p:sp>
        <p:nvSpPr>
          <p:cNvPr id="15" name="Down Arrow 14"/>
          <p:cNvSpPr/>
          <p:nvPr/>
        </p:nvSpPr>
        <p:spPr>
          <a:xfrm>
            <a:off x="3898128" y="3323418"/>
            <a:ext cx="662608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6"/>
          <p:cNvSpPr/>
          <p:nvPr/>
        </p:nvSpPr>
        <p:spPr>
          <a:xfrm>
            <a:off x="8824511" y="2350600"/>
            <a:ext cx="1355009" cy="1028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pk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bash,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openssh</a:t>
            </a:r>
            <a:endParaRPr lang="nl-NL" dirty="0"/>
          </a:p>
        </p:txBody>
      </p:sp>
      <p:sp>
        <p:nvSpPr>
          <p:cNvPr id="18" name="Down Arrow 17"/>
          <p:cNvSpPr/>
          <p:nvPr/>
        </p:nvSpPr>
        <p:spPr>
          <a:xfrm>
            <a:off x="9198857" y="3323418"/>
            <a:ext cx="662608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6" descr="Image result for node j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51" y="4136001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7163094" y="2350600"/>
            <a:ext cx="1537253" cy="987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r>
              <a:rPr lang="en-US" dirty="0" smtClean="0"/>
              <a:t>: Oracle JET cli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7683714" y="3323418"/>
            <a:ext cx="662608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091575" y="4168592"/>
            <a:ext cx="2008849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Cloud </a:t>
            </a:r>
            <a:r>
              <a:rPr lang="en-US" dirty="0" err="1" smtClean="0"/>
              <a:t>psm</a:t>
            </a:r>
            <a:endParaRPr lang="nl-NL" dirty="0"/>
          </a:p>
        </p:txBody>
      </p:sp>
      <p:sp>
        <p:nvSpPr>
          <p:cNvPr id="25" name="Oval 24"/>
          <p:cNvSpPr/>
          <p:nvPr/>
        </p:nvSpPr>
        <p:spPr>
          <a:xfrm>
            <a:off x="7297450" y="4136436"/>
            <a:ext cx="1677711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JET cli</a:t>
            </a:r>
            <a:endParaRPr lang="nl-NL" dirty="0"/>
          </a:p>
        </p:txBody>
      </p:sp>
      <p:pic>
        <p:nvPicPr>
          <p:cNvPr id="20" name="Picture 10" descr="Image result for oracle jet 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70" y="4374431"/>
            <a:ext cx="1075754" cy="6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10376620" y="2350600"/>
            <a:ext cx="1355009" cy="10282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uild-app.sh</a:t>
            </a:r>
            <a:endParaRPr lang="nl-NL" dirty="0"/>
          </a:p>
        </p:txBody>
      </p:sp>
      <p:sp>
        <p:nvSpPr>
          <p:cNvPr id="27" name="Down Arrow 26"/>
          <p:cNvSpPr/>
          <p:nvPr/>
        </p:nvSpPr>
        <p:spPr>
          <a:xfrm>
            <a:off x="10750966" y="3323418"/>
            <a:ext cx="662608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350" y="4132484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p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37" y="3921611"/>
            <a:ext cx="770627" cy="2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ssh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33" y="3990403"/>
            <a:ext cx="682625" cy="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sh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126" y="3628308"/>
            <a:ext cx="905096" cy="9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ur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2" y="3911095"/>
            <a:ext cx="677172" cy="2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0580284" y="4132270"/>
            <a:ext cx="807460" cy="952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uild-app.sh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5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52500" y="3787281"/>
            <a:ext cx="9485658" cy="2547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89" y="32996"/>
            <a:ext cx="10515600" cy="1325563"/>
          </a:xfrm>
        </p:spPr>
        <p:txBody>
          <a:bodyPr/>
          <a:lstStyle/>
          <a:p>
            <a:r>
              <a:rPr lang="en-US" dirty="0" smtClean="0"/>
              <a:t>Building and </a:t>
            </a:r>
            <a:r>
              <a:rPr lang="en-US" dirty="0" smtClean="0"/>
              <a:t>Deploying </a:t>
            </a:r>
            <a:r>
              <a:rPr lang="en-US" dirty="0" smtClean="0"/>
              <a:t>the application from within the build container</a:t>
            </a:r>
            <a:endParaRPr lang="nl-NL" dirty="0"/>
          </a:p>
        </p:txBody>
      </p:sp>
      <p:pic>
        <p:nvPicPr>
          <p:cNvPr id="5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14" y="5569125"/>
            <a:ext cx="849706" cy="7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Image result for logo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10" y="4720811"/>
            <a:ext cx="1179748" cy="11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node j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99" y="412504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>
          <a:xfrm>
            <a:off x="4810609" y="5553708"/>
            <a:ext cx="1677711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JET cli</a:t>
            </a:r>
            <a:endParaRPr lang="nl-NL" dirty="0"/>
          </a:p>
        </p:txBody>
      </p:sp>
      <p:pic>
        <p:nvPicPr>
          <p:cNvPr id="20" name="Picture 10" descr="Image result for oracle jet 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9" y="5791703"/>
            <a:ext cx="1075754" cy="6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406974" y="2659253"/>
            <a:ext cx="1582273" cy="699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GitHub</a:t>
            </a:r>
            <a:endParaRPr lang="nl-NL" dirty="0">
              <a:solidFill>
                <a:schemeClr val="dk1"/>
              </a:solidFill>
            </a:endParaRPr>
          </a:p>
        </p:txBody>
      </p:sp>
      <p:pic>
        <p:nvPicPr>
          <p:cNvPr id="29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94" y="2615941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333375" y="1866312"/>
            <a:ext cx="1757877" cy="749629"/>
          </a:xfrm>
          <a:prstGeom prst="wedgeRectCallout">
            <a:avLst>
              <a:gd name="adj1" fmla="val 104333"/>
              <a:gd name="adj2" fmla="val 164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Clone GitHub repo for Oracle JET application</a:t>
            </a:r>
            <a:endParaRPr lang="nl-NL" sz="1600" dirty="0"/>
          </a:p>
        </p:txBody>
      </p:sp>
      <p:sp>
        <p:nvSpPr>
          <p:cNvPr id="12" name="Cube 11"/>
          <p:cNvSpPr/>
          <p:nvPr/>
        </p:nvSpPr>
        <p:spPr>
          <a:xfrm>
            <a:off x="2791011" y="3957490"/>
            <a:ext cx="1859665" cy="7148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WebShop</a:t>
            </a:r>
            <a:r>
              <a:rPr lang="en-US" dirty="0" smtClean="0"/>
              <a:t> Portal sources</a:t>
            </a:r>
            <a:endParaRPr lang="nl-NL" dirty="0"/>
          </a:p>
        </p:txBody>
      </p:sp>
      <p:pic>
        <p:nvPicPr>
          <p:cNvPr id="30" name="Picture 10" descr="Image result for oracle jet log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78" y="4184929"/>
            <a:ext cx="731834" cy="4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2859903" y="3323418"/>
            <a:ext cx="483372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Down Arrow 36"/>
          <p:cNvSpPr/>
          <p:nvPr/>
        </p:nvSpPr>
        <p:spPr>
          <a:xfrm>
            <a:off x="5082885" y="3323417"/>
            <a:ext cx="483372" cy="1253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ular Callout 37"/>
          <p:cNvSpPr/>
          <p:nvPr/>
        </p:nvSpPr>
        <p:spPr>
          <a:xfrm>
            <a:off x="4422623" y="2190513"/>
            <a:ext cx="1333795" cy="756510"/>
          </a:xfrm>
          <a:prstGeom prst="wedgeRectCallout">
            <a:avLst>
              <a:gd name="adj1" fmla="val 12941"/>
              <a:gd name="adj2" fmla="val 1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</a:t>
            </a:r>
            <a:r>
              <a:rPr lang="en-US" sz="1600" dirty="0" err="1" smtClean="0"/>
              <a:t>pm</a:t>
            </a:r>
            <a:r>
              <a:rPr lang="en-US" sz="1600" dirty="0" smtClean="0"/>
              <a:t> install of all modules for JET app</a:t>
            </a:r>
            <a:endParaRPr lang="nl-NL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0815" y="1370951"/>
            <a:ext cx="1867292" cy="1189912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4322195" y="4556828"/>
            <a:ext cx="1325347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Sources plus node modules</a:t>
            </a:r>
            <a:endParaRPr lang="nl-NL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905760" y="4814842"/>
            <a:ext cx="1067129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Fully Built JET Web Application</a:t>
            </a:r>
            <a:endParaRPr lang="nl-NL" sz="1200" dirty="0"/>
          </a:p>
        </p:txBody>
      </p:sp>
      <p:sp>
        <p:nvSpPr>
          <p:cNvPr id="50" name="Freeform 49"/>
          <p:cNvSpPr/>
          <p:nvPr/>
        </p:nvSpPr>
        <p:spPr>
          <a:xfrm>
            <a:off x="5267325" y="5124450"/>
            <a:ext cx="914400" cy="444481"/>
          </a:xfrm>
          <a:custGeom>
            <a:avLst/>
            <a:gdLst>
              <a:gd name="connsiteX0" fmla="*/ 0 w 914400"/>
              <a:gd name="connsiteY0" fmla="*/ 0 h 444481"/>
              <a:gd name="connsiteX1" fmla="*/ 466725 w 914400"/>
              <a:gd name="connsiteY1" fmla="*/ 438150 h 444481"/>
              <a:gd name="connsiteX2" fmla="*/ 914400 w 914400"/>
              <a:gd name="connsiteY2" fmla="*/ 219075 h 44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44481">
                <a:moveTo>
                  <a:pt x="0" y="0"/>
                </a:moveTo>
                <a:cubicBezTo>
                  <a:pt x="157162" y="200819"/>
                  <a:pt x="314325" y="401638"/>
                  <a:pt x="466725" y="438150"/>
                </a:cubicBezTo>
                <a:cubicBezTo>
                  <a:pt x="619125" y="474662"/>
                  <a:pt x="766762" y="346868"/>
                  <a:pt x="914400" y="219075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ular Callout 50"/>
          <p:cNvSpPr/>
          <p:nvPr/>
        </p:nvSpPr>
        <p:spPr>
          <a:xfrm>
            <a:off x="3499089" y="5342458"/>
            <a:ext cx="1253822" cy="505687"/>
          </a:xfrm>
          <a:prstGeom prst="wedgeRectCallout">
            <a:avLst>
              <a:gd name="adj1" fmla="val 98122"/>
              <a:gd name="adj2" fmla="val -57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</a:t>
            </a:r>
            <a:r>
              <a:rPr lang="en-US" sz="1600" dirty="0" err="1" smtClean="0"/>
              <a:t>jet</a:t>
            </a:r>
            <a:r>
              <a:rPr lang="en-US" sz="1600" dirty="0" smtClean="0"/>
              <a:t> build for release</a:t>
            </a:r>
            <a:endParaRPr lang="nl-NL" sz="1600" dirty="0"/>
          </a:p>
        </p:txBody>
      </p:sp>
      <p:pic>
        <p:nvPicPr>
          <p:cNvPr id="60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6" y="3732203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npm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1" y="3982303"/>
            <a:ext cx="505633" cy="1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openssh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1" y="5084240"/>
            <a:ext cx="682625" cy="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Image result for bash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1" y="4648489"/>
            <a:ext cx="613264" cy="6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Image result for cur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39" y="4634874"/>
            <a:ext cx="504384" cy="1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76225" y="2398398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66" name="Oval 65"/>
          <p:cNvSpPr/>
          <p:nvPr/>
        </p:nvSpPr>
        <p:spPr>
          <a:xfrm>
            <a:off x="4322195" y="2721196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nl-NL" dirty="0"/>
          </a:p>
        </p:txBody>
      </p:sp>
      <p:sp>
        <p:nvSpPr>
          <p:cNvPr id="67" name="Oval 66"/>
          <p:cNvSpPr/>
          <p:nvPr/>
        </p:nvSpPr>
        <p:spPr>
          <a:xfrm>
            <a:off x="3373668" y="5669753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0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52500" y="3787281"/>
            <a:ext cx="9485658" cy="2547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ounded Rectangle 57"/>
          <p:cNvSpPr/>
          <p:nvPr/>
        </p:nvSpPr>
        <p:spPr>
          <a:xfrm>
            <a:off x="8801100" y="4802421"/>
            <a:ext cx="690252" cy="5400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200">
              <a:solidFill>
                <a:schemeClr val="dk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39056" y="3910810"/>
            <a:ext cx="2008849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Cloud </a:t>
            </a:r>
            <a:r>
              <a:rPr lang="en-US" dirty="0" err="1" smtClean="0"/>
              <a:t>psm</a:t>
            </a:r>
            <a:endParaRPr lang="nl-NL" dirty="0"/>
          </a:p>
        </p:txBody>
      </p:sp>
      <p:sp>
        <p:nvSpPr>
          <p:cNvPr id="31" name="Rounded Rectangle 30"/>
          <p:cNvSpPr/>
          <p:nvPr/>
        </p:nvSpPr>
        <p:spPr>
          <a:xfrm>
            <a:off x="8478256" y="1341064"/>
            <a:ext cx="1546412" cy="14307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2024" y="992649"/>
            <a:ext cx="500395" cy="40707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49162" y="1937461"/>
            <a:ext cx="1375506" cy="759084"/>
            <a:chOff x="9516481" y="2459486"/>
            <a:chExt cx="1375506" cy="759084"/>
          </a:xfrm>
        </p:grpSpPr>
        <p:sp>
          <p:nvSpPr>
            <p:cNvPr id="34" name="Cube 33"/>
            <p:cNvSpPr/>
            <p:nvPr/>
          </p:nvSpPr>
          <p:spPr>
            <a:xfrm>
              <a:off x="9516481" y="2459486"/>
              <a:ext cx="1287345" cy="71482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WebShop</a:t>
              </a:r>
              <a:r>
                <a:rPr lang="en-US" dirty="0" smtClean="0"/>
                <a:t> Portal</a:t>
              </a:r>
              <a:endParaRPr lang="nl-NL" dirty="0"/>
            </a:p>
          </p:txBody>
        </p:sp>
        <p:pic>
          <p:nvPicPr>
            <p:cNvPr id="35" name="Picture 10" descr="Image result for oracle jet 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153" y="2799181"/>
              <a:ext cx="731834" cy="419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Up Arrow 22"/>
          <p:cNvSpPr/>
          <p:nvPr/>
        </p:nvSpPr>
        <p:spPr>
          <a:xfrm>
            <a:off x="9120119" y="2734483"/>
            <a:ext cx="276225" cy="1128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ular Callout 35"/>
          <p:cNvSpPr/>
          <p:nvPr/>
        </p:nvSpPr>
        <p:spPr>
          <a:xfrm>
            <a:off x="7076593" y="2879752"/>
            <a:ext cx="1757877" cy="749629"/>
          </a:xfrm>
          <a:prstGeom prst="wedgeRectCallout">
            <a:avLst>
              <a:gd name="adj1" fmla="val 75073"/>
              <a:gd name="adj2" fmla="val 68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 zip-file with </a:t>
            </a:r>
            <a:r>
              <a:rPr lang="en-US" sz="1600" dirty="0" err="1" smtClean="0"/>
              <a:t>manifest.json</a:t>
            </a:r>
            <a:r>
              <a:rPr lang="en-US" sz="1600" dirty="0" smtClean="0"/>
              <a:t> to ACC with </a:t>
            </a:r>
            <a:r>
              <a:rPr lang="en-US" sz="1600" i="1" dirty="0" err="1" smtClean="0"/>
              <a:t>psm</a:t>
            </a:r>
            <a:endParaRPr lang="nl-NL" sz="1600" i="1" dirty="0"/>
          </a:p>
        </p:txBody>
      </p:sp>
      <p:sp>
        <p:nvSpPr>
          <p:cNvPr id="40" name="Cube 39"/>
          <p:cNvSpPr/>
          <p:nvPr/>
        </p:nvSpPr>
        <p:spPr>
          <a:xfrm>
            <a:off x="8899359" y="3862511"/>
            <a:ext cx="1287345" cy="71482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ebshop.zip</a:t>
            </a:r>
            <a:endParaRPr lang="nl-NL" dirty="0"/>
          </a:p>
        </p:txBody>
      </p:sp>
      <p:sp>
        <p:nvSpPr>
          <p:cNvPr id="42" name="Rectangular Callout 41"/>
          <p:cNvSpPr/>
          <p:nvPr/>
        </p:nvSpPr>
        <p:spPr>
          <a:xfrm>
            <a:off x="10322723" y="3787281"/>
            <a:ext cx="1781986" cy="749629"/>
          </a:xfrm>
          <a:prstGeom prst="wedgeRectCallout">
            <a:avLst>
              <a:gd name="adj1" fmla="val -69000"/>
              <a:gd name="adj2" fmla="val 8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final artefact by zipping the build result</a:t>
            </a:r>
            <a:endParaRPr lang="nl-NL" sz="1600" i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392" y="213387"/>
            <a:ext cx="1733550" cy="1157564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2"/>
          </p:cNvCxnSpPr>
          <p:nvPr/>
        </p:nvCxnSpPr>
        <p:spPr>
          <a:xfrm flipH="1">
            <a:off x="9658751" y="1370951"/>
            <a:ext cx="1450416" cy="8195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10839246" y="1687403"/>
            <a:ext cx="1217605" cy="635458"/>
          </a:xfrm>
          <a:prstGeom prst="wedgeRectCallout">
            <a:avLst>
              <a:gd name="adj1" fmla="val -5121"/>
              <a:gd name="adj2" fmla="val -11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the JET web application</a:t>
            </a:r>
            <a:endParaRPr lang="nl-NL" sz="16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5905760" y="4814842"/>
            <a:ext cx="1067129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Fully Built JET Web Application</a:t>
            </a:r>
            <a:endParaRPr lang="nl-NL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791774" y="4802421"/>
            <a:ext cx="1372964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Merged Node server side plus JET Web app</a:t>
            </a:r>
            <a:endParaRPr lang="nl-NL" sz="1200" dirty="0"/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 flipV="1">
            <a:off x="6972889" y="5074556"/>
            <a:ext cx="818885" cy="26541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ular Callout 54"/>
          <p:cNvSpPr/>
          <p:nvPr/>
        </p:nvSpPr>
        <p:spPr>
          <a:xfrm>
            <a:off x="7076593" y="5610916"/>
            <a:ext cx="1571312" cy="505687"/>
          </a:xfrm>
          <a:prstGeom prst="wedgeRectCallout">
            <a:avLst>
              <a:gd name="adj1" fmla="val -21907"/>
              <a:gd name="adj2" fmla="val -157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Copy build result into Node JS app</a:t>
            </a:r>
            <a:endParaRPr lang="nl-NL" sz="1600" dirty="0"/>
          </a:p>
        </p:txBody>
      </p:sp>
      <p:sp>
        <p:nvSpPr>
          <p:cNvPr id="56" name="Up Arrow 55"/>
          <p:cNvSpPr/>
          <p:nvPr/>
        </p:nvSpPr>
        <p:spPr>
          <a:xfrm>
            <a:off x="9128694" y="5319554"/>
            <a:ext cx="276225" cy="1128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ular Callout 56"/>
          <p:cNvSpPr/>
          <p:nvPr/>
        </p:nvSpPr>
        <p:spPr>
          <a:xfrm>
            <a:off x="9783247" y="5949639"/>
            <a:ext cx="1543132" cy="756510"/>
          </a:xfrm>
          <a:prstGeom prst="wedgeRectCallout">
            <a:avLst>
              <a:gd name="adj1" fmla="val -83967"/>
              <a:gd name="adj2" fmla="val 5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</a:t>
            </a:r>
            <a:r>
              <a:rPr lang="en-US" sz="1600" dirty="0" err="1" smtClean="0"/>
              <a:t>pm</a:t>
            </a:r>
            <a:r>
              <a:rPr lang="en-US" sz="1600" dirty="0" smtClean="0"/>
              <a:t> install of all node modules for Node app</a:t>
            </a:r>
            <a:endParaRPr lang="nl-NL" sz="1600" dirty="0"/>
          </a:p>
        </p:txBody>
      </p:sp>
      <p:sp>
        <p:nvSpPr>
          <p:cNvPr id="59" name="Freeform 58"/>
          <p:cNvSpPr/>
          <p:nvPr/>
        </p:nvSpPr>
        <p:spPr>
          <a:xfrm>
            <a:off x="9486900" y="4581525"/>
            <a:ext cx="555917" cy="560916"/>
          </a:xfrm>
          <a:custGeom>
            <a:avLst/>
            <a:gdLst>
              <a:gd name="connsiteX0" fmla="*/ 0 w 555917"/>
              <a:gd name="connsiteY0" fmla="*/ 476250 h 560916"/>
              <a:gd name="connsiteX1" fmla="*/ 542925 w 555917"/>
              <a:gd name="connsiteY1" fmla="*/ 523875 h 560916"/>
              <a:gd name="connsiteX2" fmla="*/ 333375 w 555917"/>
              <a:gd name="connsiteY2" fmla="*/ 0 h 56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7" h="560916">
                <a:moveTo>
                  <a:pt x="0" y="476250"/>
                </a:moveTo>
                <a:cubicBezTo>
                  <a:pt x="243681" y="539750"/>
                  <a:pt x="487363" y="603250"/>
                  <a:pt x="542925" y="523875"/>
                </a:cubicBezTo>
                <a:cubicBezTo>
                  <a:pt x="598487" y="444500"/>
                  <a:pt x="465931" y="222250"/>
                  <a:pt x="333375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/>
          <p:cNvSpPr/>
          <p:nvPr/>
        </p:nvSpPr>
        <p:spPr>
          <a:xfrm>
            <a:off x="6874375" y="5941355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nl-NL" dirty="0"/>
          </a:p>
        </p:txBody>
      </p:sp>
      <p:sp>
        <p:nvSpPr>
          <p:cNvPr id="69" name="Oval 68"/>
          <p:cNvSpPr/>
          <p:nvPr/>
        </p:nvSpPr>
        <p:spPr>
          <a:xfrm>
            <a:off x="9612640" y="6514743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nl-NL" dirty="0"/>
          </a:p>
        </p:txBody>
      </p:sp>
      <p:sp>
        <p:nvSpPr>
          <p:cNvPr id="70" name="Oval 69"/>
          <p:cNvSpPr/>
          <p:nvPr/>
        </p:nvSpPr>
        <p:spPr>
          <a:xfrm>
            <a:off x="10197608" y="4275245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nl-NL" dirty="0"/>
          </a:p>
        </p:txBody>
      </p:sp>
      <p:sp>
        <p:nvSpPr>
          <p:cNvPr id="71" name="Oval 70"/>
          <p:cNvSpPr/>
          <p:nvPr/>
        </p:nvSpPr>
        <p:spPr>
          <a:xfrm>
            <a:off x="10668340" y="2133316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nl-NL" dirty="0"/>
          </a:p>
        </p:txBody>
      </p:sp>
      <p:sp>
        <p:nvSpPr>
          <p:cNvPr id="72" name="Oval 71"/>
          <p:cNvSpPr/>
          <p:nvPr/>
        </p:nvSpPr>
        <p:spPr>
          <a:xfrm>
            <a:off x="6924375" y="3414157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3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52500" y="3787281"/>
            <a:ext cx="9485658" cy="2547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ounded Rectangle 57"/>
          <p:cNvSpPr/>
          <p:nvPr/>
        </p:nvSpPr>
        <p:spPr>
          <a:xfrm>
            <a:off x="8801100" y="4802421"/>
            <a:ext cx="690252" cy="5400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20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89" y="32996"/>
            <a:ext cx="10515600" cy="1325563"/>
          </a:xfrm>
        </p:spPr>
        <p:txBody>
          <a:bodyPr/>
          <a:lstStyle/>
          <a:p>
            <a:r>
              <a:rPr lang="en-US" dirty="0" smtClean="0"/>
              <a:t>Building and </a:t>
            </a:r>
            <a:r>
              <a:rPr lang="en-US" dirty="0" smtClean="0"/>
              <a:t>Deploying </a:t>
            </a:r>
            <a:r>
              <a:rPr lang="en-US" dirty="0" smtClean="0"/>
              <a:t>the application from within the build container</a:t>
            </a:r>
            <a:endParaRPr lang="nl-NL" dirty="0"/>
          </a:p>
        </p:txBody>
      </p:sp>
      <p:pic>
        <p:nvPicPr>
          <p:cNvPr id="5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14" y="5569125"/>
            <a:ext cx="849706" cy="7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Image result for logo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10" y="4720811"/>
            <a:ext cx="1179748" cy="11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node j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99" y="412504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6639056" y="3910810"/>
            <a:ext cx="2008849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Cloud </a:t>
            </a:r>
            <a:r>
              <a:rPr lang="en-US" dirty="0" err="1" smtClean="0"/>
              <a:t>psm</a:t>
            </a:r>
            <a:endParaRPr lang="nl-NL" dirty="0"/>
          </a:p>
        </p:txBody>
      </p:sp>
      <p:sp>
        <p:nvSpPr>
          <p:cNvPr id="25" name="Oval 24"/>
          <p:cNvSpPr/>
          <p:nvPr/>
        </p:nvSpPr>
        <p:spPr>
          <a:xfrm>
            <a:off x="4810609" y="5553708"/>
            <a:ext cx="1677711" cy="7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JET cli</a:t>
            </a:r>
            <a:endParaRPr lang="nl-NL" dirty="0"/>
          </a:p>
        </p:txBody>
      </p:sp>
      <p:pic>
        <p:nvPicPr>
          <p:cNvPr id="20" name="Picture 10" descr="Image result for oracle jet 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9" y="5791703"/>
            <a:ext cx="1075754" cy="6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406974" y="2659253"/>
            <a:ext cx="1582273" cy="699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GitHub</a:t>
            </a:r>
            <a:endParaRPr lang="nl-NL" dirty="0">
              <a:solidFill>
                <a:schemeClr val="dk1"/>
              </a:solidFill>
            </a:endParaRPr>
          </a:p>
        </p:txBody>
      </p:sp>
      <p:pic>
        <p:nvPicPr>
          <p:cNvPr id="29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94" y="2615941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333375" y="1866312"/>
            <a:ext cx="1757877" cy="749629"/>
          </a:xfrm>
          <a:prstGeom prst="wedgeRectCallout">
            <a:avLst>
              <a:gd name="adj1" fmla="val 104333"/>
              <a:gd name="adj2" fmla="val 164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Clone GitHub repo for Oracle JET application</a:t>
            </a:r>
            <a:endParaRPr lang="nl-NL" sz="1600" dirty="0"/>
          </a:p>
        </p:txBody>
      </p:sp>
      <p:sp>
        <p:nvSpPr>
          <p:cNvPr id="12" name="Cube 11"/>
          <p:cNvSpPr/>
          <p:nvPr/>
        </p:nvSpPr>
        <p:spPr>
          <a:xfrm>
            <a:off x="2791011" y="3957490"/>
            <a:ext cx="1859665" cy="7148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WebShop</a:t>
            </a:r>
            <a:r>
              <a:rPr lang="en-US" dirty="0" smtClean="0"/>
              <a:t> Portal sources</a:t>
            </a:r>
            <a:endParaRPr lang="nl-NL" dirty="0"/>
          </a:p>
        </p:txBody>
      </p:sp>
      <p:pic>
        <p:nvPicPr>
          <p:cNvPr id="30" name="Picture 10" descr="Image result for oracle jet log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78" y="4184929"/>
            <a:ext cx="731834" cy="4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2859903" y="3323418"/>
            <a:ext cx="483372" cy="7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ounded Rectangle 30"/>
          <p:cNvSpPr/>
          <p:nvPr/>
        </p:nvSpPr>
        <p:spPr>
          <a:xfrm>
            <a:off x="8478256" y="1341064"/>
            <a:ext cx="1546412" cy="14307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2024" y="992649"/>
            <a:ext cx="500395" cy="40707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49162" y="1937461"/>
            <a:ext cx="1375506" cy="759084"/>
            <a:chOff x="9516481" y="2459486"/>
            <a:chExt cx="1375506" cy="759084"/>
          </a:xfrm>
        </p:grpSpPr>
        <p:sp>
          <p:nvSpPr>
            <p:cNvPr id="34" name="Cube 33"/>
            <p:cNvSpPr/>
            <p:nvPr/>
          </p:nvSpPr>
          <p:spPr>
            <a:xfrm>
              <a:off x="9516481" y="2459486"/>
              <a:ext cx="1287345" cy="71482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WebShop</a:t>
              </a:r>
              <a:r>
                <a:rPr lang="en-US" dirty="0" smtClean="0"/>
                <a:t> Portal</a:t>
              </a:r>
              <a:endParaRPr lang="nl-NL" dirty="0"/>
            </a:p>
          </p:txBody>
        </p:sp>
        <p:pic>
          <p:nvPicPr>
            <p:cNvPr id="35" name="Picture 10" descr="Image result for oracle jet logo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153" y="2799181"/>
              <a:ext cx="731834" cy="419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Up Arrow 22"/>
          <p:cNvSpPr/>
          <p:nvPr/>
        </p:nvSpPr>
        <p:spPr>
          <a:xfrm>
            <a:off x="9120119" y="2734483"/>
            <a:ext cx="276225" cy="1128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ular Callout 35"/>
          <p:cNvSpPr/>
          <p:nvPr/>
        </p:nvSpPr>
        <p:spPr>
          <a:xfrm>
            <a:off x="7076593" y="2879752"/>
            <a:ext cx="1757877" cy="749629"/>
          </a:xfrm>
          <a:prstGeom prst="wedgeRectCallout">
            <a:avLst>
              <a:gd name="adj1" fmla="val 75073"/>
              <a:gd name="adj2" fmla="val 68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 zip-file with </a:t>
            </a:r>
            <a:r>
              <a:rPr lang="en-US" sz="1600" dirty="0" err="1" smtClean="0"/>
              <a:t>manifest.json</a:t>
            </a:r>
            <a:r>
              <a:rPr lang="en-US" sz="1600" dirty="0" smtClean="0"/>
              <a:t> to ACC with </a:t>
            </a:r>
            <a:r>
              <a:rPr lang="en-US" sz="1600" i="1" dirty="0" err="1" smtClean="0"/>
              <a:t>psm</a:t>
            </a:r>
            <a:endParaRPr lang="nl-NL" sz="1600" i="1" dirty="0"/>
          </a:p>
        </p:txBody>
      </p:sp>
      <p:sp>
        <p:nvSpPr>
          <p:cNvPr id="37" name="Down Arrow 36"/>
          <p:cNvSpPr/>
          <p:nvPr/>
        </p:nvSpPr>
        <p:spPr>
          <a:xfrm>
            <a:off x="5082885" y="3323417"/>
            <a:ext cx="483372" cy="1253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ular Callout 37"/>
          <p:cNvSpPr/>
          <p:nvPr/>
        </p:nvSpPr>
        <p:spPr>
          <a:xfrm>
            <a:off x="4422623" y="2190513"/>
            <a:ext cx="1333795" cy="756510"/>
          </a:xfrm>
          <a:prstGeom prst="wedgeRectCallout">
            <a:avLst>
              <a:gd name="adj1" fmla="val 12941"/>
              <a:gd name="adj2" fmla="val 1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</a:t>
            </a:r>
            <a:r>
              <a:rPr lang="en-US" sz="1600" dirty="0" err="1" smtClean="0"/>
              <a:t>pm</a:t>
            </a:r>
            <a:r>
              <a:rPr lang="en-US" sz="1600" dirty="0" smtClean="0"/>
              <a:t> install of all modules for JET app</a:t>
            </a:r>
            <a:endParaRPr lang="nl-NL" sz="1600" dirty="0"/>
          </a:p>
        </p:txBody>
      </p:sp>
      <p:sp>
        <p:nvSpPr>
          <p:cNvPr id="40" name="Cube 39"/>
          <p:cNvSpPr/>
          <p:nvPr/>
        </p:nvSpPr>
        <p:spPr>
          <a:xfrm>
            <a:off x="8899359" y="3862511"/>
            <a:ext cx="1287345" cy="71482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ebshop.zip</a:t>
            </a:r>
            <a:endParaRPr lang="nl-NL" dirty="0"/>
          </a:p>
        </p:txBody>
      </p:sp>
      <p:sp>
        <p:nvSpPr>
          <p:cNvPr id="42" name="Rectangular Callout 41"/>
          <p:cNvSpPr/>
          <p:nvPr/>
        </p:nvSpPr>
        <p:spPr>
          <a:xfrm>
            <a:off x="10322723" y="3787281"/>
            <a:ext cx="1781986" cy="749629"/>
          </a:xfrm>
          <a:prstGeom prst="wedgeRectCallout">
            <a:avLst>
              <a:gd name="adj1" fmla="val -69000"/>
              <a:gd name="adj2" fmla="val 8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final artefact by zipping the build result</a:t>
            </a:r>
            <a:endParaRPr lang="nl-NL" sz="1600" i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0815" y="1370951"/>
            <a:ext cx="1867292" cy="11899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2392" y="213387"/>
            <a:ext cx="1733550" cy="1157564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2"/>
          </p:cNvCxnSpPr>
          <p:nvPr/>
        </p:nvCxnSpPr>
        <p:spPr>
          <a:xfrm flipH="1">
            <a:off x="9658751" y="1370951"/>
            <a:ext cx="1450416" cy="8195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10839246" y="1687403"/>
            <a:ext cx="1217605" cy="635458"/>
          </a:xfrm>
          <a:prstGeom prst="wedgeRectCallout">
            <a:avLst>
              <a:gd name="adj1" fmla="val -5121"/>
              <a:gd name="adj2" fmla="val -11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the JET web application</a:t>
            </a:r>
            <a:endParaRPr lang="nl-NL" sz="16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4322195" y="4556828"/>
            <a:ext cx="1325347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Sources plus node modules</a:t>
            </a:r>
            <a:endParaRPr lang="nl-NL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905760" y="4814842"/>
            <a:ext cx="1067129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Fully Built JET Web Application</a:t>
            </a:r>
            <a:endParaRPr lang="nl-NL" sz="1200" dirty="0"/>
          </a:p>
        </p:txBody>
      </p:sp>
      <p:sp>
        <p:nvSpPr>
          <p:cNvPr id="50" name="Freeform 49"/>
          <p:cNvSpPr/>
          <p:nvPr/>
        </p:nvSpPr>
        <p:spPr>
          <a:xfrm>
            <a:off x="5267325" y="5124450"/>
            <a:ext cx="914400" cy="444481"/>
          </a:xfrm>
          <a:custGeom>
            <a:avLst/>
            <a:gdLst>
              <a:gd name="connsiteX0" fmla="*/ 0 w 914400"/>
              <a:gd name="connsiteY0" fmla="*/ 0 h 444481"/>
              <a:gd name="connsiteX1" fmla="*/ 466725 w 914400"/>
              <a:gd name="connsiteY1" fmla="*/ 438150 h 444481"/>
              <a:gd name="connsiteX2" fmla="*/ 914400 w 914400"/>
              <a:gd name="connsiteY2" fmla="*/ 219075 h 44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44481">
                <a:moveTo>
                  <a:pt x="0" y="0"/>
                </a:moveTo>
                <a:cubicBezTo>
                  <a:pt x="157162" y="200819"/>
                  <a:pt x="314325" y="401638"/>
                  <a:pt x="466725" y="438150"/>
                </a:cubicBezTo>
                <a:cubicBezTo>
                  <a:pt x="619125" y="474662"/>
                  <a:pt x="766762" y="346868"/>
                  <a:pt x="914400" y="219075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ular Callout 50"/>
          <p:cNvSpPr/>
          <p:nvPr/>
        </p:nvSpPr>
        <p:spPr>
          <a:xfrm>
            <a:off x="3499089" y="5342458"/>
            <a:ext cx="1253822" cy="505687"/>
          </a:xfrm>
          <a:prstGeom prst="wedgeRectCallout">
            <a:avLst>
              <a:gd name="adj1" fmla="val 98122"/>
              <a:gd name="adj2" fmla="val -57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</a:t>
            </a:r>
            <a:r>
              <a:rPr lang="en-US" sz="1600" dirty="0" err="1" smtClean="0"/>
              <a:t>jet</a:t>
            </a:r>
            <a:r>
              <a:rPr lang="en-US" sz="1600" dirty="0" smtClean="0"/>
              <a:t> build for release</a:t>
            </a:r>
            <a:endParaRPr lang="nl-NL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791774" y="4802421"/>
            <a:ext cx="1372964" cy="54426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Merged Node server side plus JET Web app</a:t>
            </a:r>
            <a:endParaRPr lang="nl-NL" sz="1200" dirty="0"/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 flipV="1">
            <a:off x="6972889" y="5074556"/>
            <a:ext cx="818885" cy="26541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ular Callout 54"/>
          <p:cNvSpPr/>
          <p:nvPr/>
        </p:nvSpPr>
        <p:spPr>
          <a:xfrm>
            <a:off x="7076593" y="5610916"/>
            <a:ext cx="1571312" cy="505687"/>
          </a:xfrm>
          <a:prstGeom prst="wedgeRectCallout">
            <a:avLst>
              <a:gd name="adj1" fmla="val -21907"/>
              <a:gd name="adj2" fmla="val -157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Copy build result into Node JS app</a:t>
            </a:r>
            <a:endParaRPr lang="nl-NL" sz="1600" dirty="0"/>
          </a:p>
        </p:txBody>
      </p:sp>
      <p:sp>
        <p:nvSpPr>
          <p:cNvPr id="56" name="Up Arrow 55"/>
          <p:cNvSpPr/>
          <p:nvPr/>
        </p:nvSpPr>
        <p:spPr>
          <a:xfrm>
            <a:off x="9128694" y="5319554"/>
            <a:ext cx="276225" cy="1128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ular Callout 56"/>
          <p:cNvSpPr/>
          <p:nvPr/>
        </p:nvSpPr>
        <p:spPr>
          <a:xfrm>
            <a:off x="9783247" y="5949639"/>
            <a:ext cx="1543132" cy="756510"/>
          </a:xfrm>
          <a:prstGeom prst="wedgeRectCallout">
            <a:avLst>
              <a:gd name="adj1" fmla="val -83967"/>
              <a:gd name="adj2" fmla="val 5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</a:t>
            </a:r>
            <a:r>
              <a:rPr lang="en-US" sz="1600" dirty="0" err="1" smtClean="0"/>
              <a:t>pm</a:t>
            </a:r>
            <a:r>
              <a:rPr lang="en-US" sz="1600" dirty="0" smtClean="0"/>
              <a:t> install of all node modules for Node app</a:t>
            </a:r>
            <a:endParaRPr lang="nl-NL" sz="1600" dirty="0"/>
          </a:p>
        </p:txBody>
      </p:sp>
      <p:sp>
        <p:nvSpPr>
          <p:cNvPr id="59" name="Freeform 58"/>
          <p:cNvSpPr/>
          <p:nvPr/>
        </p:nvSpPr>
        <p:spPr>
          <a:xfrm>
            <a:off x="9486900" y="4581525"/>
            <a:ext cx="555917" cy="560916"/>
          </a:xfrm>
          <a:custGeom>
            <a:avLst/>
            <a:gdLst>
              <a:gd name="connsiteX0" fmla="*/ 0 w 555917"/>
              <a:gd name="connsiteY0" fmla="*/ 476250 h 560916"/>
              <a:gd name="connsiteX1" fmla="*/ 542925 w 555917"/>
              <a:gd name="connsiteY1" fmla="*/ 523875 h 560916"/>
              <a:gd name="connsiteX2" fmla="*/ 333375 w 555917"/>
              <a:gd name="connsiteY2" fmla="*/ 0 h 56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7" h="560916">
                <a:moveTo>
                  <a:pt x="0" y="476250"/>
                </a:moveTo>
                <a:cubicBezTo>
                  <a:pt x="243681" y="539750"/>
                  <a:pt x="487363" y="603250"/>
                  <a:pt x="542925" y="523875"/>
                </a:cubicBezTo>
                <a:cubicBezTo>
                  <a:pt x="598487" y="444500"/>
                  <a:pt x="465931" y="222250"/>
                  <a:pt x="333375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6" y="3732203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npm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1" y="3982303"/>
            <a:ext cx="505633" cy="1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openssh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1" y="5084240"/>
            <a:ext cx="682625" cy="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Image result for bash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1" y="4648489"/>
            <a:ext cx="613264" cy="6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Image result for curl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39" y="4634874"/>
            <a:ext cx="504384" cy="1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76225" y="2398398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66" name="Oval 65"/>
          <p:cNvSpPr/>
          <p:nvPr/>
        </p:nvSpPr>
        <p:spPr>
          <a:xfrm>
            <a:off x="4322195" y="2721196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nl-NL" dirty="0"/>
          </a:p>
        </p:txBody>
      </p:sp>
      <p:sp>
        <p:nvSpPr>
          <p:cNvPr id="67" name="Oval 66"/>
          <p:cNvSpPr/>
          <p:nvPr/>
        </p:nvSpPr>
        <p:spPr>
          <a:xfrm>
            <a:off x="3373668" y="5669753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nl-NL" dirty="0"/>
          </a:p>
        </p:txBody>
      </p:sp>
      <p:sp>
        <p:nvSpPr>
          <p:cNvPr id="68" name="Oval 67"/>
          <p:cNvSpPr/>
          <p:nvPr/>
        </p:nvSpPr>
        <p:spPr>
          <a:xfrm>
            <a:off x="6874375" y="5941355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nl-NL" dirty="0"/>
          </a:p>
        </p:txBody>
      </p:sp>
      <p:sp>
        <p:nvSpPr>
          <p:cNvPr id="69" name="Oval 68"/>
          <p:cNvSpPr/>
          <p:nvPr/>
        </p:nvSpPr>
        <p:spPr>
          <a:xfrm>
            <a:off x="9612640" y="6514743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nl-NL" dirty="0"/>
          </a:p>
        </p:txBody>
      </p:sp>
      <p:sp>
        <p:nvSpPr>
          <p:cNvPr id="70" name="Oval 69"/>
          <p:cNvSpPr/>
          <p:nvPr/>
        </p:nvSpPr>
        <p:spPr>
          <a:xfrm>
            <a:off x="10197608" y="4275245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nl-NL" dirty="0"/>
          </a:p>
        </p:txBody>
      </p:sp>
      <p:sp>
        <p:nvSpPr>
          <p:cNvPr id="71" name="Oval 70"/>
          <p:cNvSpPr/>
          <p:nvPr/>
        </p:nvSpPr>
        <p:spPr>
          <a:xfrm>
            <a:off x="10668340" y="2133316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nl-NL" dirty="0"/>
          </a:p>
        </p:txBody>
      </p:sp>
      <p:sp>
        <p:nvSpPr>
          <p:cNvPr id="72" name="Oval 71"/>
          <p:cNvSpPr/>
          <p:nvPr/>
        </p:nvSpPr>
        <p:spPr>
          <a:xfrm>
            <a:off x="6924375" y="3414157"/>
            <a:ext cx="304436" cy="2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5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0" descr="Image result for oracle jet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93" y="5439212"/>
            <a:ext cx="731834" cy="4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5" y="5549613"/>
            <a:ext cx="849706" cy="7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Image result for logo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31" y="5616065"/>
            <a:ext cx="661231" cy="66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Image result for node j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90" y="5804207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4980750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Image result for np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57" y="5542649"/>
            <a:ext cx="505633" cy="1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 result for openssh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847" y="5655126"/>
            <a:ext cx="682625" cy="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Image result for bash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28" y="5027731"/>
            <a:ext cx="613264" cy="6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Image result for cur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43" y="5458201"/>
            <a:ext cx="504384" cy="1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457825" y="4810125"/>
            <a:ext cx="4297708" cy="152491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89" y="32996"/>
            <a:ext cx="10515600" cy="1325563"/>
          </a:xfrm>
        </p:spPr>
        <p:txBody>
          <a:bodyPr/>
          <a:lstStyle/>
          <a:p>
            <a:r>
              <a:rPr lang="en-US" dirty="0" smtClean="0"/>
              <a:t>Building and </a:t>
            </a:r>
            <a:r>
              <a:rPr lang="en-US" dirty="0" smtClean="0"/>
              <a:t>Deploying </a:t>
            </a:r>
            <a:r>
              <a:rPr lang="en-US" dirty="0" smtClean="0"/>
              <a:t>the application from within the build container</a:t>
            </a:r>
            <a:endParaRPr lang="nl-NL" dirty="0"/>
          </a:p>
        </p:txBody>
      </p:sp>
      <p:sp>
        <p:nvSpPr>
          <p:cNvPr id="28" name="Rounded Rectangle 27"/>
          <p:cNvSpPr/>
          <p:nvPr/>
        </p:nvSpPr>
        <p:spPr>
          <a:xfrm>
            <a:off x="3582189" y="4308436"/>
            <a:ext cx="1582273" cy="699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GitHub</a:t>
            </a:r>
            <a:endParaRPr lang="nl-NL" dirty="0">
              <a:solidFill>
                <a:schemeClr val="dk1"/>
              </a:solidFill>
            </a:endParaRPr>
          </a:p>
        </p:txBody>
      </p:sp>
      <p:pic>
        <p:nvPicPr>
          <p:cNvPr id="29" name="Picture 6" descr="Image result for github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09" y="4265124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8297281" y="3016811"/>
            <a:ext cx="1546412" cy="14307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1049" y="2668396"/>
            <a:ext cx="500395" cy="407074"/>
          </a:xfrm>
          <a:prstGeom prst="rect">
            <a:avLst/>
          </a:prstGeom>
        </p:spPr>
      </p:pic>
      <p:sp>
        <p:nvSpPr>
          <p:cNvPr id="34" name="Cube 33"/>
          <p:cNvSpPr/>
          <p:nvPr/>
        </p:nvSpPr>
        <p:spPr>
          <a:xfrm>
            <a:off x="8468187" y="3613208"/>
            <a:ext cx="1287345" cy="7148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WebShop</a:t>
            </a:r>
            <a:r>
              <a:rPr lang="en-US" dirty="0" smtClean="0"/>
              <a:t> Portal</a:t>
            </a:r>
            <a:endParaRPr lang="nl-NL" dirty="0"/>
          </a:p>
        </p:txBody>
      </p:sp>
      <p:pic>
        <p:nvPicPr>
          <p:cNvPr id="35" name="Picture 10" descr="Image result for oracle jet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59" y="3952903"/>
            <a:ext cx="731834" cy="4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Up Arrow 22"/>
          <p:cNvSpPr/>
          <p:nvPr/>
        </p:nvSpPr>
        <p:spPr>
          <a:xfrm>
            <a:off x="8939144" y="4328033"/>
            <a:ext cx="377263" cy="6796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5719" y="3202501"/>
            <a:ext cx="1867292" cy="11899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9908" y="1346190"/>
            <a:ext cx="1733550" cy="1157564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31" idx="0"/>
          </p:cNvCxnSpPr>
          <p:nvPr/>
        </p:nvCxnSpPr>
        <p:spPr>
          <a:xfrm>
            <a:off x="8797676" y="2455432"/>
            <a:ext cx="272811" cy="561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10658271" y="2832575"/>
            <a:ext cx="1217605" cy="635458"/>
          </a:xfrm>
          <a:prstGeom prst="wedgeRectCallout">
            <a:avLst>
              <a:gd name="adj1" fmla="val -5121"/>
              <a:gd name="adj2" fmla="val -11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the JET web application</a:t>
            </a:r>
            <a:endParaRPr lang="nl-NL" sz="1600" i="1" dirty="0"/>
          </a:p>
        </p:txBody>
      </p:sp>
      <p:sp>
        <p:nvSpPr>
          <p:cNvPr id="4" name="Right Arrow 3"/>
          <p:cNvSpPr/>
          <p:nvPr/>
        </p:nvSpPr>
        <p:spPr>
          <a:xfrm>
            <a:off x="1867423" y="4500641"/>
            <a:ext cx="1714766" cy="393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4087261" y="5205240"/>
            <a:ext cx="419100" cy="476250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Elbow Connector 8"/>
          <p:cNvCxnSpPr>
            <a:stCxn id="28" idx="2"/>
            <a:endCxn id="3" idx="1"/>
          </p:cNvCxnSpPr>
          <p:nvPr/>
        </p:nvCxnSpPr>
        <p:spPr>
          <a:xfrm rot="16200000" flipH="1">
            <a:off x="4633125" y="4747883"/>
            <a:ext cx="564900" cy="10844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7423" y="4524850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commit</a:t>
            </a:r>
            <a:endParaRPr lang="nl-NL" dirty="0"/>
          </a:p>
        </p:txBody>
      </p:sp>
      <p:sp>
        <p:nvSpPr>
          <p:cNvPr id="73" name="TextBox 72"/>
          <p:cNvSpPr txBox="1"/>
          <p:nvPr/>
        </p:nvSpPr>
        <p:spPr>
          <a:xfrm>
            <a:off x="6609143" y="5074033"/>
            <a:ext cx="22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Build, Package, Deploy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9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2978331"/>
            <a:ext cx="9144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9631680" y="3553097"/>
            <a:ext cx="992777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37" y="3413760"/>
            <a:ext cx="1355465" cy="1027893"/>
          </a:xfrm>
          <a:prstGeom prst="rect">
            <a:avLst/>
          </a:prstGeom>
        </p:spPr>
      </p:pic>
      <p:pic>
        <p:nvPicPr>
          <p:cNvPr id="6" name="Picture 6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" y="3400084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rc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71" y="1987595"/>
            <a:ext cx="4029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297577" y="2978331"/>
            <a:ext cx="90917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Shop and its Departments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419601" y="2899955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1937657" y="2899955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4419601" y="4521655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6901545" y="2899955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9222378" y="2899955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222378" y="4521655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3" name="Folded Corner 2"/>
          <p:cNvSpPr/>
          <p:nvPr/>
        </p:nvSpPr>
        <p:spPr>
          <a:xfrm>
            <a:off x="5564776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387152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Jose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561008" y="264398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Guido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0387152" y="433686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Sven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805057" y="2711161"/>
            <a:ext cx="1131027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Lonneke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21234" y="415244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6024" y="1343724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37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9861683" y="2804161"/>
            <a:ext cx="2199683" cy="809897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0106450" y="2885944"/>
            <a:ext cx="152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Shipping News</a:t>
            </a:r>
            <a:endParaRPr lang="nl-NL" sz="1200" dirty="0"/>
          </a:p>
        </p:txBody>
      </p:sp>
      <p:sp>
        <p:nvSpPr>
          <p:cNvPr id="10" name="Oval Callout 9"/>
          <p:cNvSpPr/>
          <p:nvPr/>
        </p:nvSpPr>
        <p:spPr>
          <a:xfrm>
            <a:off x="213548" y="2901362"/>
            <a:ext cx="2199683" cy="809897"/>
          </a:xfrm>
          <a:prstGeom prst="wedgeEllipseCallout">
            <a:avLst>
              <a:gd name="adj1" fmla="val 51830"/>
              <a:gd name="adj2" fmla="val 106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458315" y="2983145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Update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 smtClean="0"/>
              <a:t> new product)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  <a:endParaRPr lang="nl-NL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olded Corner 14"/>
          <p:cNvSpPr/>
          <p:nvPr/>
        </p:nvSpPr>
        <p:spPr>
          <a:xfrm>
            <a:off x="4591589" y="5320936"/>
            <a:ext cx="1549463" cy="5573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591590" y="5311519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Parcel Status Update</a:t>
            </a:r>
          </a:p>
          <a:p>
            <a:r>
              <a:rPr lang="en-US" sz="1100" dirty="0" smtClean="0"/>
              <a:t>* </a:t>
            </a:r>
            <a:r>
              <a:rPr lang="en-US" sz="1100" dirty="0" err="1" smtClean="0"/>
              <a:t>shippingIdentifier</a:t>
            </a:r>
            <a:endParaRPr lang="en-US" sz="1100" dirty="0" smtClean="0"/>
          </a:p>
          <a:p>
            <a:r>
              <a:rPr lang="en-US" sz="1100" dirty="0" smtClean="0"/>
              <a:t>* location, ETA, status</a:t>
            </a:r>
            <a:endParaRPr lang="nl-NL" sz="1100" dirty="0"/>
          </a:p>
        </p:txBody>
      </p:sp>
      <p:sp>
        <p:nvSpPr>
          <p:cNvPr id="17" name="Folded Corner 16"/>
          <p:cNvSpPr/>
          <p:nvPr/>
        </p:nvSpPr>
        <p:spPr>
          <a:xfrm>
            <a:off x="1915882" y="5124184"/>
            <a:ext cx="2249534" cy="7541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1933920" y="5148313"/>
            <a:ext cx="2159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Parcel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location, desired ETA, items</a:t>
            </a:r>
          </a:p>
          <a:p>
            <a:r>
              <a:rPr lang="en-US" sz="1100" dirty="0" smtClean="0"/>
              <a:t>&lt;= track &amp; trace, ETA</a:t>
            </a:r>
            <a:endParaRPr lang="nl-NL" sz="1100" dirty="0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0" name="Folded Corner 19"/>
          <p:cNvSpPr/>
          <p:nvPr/>
        </p:nvSpPr>
        <p:spPr>
          <a:xfrm>
            <a:off x="3448590" y="593751"/>
            <a:ext cx="2978331" cy="217203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448590" y="566110"/>
            <a:ext cx="317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Operations</a:t>
            </a:r>
          </a:p>
          <a:p>
            <a:r>
              <a:rPr lang="en-US" sz="1100" dirty="0" smtClean="0"/>
              <a:t>Submit Shipping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, destination, desired ETA, items</a:t>
            </a:r>
          </a:p>
          <a:p>
            <a:r>
              <a:rPr lang="en-US" sz="1100" dirty="0" smtClean="0"/>
              <a:t>&lt;=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ETA, </a:t>
            </a:r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err="1" smtClean="0"/>
              <a:t>ValidateProposedShipment</a:t>
            </a:r>
            <a:endParaRPr lang="en-US" sz="1100" dirty="0" smtClean="0"/>
          </a:p>
          <a:p>
            <a:r>
              <a:rPr lang="en-US" sz="1100" dirty="0" smtClean="0"/>
              <a:t>=&gt; items, destination</a:t>
            </a:r>
            <a:br>
              <a:rPr lang="en-US" sz="1100" dirty="0" smtClean="0"/>
            </a:br>
            <a:r>
              <a:rPr lang="en-US" sz="1100" dirty="0" smtClean="0"/>
              <a:t>&lt;= Validation result</a:t>
            </a:r>
          </a:p>
          <a:p>
            <a:r>
              <a:rPr lang="en-US" sz="1100" dirty="0" smtClean="0"/>
              <a:t>Cancel Shipping 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Request Status </a:t>
            </a:r>
            <a:r>
              <a:rPr lang="en-US" sz="1100" dirty="0"/>
              <a:t>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Retrieve Details </a:t>
            </a:r>
            <a:r>
              <a:rPr lang="en-US" sz="1100" dirty="0"/>
              <a:t>(=&gt; </a:t>
            </a:r>
            <a:r>
              <a:rPr lang="en-US" sz="1100" dirty="0" err="1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FindShippings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3" name="Folded Corner 22"/>
          <p:cNvSpPr/>
          <p:nvPr/>
        </p:nvSpPr>
        <p:spPr>
          <a:xfrm>
            <a:off x="6627218" y="141142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617739" y="144106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Stock Operations</a:t>
            </a:r>
          </a:p>
          <a:p>
            <a:r>
              <a:rPr lang="en-US" sz="1100" dirty="0" smtClean="0"/>
              <a:t>Check Stock for Product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Replenish Product Stock (</a:t>
            </a:r>
            <a:r>
              <a:rPr lang="en-US" sz="1100" dirty="0"/>
              <a:t>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quantity)</a:t>
            </a:r>
          </a:p>
          <a:p>
            <a:r>
              <a:rPr lang="en-US" sz="1100" dirty="0" smtClean="0"/>
              <a:t>Checkout Stock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quantity, purpose,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FindStockPositions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0103" y="5611601"/>
            <a:ext cx="4821957" cy="1137542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Management User 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6966857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9366069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6966857" y="587828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dirty="0" err="1" smtClean="0"/>
              <a:t>Shippings</a:t>
            </a:r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9324985" y="5881059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4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9914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281945" y="1905326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8851635" y="2410424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8760964" y="241042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3430549" y="1447985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5286677" y="1455874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2300604" y="4422713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06686" y="449112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2" y="5908276"/>
            <a:ext cx="2034648" cy="435739"/>
          </a:xfrm>
          <a:prstGeom prst="rect">
            <a:avLst/>
          </a:prstGeom>
        </p:spPr>
      </p:pic>
      <p:sp>
        <p:nvSpPr>
          <p:cNvPr id="36" name="Flowchart: Magnetic Disk 35"/>
          <p:cNvSpPr/>
          <p:nvPr/>
        </p:nvSpPr>
        <p:spPr>
          <a:xfrm>
            <a:off x="2445562" y="4843511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37" name="Cube 36"/>
          <p:cNvSpPr/>
          <p:nvPr/>
        </p:nvSpPr>
        <p:spPr>
          <a:xfrm>
            <a:off x="2522305" y="2250982"/>
            <a:ext cx="2416054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5" y="314021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6038893" y="4470139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592730" y="4538546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659952" y="4840839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6" name="Rounded Rectangle 55"/>
          <p:cNvSpPr/>
          <p:nvPr/>
        </p:nvSpPr>
        <p:spPr>
          <a:xfrm>
            <a:off x="7031707" y="2170197"/>
            <a:ext cx="1728488" cy="588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Shipping Rules</a:t>
            </a:r>
            <a:endParaRPr lang="nl-NL" dirty="0"/>
          </a:p>
        </p:txBody>
      </p:sp>
      <p:pic>
        <p:nvPicPr>
          <p:cNvPr id="1032" name="Picture 8" descr="Image result for kafk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18" y="1447985"/>
            <a:ext cx="1750300" cy="1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lowchart: Magnetic Disk 56"/>
          <p:cNvSpPr/>
          <p:nvPr/>
        </p:nvSpPr>
        <p:spPr>
          <a:xfrm>
            <a:off x="4062334" y="5001714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pic>
        <p:nvPicPr>
          <p:cNvPr id="58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31" y="6425190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70" y="2323135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3" y="6530185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9191270" y="869433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Apiary</a:t>
            </a:r>
            <a:endParaRPr lang="nl-NL" dirty="0"/>
          </a:p>
        </p:txBody>
      </p:sp>
      <p:sp>
        <p:nvSpPr>
          <p:cNvPr id="62" name="Rounded Rectangle 61"/>
          <p:cNvSpPr/>
          <p:nvPr/>
        </p:nvSpPr>
        <p:spPr>
          <a:xfrm>
            <a:off x="7060681" y="853924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Platform</a:t>
            </a:r>
            <a:endParaRPr lang="nl-N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622" y="613834"/>
            <a:ext cx="618954" cy="400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960" y="792154"/>
            <a:ext cx="566651" cy="238082"/>
          </a:xfrm>
          <a:prstGeom prst="rect">
            <a:avLst/>
          </a:prstGeom>
        </p:spPr>
      </p:pic>
      <p:pic>
        <p:nvPicPr>
          <p:cNvPr id="65" name="Picture 24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70" y="6055375"/>
            <a:ext cx="1325947" cy="3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43" y="1883305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0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21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owchart: Magnetic Disk 68"/>
          <p:cNvSpPr/>
          <p:nvPr/>
        </p:nvSpPr>
        <p:spPr>
          <a:xfrm>
            <a:off x="6191482" y="5402095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70" name="Cube 69"/>
          <p:cNvSpPr/>
          <p:nvPr/>
        </p:nvSpPr>
        <p:spPr>
          <a:xfrm>
            <a:off x="5091548" y="2235361"/>
            <a:ext cx="1751882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4" name="Picture 10" descr="Image result for spring boot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4" y="3043658"/>
            <a:ext cx="1067851" cy="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96" y="4012798"/>
            <a:ext cx="597796" cy="398531"/>
          </a:xfrm>
          <a:prstGeom prst="rect">
            <a:avLst/>
          </a:prstGeom>
        </p:spPr>
      </p:pic>
      <p:pic>
        <p:nvPicPr>
          <p:cNvPr id="73" name="Snagit_PPTCA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8" y="1511509"/>
            <a:ext cx="679362" cy="620069"/>
          </a:xfrm>
          <a:prstGeom prst="rect">
            <a:avLst/>
          </a:prstGeom>
        </p:spPr>
      </p:pic>
      <p:grpSp>
        <p:nvGrpSpPr>
          <p:cNvPr id="74" name="Group 102"/>
          <p:cNvGrpSpPr>
            <a:grpSpLocks noChangeAspect="1"/>
          </p:cNvGrpSpPr>
          <p:nvPr/>
        </p:nvGrpSpPr>
        <p:grpSpPr bwMode="auto">
          <a:xfrm>
            <a:off x="6107071" y="2758462"/>
            <a:ext cx="161087" cy="329806"/>
            <a:chOff x="4686300" y="1439863"/>
            <a:chExt cx="1577975" cy="2936875"/>
          </a:xfrm>
        </p:grpSpPr>
        <p:sp>
          <p:nvSpPr>
            <p:cNvPr id="75" name="Freeform 1"/>
            <p:cNvSpPr>
              <a:spLocks noChangeArrowheads="1"/>
            </p:cNvSpPr>
            <p:nvPr/>
          </p:nvSpPr>
          <p:spPr bwMode="gray">
            <a:xfrm>
              <a:off x="5211763" y="1439863"/>
              <a:ext cx="519112" cy="1103312"/>
            </a:xfrm>
            <a:custGeom>
              <a:avLst/>
              <a:gdLst>
                <a:gd name="T0" fmla="*/ 168683281 w 1440"/>
                <a:gd name="T1" fmla="*/ 0 h 3065"/>
                <a:gd name="T2" fmla="*/ 179079581 w 1440"/>
                <a:gd name="T3" fmla="*/ 16067678 h 3065"/>
                <a:gd name="T4" fmla="*/ 184797744 w 1440"/>
                <a:gd name="T5" fmla="*/ 33172434 h 3065"/>
                <a:gd name="T6" fmla="*/ 187007214 w 1440"/>
                <a:gd name="T7" fmla="*/ 51443137 h 3065"/>
                <a:gd name="T8" fmla="*/ 185967548 w 1440"/>
                <a:gd name="T9" fmla="*/ 69843429 h 3065"/>
                <a:gd name="T10" fmla="*/ 183628300 w 1440"/>
                <a:gd name="T11" fmla="*/ 80079933 h 3065"/>
                <a:gd name="T12" fmla="*/ 176740332 w 1440"/>
                <a:gd name="T13" fmla="*/ 99516943 h 3065"/>
                <a:gd name="T14" fmla="*/ 160625870 w 1440"/>
                <a:gd name="T15" fmla="*/ 125821484 h 3065"/>
                <a:gd name="T16" fmla="*/ 148020100 w 1440"/>
                <a:gd name="T17" fmla="*/ 143055470 h 3065"/>
                <a:gd name="T18" fmla="*/ 125018031 w 1440"/>
                <a:gd name="T19" fmla="*/ 165861451 h 3065"/>
                <a:gd name="T20" fmla="*/ 99806492 w 1440"/>
                <a:gd name="T21" fmla="*/ 187630715 h 3065"/>
                <a:gd name="T22" fmla="*/ 71216038 w 1440"/>
                <a:gd name="T23" fmla="*/ 213935617 h 3065"/>
                <a:gd name="T24" fmla="*/ 52892105 w 1440"/>
                <a:gd name="T25" fmla="*/ 235704880 h 3065"/>
                <a:gd name="T26" fmla="*/ 47044165 w 1440"/>
                <a:gd name="T27" fmla="*/ 243738719 h 3065"/>
                <a:gd name="T28" fmla="*/ 41326002 w 1440"/>
                <a:gd name="T29" fmla="*/ 258510861 h 3065"/>
                <a:gd name="T30" fmla="*/ 37947087 w 1440"/>
                <a:gd name="T31" fmla="*/ 273412233 h 3065"/>
                <a:gd name="T32" fmla="*/ 37947087 w 1440"/>
                <a:gd name="T33" fmla="*/ 289480271 h 3065"/>
                <a:gd name="T34" fmla="*/ 41326002 w 1440"/>
                <a:gd name="T35" fmla="*/ 305418360 h 3065"/>
                <a:gd name="T36" fmla="*/ 47044165 w 1440"/>
                <a:gd name="T37" fmla="*/ 316951120 h 3065"/>
                <a:gd name="T38" fmla="*/ 67707346 w 1440"/>
                <a:gd name="T39" fmla="*/ 351289501 h 3065"/>
                <a:gd name="T40" fmla="*/ 89539971 w 1440"/>
                <a:gd name="T41" fmla="*/ 385498653 h 3065"/>
                <a:gd name="T42" fmla="*/ 96297439 w 1440"/>
                <a:gd name="T43" fmla="*/ 397031053 h 3065"/>
                <a:gd name="T44" fmla="*/ 48213608 w 1440"/>
                <a:gd name="T45" fmla="*/ 351289501 h 3065"/>
                <a:gd name="T46" fmla="*/ 35607839 w 1440"/>
                <a:gd name="T47" fmla="*/ 337554077 h 3065"/>
                <a:gd name="T48" fmla="*/ 14945018 w 1440"/>
                <a:gd name="T49" fmla="*/ 310083228 h 3065"/>
                <a:gd name="T50" fmla="*/ 6887607 w 1440"/>
                <a:gd name="T51" fmla="*/ 295181856 h 3065"/>
                <a:gd name="T52" fmla="*/ 0 w 1440"/>
                <a:gd name="T53" fmla="*/ 271079979 h 3065"/>
                <a:gd name="T54" fmla="*/ 1169444 w 1440"/>
                <a:gd name="T55" fmla="*/ 252809276 h 3065"/>
                <a:gd name="T56" fmla="*/ 2339248 w 1440"/>
                <a:gd name="T57" fmla="*/ 247107691 h 3065"/>
                <a:gd name="T58" fmla="*/ 13775214 w 1440"/>
                <a:gd name="T59" fmla="*/ 225338427 h 3065"/>
                <a:gd name="T60" fmla="*/ 31059480 w 1440"/>
                <a:gd name="T61" fmla="*/ 205901417 h 3065"/>
                <a:gd name="T62" fmla="*/ 42495806 w 1440"/>
                <a:gd name="T63" fmla="*/ 194498607 h 3065"/>
                <a:gd name="T64" fmla="*/ 82652003 w 1440"/>
                <a:gd name="T65" fmla="*/ 162492480 h 3065"/>
                <a:gd name="T66" fmla="*/ 121639117 w 1440"/>
                <a:gd name="T67" fmla="*/ 130486352 h 3065"/>
                <a:gd name="T68" fmla="*/ 133075082 w 1440"/>
                <a:gd name="T69" fmla="*/ 117787645 h 3065"/>
                <a:gd name="T70" fmla="*/ 156077512 w 1440"/>
                <a:gd name="T71" fmla="*/ 89280079 h 3065"/>
                <a:gd name="T72" fmla="*/ 164134563 w 1440"/>
                <a:gd name="T73" fmla="*/ 72046094 h 3065"/>
                <a:gd name="T74" fmla="*/ 169852725 w 1440"/>
                <a:gd name="T75" fmla="*/ 53775391 h 3065"/>
                <a:gd name="T76" fmla="*/ 172191974 w 1440"/>
                <a:gd name="T77" fmla="*/ 41206273 h 3065"/>
                <a:gd name="T78" fmla="*/ 171022530 w 1440"/>
                <a:gd name="T79" fmla="*/ 13735424 h 30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0" h="3065">
                  <a:moveTo>
                    <a:pt x="1298" y="0"/>
                  </a:moveTo>
                  <a:lnTo>
                    <a:pt x="1298" y="0"/>
                  </a:lnTo>
                  <a:lnTo>
                    <a:pt x="1342" y="53"/>
                  </a:lnTo>
                  <a:lnTo>
                    <a:pt x="1378" y="124"/>
                  </a:lnTo>
                  <a:lnTo>
                    <a:pt x="1404" y="185"/>
                  </a:lnTo>
                  <a:lnTo>
                    <a:pt x="1422" y="256"/>
                  </a:lnTo>
                  <a:lnTo>
                    <a:pt x="1439" y="327"/>
                  </a:lnTo>
                  <a:lnTo>
                    <a:pt x="1439" y="397"/>
                  </a:lnTo>
                  <a:lnTo>
                    <a:pt x="1439" y="468"/>
                  </a:lnTo>
                  <a:lnTo>
                    <a:pt x="1431" y="539"/>
                  </a:lnTo>
                  <a:lnTo>
                    <a:pt x="1413" y="618"/>
                  </a:lnTo>
                  <a:lnTo>
                    <a:pt x="1386" y="697"/>
                  </a:lnTo>
                  <a:lnTo>
                    <a:pt x="1360" y="768"/>
                  </a:lnTo>
                  <a:lnTo>
                    <a:pt x="1316" y="839"/>
                  </a:lnTo>
                  <a:lnTo>
                    <a:pt x="1236" y="971"/>
                  </a:lnTo>
                  <a:lnTo>
                    <a:pt x="1139" y="1104"/>
                  </a:lnTo>
                  <a:lnTo>
                    <a:pt x="1051" y="1192"/>
                  </a:lnTo>
                  <a:lnTo>
                    <a:pt x="962" y="1280"/>
                  </a:lnTo>
                  <a:lnTo>
                    <a:pt x="768" y="1448"/>
                  </a:lnTo>
                  <a:lnTo>
                    <a:pt x="654" y="1545"/>
                  </a:lnTo>
                  <a:lnTo>
                    <a:pt x="548" y="1651"/>
                  </a:lnTo>
                  <a:lnTo>
                    <a:pt x="442" y="1757"/>
                  </a:lnTo>
                  <a:lnTo>
                    <a:pt x="407" y="1819"/>
                  </a:lnTo>
                  <a:lnTo>
                    <a:pt x="362" y="1881"/>
                  </a:lnTo>
                  <a:lnTo>
                    <a:pt x="336" y="1934"/>
                  </a:lnTo>
                  <a:lnTo>
                    <a:pt x="318" y="1995"/>
                  </a:lnTo>
                  <a:lnTo>
                    <a:pt x="301" y="2057"/>
                  </a:lnTo>
                  <a:lnTo>
                    <a:pt x="292" y="2110"/>
                  </a:lnTo>
                  <a:lnTo>
                    <a:pt x="292" y="2172"/>
                  </a:lnTo>
                  <a:lnTo>
                    <a:pt x="292" y="2234"/>
                  </a:lnTo>
                  <a:lnTo>
                    <a:pt x="301" y="2296"/>
                  </a:lnTo>
                  <a:lnTo>
                    <a:pt x="318" y="2357"/>
                  </a:lnTo>
                  <a:lnTo>
                    <a:pt x="362" y="2446"/>
                  </a:lnTo>
                  <a:lnTo>
                    <a:pt x="407" y="2543"/>
                  </a:lnTo>
                  <a:lnTo>
                    <a:pt x="521" y="2711"/>
                  </a:lnTo>
                  <a:lnTo>
                    <a:pt x="636" y="2887"/>
                  </a:lnTo>
                  <a:lnTo>
                    <a:pt x="689" y="2975"/>
                  </a:lnTo>
                  <a:lnTo>
                    <a:pt x="741" y="3064"/>
                  </a:lnTo>
                  <a:lnTo>
                    <a:pt x="548" y="2887"/>
                  </a:lnTo>
                  <a:lnTo>
                    <a:pt x="371" y="2711"/>
                  </a:lnTo>
                  <a:lnTo>
                    <a:pt x="274" y="2605"/>
                  </a:lnTo>
                  <a:lnTo>
                    <a:pt x="194" y="2507"/>
                  </a:lnTo>
                  <a:lnTo>
                    <a:pt x="115" y="2393"/>
                  </a:lnTo>
                  <a:lnTo>
                    <a:pt x="53" y="2278"/>
                  </a:lnTo>
                  <a:lnTo>
                    <a:pt x="18" y="2190"/>
                  </a:lnTo>
                  <a:lnTo>
                    <a:pt x="0" y="2092"/>
                  </a:lnTo>
                  <a:lnTo>
                    <a:pt x="0" y="1995"/>
                  </a:lnTo>
                  <a:lnTo>
                    <a:pt x="9" y="1951"/>
                  </a:lnTo>
                  <a:lnTo>
                    <a:pt x="18" y="1907"/>
                  </a:lnTo>
                  <a:lnTo>
                    <a:pt x="53" y="1819"/>
                  </a:lnTo>
                  <a:lnTo>
                    <a:pt x="106" y="1739"/>
                  </a:lnTo>
                  <a:lnTo>
                    <a:pt x="168" y="1660"/>
                  </a:lnTo>
                  <a:lnTo>
                    <a:pt x="239" y="1589"/>
                  </a:lnTo>
                  <a:lnTo>
                    <a:pt x="327" y="1501"/>
                  </a:lnTo>
                  <a:lnTo>
                    <a:pt x="424" y="1413"/>
                  </a:lnTo>
                  <a:lnTo>
                    <a:pt x="636" y="1254"/>
                  </a:lnTo>
                  <a:lnTo>
                    <a:pt x="839" y="1086"/>
                  </a:lnTo>
                  <a:lnTo>
                    <a:pt x="936" y="1007"/>
                  </a:lnTo>
                  <a:lnTo>
                    <a:pt x="1024" y="909"/>
                  </a:lnTo>
                  <a:lnTo>
                    <a:pt x="1121" y="803"/>
                  </a:lnTo>
                  <a:lnTo>
                    <a:pt x="1201" y="689"/>
                  </a:lnTo>
                  <a:lnTo>
                    <a:pt x="1236" y="618"/>
                  </a:lnTo>
                  <a:lnTo>
                    <a:pt x="1263" y="556"/>
                  </a:lnTo>
                  <a:lnTo>
                    <a:pt x="1289" y="486"/>
                  </a:lnTo>
                  <a:lnTo>
                    <a:pt x="1307" y="415"/>
                  </a:lnTo>
                  <a:lnTo>
                    <a:pt x="1325" y="318"/>
                  </a:lnTo>
                  <a:lnTo>
                    <a:pt x="1325" y="212"/>
                  </a:lnTo>
                  <a:lnTo>
                    <a:pt x="1316" y="106"/>
                  </a:lnTo>
                  <a:lnTo>
                    <a:pt x="1298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"/>
            <p:cNvSpPr>
              <a:spLocks noChangeArrowheads="1"/>
            </p:cNvSpPr>
            <p:nvPr/>
          </p:nvSpPr>
          <p:spPr bwMode="gray">
            <a:xfrm>
              <a:off x="5478463" y="1849438"/>
              <a:ext cx="446087" cy="763587"/>
            </a:xfrm>
            <a:custGeom>
              <a:avLst/>
              <a:gdLst>
                <a:gd name="T0" fmla="*/ 45962095 w 1238"/>
                <a:gd name="T1" fmla="*/ 53838646 h 2120"/>
                <a:gd name="T2" fmla="*/ 72319062 w 1238"/>
                <a:gd name="T3" fmla="*/ 36584101 h 2120"/>
                <a:gd name="T4" fmla="*/ 101013122 w 1238"/>
                <a:gd name="T5" fmla="*/ 21795006 h 2120"/>
                <a:gd name="T6" fmla="*/ 160608255 w 1238"/>
                <a:gd name="T7" fmla="*/ 0 h 2120"/>
                <a:gd name="T8" fmla="*/ 112438787 w 1238"/>
                <a:gd name="T9" fmla="*/ 30875928 h 2120"/>
                <a:gd name="T10" fmla="*/ 78032075 w 1238"/>
                <a:gd name="T11" fmla="*/ 56173710 h 2120"/>
                <a:gd name="T12" fmla="*/ 67774956 w 1238"/>
                <a:gd name="T13" fmla="*/ 66422344 h 2120"/>
                <a:gd name="T14" fmla="*/ 52843653 w 1238"/>
                <a:gd name="T15" fmla="*/ 81341465 h 2120"/>
                <a:gd name="T16" fmla="*/ 43625002 w 1238"/>
                <a:gd name="T17" fmla="*/ 100801408 h 2120"/>
                <a:gd name="T18" fmla="*/ 41288271 w 1238"/>
                <a:gd name="T19" fmla="*/ 108844644 h 2120"/>
                <a:gd name="T20" fmla="*/ 42456817 w 1238"/>
                <a:gd name="T21" fmla="*/ 123634100 h 2120"/>
                <a:gd name="T22" fmla="*/ 45962095 w 1238"/>
                <a:gd name="T23" fmla="*/ 131677337 h 2120"/>
                <a:gd name="T24" fmla="*/ 59724852 w 1238"/>
                <a:gd name="T25" fmla="*/ 154640054 h 2120"/>
                <a:gd name="T26" fmla="*/ 74656155 w 1238"/>
                <a:gd name="T27" fmla="*/ 177472746 h 2120"/>
                <a:gd name="T28" fmla="*/ 78032075 w 1238"/>
                <a:gd name="T29" fmla="*/ 183310585 h 2120"/>
                <a:gd name="T30" fmla="*/ 82705899 w 1238"/>
                <a:gd name="T31" fmla="*/ 199267392 h 2120"/>
                <a:gd name="T32" fmla="*/ 80369167 w 1238"/>
                <a:gd name="T33" fmla="*/ 216521937 h 2120"/>
                <a:gd name="T34" fmla="*/ 78032075 w 1238"/>
                <a:gd name="T35" fmla="*/ 222230110 h 2120"/>
                <a:gd name="T36" fmla="*/ 69981970 w 1238"/>
                <a:gd name="T37" fmla="*/ 237149232 h 2120"/>
                <a:gd name="T38" fmla="*/ 58556305 w 1238"/>
                <a:gd name="T39" fmla="*/ 249732929 h 2120"/>
                <a:gd name="T40" fmla="*/ 31031152 w 1238"/>
                <a:gd name="T41" fmla="*/ 270360224 h 2120"/>
                <a:gd name="T42" fmla="*/ 27525514 w 1238"/>
                <a:gd name="T43" fmla="*/ 273733333 h 2120"/>
                <a:gd name="T44" fmla="*/ 24149594 w 1238"/>
                <a:gd name="T45" fmla="*/ 274901045 h 2120"/>
                <a:gd name="T46" fmla="*/ 33367884 w 1238"/>
                <a:gd name="T47" fmla="*/ 265690097 h 2120"/>
                <a:gd name="T48" fmla="*/ 42456817 w 1238"/>
                <a:gd name="T49" fmla="*/ 248565578 h 2120"/>
                <a:gd name="T50" fmla="*/ 45962095 w 1238"/>
                <a:gd name="T51" fmla="*/ 235981520 h 2120"/>
                <a:gd name="T52" fmla="*/ 45962095 w 1238"/>
                <a:gd name="T53" fmla="*/ 230273347 h 2120"/>
                <a:gd name="T54" fmla="*/ 41288271 w 1238"/>
                <a:gd name="T55" fmla="*/ 211851450 h 2120"/>
                <a:gd name="T56" fmla="*/ 29862606 w 1238"/>
                <a:gd name="T57" fmla="*/ 195894643 h 2120"/>
                <a:gd name="T58" fmla="*/ 17268395 w 1238"/>
                <a:gd name="T59" fmla="*/ 179807810 h 2120"/>
                <a:gd name="T60" fmla="*/ 8049744 w 1238"/>
                <a:gd name="T61" fmla="*/ 161515579 h 2120"/>
                <a:gd name="T62" fmla="*/ 1168546 w 1238"/>
                <a:gd name="T63" fmla="*/ 140888285 h 2120"/>
                <a:gd name="T64" fmla="*/ 1168546 w 1238"/>
                <a:gd name="T65" fmla="*/ 120260990 h 2120"/>
                <a:gd name="T66" fmla="*/ 2337092 w 1238"/>
                <a:gd name="T67" fmla="*/ 110012356 h 2120"/>
                <a:gd name="T68" fmla="*/ 10386837 w 1238"/>
                <a:gd name="T69" fmla="*/ 91590460 h 2120"/>
                <a:gd name="T70" fmla="*/ 22981047 w 1238"/>
                <a:gd name="T71" fmla="*/ 74465941 h 2120"/>
                <a:gd name="T72" fmla="*/ 37912350 w 1238"/>
                <a:gd name="T73" fmla="*/ 59546819 h 2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8" h="2120">
                  <a:moveTo>
                    <a:pt x="354" y="415"/>
                  </a:moveTo>
                  <a:lnTo>
                    <a:pt x="354" y="415"/>
                  </a:lnTo>
                  <a:lnTo>
                    <a:pt x="451" y="344"/>
                  </a:lnTo>
                  <a:lnTo>
                    <a:pt x="557" y="282"/>
                  </a:lnTo>
                  <a:lnTo>
                    <a:pt x="672" y="221"/>
                  </a:lnTo>
                  <a:lnTo>
                    <a:pt x="778" y="168"/>
                  </a:lnTo>
                  <a:lnTo>
                    <a:pt x="1008" y="79"/>
                  </a:lnTo>
                  <a:lnTo>
                    <a:pt x="1237" y="0"/>
                  </a:lnTo>
                  <a:lnTo>
                    <a:pt x="866" y="238"/>
                  </a:lnTo>
                  <a:lnTo>
                    <a:pt x="690" y="371"/>
                  </a:lnTo>
                  <a:lnTo>
                    <a:pt x="601" y="433"/>
                  </a:lnTo>
                  <a:lnTo>
                    <a:pt x="522" y="512"/>
                  </a:lnTo>
                  <a:lnTo>
                    <a:pt x="460" y="565"/>
                  </a:lnTo>
                  <a:lnTo>
                    <a:pt x="407" y="627"/>
                  </a:lnTo>
                  <a:lnTo>
                    <a:pt x="363" y="697"/>
                  </a:lnTo>
                  <a:lnTo>
                    <a:pt x="336" y="777"/>
                  </a:lnTo>
                  <a:lnTo>
                    <a:pt x="318" y="839"/>
                  </a:lnTo>
                  <a:lnTo>
                    <a:pt x="318" y="892"/>
                  </a:lnTo>
                  <a:lnTo>
                    <a:pt x="327" y="953"/>
                  </a:lnTo>
                  <a:lnTo>
                    <a:pt x="354" y="1015"/>
                  </a:lnTo>
                  <a:lnTo>
                    <a:pt x="398" y="1104"/>
                  </a:lnTo>
                  <a:lnTo>
                    <a:pt x="460" y="1192"/>
                  </a:lnTo>
                  <a:lnTo>
                    <a:pt x="522" y="1280"/>
                  </a:lnTo>
                  <a:lnTo>
                    <a:pt x="575" y="1368"/>
                  </a:lnTo>
                  <a:lnTo>
                    <a:pt x="601" y="1413"/>
                  </a:lnTo>
                  <a:lnTo>
                    <a:pt x="619" y="1448"/>
                  </a:lnTo>
                  <a:lnTo>
                    <a:pt x="637" y="1536"/>
                  </a:lnTo>
                  <a:lnTo>
                    <a:pt x="628" y="1624"/>
                  </a:lnTo>
                  <a:lnTo>
                    <a:pt x="619" y="1669"/>
                  </a:lnTo>
                  <a:lnTo>
                    <a:pt x="601" y="1713"/>
                  </a:lnTo>
                  <a:lnTo>
                    <a:pt x="575" y="1775"/>
                  </a:lnTo>
                  <a:lnTo>
                    <a:pt x="539" y="1828"/>
                  </a:lnTo>
                  <a:lnTo>
                    <a:pt x="495" y="1881"/>
                  </a:lnTo>
                  <a:lnTo>
                    <a:pt x="451" y="1925"/>
                  </a:lnTo>
                  <a:lnTo>
                    <a:pt x="354" y="2013"/>
                  </a:lnTo>
                  <a:lnTo>
                    <a:pt x="239" y="2084"/>
                  </a:lnTo>
                  <a:lnTo>
                    <a:pt x="212" y="2110"/>
                  </a:lnTo>
                  <a:lnTo>
                    <a:pt x="204" y="2119"/>
                  </a:lnTo>
                  <a:lnTo>
                    <a:pt x="186" y="2119"/>
                  </a:lnTo>
                  <a:lnTo>
                    <a:pt x="257" y="2048"/>
                  </a:lnTo>
                  <a:lnTo>
                    <a:pt x="310" y="1969"/>
                  </a:lnTo>
                  <a:lnTo>
                    <a:pt x="327" y="1916"/>
                  </a:lnTo>
                  <a:lnTo>
                    <a:pt x="345" y="1872"/>
                  </a:lnTo>
                  <a:lnTo>
                    <a:pt x="354" y="1819"/>
                  </a:lnTo>
                  <a:lnTo>
                    <a:pt x="354" y="1775"/>
                  </a:lnTo>
                  <a:lnTo>
                    <a:pt x="345" y="1695"/>
                  </a:lnTo>
                  <a:lnTo>
                    <a:pt x="318" y="1633"/>
                  </a:lnTo>
                  <a:lnTo>
                    <a:pt x="274" y="1572"/>
                  </a:lnTo>
                  <a:lnTo>
                    <a:pt x="230" y="1510"/>
                  </a:lnTo>
                  <a:lnTo>
                    <a:pt x="133" y="1386"/>
                  </a:lnTo>
                  <a:lnTo>
                    <a:pt x="98" y="1315"/>
                  </a:lnTo>
                  <a:lnTo>
                    <a:pt x="62" y="1245"/>
                  </a:lnTo>
                  <a:lnTo>
                    <a:pt x="36" y="1165"/>
                  </a:lnTo>
                  <a:lnTo>
                    <a:pt x="9" y="1086"/>
                  </a:lnTo>
                  <a:lnTo>
                    <a:pt x="0" y="1006"/>
                  </a:lnTo>
                  <a:lnTo>
                    <a:pt x="9" y="927"/>
                  </a:lnTo>
                  <a:lnTo>
                    <a:pt x="18" y="848"/>
                  </a:lnTo>
                  <a:lnTo>
                    <a:pt x="45" y="777"/>
                  </a:lnTo>
                  <a:lnTo>
                    <a:pt x="80" y="706"/>
                  </a:lnTo>
                  <a:lnTo>
                    <a:pt x="124" y="636"/>
                  </a:lnTo>
                  <a:lnTo>
                    <a:pt x="177" y="574"/>
                  </a:lnTo>
                  <a:lnTo>
                    <a:pt x="230" y="512"/>
                  </a:lnTo>
                  <a:lnTo>
                    <a:pt x="292" y="459"/>
                  </a:lnTo>
                  <a:lnTo>
                    <a:pt x="354" y="415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"/>
            <p:cNvSpPr>
              <a:spLocks noChangeArrowheads="1"/>
            </p:cNvSpPr>
            <p:nvPr/>
          </p:nvSpPr>
          <p:spPr bwMode="gray">
            <a:xfrm>
              <a:off x="5897563" y="2530475"/>
              <a:ext cx="322262" cy="393700"/>
            </a:xfrm>
            <a:custGeom>
              <a:avLst/>
              <a:gdLst>
                <a:gd name="T0" fmla="*/ 16018551 w 893"/>
                <a:gd name="T1" fmla="*/ 12539435 h 1095"/>
                <a:gd name="T2" fmla="*/ 29953044 w 893"/>
                <a:gd name="T3" fmla="*/ 3490447 h 1095"/>
                <a:gd name="T4" fmla="*/ 45971595 w 893"/>
                <a:gd name="T5" fmla="*/ 0 h 1095"/>
                <a:gd name="T6" fmla="*/ 54045827 w 893"/>
                <a:gd name="T7" fmla="*/ 0 h 1095"/>
                <a:gd name="T8" fmla="*/ 67850406 w 893"/>
                <a:gd name="T9" fmla="*/ 0 h 1095"/>
                <a:gd name="T10" fmla="*/ 81654984 w 893"/>
                <a:gd name="T11" fmla="*/ 4653929 h 1095"/>
                <a:gd name="T12" fmla="*/ 94287438 w 893"/>
                <a:gd name="T13" fmla="*/ 10341546 h 1095"/>
                <a:gd name="T14" fmla="*/ 100147698 w 893"/>
                <a:gd name="T15" fmla="*/ 14866040 h 1095"/>
                <a:gd name="T16" fmla="*/ 107050168 w 893"/>
                <a:gd name="T17" fmla="*/ 24044463 h 1095"/>
                <a:gd name="T18" fmla="*/ 112780152 w 893"/>
                <a:gd name="T19" fmla="*/ 34256934 h 1095"/>
                <a:gd name="T20" fmla="*/ 114994124 w 893"/>
                <a:gd name="T21" fmla="*/ 45761962 h 1095"/>
                <a:gd name="T22" fmla="*/ 114994124 w 893"/>
                <a:gd name="T23" fmla="*/ 57137915 h 1095"/>
                <a:gd name="T24" fmla="*/ 113952276 w 893"/>
                <a:gd name="T25" fmla="*/ 63989373 h 1095"/>
                <a:gd name="T26" fmla="*/ 109264140 w 893"/>
                <a:gd name="T27" fmla="*/ 76528808 h 1095"/>
                <a:gd name="T28" fmla="*/ 96631686 w 893"/>
                <a:gd name="T29" fmla="*/ 92429255 h 1095"/>
                <a:gd name="T30" fmla="*/ 86343481 w 893"/>
                <a:gd name="T31" fmla="*/ 102770801 h 1095"/>
                <a:gd name="T32" fmla="*/ 66678281 w 893"/>
                <a:gd name="T33" fmla="*/ 115310236 h 1095"/>
                <a:gd name="T34" fmla="*/ 44799470 w 893"/>
                <a:gd name="T35" fmla="*/ 126686188 h 1095"/>
                <a:gd name="T36" fmla="*/ 0 w 893"/>
                <a:gd name="T37" fmla="*/ 141422793 h 1095"/>
                <a:gd name="T38" fmla="*/ 5730345 w 893"/>
                <a:gd name="T39" fmla="*/ 136898299 h 1095"/>
                <a:gd name="T40" fmla="*/ 23050935 w 893"/>
                <a:gd name="T41" fmla="*/ 126686188 h 1095"/>
                <a:gd name="T42" fmla="*/ 55217952 w 893"/>
                <a:gd name="T43" fmla="*/ 102770801 h 1095"/>
                <a:gd name="T44" fmla="*/ 70194654 w 893"/>
                <a:gd name="T45" fmla="*/ 89067884 h 1095"/>
                <a:gd name="T46" fmla="*/ 77096763 w 893"/>
                <a:gd name="T47" fmla="*/ 78855413 h 1095"/>
                <a:gd name="T48" fmla="*/ 83999232 w 893"/>
                <a:gd name="T49" fmla="*/ 61662409 h 1095"/>
                <a:gd name="T50" fmla="*/ 86343481 w 893"/>
                <a:gd name="T51" fmla="*/ 49122974 h 1095"/>
                <a:gd name="T52" fmla="*/ 85171357 w 893"/>
                <a:gd name="T53" fmla="*/ 43435357 h 1095"/>
                <a:gd name="T54" fmla="*/ 79441011 w 893"/>
                <a:gd name="T55" fmla="*/ 29732440 h 1095"/>
                <a:gd name="T56" fmla="*/ 70194654 w 893"/>
                <a:gd name="T57" fmla="*/ 18356487 h 1095"/>
                <a:gd name="T58" fmla="*/ 57562200 w 893"/>
                <a:gd name="T59" fmla="*/ 11505029 h 1095"/>
                <a:gd name="T60" fmla="*/ 42585498 w 893"/>
                <a:gd name="T61" fmla="*/ 8014941 h 1095"/>
                <a:gd name="T62" fmla="*/ 36855513 w 893"/>
                <a:gd name="T63" fmla="*/ 8014941 h 1095"/>
                <a:gd name="T64" fmla="*/ 16018551 w 893"/>
                <a:gd name="T65" fmla="*/ 12539435 h 10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93" h="1095">
                  <a:moveTo>
                    <a:pt x="123" y="97"/>
                  </a:moveTo>
                  <a:lnTo>
                    <a:pt x="123" y="97"/>
                  </a:lnTo>
                  <a:lnTo>
                    <a:pt x="177" y="53"/>
                  </a:lnTo>
                  <a:lnTo>
                    <a:pt x="230" y="27"/>
                  </a:lnTo>
                  <a:lnTo>
                    <a:pt x="291" y="9"/>
                  </a:lnTo>
                  <a:lnTo>
                    <a:pt x="353" y="0"/>
                  </a:lnTo>
                  <a:lnTo>
                    <a:pt x="415" y="0"/>
                  </a:lnTo>
                  <a:lnTo>
                    <a:pt x="468" y="0"/>
                  </a:lnTo>
                  <a:lnTo>
                    <a:pt x="521" y="0"/>
                  </a:lnTo>
                  <a:lnTo>
                    <a:pt x="574" y="18"/>
                  </a:lnTo>
                  <a:lnTo>
                    <a:pt x="627" y="36"/>
                  </a:lnTo>
                  <a:lnTo>
                    <a:pt x="671" y="53"/>
                  </a:lnTo>
                  <a:lnTo>
                    <a:pt x="724" y="80"/>
                  </a:lnTo>
                  <a:lnTo>
                    <a:pt x="769" y="115"/>
                  </a:lnTo>
                  <a:lnTo>
                    <a:pt x="795" y="150"/>
                  </a:lnTo>
                  <a:lnTo>
                    <a:pt x="822" y="186"/>
                  </a:lnTo>
                  <a:lnTo>
                    <a:pt x="848" y="221"/>
                  </a:lnTo>
                  <a:lnTo>
                    <a:pt x="866" y="265"/>
                  </a:lnTo>
                  <a:lnTo>
                    <a:pt x="883" y="309"/>
                  </a:lnTo>
                  <a:lnTo>
                    <a:pt x="883" y="354"/>
                  </a:lnTo>
                  <a:lnTo>
                    <a:pt x="892" y="398"/>
                  </a:lnTo>
                  <a:lnTo>
                    <a:pt x="883" y="442"/>
                  </a:lnTo>
                  <a:lnTo>
                    <a:pt x="875" y="495"/>
                  </a:lnTo>
                  <a:lnTo>
                    <a:pt x="857" y="548"/>
                  </a:lnTo>
                  <a:lnTo>
                    <a:pt x="839" y="592"/>
                  </a:lnTo>
                  <a:lnTo>
                    <a:pt x="804" y="636"/>
                  </a:lnTo>
                  <a:lnTo>
                    <a:pt x="742" y="715"/>
                  </a:lnTo>
                  <a:lnTo>
                    <a:pt x="663" y="795"/>
                  </a:lnTo>
                  <a:lnTo>
                    <a:pt x="592" y="848"/>
                  </a:lnTo>
                  <a:lnTo>
                    <a:pt x="512" y="892"/>
                  </a:lnTo>
                  <a:lnTo>
                    <a:pt x="433" y="936"/>
                  </a:lnTo>
                  <a:lnTo>
                    <a:pt x="344" y="980"/>
                  </a:lnTo>
                  <a:lnTo>
                    <a:pt x="177" y="1042"/>
                  </a:lnTo>
                  <a:lnTo>
                    <a:pt x="0" y="1094"/>
                  </a:lnTo>
                  <a:lnTo>
                    <a:pt x="44" y="1059"/>
                  </a:lnTo>
                  <a:lnTo>
                    <a:pt x="177" y="980"/>
                  </a:lnTo>
                  <a:lnTo>
                    <a:pt x="309" y="892"/>
                  </a:lnTo>
                  <a:lnTo>
                    <a:pt x="424" y="795"/>
                  </a:lnTo>
                  <a:lnTo>
                    <a:pt x="486" y="742"/>
                  </a:lnTo>
                  <a:lnTo>
                    <a:pt x="539" y="689"/>
                  </a:lnTo>
                  <a:lnTo>
                    <a:pt x="592" y="610"/>
                  </a:lnTo>
                  <a:lnTo>
                    <a:pt x="636" y="521"/>
                  </a:lnTo>
                  <a:lnTo>
                    <a:pt x="645" y="477"/>
                  </a:lnTo>
                  <a:lnTo>
                    <a:pt x="654" y="424"/>
                  </a:lnTo>
                  <a:lnTo>
                    <a:pt x="663" y="380"/>
                  </a:lnTo>
                  <a:lnTo>
                    <a:pt x="654" y="336"/>
                  </a:lnTo>
                  <a:lnTo>
                    <a:pt x="636" y="274"/>
                  </a:lnTo>
                  <a:lnTo>
                    <a:pt x="610" y="230"/>
                  </a:lnTo>
                  <a:lnTo>
                    <a:pt x="574" y="186"/>
                  </a:lnTo>
                  <a:lnTo>
                    <a:pt x="539" y="142"/>
                  </a:lnTo>
                  <a:lnTo>
                    <a:pt x="495" y="115"/>
                  </a:lnTo>
                  <a:lnTo>
                    <a:pt x="442" y="89"/>
                  </a:lnTo>
                  <a:lnTo>
                    <a:pt x="389" y="71"/>
                  </a:lnTo>
                  <a:lnTo>
                    <a:pt x="327" y="62"/>
                  </a:lnTo>
                  <a:lnTo>
                    <a:pt x="283" y="62"/>
                  </a:lnTo>
                  <a:lnTo>
                    <a:pt x="230" y="71"/>
                  </a:lnTo>
                  <a:lnTo>
                    <a:pt x="123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4"/>
            <p:cNvSpPr>
              <a:spLocks noChangeArrowheads="1"/>
            </p:cNvSpPr>
            <p:nvPr/>
          </p:nvSpPr>
          <p:spPr bwMode="gray">
            <a:xfrm>
              <a:off x="4892675" y="2549525"/>
              <a:ext cx="1011238" cy="174625"/>
            </a:xfrm>
            <a:custGeom>
              <a:avLst/>
              <a:gdLst>
                <a:gd name="T0" fmla="*/ 22922714 w 2810"/>
                <a:gd name="T1" fmla="*/ 21600431 h 487"/>
                <a:gd name="T2" fmla="*/ 73301080 w 2810"/>
                <a:gd name="T3" fmla="*/ 5657205 h 487"/>
                <a:gd name="T4" fmla="*/ 99591109 w 2810"/>
                <a:gd name="T5" fmla="*/ 1157115 h 487"/>
                <a:gd name="T6" fmla="*/ 125881137 w 2810"/>
                <a:gd name="T7" fmla="*/ 0 h 487"/>
                <a:gd name="T8" fmla="*/ 95058171 w 2810"/>
                <a:gd name="T9" fmla="*/ 7971793 h 487"/>
                <a:gd name="T10" fmla="*/ 65271634 w 2810"/>
                <a:gd name="T11" fmla="*/ 19286202 h 487"/>
                <a:gd name="T12" fmla="*/ 58407811 w 2810"/>
                <a:gd name="T13" fmla="*/ 23915019 h 487"/>
                <a:gd name="T14" fmla="*/ 52709611 w 2810"/>
                <a:gd name="T15" fmla="*/ 29572224 h 487"/>
                <a:gd name="T16" fmla="*/ 52709611 w 2810"/>
                <a:gd name="T17" fmla="*/ 31886453 h 487"/>
                <a:gd name="T18" fmla="*/ 57242189 w 2810"/>
                <a:gd name="T19" fmla="*/ 36386543 h 487"/>
                <a:gd name="T20" fmla="*/ 66437257 w 2810"/>
                <a:gd name="T21" fmla="*/ 39729518 h 487"/>
                <a:gd name="T22" fmla="*/ 96223794 w 2810"/>
                <a:gd name="T23" fmla="*/ 43200862 h 487"/>
                <a:gd name="T24" fmla="*/ 129377646 w 2810"/>
                <a:gd name="T25" fmla="*/ 44358336 h 487"/>
                <a:gd name="T26" fmla="*/ 198016595 w 2810"/>
                <a:gd name="T27" fmla="*/ 43200862 h 487"/>
                <a:gd name="T28" fmla="*/ 231040893 w 2810"/>
                <a:gd name="T29" fmla="*/ 42043748 h 487"/>
                <a:gd name="T30" fmla="*/ 297478150 w 2810"/>
                <a:gd name="T31" fmla="*/ 35229428 h 487"/>
                <a:gd name="T32" fmla="*/ 363785853 w 2810"/>
                <a:gd name="T33" fmla="*/ 26100521 h 487"/>
                <a:gd name="T34" fmla="*/ 335294132 w 2810"/>
                <a:gd name="T35" fmla="*/ 40886633 h 487"/>
                <a:gd name="T36" fmla="*/ 331797624 w 2810"/>
                <a:gd name="T37" fmla="*/ 43200862 h 487"/>
                <a:gd name="T38" fmla="*/ 320400864 w 2810"/>
                <a:gd name="T39" fmla="*/ 46543838 h 487"/>
                <a:gd name="T40" fmla="*/ 299809395 w 2810"/>
                <a:gd name="T41" fmla="*/ 50015540 h 487"/>
                <a:gd name="T42" fmla="*/ 237904716 w 2810"/>
                <a:gd name="T43" fmla="*/ 59015720 h 487"/>
                <a:gd name="T44" fmla="*/ 155667675 w 2810"/>
                <a:gd name="T45" fmla="*/ 62487064 h 487"/>
                <a:gd name="T46" fmla="*/ 123679446 w 2810"/>
                <a:gd name="T47" fmla="*/ 62487064 h 487"/>
                <a:gd name="T48" fmla="*/ 91561663 w 2810"/>
                <a:gd name="T49" fmla="*/ 61329949 h 487"/>
                <a:gd name="T50" fmla="*/ 38981605 w 2810"/>
                <a:gd name="T51" fmla="*/ 55672745 h 487"/>
                <a:gd name="T52" fmla="*/ 20591829 w 2810"/>
                <a:gd name="T53" fmla="*/ 51172655 h 487"/>
                <a:gd name="T54" fmla="*/ 5827754 w 2810"/>
                <a:gd name="T55" fmla="*/ 45386723 h 487"/>
                <a:gd name="T56" fmla="*/ 2331245 w 2810"/>
                <a:gd name="T57" fmla="*/ 43200862 h 487"/>
                <a:gd name="T58" fmla="*/ 0 w 2810"/>
                <a:gd name="T59" fmla="*/ 38700773 h 487"/>
                <a:gd name="T60" fmla="*/ 1165623 w 2810"/>
                <a:gd name="T61" fmla="*/ 34072314 h 487"/>
                <a:gd name="T62" fmla="*/ 6863823 w 2810"/>
                <a:gd name="T63" fmla="*/ 30729339 h 487"/>
                <a:gd name="T64" fmla="*/ 22922714 w 2810"/>
                <a:gd name="T65" fmla="*/ 21600431 h 4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0" h="487">
                  <a:moveTo>
                    <a:pt x="177" y="168"/>
                  </a:moveTo>
                  <a:lnTo>
                    <a:pt x="177" y="168"/>
                  </a:lnTo>
                  <a:lnTo>
                    <a:pt x="372" y="97"/>
                  </a:lnTo>
                  <a:lnTo>
                    <a:pt x="566" y="44"/>
                  </a:lnTo>
                  <a:lnTo>
                    <a:pt x="663" y="18"/>
                  </a:lnTo>
                  <a:lnTo>
                    <a:pt x="769" y="9"/>
                  </a:lnTo>
                  <a:lnTo>
                    <a:pt x="875" y="0"/>
                  </a:lnTo>
                  <a:lnTo>
                    <a:pt x="972" y="0"/>
                  </a:lnTo>
                  <a:lnTo>
                    <a:pt x="734" y="62"/>
                  </a:lnTo>
                  <a:lnTo>
                    <a:pt x="619" y="106"/>
                  </a:lnTo>
                  <a:lnTo>
                    <a:pt x="504" y="150"/>
                  </a:lnTo>
                  <a:lnTo>
                    <a:pt x="451" y="186"/>
                  </a:lnTo>
                  <a:lnTo>
                    <a:pt x="425" y="203"/>
                  </a:lnTo>
                  <a:lnTo>
                    <a:pt x="407" y="230"/>
                  </a:lnTo>
                  <a:lnTo>
                    <a:pt x="407" y="248"/>
                  </a:lnTo>
                  <a:lnTo>
                    <a:pt x="416" y="265"/>
                  </a:lnTo>
                  <a:lnTo>
                    <a:pt x="442" y="283"/>
                  </a:lnTo>
                  <a:lnTo>
                    <a:pt x="513" y="309"/>
                  </a:lnTo>
                  <a:lnTo>
                    <a:pt x="592" y="318"/>
                  </a:lnTo>
                  <a:lnTo>
                    <a:pt x="743" y="336"/>
                  </a:lnTo>
                  <a:lnTo>
                    <a:pt x="999" y="345"/>
                  </a:lnTo>
                  <a:lnTo>
                    <a:pt x="1264" y="345"/>
                  </a:lnTo>
                  <a:lnTo>
                    <a:pt x="1529" y="336"/>
                  </a:lnTo>
                  <a:lnTo>
                    <a:pt x="1784" y="327"/>
                  </a:lnTo>
                  <a:lnTo>
                    <a:pt x="2041" y="301"/>
                  </a:lnTo>
                  <a:lnTo>
                    <a:pt x="2297" y="274"/>
                  </a:lnTo>
                  <a:lnTo>
                    <a:pt x="2809" y="203"/>
                  </a:lnTo>
                  <a:lnTo>
                    <a:pt x="2695" y="256"/>
                  </a:lnTo>
                  <a:lnTo>
                    <a:pt x="2589" y="318"/>
                  </a:lnTo>
                  <a:lnTo>
                    <a:pt x="2562" y="336"/>
                  </a:lnTo>
                  <a:lnTo>
                    <a:pt x="2536" y="345"/>
                  </a:lnTo>
                  <a:lnTo>
                    <a:pt x="2474" y="362"/>
                  </a:lnTo>
                  <a:lnTo>
                    <a:pt x="2315" y="389"/>
                  </a:lnTo>
                  <a:lnTo>
                    <a:pt x="2156" y="415"/>
                  </a:lnTo>
                  <a:lnTo>
                    <a:pt x="1837" y="459"/>
                  </a:lnTo>
                  <a:lnTo>
                    <a:pt x="1520" y="477"/>
                  </a:lnTo>
                  <a:lnTo>
                    <a:pt x="1202" y="486"/>
                  </a:lnTo>
                  <a:lnTo>
                    <a:pt x="955" y="486"/>
                  </a:lnTo>
                  <a:lnTo>
                    <a:pt x="707" y="477"/>
                  </a:lnTo>
                  <a:lnTo>
                    <a:pt x="433" y="451"/>
                  </a:lnTo>
                  <a:lnTo>
                    <a:pt x="301" y="433"/>
                  </a:lnTo>
                  <a:lnTo>
                    <a:pt x="159" y="398"/>
                  </a:lnTo>
                  <a:lnTo>
                    <a:pt x="89" y="380"/>
                  </a:lnTo>
                  <a:lnTo>
                    <a:pt x="45" y="353"/>
                  </a:lnTo>
                  <a:lnTo>
                    <a:pt x="18" y="336"/>
                  </a:lnTo>
                  <a:lnTo>
                    <a:pt x="0" y="318"/>
                  </a:lnTo>
                  <a:lnTo>
                    <a:pt x="0" y="301"/>
                  </a:lnTo>
                  <a:lnTo>
                    <a:pt x="0" y="283"/>
                  </a:lnTo>
                  <a:lnTo>
                    <a:pt x="9" y="265"/>
                  </a:lnTo>
                  <a:lnTo>
                    <a:pt x="53" y="239"/>
                  </a:lnTo>
                  <a:lnTo>
                    <a:pt x="89" y="212"/>
                  </a:lnTo>
                  <a:lnTo>
                    <a:pt x="177" y="168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5"/>
            <p:cNvSpPr>
              <a:spLocks noChangeArrowheads="1"/>
            </p:cNvSpPr>
            <p:nvPr/>
          </p:nvSpPr>
          <p:spPr bwMode="gray">
            <a:xfrm>
              <a:off x="5053013" y="2778125"/>
              <a:ext cx="776287" cy="161925"/>
            </a:xfrm>
            <a:custGeom>
              <a:avLst/>
              <a:gdLst>
                <a:gd name="T0" fmla="*/ 6871004 w 2156"/>
                <a:gd name="T1" fmla="*/ 14890263 h 450"/>
                <a:gd name="T2" fmla="*/ 6871004 w 2156"/>
                <a:gd name="T3" fmla="*/ 14890263 h 450"/>
                <a:gd name="T4" fmla="*/ 14908959 w 2156"/>
                <a:gd name="T5" fmla="*/ 10228982 h 450"/>
                <a:gd name="T6" fmla="*/ 21779963 w 2156"/>
                <a:gd name="T7" fmla="*/ 5697241 h 450"/>
                <a:gd name="T8" fmla="*/ 37855513 w 2156"/>
                <a:gd name="T9" fmla="*/ 0 h 450"/>
                <a:gd name="T10" fmla="*/ 37855513 w 2156"/>
                <a:gd name="T11" fmla="*/ 0 h 450"/>
                <a:gd name="T12" fmla="*/ 33188430 w 2156"/>
                <a:gd name="T13" fmla="*/ 6862382 h 450"/>
                <a:gd name="T14" fmla="*/ 30984509 w 2156"/>
                <a:gd name="T15" fmla="*/ 10228982 h 450"/>
                <a:gd name="T16" fmla="*/ 29817918 w 2156"/>
                <a:gd name="T17" fmla="*/ 13724763 h 450"/>
                <a:gd name="T18" fmla="*/ 29817918 w 2156"/>
                <a:gd name="T19" fmla="*/ 13724763 h 450"/>
                <a:gd name="T20" fmla="*/ 29817918 w 2156"/>
                <a:gd name="T21" fmla="*/ 16055404 h 450"/>
                <a:gd name="T22" fmla="*/ 30984509 w 2156"/>
                <a:gd name="T23" fmla="*/ 18256864 h 450"/>
                <a:gd name="T24" fmla="*/ 35521971 w 2156"/>
                <a:gd name="T25" fmla="*/ 21752645 h 450"/>
                <a:gd name="T26" fmla="*/ 35521971 w 2156"/>
                <a:gd name="T27" fmla="*/ 21752645 h 450"/>
                <a:gd name="T28" fmla="*/ 44726517 w 2156"/>
                <a:gd name="T29" fmla="*/ 25119245 h 450"/>
                <a:gd name="T30" fmla="*/ 53931423 w 2156"/>
                <a:gd name="T31" fmla="*/ 27449886 h 450"/>
                <a:gd name="T32" fmla="*/ 53931423 w 2156"/>
                <a:gd name="T33" fmla="*/ 27449886 h 450"/>
                <a:gd name="T34" fmla="*/ 80248489 w 2156"/>
                <a:gd name="T35" fmla="*/ 29780526 h 450"/>
                <a:gd name="T36" fmla="*/ 105399323 w 2156"/>
                <a:gd name="T37" fmla="*/ 30816127 h 450"/>
                <a:gd name="T38" fmla="*/ 130679419 w 2156"/>
                <a:gd name="T39" fmla="*/ 30816127 h 450"/>
                <a:gd name="T40" fmla="*/ 156867223 w 2156"/>
                <a:gd name="T41" fmla="*/ 30816127 h 450"/>
                <a:gd name="T42" fmla="*/ 156867223 w 2156"/>
                <a:gd name="T43" fmla="*/ 30816127 h 450"/>
                <a:gd name="T44" fmla="*/ 179814137 w 2156"/>
                <a:gd name="T45" fmla="*/ 28615026 h 450"/>
                <a:gd name="T46" fmla="*/ 203798021 w 2156"/>
                <a:gd name="T47" fmla="*/ 26284386 h 450"/>
                <a:gd name="T48" fmla="*/ 249691129 w 2156"/>
                <a:gd name="T49" fmla="*/ 18256864 h 450"/>
                <a:gd name="T50" fmla="*/ 249691129 w 2156"/>
                <a:gd name="T51" fmla="*/ 18256864 h 450"/>
                <a:gd name="T52" fmla="*/ 256562493 w 2156"/>
                <a:gd name="T53" fmla="*/ 23953745 h 450"/>
                <a:gd name="T54" fmla="*/ 263433498 w 2156"/>
                <a:gd name="T55" fmla="*/ 28615026 h 450"/>
                <a:gd name="T56" fmla="*/ 279379426 w 2156"/>
                <a:gd name="T57" fmla="*/ 36642908 h 450"/>
                <a:gd name="T58" fmla="*/ 279379426 w 2156"/>
                <a:gd name="T59" fmla="*/ 36642908 h 450"/>
                <a:gd name="T60" fmla="*/ 250728459 w 2156"/>
                <a:gd name="T61" fmla="*/ 43505289 h 450"/>
                <a:gd name="T62" fmla="*/ 222207113 w 2156"/>
                <a:gd name="T63" fmla="*/ 49072991 h 450"/>
                <a:gd name="T64" fmla="*/ 193556146 w 2156"/>
                <a:gd name="T65" fmla="*/ 53604732 h 450"/>
                <a:gd name="T66" fmla="*/ 164905178 w 2156"/>
                <a:gd name="T67" fmla="*/ 56971332 h 450"/>
                <a:gd name="T68" fmla="*/ 164905178 w 2156"/>
                <a:gd name="T69" fmla="*/ 56971332 h 450"/>
                <a:gd name="T70" fmla="*/ 137550423 w 2156"/>
                <a:gd name="T71" fmla="*/ 58136473 h 450"/>
                <a:gd name="T72" fmla="*/ 110066407 w 2156"/>
                <a:gd name="T73" fmla="*/ 58136473 h 450"/>
                <a:gd name="T74" fmla="*/ 82452409 w 2156"/>
                <a:gd name="T75" fmla="*/ 55935372 h 450"/>
                <a:gd name="T76" fmla="*/ 54968393 w 2156"/>
                <a:gd name="T77" fmla="*/ 52439591 h 450"/>
                <a:gd name="T78" fmla="*/ 54968393 w 2156"/>
                <a:gd name="T79" fmla="*/ 52439591 h 450"/>
                <a:gd name="T80" fmla="*/ 34355381 w 2156"/>
                <a:gd name="T81" fmla="*/ 47907490 h 450"/>
                <a:gd name="T82" fmla="*/ 24113505 w 2156"/>
                <a:gd name="T83" fmla="*/ 45706390 h 450"/>
                <a:gd name="T84" fmla="*/ 13742008 w 2156"/>
                <a:gd name="T85" fmla="*/ 41174649 h 450"/>
                <a:gd name="T86" fmla="*/ 13742008 w 2156"/>
                <a:gd name="T87" fmla="*/ 41174649 h 450"/>
                <a:gd name="T88" fmla="*/ 5704413 w 2156"/>
                <a:gd name="T89" fmla="*/ 35477408 h 450"/>
                <a:gd name="T90" fmla="*/ 2333542 w 2156"/>
                <a:gd name="T91" fmla="*/ 31981627 h 450"/>
                <a:gd name="T92" fmla="*/ 0 w 2156"/>
                <a:gd name="T93" fmla="*/ 28615026 h 450"/>
                <a:gd name="T94" fmla="*/ 0 w 2156"/>
                <a:gd name="T95" fmla="*/ 28615026 h 450"/>
                <a:gd name="T96" fmla="*/ 0 w 2156"/>
                <a:gd name="T97" fmla="*/ 23953745 h 450"/>
                <a:gd name="T98" fmla="*/ 2333542 w 2156"/>
                <a:gd name="T99" fmla="*/ 20587504 h 450"/>
                <a:gd name="T100" fmla="*/ 4667084 w 2156"/>
                <a:gd name="T101" fmla="*/ 17091364 h 450"/>
                <a:gd name="T102" fmla="*/ 6871004 w 2156"/>
                <a:gd name="T103" fmla="*/ 14890263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6" h="450">
                  <a:moveTo>
                    <a:pt x="53" y="115"/>
                  </a:moveTo>
                  <a:lnTo>
                    <a:pt x="53" y="115"/>
                  </a:lnTo>
                  <a:lnTo>
                    <a:pt x="115" y="79"/>
                  </a:lnTo>
                  <a:lnTo>
                    <a:pt x="168" y="44"/>
                  </a:lnTo>
                  <a:lnTo>
                    <a:pt x="292" y="0"/>
                  </a:lnTo>
                  <a:lnTo>
                    <a:pt x="256" y="53"/>
                  </a:lnTo>
                  <a:lnTo>
                    <a:pt x="239" y="79"/>
                  </a:lnTo>
                  <a:lnTo>
                    <a:pt x="230" y="106"/>
                  </a:lnTo>
                  <a:lnTo>
                    <a:pt x="230" y="124"/>
                  </a:lnTo>
                  <a:lnTo>
                    <a:pt x="239" y="141"/>
                  </a:lnTo>
                  <a:lnTo>
                    <a:pt x="274" y="168"/>
                  </a:lnTo>
                  <a:lnTo>
                    <a:pt x="345" y="194"/>
                  </a:lnTo>
                  <a:lnTo>
                    <a:pt x="416" y="212"/>
                  </a:lnTo>
                  <a:lnTo>
                    <a:pt x="619" y="230"/>
                  </a:lnTo>
                  <a:lnTo>
                    <a:pt x="813" y="238"/>
                  </a:lnTo>
                  <a:lnTo>
                    <a:pt x="1008" y="238"/>
                  </a:lnTo>
                  <a:lnTo>
                    <a:pt x="1210" y="238"/>
                  </a:lnTo>
                  <a:lnTo>
                    <a:pt x="1387" y="221"/>
                  </a:lnTo>
                  <a:lnTo>
                    <a:pt x="1572" y="203"/>
                  </a:lnTo>
                  <a:lnTo>
                    <a:pt x="1926" y="141"/>
                  </a:lnTo>
                  <a:lnTo>
                    <a:pt x="1979" y="185"/>
                  </a:lnTo>
                  <a:lnTo>
                    <a:pt x="2032" y="221"/>
                  </a:lnTo>
                  <a:lnTo>
                    <a:pt x="2155" y="283"/>
                  </a:lnTo>
                  <a:lnTo>
                    <a:pt x="1934" y="336"/>
                  </a:lnTo>
                  <a:lnTo>
                    <a:pt x="1714" y="379"/>
                  </a:lnTo>
                  <a:lnTo>
                    <a:pt x="1493" y="414"/>
                  </a:lnTo>
                  <a:lnTo>
                    <a:pt x="1272" y="440"/>
                  </a:lnTo>
                  <a:lnTo>
                    <a:pt x="1061" y="449"/>
                  </a:lnTo>
                  <a:lnTo>
                    <a:pt x="849" y="449"/>
                  </a:lnTo>
                  <a:lnTo>
                    <a:pt x="636" y="432"/>
                  </a:lnTo>
                  <a:lnTo>
                    <a:pt x="424" y="405"/>
                  </a:lnTo>
                  <a:lnTo>
                    <a:pt x="265" y="370"/>
                  </a:lnTo>
                  <a:lnTo>
                    <a:pt x="186" y="353"/>
                  </a:lnTo>
                  <a:lnTo>
                    <a:pt x="106" y="318"/>
                  </a:lnTo>
                  <a:lnTo>
                    <a:pt x="44" y="274"/>
                  </a:lnTo>
                  <a:lnTo>
                    <a:pt x="18" y="247"/>
                  </a:lnTo>
                  <a:lnTo>
                    <a:pt x="0" y="221"/>
                  </a:lnTo>
                  <a:lnTo>
                    <a:pt x="0" y="185"/>
                  </a:lnTo>
                  <a:lnTo>
                    <a:pt x="18" y="159"/>
                  </a:lnTo>
                  <a:lnTo>
                    <a:pt x="36" y="132"/>
                  </a:lnTo>
                  <a:lnTo>
                    <a:pt x="53" y="115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ChangeArrowheads="1"/>
            </p:cNvSpPr>
            <p:nvPr/>
          </p:nvSpPr>
          <p:spPr bwMode="gray">
            <a:xfrm>
              <a:off x="5113338" y="2997200"/>
              <a:ext cx="681037" cy="165100"/>
            </a:xfrm>
            <a:custGeom>
              <a:avLst/>
              <a:gdLst>
                <a:gd name="T0" fmla="*/ 5706881 w 1891"/>
                <a:gd name="T1" fmla="*/ 12495558 h 460"/>
                <a:gd name="T2" fmla="*/ 5706881 w 1891"/>
                <a:gd name="T3" fmla="*/ 12495558 h 460"/>
                <a:gd name="T4" fmla="*/ 12581357 w 1891"/>
                <a:gd name="T5" fmla="*/ 9146181 h 460"/>
                <a:gd name="T6" fmla="*/ 19455833 w 1891"/>
                <a:gd name="T7" fmla="*/ 5667955 h 460"/>
                <a:gd name="T8" fmla="*/ 34372020 w 1891"/>
                <a:gd name="T9" fmla="*/ 0 h 460"/>
                <a:gd name="T10" fmla="*/ 34372020 w 1891"/>
                <a:gd name="T11" fmla="*/ 0 h 460"/>
                <a:gd name="T12" fmla="*/ 28664779 w 1891"/>
                <a:gd name="T13" fmla="*/ 5667955 h 460"/>
                <a:gd name="T14" fmla="*/ 27497544 w 1891"/>
                <a:gd name="T15" fmla="*/ 9146181 h 460"/>
                <a:gd name="T16" fmla="*/ 27497544 w 1891"/>
                <a:gd name="T17" fmla="*/ 12495558 h 460"/>
                <a:gd name="T18" fmla="*/ 27497544 w 1891"/>
                <a:gd name="T19" fmla="*/ 12495558 h 460"/>
                <a:gd name="T20" fmla="*/ 32166843 w 1891"/>
                <a:gd name="T21" fmla="*/ 15973425 h 460"/>
                <a:gd name="T22" fmla="*/ 36706490 w 1891"/>
                <a:gd name="T23" fmla="*/ 18163512 h 460"/>
                <a:gd name="T24" fmla="*/ 48120612 w 1891"/>
                <a:gd name="T25" fmla="*/ 20482091 h 460"/>
                <a:gd name="T26" fmla="*/ 48120612 w 1891"/>
                <a:gd name="T27" fmla="*/ 20482091 h 460"/>
                <a:gd name="T28" fmla="*/ 71078510 w 1891"/>
                <a:gd name="T29" fmla="*/ 22801028 h 460"/>
                <a:gd name="T30" fmla="*/ 94036408 w 1891"/>
                <a:gd name="T31" fmla="*/ 24990756 h 460"/>
                <a:gd name="T32" fmla="*/ 115827071 w 1891"/>
                <a:gd name="T33" fmla="*/ 24990756 h 460"/>
                <a:gd name="T34" fmla="*/ 138525303 w 1891"/>
                <a:gd name="T35" fmla="*/ 23960317 h 460"/>
                <a:gd name="T36" fmla="*/ 138525303 w 1891"/>
                <a:gd name="T37" fmla="*/ 23960317 h 460"/>
                <a:gd name="T38" fmla="*/ 155776319 w 1891"/>
                <a:gd name="T39" fmla="*/ 22801028 h 460"/>
                <a:gd name="T40" fmla="*/ 171859741 w 1891"/>
                <a:gd name="T41" fmla="*/ 20482091 h 460"/>
                <a:gd name="T42" fmla="*/ 205064526 w 1891"/>
                <a:gd name="T43" fmla="*/ 14814136 h 460"/>
                <a:gd name="T44" fmla="*/ 205064526 w 1891"/>
                <a:gd name="T45" fmla="*/ 14814136 h 460"/>
                <a:gd name="T46" fmla="*/ 224520360 w 1891"/>
                <a:gd name="T47" fmla="*/ 24990756 h 460"/>
                <a:gd name="T48" fmla="*/ 245143428 w 1891"/>
                <a:gd name="T49" fmla="*/ 34136937 h 460"/>
                <a:gd name="T50" fmla="*/ 245143428 w 1891"/>
                <a:gd name="T51" fmla="*/ 34136937 h 460"/>
                <a:gd name="T52" fmla="*/ 229060006 w 1891"/>
                <a:gd name="T53" fmla="*/ 40964181 h 460"/>
                <a:gd name="T54" fmla="*/ 213106237 w 1891"/>
                <a:gd name="T55" fmla="*/ 46632495 h 460"/>
                <a:gd name="T56" fmla="*/ 195855221 w 1891"/>
                <a:gd name="T57" fmla="*/ 50110362 h 460"/>
                <a:gd name="T58" fmla="*/ 178734217 w 1891"/>
                <a:gd name="T59" fmla="*/ 53459739 h 460"/>
                <a:gd name="T60" fmla="*/ 178734217 w 1891"/>
                <a:gd name="T61" fmla="*/ 53459739 h 460"/>
                <a:gd name="T62" fmla="*/ 151236673 w 1891"/>
                <a:gd name="T63" fmla="*/ 57968405 h 460"/>
                <a:gd name="T64" fmla="*/ 121533952 w 1891"/>
                <a:gd name="T65" fmla="*/ 59127694 h 460"/>
                <a:gd name="T66" fmla="*/ 92869173 w 1891"/>
                <a:gd name="T67" fmla="*/ 59127694 h 460"/>
                <a:gd name="T68" fmla="*/ 64204394 w 1891"/>
                <a:gd name="T69" fmla="*/ 55778317 h 460"/>
                <a:gd name="T70" fmla="*/ 64204394 w 1891"/>
                <a:gd name="T71" fmla="*/ 55778317 h 460"/>
                <a:gd name="T72" fmla="*/ 51622677 w 1891"/>
                <a:gd name="T73" fmla="*/ 53459739 h 460"/>
                <a:gd name="T74" fmla="*/ 39041319 w 1891"/>
                <a:gd name="T75" fmla="*/ 50110362 h 460"/>
                <a:gd name="T76" fmla="*/ 26330309 w 1891"/>
                <a:gd name="T77" fmla="*/ 45472847 h 460"/>
                <a:gd name="T78" fmla="*/ 14916187 w 1891"/>
                <a:gd name="T79" fmla="*/ 40964181 h 460"/>
                <a:gd name="T80" fmla="*/ 14916187 w 1891"/>
                <a:gd name="T81" fmla="*/ 40964181 h 460"/>
                <a:gd name="T82" fmla="*/ 6874476 w 1891"/>
                <a:gd name="T83" fmla="*/ 35296227 h 460"/>
                <a:gd name="T84" fmla="*/ 3502064 w 1891"/>
                <a:gd name="T85" fmla="*/ 30787561 h 460"/>
                <a:gd name="T86" fmla="*/ 1167235 w 1891"/>
                <a:gd name="T87" fmla="*/ 26150045 h 460"/>
                <a:gd name="T88" fmla="*/ 1167235 w 1891"/>
                <a:gd name="T89" fmla="*/ 26150045 h 460"/>
                <a:gd name="T90" fmla="*/ 0 w 1891"/>
                <a:gd name="T91" fmla="*/ 22801028 h 460"/>
                <a:gd name="T92" fmla="*/ 1167235 w 1891"/>
                <a:gd name="T93" fmla="*/ 19322802 h 460"/>
                <a:gd name="T94" fmla="*/ 3502064 w 1891"/>
                <a:gd name="T95" fmla="*/ 15973425 h 460"/>
                <a:gd name="T96" fmla="*/ 5706881 w 1891"/>
                <a:gd name="T97" fmla="*/ 12495558 h 4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91" h="460">
                  <a:moveTo>
                    <a:pt x="44" y="97"/>
                  </a:moveTo>
                  <a:lnTo>
                    <a:pt x="44" y="97"/>
                  </a:lnTo>
                  <a:lnTo>
                    <a:pt x="97" y="71"/>
                  </a:lnTo>
                  <a:lnTo>
                    <a:pt x="150" y="44"/>
                  </a:lnTo>
                  <a:lnTo>
                    <a:pt x="265" y="0"/>
                  </a:lnTo>
                  <a:lnTo>
                    <a:pt x="221" y="44"/>
                  </a:lnTo>
                  <a:lnTo>
                    <a:pt x="212" y="71"/>
                  </a:lnTo>
                  <a:lnTo>
                    <a:pt x="212" y="97"/>
                  </a:lnTo>
                  <a:lnTo>
                    <a:pt x="248" y="124"/>
                  </a:lnTo>
                  <a:lnTo>
                    <a:pt x="283" y="141"/>
                  </a:lnTo>
                  <a:lnTo>
                    <a:pt x="371" y="159"/>
                  </a:lnTo>
                  <a:lnTo>
                    <a:pt x="548" y="177"/>
                  </a:lnTo>
                  <a:lnTo>
                    <a:pt x="725" y="194"/>
                  </a:lnTo>
                  <a:lnTo>
                    <a:pt x="893" y="194"/>
                  </a:lnTo>
                  <a:lnTo>
                    <a:pt x="1068" y="186"/>
                  </a:lnTo>
                  <a:lnTo>
                    <a:pt x="1201" y="177"/>
                  </a:lnTo>
                  <a:lnTo>
                    <a:pt x="1325" y="159"/>
                  </a:lnTo>
                  <a:lnTo>
                    <a:pt x="1581" y="115"/>
                  </a:lnTo>
                  <a:lnTo>
                    <a:pt x="1731" y="194"/>
                  </a:lnTo>
                  <a:lnTo>
                    <a:pt x="1890" y="265"/>
                  </a:lnTo>
                  <a:lnTo>
                    <a:pt x="1766" y="318"/>
                  </a:lnTo>
                  <a:lnTo>
                    <a:pt x="1643" y="362"/>
                  </a:lnTo>
                  <a:lnTo>
                    <a:pt x="1510" y="389"/>
                  </a:lnTo>
                  <a:lnTo>
                    <a:pt x="1378" y="415"/>
                  </a:lnTo>
                  <a:lnTo>
                    <a:pt x="1166" y="450"/>
                  </a:lnTo>
                  <a:lnTo>
                    <a:pt x="937" y="459"/>
                  </a:lnTo>
                  <a:lnTo>
                    <a:pt x="716" y="459"/>
                  </a:lnTo>
                  <a:lnTo>
                    <a:pt x="495" y="433"/>
                  </a:lnTo>
                  <a:lnTo>
                    <a:pt x="398" y="415"/>
                  </a:lnTo>
                  <a:lnTo>
                    <a:pt x="301" y="389"/>
                  </a:lnTo>
                  <a:lnTo>
                    <a:pt x="203" y="353"/>
                  </a:lnTo>
                  <a:lnTo>
                    <a:pt x="115" y="318"/>
                  </a:lnTo>
                  <a:lnTo>
                    <a:pt x="53" y="274"/>
                  </a:lnTo>
                  <a:lnTo>
                    <a:pt x="27" y="239"/>
                  </a:lnTo>
                  <a:lnTo>
                    <a:pt x="9" y="203"/>
                  </a:lnTo>
                  <a:lnTo>
                    <a:pt x="0" y="177"/>
                  </a:lnTo>
                  <a:lnTo>
                    <a:pt x="9" y="150"/>
                  </a:lnTo>
                  <a:lnTo>
                    <a:pt x="27" y="124"/>
                  </a:lnTo>
                  <a:lnTo>
                    <a:pt x="44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"/>
            <p:cNvSpPr>
              <a:spLocks noChangeArrowheads="1"/>
            </p:cNvSpPr>
            <p:nvPr/>
          </p:nvSpPr>
          <p:spPr bwMode="gray">
            <a:xfrm>
              <a:off x="4730750" y="3143250"/>
              <a:ext cx="1400175" cy="212725"/>
            </a:xfrm>
            <a:custGeom>
              <a:avLst/>
              <a:gdLst>
                <a:gd name="T0" fmla="*/ 45781185 w 3888"/>
                <a:gd name="T1" fmla="*/ 10294742 h 593"/>
                <a:gd name="T2" fmla="*/ 69903953 w 3888"/>
                <a:gd name="T3" fmla="*/ 3474628 h 593"/>
                <a:gd name="T4" fmla="*/ 95063888 w 3888"/>
                <a:gd name="T5" fmla="*/ 0 h 593"/>
                <a:gd name="T6" fmla="*/ 105439516 w 3888"/>
                <a:gd name="T7" fmla="*/ 0 h 593"/>
                <a:gd name="T8" fmla="*/ 115685138 w 3888"/>
                <a:gd name="T9" fmla="*/ 3474628 h 593"/>
                <a:gd name="T10" fmla="*/ 99732938 w 3888"/>
                <a:gd name="T11" fmla="*/ 5662144 h 593"/>
                <a:gd name="T12" fmla="*/ 69903953 w 3888"/>
                <a:gd name="T13" fmla="*/ 13640587 h 593"/>
                <a:gd name="T14" fmla="*/ 56156453 w 3888"/>
                <a:gd name="T15" fmla="*/ 19302731 h 593"/>
                <a:gd name="T16" fmla="*/ 46948358 w 3888"/>
                <a:gd name="T17" fmla="*/ 26123204 h 593"/>
                <a:gd name="T18" fmla="*/ 45781185 w 3888"/>
                <a:gd name="T19" fmla="*/ 28439503 h 593"/>
                <a:gd name="T20" fmla="*/ 49282703 w 3888"/>
                <a:gd name="T21" fmla="*/ 35259617 h 593"/>
                <a:gd name="T22" fmla="*/ 56156453 w 3888"/>
                <a:gd name="T23" fmla="*/ 37575916 h 593"/>
                <a:gd name="T24" fmla="*/ 95063888 w 3888"/>
                <a:gd name="T25" fmla="*/ 47742234 h 593"/>
                <a:gd name="T26" fmla="*/ 136306028 w 3888"/>
                <a:gd name="T27" fmla="*/ 53404378 h 593"/>
                <a:gd name="T28" fmla="*/ 166135013 w 3888"/>
                <a:gd name="T29" fmla="*/ 55720677 h 593"/>
                <a:gd name="T30" fmla="*/ 226830871 w 3888"/>
                <a:gd name="T31" fmla="*/ 56878647 h 593"/>
                <a:gd name="T32" fmla="*/ 316188181 w 3888"/>
                <a:gd name="T33" fmla="*/ 55720677 h 593"/>
                <a:gd name="T34" fmla="*/ 376884039 w 3888"/>
                <a:gd name="T35" fmla="*/ 51216503 h 593"/>
                <a:gd name="T36" fmla="*/ 444453286 w 3888"/>
                <a:gd name="T37" fmla="*/ 40921761 h 593"/>
                <a:gd name="T38" fmla="*/ 467408882 w 3888"/>
                <a:gd name="T39" fmla="*/ 36417946 h 593"/>
                <a:gd name="T40" fmla="*/ 488029772 w 3888"/>
                <a:gd name="T41" fmla="*/ 27281174 h 593"/>
                <a:gd name="T42" fmla="*/ 492569177 w 3888"/>
                <a:gd name="T43" fmla="*/ 21619030 h 593"/>
                <a:gd name="T44" fmla="*/ 494903522 w 3888"/>
                <a:gd name="T45" fmla="*/ 13640587 h 593"/>
                <a:gd name="T46" fmla="*/ 490364117 w 3888"/>
                <a:gd name="T47" fmla="*/ 5662144 h 593"/>
                <a:gd name="T48" fmla="*/ 494903522 w 3888"/>
                <a:gd name="T49" fmla="*/ 9136772 h 593"/>
                <a:gd name="T50" fmla="*/ 502944445 w 3888"/>
                <a:gd name="T51" fmla="*/ 15956886 h 593"/>
                <a:gd name="T52" fmla="*/ 504111617 w 3888"/>
                <a:gd name="T53" fmla="*/ 21619030 h 593"/>
                <a:gd name="T54" fmla="*/ 500609739 w 3888"/>
                <a:gd name="T55" fmla="*/ 27281174 h 593"/>
                <a:gd name="T56" fmla="*/ 491531650 w 3888"/>
                <a:gd name="T57" fmla="*/ 35259617 h 593"/>
                <a:gd name="T58" fmla="*/ 485695427 w 3888"/>
                <a:gd name="T59" fmla="*/ 38734245 h 593"/>
                <a:gd name="T60" fmla="*/ 450289510 w 3888"/>
                <a:gd name="T61" fmla="*/ 52246049 h 593"/>
                <a:gd name="T62" fmla="*/ 413586774 w 3888"/>
                <a:gd name="T63" fmla="*/ 61382821 h 593"/>
                <a:gd name="T64" fmla="*/ 386092134 w 3888"/>
                <a:gd name="T65" fmla="*/ 65886636 h 593"/>
                <a:gd name="T66" fmla="*/ 332140381 w 3888"/>
                <a:gd name="T67" fmla="*/ 72707109 h 593"/>
                <a:gd name="T68" fmla="*/ 277151100 w 3888"/>
                <a:gd name="T69" fmla="*/ 76181378 h 593"/>
                <a:gd name="T70" fmla="*/ 194796826 w 3888"/>
                <a:gd name="T71" fmla="*/ 76181378 h 593"/>
                <a:gd name="T72" fmla="*/ 153555046 w 3888"/>
                <a:gd name="T73" fmla="*/ 73865079 h 593"/>
                <a:gd name="T74" fmla="*/ 71071126 w 3888"/>
                <a:gd name="T75" fmla="*/ 65886636 h 593"/>
                <a:gd name="T76" fmla="*/ 29699340 w 3888"/>
                <a:gd name="T77" fmla="*/ 59066522 h 593"/>
                <a:gd name="T78" fmla="*/ 8040923 w 3888"/>
                <a:gd name="T79" fmla="*/ 52246049 h 593"/>
                <a:gd name="T80" fmla="*/ 2204699 w 3888"/>
                <a:gd name="T81" fmla="*/ 47742234 h 593"/>
                <a:gd name="T82" fmla="*/ 0 w 3888"/>
                <a:gd name="T83" fmla="*/ 43238060 h 593"/>
                <a:gd name="T84" fmla="*/ 2204699 w 3888"/>
                <a:gd name="T85" fmla="*/ 35259617 h 593"/>
                <a:gd name="T86" fmla="*/ 5706577 w 3888"/>
                <a:gd name="T87" fmla="*/ 30755802 h 593"/>
                <a:gd name="T88" fmla="*/ 23993122 w 3888"/>
                <a:gd name="T89" fmla="*/ 19302731 h 593"/>
                <a:gd name="T90" fmla="*/ 45781185 w 3888"/>
                <a:gd name="T91" fmla="*/ 10294742 h 5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88" h="593">
                  <a:moveTo>
                    <a:pt x="353" y="80"/>
                  </a:moveTo>
                  <a:lnTo>
                    <a:pt x="353" y="80"/>
                  </a:lnTo>
                  <a:lnTo>
                    <a:pt x="442" y="53"/>
                  </a:lnTo>
                  <a:lnTo>
                    <a:pt x="539" y="27"/>
                  </a:lnTo>
                  <a:lnTo>
                    <a:pt x="636" y="9"/>
                  </a:lnTo>
                  <a:lnTo>
                    <a:pt x="733" y="0"/>
                  </a:lnTo>
                  <a:lnTo>
                    <a:pt x="813" y="0"/>
                  </a:lnTo>
                  <a:lnTo>
                    <a:pt x="857" y="9"/>
                  </a:lnTo>
                  <a:lnTo>
                    <a:pt x="892" y="27"/>
                  </a:lnTo>
                  <a:lnTo>
                    <a:pt x="769" y="44"/>
                  </a:lnTo>
                  <a:lnTo>
                    <a:pt x="654" y="62"/>
                  </a:lnTo>
                  <a:lnTo>
                    <a:pt x="539" y="106"/>
                  </a:lnTo>
                  <a:lnTo>
                    <a:pt x="433" y="150"/>
                  </a:lnTo>
                  <a:lnTo>
                    <a:pt x="389" y="177"/>
                  </a:lnTo>
                  <a:lnTo>
                    <a:pt x="362" y="203"/>
                  </a:lnTo>
                  <a:lnTo>
                    <a:pt x="353" y="221"/>
                  </a:lnTo>
                  <a:lnTo>
                    <a:pt x="362" y="256"/>
                  </a:lnTo>
                  <a:lnTo>
                    <a:pt x="380" y="274"/>
                  </a:lnTo>
                  <a:lnTo>
                    <a:pt x="433" y="292"/>
                  </a:lnTo>
                  <a:lnTo>
                    <a:pt x="583" y="345"/>
                  </a:lnTo>
                  <a:lnTo>
                    <a:pt x="733" y="371"/>
                  </a:lnTo>
                  <a:lnTo>
                    <a:pt x="892" y="398"/>
                  </a:lnTo>
                  <a:lnTo>
                    <a:pt x="1051" y="415"/>
                  </a:lnTo>
                  <a:lnTo>
                    <a:pt x="1281" y="433"/>
                  </a:lnTo>
                  <a:lnTo>
                    <a:pt x="1511" y="442"/>
                  </a:lnTo>
                  <a:lnTo>
                    <a:pt x="1749" y="442"/>
                  </a:lnTo>
                  <a:lnTo>
                    <a:pt x="1979" y="442"/>
                  </a:lnTo>
                  <a:lnTo>
                    <a:pt x="2438" y="433"/>
                  </a:lnTo>
                  <a:lnTo>
                    <a:pt x="2906" y="398"/>
                  </a:lnTo>
                  <a:lnTo>
                    <a:pt x="3259" y="354"/>
                  </a:lnTo>
                  <a:lnTo>
                    <a:pt x="3427" y="318"/>
                  </a:lnTo>
                  <a:lnTo>
                    <a:pt x="3604" y="283"/>
                  </a:lnTo>
                  <a:lnTo>
                    <a:pt x="3710" y="239"/>
                  </a:lnTo>
                  <a:lnTo>
                    <a:pt x="3763" y="212"/>
                  </a:lnTo>
                  <a:lnTo>
                    <a:pt x="3798" y="168"/>
                  </a:lnTo>
                  <a:lnTo>
                    <a:pt x="3816" y="133"/>
                  </a:lnTo>
                  <a:lnTo>
                    <a:pt x="3816" y="106"/>
                  </a:lnTo>
                  <a:lnTo>
                    <a:pt x="3798" y="71"/>
                  </a:lnTo>
                  <a:lnTo>
                    <a:pt x="3781" y="44"/>
                  </a:lnTo>
                  <a:lnTo>
                    <a:pt x="3816" y="71"/>
                  </a:lnTo>
                  <a:lnTo>
                    <a:pt x="3852" y="97"/>
                  </a:lnTo>
                  <a:lnTo>
                    <a:pt x="3878" y="124"/>
                  </a:lnTo>
                  <a:lnTo>
                    <a:pt x="3887" y="150"/>
                  </a:lnTo>
                  <a:lnTo>
                    <a:pt x="3887" y="168"/>
                  </a:lnTo>
                  <a:lnTo>
                    <a:pt x="3860" y="212"/>
                  </a:lnTo>
                  <a:lnTo>
                    <a:pt x="3825" y="248"/>
                  </a:lnTo>
                  <a:lnTo>
                    <a:pt x="3790" y="274"/>
                  </a:lnTo>
                  <a:lnTo>
                    <a:pt x="3745" y="301"/>
                  </a:lnTo>
                  <a:lnTo>
                    <a:pt x="3613" y="362"/>
                  </a:lnTo>
                  <a:lnTo>
                    <a:pt x="3472" y="406"/>
                  </a:lnTo>
                  <a:lnTo>
                    <a:pt x="3330" y="442"/>
                  </a:lnTo>
                  <a:lnTo>
                    <a:pt x="3189" y="477"/>
                  </a:lnTo>
                  <a:lnTo>
                    <a:pt x="2977" y="512"/>
                  </a:lnTo>
                  <a:lnTo>
                    <a:pt x="2773" y="539"/>
                  </a:lnTo>
                  <a:lnTo>
                    <a:pt x="2561" y="565"/>
                  </a:lnTo>
                  <a:lnTo>
                    <a:pt x="2349" y="583"/>
                  </a:lnTo>
                  <a:lnTo>
                    <a:pt x="2137" y="592"/>
                  </a:lnTo>
                  <a:lnTo>
                    <a:pt x="1926" y="592"/>
                  </a:lnTo>
                  <a:lnTo>
                    <a:pt x="1502" y="592"/>
                  </a:lnTo>
                  <a:lnTo>
                    <a:pt x="1184" y="574"/>
                  </a:lnTo>
                  <a:lnTo>
                    <a:pt x="866" y="548"/>
                  </a:lnTo>
                  <a:lnTo>
                    <a:pt x="548" y="512"/>
                  </a:lnTo>
                  <a:lnTo>
                    <a:pt x="229" y="459"/>
                  </a:lnTo>
                  <a:lnTo>
                    <a:pt x="115" y="433"/>
                  </a:lnTo>
                  <a:lnTo>
                    <a:pt x="62" y="406"/>
                  </a:lnTo>
                  <a:lnTo>
                    <a:pt x="17" y="371"/>
                  </a:lnTo>
                  <a:lnTo>
                    <a:pt x="9" y="354"/>
                  </a:lnTo>
                  <a:lnTo>
                    <a:pt x="0" y="336"/>
                  </a:lnTo>
                  <a:lnTo>
                    <a:pt x="0" y="301"/>
                  </a:lnTo>
                  <a:lnTo>
                    <a:pt x="17" y="274"/>
                  </a:lnTo>
                  <a:lnTo>
                    <a:pt x="44" y="239"/>
                  </a:lnTo>
                  <a:lnTo>
                    <a:pt x="115" y="186"/>
                  </a:lnTo>
                  <a:lnTo>
                    <a:pt x="185" y="150"/>
                  </a:lnTo>
                  <a:lnTo>
                    <a:pt x="265" y="115"/>
                  </a:lnTo>
                  <a:lnTo>
                    <a:pt x="353" y="80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ChangeArrowheads="1"/>
            </p:cNvSpPr>
            <p:nvPr/>
          </p:nvSpPr>
          <p:spPr bwMode="gray">
            <a:xfrm>
              <a:off x="5002213" y="3263900"/>
              <a:ext cx="1217612" cy="190500"/>
            </a:xfrm>
            <a:custGeom>
              <a:avLst/>
              <a:gdLst>
                <a:gd name="T0" fmla="*/ 387622319 w 3384"/>
                <a:gd name="T1" fmla="*/ 27285627 h 531"/>
                <a:gd name="T2" fmla="*/ 387622319 w 3384"/>
                <a:gd name="T3" fmla="*/ 27285627 h 531"/>
                <a:gd name="T4" fmla="*/ 401475534 w 3384"/>
                <a:gd name="T5" fmla="*/ 22652280 h 531"/>
                <a:gd name="T6" fmla="*/ 415198856 w 3384"/>
                <a:gd name="T7" fmla="*/ 16989299 h 531"/>
                <a:gd name="T8" fmla="*/ 426592019 w 3384"/>
                <a:gd name="T9" fmla="*/ 10167893 h 531"/>
                <a:gd name="T10" fmla="*/ 432288241 w 3384"/>
                <a:gd name="T11" fmla="*/ 5662980 h 531"/>
                <a:gd name="T12" fmla="*/ 437984823 w 3384"/>
                <a:gd name="T13" fmla="*/ 0 h 531"/>
                <a:gd name="T14" fmla="*/ 437984823 w 3384"/>
                <a:gd name="T15" fmla="*/ 0 h 531"/>
                <a:gd name="T16" fmla="*/ 436819744 w 3384"/>
                <a:gd name="T17" fmla="*/ 5662980 h 531"/>
                <a:gd name="T18" fmla="*/ 434618759 w 3384"/>
                <a:gd name="T19" fmla="*/ 11326319 h 531"/>
                <a:gd name="T20" fmla="*/ 431123162 w 3384"/>
                <a:gd name="T21" fmla="*/ 15830873 h 531"/>
                <a:gd name="T22" fmla="*/ 427757098 w 3384"/>
                <a:gd name="T23" fmla="*/ 20464220 h 531"/>
                <a:gd name="T24" fmla="*/ 418564919 w 3384"/>
                <a:gd name="T25" fmla="*/ 27285627 h 531"/>
                <a:gd name="T26" fmla="*/ 409372740 w 3384"/>
                <a:gd name="T27" fmla="*/ 32948966 h 531"/>
                <a:gd name="T28" fmla="*/ 409372740 w 3384"/>
                <a:gd name="T29" fmla="*/ 32948966 h 531"/>
                <a:gd name="T30" fmla="*/ 389952837 w 3384"/>
                <a:gd name="T31" fmla="*/ 42087226 h 531"/>
                <a:gd name="T32" fmla="*/ 370532933 w 3384"/>
                <a:gd name="T33" fmla="*/ 47750206 h 531"/>
                <a:gd name="T34" fmla="*/ 348782511 w 3384"/>
                <a:gd name="T35" fmla="*/ 53413186 h 531"/>
                <a:gd name="T36" fmla="*/ 328197528 w 3384"/>
                <a:gd name="T37" fmla="*/ 56759672 h 531"/>
                <a:gd name="T38" fmla="*/ 328197528 w 3384"/>
                <a:gd name="T39" fmla="*/ 56759672 h 531"/>
                <a:gd name="T40" fmla="*/ 283531605 w 3384"/>
                <a:gd name="T41" fmla="*/ 62422653 h 531"/>
                <a:gd name="T42" fmla="*/ 238994855 w 3384"/>
                <a:gd name="T43" fmla="*/ 65897932 h 531"/>
                <a:gd name="T44" fmla="*/ 194328932 w 3384"/>
                <a:gd name="T45" fmla="*/ 68214427 h 531"/>
                <a:gd name="T46" fmla="*/ 149792542 w 3384"/>
                <a:gd name="T47" fmla="*/ 67056000 h 531"/>
                <a:gd name="T48" fmla="*/ 149792542 w 3384"/>
                <a:gd name="T49" fmla="*/ 67056000 h 531"/>
                <a:gd name="T50" fmla="*/ 118979475 w 3384"/>
                <a:gd name="T51" fmla="*/ 65897932 h 531"/>
                <a:gd name="T52" fmla="*/ 88037234 w 3384"/>
                <a:gd name="T53" fmla="*/ 64739506 h 531"/>
                <a:gd name="T54" fmla="*/ 58389245 w 3384"/>
                <a:gd name="T55" fmla="*/ 61393020 h 531"/>
                <a:gd name="T56" fmla="*/ 27447004 w 3384"/>
                <a:gd name="T57" fmla="*/ 56759672 h 531"/>
                <a:gd name="T58" fmla="*/ 27447004 w 3384"/>
                <a:gd name="T59" fmla="*/ 56759672 h 531"/>
                <a:gd name="T60" fmla="*/ 13723322 w 3384"/>
                <a:gd name="T61" fmla="*/ 52254760 h 531"/>
                <a:gd name="T62" fmla="*/ 5696582 w 3384"/>
                <a:gd name="T63" fmla="*/ 49938266 h 531"/>
                <a:gd name="T64" fmla="*/ 0 w 3384"/>
                <a:gd name="T65" fmla="*/ 46591780 h 531"/>
                <a:gd name="T66" fmla="*/ 0 w 3384"/>
                <a:gd name="T67" fmla="*/ 46591780 h 531"/>
                <a:gd name="T68" fmla="*/ 26281565 w 3384"/>
                <a:gd name="T69" fmla="*/ 49938266 h 531"/>
                <a:gd name="T70" fmla="*/ 53728569 w 3384"/>
                <a:gd name="T71" fmla="*/ 53413186 h 531"/>
                <a:gd name="T72" fmla="*/ 81175573 w 3384"/>
                <a:gd name="T73" fmla="*/ 54571613 h 531"/>
                <a:gd name="T74" fmla="*/ 107457138 w 3384"/>
                <a:gd name="T75" fmla="*/ 55601246 h 531"/>
                <a:gd name="T76" fmla="*/ 107457138 w 3384"/>
                <a:gd name="T77" fmla="*/ 55601246 h 531"/>
                <a:gd name="T78" fmla="*/ 152123060 w 3384"/>
                <a:gd name="T79" fmla="*/ 56759672 h 531"/>
                <a:gd name="T80" fmla="*/ 196659450 w 3384"/>
                <a:gd name="T81" fmla="*/ 55601246 h 531"/>
                <a:gd name="T82" fmla="*/ 241195840 w 3384"/>
                <a:gd name="T83" fmla="*/ 52254760 h 531"/>
                <a:gd name="T84" fmla="*/ 285861763 w 3384"/>
                <a:gd name="T85" fmla="*/ 47750206 h 531"/>
                <a:gd name="T86" fmla="*/ 285861763 w 3384"/>
                <a:gd name="T87" fmla="*/ 47750206 h 531"/>
                <a:gd name="T88" fmla="*/ 312143688 w 3384"/>
                <a:gd name="T89" fmla="*/ 44274927 h 531"/>
                <a:gd name="T90" fmla="*/ 337389347 w 3384"/>
                <a:gd name="T91" fmla="*/ 39770373 h 531"/>
                <a:gd name="T92" fmla="*/ 362505833 w 3384"/>
                <a:gd name="T93" fmla="*/ 34107393 h 531"/>
                <a:gd name="T94" fmla="*/ 387622319 w 3384"/>
                <a:gd name="T95" fmla="*/ 27285627 h 5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4" h="531">
                  <a:moveTo>
                    <a:pt x="2994" y="212"/>
                  </a:moveTo>
                  <a:lnTo>
                    <a:pt x="2994" y="212"/>
                  </a:lnTo>
                  <a:lnTo>
                    <a:pt x="3101" y="176"/>
                  </a:lnTo>
                  <a:lnTo>
                    <a:pt x="3207" y="132"/>
                  </a:lnTo>
                  <a:lnTo>
                    <a:pt x="3295" y="79"/>
                  </a:lnTo>
                  <a:lnTo>
                    <a:pt x="3339" y="44"/>
                  </a:lnTo>
                  <a:lnTo>
                    <a:pt x="3383" y="0"/>
                  </a:lnTo>
                  <a:lnTo>
                    <a:pt x="3374" y="44"/>
                  </a:lnTo>
                  <a:lnTo>
                    <a:pt x="3357" y="88"/>
                  </a:lnTo>
                  <a:lnTo>
                    <a:pt x="3330" y="123"/>
                  </a:lnTo>
                  <a:lnTo>
                    <a:pt x="3304" y="159"/>
                  </a:lnTo>
                  <a:lnTo>
                    <a:pt x="3233" y="212"/>
                  </a:lnTo>
                  <a:lnTo>
                    <a:pt x="3162" y="256"/>
                  </a:lnTo>
                  <a:lnTo>
                    <a:pt x="3012" y="327"/>
                  </a:lnTo>
                  <a:lnTo>
                    <a:pt x="2862" y="371"/>
                  </a:lnTo>
                  <a:lnTo>
                    <a:pt x="2694" y="415"/>
                  </a:lnTo>
                  <a:lnTo>
                    <a:pt x="2535" y="441"/>
                  </a:lnTo>
                  <a:lnTo>
                    <a:pt x="2190" y="485"/>
                  </a:lnTo>
                  <a:lnTo>
                    <a:pt x="1846" y="512"/>
                  </a:lnTo>
                  <a:lnTo>
                    <a:pt x="1501" y="530"/>
                  </a:lnTo>
                  <a:lnTo>
                    <a:pt x="1157" y="521"/>
                  </a:lnTo>
                  <a:lnTo>
                    <a:pt x="919" y="512"/>
                  </a:lnTo>
                  <a:lnTo>
                    <a:pt x="680" y="503"/>
                  </a:lnTo>
                  <a:lnTo>
                    <a:pt x="451" y="477"/>
                  </a:lnTo>
                  <a:lnTo>
                    <a:pt x="212" y="441"/>
                  </a:lnTo>
                  <a:lnTo>
                    <a:pt x="106" y="406"/>
                  </a:lnTo>
                  <a:lnTo>
                    <a:pt x="44" y="388"/>
                  </a:lnTo>
                  <a:lnTo>
                    <a:pt x="0" y="362"/>
                  </a:lnTo>
                  <a:lnTo>
                    <a:pt x="203" y="388"/>
                  </a:lnTo>
                  <a:lnTo>
                    <a:pt x="415" y="415"/>
                  </a:lnTo>
                  <a:lnTo>
                    <a:pt x="627" y="424"/>
                  </a:lnTo>
                  <a:lnTo>
                    <a:pt x="830" y="432"/>
                  </a:lnTo>
                  <a:lnTo>
                    <a:pt x="1175" y="441"/>
                  </a:lnTo>
                  <a:lnTo>
                    <a:pt x="1519" y="432"/>
                  </a:lnTo>
                  <a:lnTo>
                    <a:pt x="1863" y="406"/>
                  </a:lnTo>
                  <a:lnTo>
                    <a:pt x="2208" y="371"/>
                  </a:lnTo>
                  <a:lnTo>
                    <a:pt x="2411" y="344"/>
                  </a:lnTo>
                  <a:lnTo>
                    <a:pt x="2606" y="309"/>
                  </a:lnTo>
                  <a:lnTo>
                    <a:pt x="2800" y="265"/>
                  </a:lnTo>
                  <a:lnTo>
                    <a:pt x="2994" y="212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9"/>
            <p:cNvSpPr>
              <a:spLocks noChangeArrowheads="1"/>
            </p:cNvSpPr>
            <p:nvPr/>
          </p:nvSpPr>
          <p:spPr bwMode="gray">
            <a:xfrm>
              <a:off x="4686300" y="3584575"/>
              <a:ext cx="201613" cy="792163"/>
            </a:xfrm>
            <a:custGeom>
              <a:avLst/>
              <a:gdLst>
                <a:gd name="T0" fmla="*/ 35770048 w 558"/>
                <a:gd name="T1" fmla="*/ 174153019 h 2199"/>
                <a:gd name="T2" fmla="*/ 35770048 w 558"/>
                <a:gd name="T3" fmla="*/ 174153019 h 2199"/>
                <a:gd name="T4" fmla="*/ 36945040 w 558"/>
                <a:gd name="T5" fmla="*/ 0 h 2199"/>
                <a:gd name="T6" fmla="*/ 36945040 w 558"/>
                <a:gd name="T7" fmla="*/ 0 h 2199"/>
                <a:gd name="T8" fmla="*/ 72715089 w 558"/>
                <a:gd name="T9" fmla="*/ 0 h 2199"/>
                <a:gd name="T10" fmla="*/ 72715089 w 558"/>
                <a:gd name="T11" fmla="*/ 0 h 2199"/>
                <a:gd name="T12" fmla="*/ 72715089 w 558"/>
                <a:gd name="T13" fmla="*/ 194786722 h 2199"/>
                <a:gd name="T14" fmla="*/ 72715089 w 558"/>
                <a:gd name="T15" fmla="*/ 194786722 h 2199"/>
                <a:gd name="T16" fmla="*/ 72715089 w 558"/>
                <a:gd name="T17" fmla="*/ 208412718 h 2199"/>
                <a:gd name="T18" fmla="*/ 71540097 w 558"/>
                <a:gd name="T19" fmla="*/ 222168400 h 2199"/>
                <a:gd name="T20" fmla="*/ 68015121 w 558"/>
                <a:gd name="T21" fmla="*/ 235924081 h 2199"/>
                <a:gd name="T22" fmla="*/ 65795933 w 558"/>
                <a:gd name="T23" fmla="*/ 242802102 h 2199"/>
                <a:gd name="T24" fmla="*/ 63445949 w 558"/>
                <a:gd name="T25" fmla="*/ 248511872 h 2199"/>
                <a:gd name="T26" fmla="*/ 63445949 w 558"/>
                <a:gd name="T27" fmla="*/ 248511872 h 2199"/>
                <a:gd name="T28" fmla="*/ 58876777 w 558"/>
                <a:gd name="T29" fmla="*/ 255389893 h 2199"/>
                <a:gd name="T30" fmla="*/ 54177171 w 558"/>
                <a:gd name="T31" fmla="*/ 261229708 h 2199"/>
                <a:gd name="T32" fmla="*/ 49607999 w 558"/>
                <a:gd name="T33" fmla="*/ 265771587 h 2199"/>
                <a:gd name="T34" fmla="*/ 43863835 w 558"/>
                <a:gd name="T35" fmla="*/ 270313466 h 2199"/>
                <a:gd name="T36" fmla="*/ 31200876 w 558"/>
                <a:gd name="T37" fmla="*/ 279527269 h 2199"/>
                <a:gd name="T38" fmla="*/ 17362926 w 558"/>
                <a:gd name="T39" fmla="*/ 285237399 h 2199"/>
                <a:gd name="T40" fmla="*/ 17362926 w 558"/>
                <a:gd name="T41" fmla="*/ 285237399 h 2199"/>
                <a:gd name="T42" fmla="*/ 0 w 558"/>
                <a:gd name="T43" fmla="*/ 265771587 h 2199"/>
                <a:gd name="T44" fmla="*/ 0 w 558"/>
                <a:gd name="T45" fmla="*/ 265771587 h 2199"/>
                <a:gd name="T46" fmla="*/ 0 w 558"/>
                <a:gd name="T47" fmla="*/ 265771587 h 2199"/>
                <a:gd name="T48" fmla="*/ 11488328 w 558"/>
                <a:gd name="T49" fmla="*/ 258893566 h 2199"/>
                <a:gd name="T50" fmla="*/ 20757106 w 558"/>
                <a:gd name="T51" fmla="*/ 249680123 h 2199"/>
                <a:gd name="T52" fmla="*/ 25326278 w 558"/>
                <a:gd name="T53" fmla="*/ 245137884 h 2199"/>
                <a:gd name="T54" fmla="*/ 28850893 w 558"/>
                <a:gd name="T55" fmla="*/ 239428115 h 2199"/>
                <a:gd name="T56" fmla="*/ 32245073 w 558"/>
                <a:gd name="T57" fmla="*/ 233717985 h 2199"/>
                <a:gd name="T58" fmla="*/ 33420065 w 558"/>
                <a:gd name="T59" fmla="*/ 226840324 h 2199"/>
                <a:gd name="T60" fmla="*/ 33420065 w 558"/>
                <a:gd name="T61" fmla="*/ 226840324 h 2199"/>
                <a:gd name="T62" fmla="*/ 35770048 w 558"/>
                <a:gd name="T63" fmla="*/ 214252533 h 2199"/>
                <a:gd name="T64" fmla="*/ 35770048 w 558"/>
                <a:gd name="T65" fmla="*/ 200496491 h 2199"/>
                <a:gd name="T66" fmla="*/ 35770048 w 558"/>
                <a:gd name="T67" fmla="*/ 174153019 h 2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58" h="2199">
                  <a:moveTo>
                    <a:pt x="274" y="1342"/>
                  </a:moveTo>
                  <a:lnTo>
                    <a:pt x="274" y="1342"/>
                  </a:lnTo>
                  <a:lnTo>
                    <a:pt x="283" y="0"/>
                  </a:lnTo>
                  <a:lnTo>
                    <a:pt x="557" y="0"/>
                  </a:lnTo>
                  <a:lnTo>
                    <a:pt x="557" y="1501"/>
                  </a:lnTo>
                  <a:lnTo>
                    <a:pt x="557" y="1606"/>
                  </a:lnTo>
                  <a:lnTo>
                    <a:pt x="548" y="1712"/>
                  </a:lnTo>
                  <a:lnTo>
                    <a:pt x="521" y="1818"/>
                  </a:lnTo>
                  <a:lnTo>
                    <a:pt x="504" y="1871"/>
                  </a:lnTo>
                  <a:lnTo>
                    <a:pt x="486" y="1915"/>
                  </a:lnTo>
                  <a:lnTo>
                    <a:pt x="451" y="1968"/>
                  </a:lnTo>
                  <a:lnTo>
                    <a:pt x="415" y="2013"/>
                  </a:lnTo>
                  <a:lnTo>
                    <a:pt x="380" y="2048"/>
                  </a:lnTo>
                  <a:lnTo>
                    <a:pt x="336" y="2083"/>
                  </a:lnTo>
                  <a:lnTo>
                    <a:pt x="239" y="2154"/>
                  </a:lnTo>
                  <a:lnTo>
                    <a:pt x="133" y="2198"/>
                  </a:lnTo>
                  <a:lnTo>
                    <a:pt x="0" y="2048"/>
                  </a:lnTo>
                  <a:lnTo>
                    <a:pt x="88" y="1995"/>
                  </a:lnTo>
                  <a:lnTo>
                    <a:pt x="159" y="1924"/>
                  </a:lnTo>
                  <a:lnTo>
                    <a:pt x="194" y="1889"/>
                  </a:lnTo>
                  <a:lnTo>
                    <a:pt x="221" y="1845"/>
                  </a:lnTo>
                  <a:lnTo>
                    <a:pt x="247" y="1801"/>
                  </a:lnTo>
                  <a:lnTo>
                    <a:pt x="256" y="1748"/>
                  </a:lnTo>
                  <a:lnTo>
                    <a:pt x="274" y="1651"/>
                  </a:lnTo>
                  <a:lnTo>
                    <a:pt x="274" y="1545"/>
                  </a:lnTo>
                  <a:lnTo>
                    <a:pt x="274" y="1342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 noChangeArrowheads="1"/>
            </p:cNvSpPr>
            <p:nvPr/>
          </p:nvSpPr>
          <p:spPr bwMode="gray">
            <a:xfrm>
              <a:off x="4956175" y="3740150"/>
              <a:ext cx="363538" cy="481013"/>
            </a:xfrm>
            <a:custGeom>
              <a:avLst/>
              <a:gdLst>
                <a:gd name="T0" fmla="*/ 8048277 w 1009"/>
                <a:gd name="T1" fmla="*/ 13781708 h 1334"/>
                <a:gd name="T2" fmla="*/ 45953869 w 1009"/>
                <a:gd name="T3" fmla="*/ 2340161 h 1334"/>
                <a:gd name="T4" fmla="*/ 74642386 w 1009"/>
                <a:gd name="T5" fmla="*/ 0 h 1334"/>
                <a:gd name="T6" fmla="*/ 84897472 w 1009"/>
                <a:gd name="T7" fmla="*/ 1170080 h 1334"/>
                <a:gd name="T8" fmla="*/ 104369274 w 1009"/>
                <a:gd name="T9" fmla="*/ 5720593 h 1334"/>
                <a:gd name="T10" fmla="*/ 116961236 w 1009"/>
                <a:gd name="T11" fmla="*/ 13781708 h 1334"/>
                <a:gd name="T12" fmla="*/ 120466189 w 1009"/>
                <a:gd name="T13" fmla="*/ 18332581 h 1334"/>
                <a:gd name="T14" fmla="*/ 128514466 w 1009"/>
                <a:gd name="T15" fmla="*/ 33284369 h 1334"/>
                <a:gd name="T16" fmla="*/ 130851342 w 1009"/>
                <a:gd name="T17" fmla="*/ 50576678 h 1334"/>
                <a:gd name="T18" fmla="*/ 130851342 w 1009"/>
                <a:gd name="T19" fmla="*/ 169932806 h 1334"/>
                <a:gd name="T20" fmla="*/ 104369274 w 1009"/>
                <a:gd name="T21" fmla="*/ 169932806 h 1334"/>
                <a:gd name="T22" fmla="*/ 100994387 w 1009"/>
                <a:gd name="T23" fmla="*/ 151600586 h 1334"/>
                <a:gd name="T24" fmla="*/ 94114187 w 1009"/>
                <a:gd name="T25" fmla="*/ 157321179 h 1334"/>
                <a:gd name="T26" fmla="*/ 76849195 w 1009"/>
                <a:gd name="T27" fmla="*/ 167592646 h 1334"/>
                <a:gd name="T28" fmla="*/ 67632480 w 1009"/>
                <a:gd name="T29" fmla="*/ 171103247 h 1334"/>
                <a:gd name="T30" fmla="*/ 45953869 w 1009"/>
                <a:gd name="T31" fmla="*/ 173313239 h 1334"/>
                <a:gd name="T32" fmla="*/ 24145192 w 1009"/>
                <a:gd name="T33" fmla="*/ 168762726 h 1334"/>
                <a:gd name="T34" fmla="*/ 16096915 w 1009"/>
                <a:gd name="T35" fmla="*/ 164212213 h 1334"/>
                <a:gd name="T36" fmla="*/ 4543324 w 1009"/>
                <a:gd name="T37" fmla="*/ 151600586 h 1334"/>
                <a:gd name="T38" fmla="*/ 1168438 w 1009"/>
                <a:gd name="T39" fmla="*/ 142369391 h 1334"/>
                <a:gd name="T40" fmla="*/ 0 w 1009"/>
                <a:gd name="T41" fmla="*/ 124036810 h 1334"/>
                <a:gd name="T42" fmla="*/ 2336515 w 1009"/>
                <a:gd name="T43" fmla="*/ 111425183 h 1334"/>
                <a:gd name="T44" fmla="*/ 6880200 w 1009"/>
                <a:gd name="T45" fmla="*/ 98683387 h 1334"/>
                <a:gd name="T46" fmla="*/ 11423524 w 1009"/>
                <a:gd name="T47" fmla="*/ 94132874 h 1334"/>
                <a:gd name="T48" fmla="*/ 19471801 w 1009"/>
                <a:gd name="T49" fmla="*/ 86071759 h 1334"/>
                <a:gd name="T50" fmla="*/ 41280479 w 1009"/>
                <a:gd name="T51" fmla="*/ 75800293 h 1334"/>
                <a:gd name="T52" fmla="*/ 52833709 w 1009"/>
                <a:gd name="T53" fmla="*/ 72289691 h 1334"/>
                <a:gd name="T54" fmla="*/ 74642386 w 1009"/>
                <a:gd name="T55" fmla="*/ 70079339 h 1334"/>
                <a:gd name="T56" fmla="*/ 96320996 w 1009"/>
                <a:gd name="T57" fmla="*/ 70079339 h 1334"/>
                <a:gd name="T58" fmla="*/ 95282625 w 1009"/>
                <a:gd name="T59" fmla="*/ 44856085 h 1334"/>
                <a:gd name="T60" fmla="*/ 91777672 w 1009"/>
                <a:gd name="T61" fmla="*/ 36794970 h 1334"/>
                <a:gd name="T62" fmla="*/ 87233988 w 1009"/>
                <a:gd name="T63" fmla="*/ 32114288 h 1334"/>
                <a:gd name="T64" fmla="*/ 75680757 w 1009"/>
                <a:gd name="T65" fmla="*/ 26393695 h 1334"/>
                <a:gd name="T66" fmla="*/ 68800918 w 1009"/>
                <a:gd name="T67" fmla="*/ 25223254 h 1334"/>
                <a:gd name="T68" fmla="*/ 40112041 w 1009"/>
                <a:gd name="T69" fmla="*/ 27563776 h 1334"/>
                <a:gd name="T70" fmla="*/ 13760039 w 1009"/>
                <a:gd name="T71" fmla="*/ 34454810 h 1334"/>
                <a:gd name="T72" fmla="*/ 8048277 w 1009"/>
                <a:gd name="T73" fmla="*/ 13781708 h 1334"/>
                <a:gd name="T74" fmla="*/ 52833709 w 1009"/>
                <a:gd name="T75" fmla="*/ 95302954 h 1334"/>
                <a:gd name="T76" fmla="*/ 41280479 w 1009"/>
                <a:gd name="T77" fmla="*/ 102193628 h 1334"/>
                <a:gd name="T78" fmla="*/ 35568716 w 1009"/>
                <a:gd name="T79" fmla="*/ 112465094 h 1334"/>
                <a:gd name="T80" fmla="*/ 34400279 w 1009"/>
                <a:gd name="T81" fmla="*/ 119356128 h 1334"/>
                <a:gd name="T82" fmla="*/ 35568716 w 1009"/>
                <a:gd name="T83" fmla="*/ 133137836 h 1334"/>
                <a:gd name="T84" fmla="*/ 39073670 w 1009"/>
                <a:gd name="T85" fmla="*/ 138988598 h 1334"/>
                <a:gd name="T86" fmla="*/ 50497194 w 1009"/>
                <a:gd name="T87" fmla="*/ 146919904 h 1334"/>
                <a:gd name="T88" fmla="*/ 64257233 w 1009"/>
                <a:gd name="T89" fmla="*/ 146919904 h 1334"/>
                <a:gd name="T90" fmla="*/ 73473948 w 1009"/>
                <a:gd name="T91" fmla="*/ 145749824 h 1334"/>
                <a:gd name="T92" fmla="*/ 89440797 w 1009"/>
                <a:gd name="T93" fmla="*/ 136648437 h 1334"/>
                <a:gd name="T94" fmla="*/ 96320996 w 1009"/>
                <a:gd name="T95" fmla="*/ 130927844 h 1334"/>
                <a:gd name="T96" fmla="*/ 96320996 w 1009"/>
                <a:gd name="T97" fmla="*/ 91922522 h 1334"/>
                <a:gd name="T98" fmla="*/ 63089156 w 1009"/>
                <a:gd name="T99" fmla="*/ 92962433 h 13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09" h="1334">
                  <a:moveTo>
                    <a:pt x="62" y="106"/>
                  </a:moveTo>
                  <a:lnTo>
                    <a:pt x="62" y="106"/>
                  </a:lnTo>
                  <a:lnTo>
                    <a:pt x="203" y="53"/>
                  </a:lnTo>
                  <a:lnTo>
                    <a:pt x="354" y="18"/>
                  </a:lnTo>
                  <a:lnTo>
                    <a:pt x="504" y="0"/>
                  </a:lnTo>
                  <a:lnTo>
                    <a:pt x="575" y="0"/>
                  </a:lnTo>
                  <a:lnTo>
                    <a:pt x="654" y="9"/>
                  </a:lnTo>
                  <a:lnTo>
                    <a:pt x="734" y="18"/>
                  </a:lnTo>
                  <a:lnTo>
                    <a:pt x="804" y="44"/>
                  </a:lnTo>
                  <a:lnTo>
                    <a:pt x="875" y="88"/>
                  </a:lnTo>
                  <a:lnTo>
                    <a:pt x="901" y="106"/>
                  </a:lnTo>
                  <a:lnTo>
                    <a:pt x="928" y="141"/>
                  </a:lnTo>
                  <a:lnTo>
                    <a:pt x="963" y="194"/>
                  </a:lnTo>
                  <a:lnTo>
                    <a:pt x="990" y="256"/>
                  </a:lnTo>
                  <a:lnTo>
                    <a:pt x="1008" y="327"/>
                  </a:lnTo>
                  <a:lnTo>
                    <a:pt x="1008" y="389"/>
                  </a:lnTo>
                  <a:lnTo>
                    <a:pt x="1008" y="1307"/>
                  </a:lnTo>
                  <a:lnTo>
                    <a:pt x="804" y="1307"/>
                  </a:lnTo>
                  <a:lnTo>
                    <a:pt x="778" y="1166"/>
                  </a:lnTo>
                  <a:lnTo>
                    <a:pt x="725" y="1210"/>
                  </a:lnTo>
                  <a:lnTo>
                    <a:pt x="663" y="1254"/>
                  </a:lnTo>
                  <a:lnTo>
                    <a:pt x="592" y="1289"/>
                  </a:lnTo>
                  <a:lnTo>
                    <a:pt x="521" y="1316"/>
                  </a:lnTo>
                  <a:lnTo>
                    <a:pt x="442" y="1325"/>
                  </a:lnTo>
                  <a:lnTo>
                    <a:pt x="354" y="1333"/>
                  </a:lnTo>
                  <a:lnTo>
                    <a:pt x="265" y="1316"/>
                  </a:lnTo>
                  <a:lnTo>
                    <a:pt x="186" y="1298"/>
                  </a:lnTo>
                  <a:lnTo>
                    <a:pt x="124" y="1263"/>
                  </a:lnTo>
                  <a:lnTo>
                    <a:pt x="80" y="1219"/>
                  </a:lnTo>
                  <a:lnTo>
                    <a:pt x="35" y="1166"/>
                  </a:lnTo>
                  <a:lnTo>
                    <a:pt x="9" y="1095"/>
                  </a:lnTo>
                  <a:lnTo>
                    <a:pt x="0" y="998"/>
                  </a:lnTo>
                  <a:lnTo>
                    <a:pt x="0" y="954"/>
                  </a:lnTo>
                  <a:lnTo>
                    <a:pt x="0" y="901"/>
                  </a:lnTo>
                  <a:lnTo>
                    <a:pt x="18" y="857"/>
                  </a:lnTo>
                  <a:lnTo>
                    <a:pt x="35" y="804"/>
                  </a:lnTo>
                  <a:lnTo>
                    <a:pt x="53" y="759"/>
                  </a:lnTo>
                  <a:lnTo>
                    <a:pt x="88" y="724"/>
                  </a:lnTo>
                  <a:lnTo>
                    <a:pt x="115" y="689"/>
                  </a:lnTo>
                  <a:lnTo>
                    <a:pt x="150" y="662"/>
                  </a:lnTo>
                  <a:lnTo>
                    <a:pt x="230" y="609"/>
                  </a:lnTo>
                  <a:lnTo>
                    <a:pt x="318" y="583"/>
                  </a:lnTo>
                  <a:lnTo>
                    <a:pt x="407" y="556"/>
                  </a:lnTo>
                  <a:lnTo>
                    <a:pt x="495" y="548"/>
                  </a:lnTo>
                  <a:lnTo>
                    <a:pt x="575" y="539"/>
                  </a:lnTo>
                  <a:lnTo>
                    <a:pt x="742" y="539"/>
                  </a:lnTo>
                  <a:lnTo>
                    <a:pt x="742" y="406"/>
                  </a:lnTo>
                  <a:lnTo>
                    <a:pt x="734" y="345"/>
                  </a:lnTo>
                  <a:lnTo>
                    <a:pt x="725" y="309"/>
                  </a:lnTo>
                  <a:lnTo>
                    <a:pt x="707" y="283"/>
                  </a:lnTo>
                  <a:lnTo>
                    <a:pt x="672" y="247"/>
                  </a:lnTo>
                  <a:lnTo>
                    <a:pt x="628" y="221"/>
                  </a:lnTo>
                  <a:lnTo>
                    <a:pt x="583" y="203"/>
                  </a:lnTo>
                  <a:lnTo>
                    <a:pt x="530" y="194"/>
                  </a:lnTo>
                  <a:lnTo>
                    <a:pt x="424" y="194"/>
                  </a:lnTo>
                  <a:lnTo>
                    <a:pt x="309" y="212"/>
                  </a:lnTo>
                  <a:lnTo>
                    <a:pt x="203" y="239"/>
                  </a:lnTo>
                  <a:lnTo>
                    <a:pt x="106" y="265"/>
                  </a:lnTo>
                  <a:lnTo>
                    <a:pt x="62" y="106"/>
                  </a:lnTo>
                  <a:close/>
                  <a:moveTo>
                    <a:pt x="407" y="733"/>
                  </a:moveTo>
                  <a:lnTo>
                    <a:pt x="407" y="733"/>
                  </a:lnTo>
                  <a:lnTo>
                    <a:pt x="362" y="759"/>
                  </a:lnTo>
                  <a:lnTo>
                    <a:pt x="318" y="786"/>
                  </a:lnTo>
                  <a:lnTo>
                    <a:pt x="292" y="821"/>
                  </a:lnTo>
                  <a:lnTo>
                    <a:pt x="274" y="865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1" y="1069"/>
                  </a:lnTo>
                  <a:lnTo>
                    <a:pt x="345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6" y="1121"/>
                  </a:lnTo>
                  <a:lnTo>
                    <a:pt x="628" y="1086"/>
                  </a:lnTo>
                  <a:lnTo>
                    <a:pt x="689" y="1051"/>
                  </a:lnTo>
                  <a:lnTo>
                    <a:pt x="742" y="1007"/>
                  </a:lnTo>
                  <a:lnTo>
                    <a:pt x="742" y="707"/>
                  </a:lnTo>
                  <a:lnTo>
                    <a:pt x="575" y="707"/>
                  </a:lnTo>
                  <a:lnTo>
                    <a:pt x="486" y="715"/>
                  </a:lnTo>
                  <a:lnTo>
                    <a:pt x="407" y="733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 noChangeArrowheads="1"/>
            </p:cNvSpPr>
            <p:nvPr/>
          </p:nvSpPr>
          <p:spPr bwMode="gray">
            <a:xfrm>
              <a:off x="5818188" y="3740150"/>
              <a:ext cx="363537" cy="481013"/>
            </a:xfrm>
            <a:custGeom>
              <a:avLst/>
              <a:gdLst>
                <a:gd name="T0" fmla="*/ 9234850 w 1008"/>
                <a:gd name="T1" fmla="*/ 13781708 h 1334"/>
                <a:gd name="T2" fmla="*/ 45914579 w 1008"/>
                <a:gd name="T3" fmla="*/ 2340161 h 1334"/>
                <a:gd name="T4" fmla="*/ 75830644 w 1008"/>
                <a:gd name="T5" fmla="*/ 0 h 1334"/>
                <a:gd name="T6" fmla="*/ 86236170 w 1008"/>
                <a:gd name="T7" fmla="*/ 1170080 h 1334"/>
                <a:gd name="T8" fmla="*/ 104576034 w 1008"/>
                <a:gd name="T9" fmla="*/ 5720593 h 1334"/>
                <a:gd name="T10" fmla="*/ 120704743 w 1008"/>
                <a:gd name="T11" fmla="*/ 17292309 h 1334"/>
                <a:gd name="T12" fmla="*/ 126427926 w 1008"/>
                <a:gd name="T13" fmla="*/ 25223254 h 1334"/>
                <a:gd name="T14" fmla="*/ 130980073 w 1008"/>
                <a:gd name="T15" fmla="*/ 43686005 h 1334"/>
                <a:gd name="T16" fmla="*/ 130980073 w 1008"/>
                <a:gd name="T17" fmla="*/ 52787030 h 1334"/>
                <a:gd name="T18" fmla="*/ 130980073 w 1008"/>
                <a:gd name="T19" fmla="*/ 169932806 h 1334"/>
                <a:gd name="T20" fmla="*/ 104576034 w 1008"/>
                <a:gd name="T21" fmla="*/ 169932806 h 1334"/>
                <a:gd name="T22" fmla="*/ 102234683 w 1008"/>
                <a:gd name="T23" fmla="*/ 151600586 h 1334"/>
                <a:gd name="T24" fmla="*/ 81553828 w 1008"/>
                <a:gd name="T25" fmla="*/ 165382294 h 1334"/>
                <a:gd name="T26" fmla="*/ 57490780 w 1008"/>
                <a:gd name="T27" fmla="*/ 172273328 h 1334"/>
                <a:gd name="T28" fmla="*/ 45914579 w 1008"/>
                <a:gd name="T29" fmla="*/ 173313239 h 1334"/>
                <a:gd name="T30" fmla="*/ 28745390 w 1008"/>
                <a:gd name="T31" fmla="*/ 169932806 h 1334"/>
                <a:gd name="T32" fmla="*/ 17169189 w 1008"/>
                <a:gd name="T33" fmla="*/ 164212213 h 1334"/>
                <a:gd name="T34" fmla="*/ 12616681 w 1008"/>
                <a:gd name="T35" fmla="*/ 160701612 h 1334"/>
                <a:gd name="T36" fmla="*/ 5723183 w 1008"/>
                <a:gd name="T37" fmla="*/ 150430145 h 1334"/>
                <a:gd name="T38" fmla="*/ 1170676 w 1008"/>
                <a:gd name="T39" fmla="*/ 138988598 h 1334"/>
                <a:gd name="T40" fmla="*/ 0 w 1008"/>
                <a:gd name="T41" fmla="*/ 126247162 h 1334"/>
                <a:gd name="T42" fmla="*/ 1170676 w 1008"/>
                <a:gd name="T43" fmla="*/ 113635175 h 1334"/>
                <a:gd name="T44" fmla="*/ 4552507 w 1008"/>
                <a:gd name="T45" fmla="*/ 103364069 h 1334"/>
                <a:gd name="T46" fmla="*/ 19510540 w 1008"/>
                <a:gd name="T47" fmla="*/ 86071759 h 1334"/>
                <a:gd name="T48" fmla="*/ 28745390 w 1008"/>
                <a:gd name="T49" fmla="*/ 80350806 h 1334"/>
                <a:gd name="T50" fmla="*/ 44743903 w 1008"/>
                <a:gd name="T51" fmla="*/ 74630213 h 1334"/>
                <a:gd name="T52" fmla="*/ 80383152 w 1008"/>
                <a:gd name="T53" fmla="*/ 70079339 h 1334"/>
                <a:gd name="T54" fmla="*/ 97682176 w 1008"/>
                <a:gd name="T55" fmla="*/ 70079339 h 1334"/>
                <a:gd name="T56" fmla="*/ 96511860 w 1008"/>
                <a:gd name="T57" fmla="*/ 45896357 h 1334"/>
                <a:gd name="T58" fmla="*/ 93130029 w 1008"/>
                <a:gd name="T59" fmla="*/ 37965051 h 1334"/>
                <a:gd name="T60" fmla="*/ 83894818 w 1008"/>
                <a:gd name="T61" fmla="*/ 28733856 h 1334"/>
                <a:gd name="T62" fmla="*/ 71278137 w 1008"/>
                <a:gd name="T63" fmla="*/ 25223254 h 1334"/>
                <a:gd name="T64" fmla="*/ 56320104 w 1008"/>
                <a:gd name="T65" fmla="*/ 25223254 h 1334"/>
                <a:gd name="T66" fmla="*/ 27574714 w 1008"/>
                <a:gd name="T67" fmla="*/ 29903936 h 1334"/>
                <a:gd name="T68" fmla="*/ 13787357 w 1008"/>
                <a:gd name="T69" fmla="*/ 34454810 h 1334"/>
                <a:gd name="T70" fmla="*/ 51767597 w 1008"/>
                <a:gd name="T71" fmla="*/ 96473035 h 1334"/>
                <a:gd name="T72" fmla="*/ 47085255 w 1008"/>
                <a:gd name="T73" fmla="*/ 98683387 h 1334"/>
                <a:gd name="T74" fmla="*/ 37850405 w 1008"/>
                <a:gd name="T75" fmla="*/ 106744501 h 1334"/>
                <a:gd name="T76" fmla="*/ 35639249 w 1008"/>
                <a:gd name="T77" fmla="*/ 111425183 h 1334"/>
                <a:gd name="T78" fmla="*/ 34468573 w 1008"/>
                <a:gd name="T79" fmla="*/ 126247162 h 1334"/>
                <a:gd name="T80" fmla="*/ 39021081 w 1008"/>
                <a:gd name="T81" fmla="*/ 138988598 h 1334"/>
                <a:gd name="T82" fmla="*/ 44743903 w 1008"/>
                <a:gd name="T83" fmla="*/ 143539472 h 1334"/>
                <a:gd name="T84" fmla="*/ 57490780 w 1008"/>
                <a:gd name="T85" fmla="*/ 148089984 h 1334"/>
                <a:gd name="T86" fmla="*/ 64384639 w 1008"/>
                <a:gd name="T87" fmla="*/ 146919904 h 1334"/>
                <a:gd name="T88" fmla="*/ 82724503 w 1008"/>
                <a:gd name="T89" fmla="*/ 141198950 h 1334"/>
                <a:gd name="T90" fmla="*/ 97682176 w 1008"/>
                <a:gd name="T91" fmla="*/ 130927844 h 1334"/>
                <a:gd name="T92" fmla="*/ 97682176 w 1008"/>
                <a:gd name="T93" fmla="*/ 91922522 h 1334"/>
                <a:gd name="T94" fmla="*/ 74659969 w 1008"/>
                <a:gd name="T95" fmla="*/ 91922522 h 1334"/>
                <a:gd name="T96" fmla="*/ 51767597 w 1008"/>
                <a:gd name="T97" fmla="*/ 96473035 h 13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8" h="1334">
                  <a:moveTo>
                    <a:pt x="71" y="106"/>
                  </a:moveTo>
                  <a:lnTo>
                    <a:pt x="71" y="106"/>
                  </a:lnTo>
                  <a:lnTo>
                    <a:pt x="212" y="53"/>
                  </a:lnTo>
                  <a:lnTo>
                    <a:pt x="353" y="18"/>
                  </a:lnTo>
                  <a:lnTo>
                    <a:pt x="504" y="0"/>
                  </a:lnTo>
                  <a:lnTo>
                    <a:pt x="583" y="0"/>
                  </a:lnTo>
                  <a:lnTo>
                    <a:pt x="663" y="9"/>
                  </a:lnTo>
                  <a:lnTo>
                    <a:pt x="733" y="18"/>
                  </a:lnTo>
                  <a:lnTo>
                    <a:pt x="804" y="44"/>
                  </a:lnTo>
                  <a:lnTo>
                    <a:pt x="875" y="80"/>
                  </a:lnTo>
                  <a:lnTo>
                    <a:pt x="928" y="133"/>
                  </a:lnTo>
                  <a:lnTo>
                    <a:pt x="972" y="194"/>
                  </a:lnTo>
                  <a:lnTo>
                    <a:pt x="998" y="265"/>
                  </a:lnTo>
                  <a:lnTo>
                    <a:pt x="1007" y="336"/>
                  </a:lnTo>
                  <a:lnTo>
                    <a:pt x="1007" y="406"/>
                  </a:lnTo>
                  <a:lnTo>
                    <a:pt x="1007" y="1307"/>
                  </a:lnTo>
                  <a:lnTo>
                    <a:pt x="804" y="1307"/>
                  </a:lnTo>
                  <a:lnTo>
                    <a:pt x="786" y="1166"/>
                  </a:lnTo>
                  <a:lnTo>
                    <a:pt x="707" y="1227"/>
                  </a:lnTo>
                  <a:lnTo>
                    <a:pt x="627" y="1272"/>
                  </a:lnTo>
                  <a:lnTo>
                    <a:pt x="539" y="1307"/>
                  </a:lnTo>
                  <a:lnTo>
                    <a:pt x="442" y="1325"/>
                  </a:lnTo>
                  <a:lnTo>
                    <a:pt x="353" y="1333"/>
                  </a:lnTo>
                  <a:lnTo>
                    <a:pt x="265" y="1316"/>
                  </a:lnTo>
                  <a:lnTo>
                    <a:pt x="221" y="1307"/>
                  </a:lnTo>
                  <a:lnTo>
                    <a:pt x="177" y="1289"/>
                  </a:lnTo>
                  <a:lnTo>
                    <a:pt x="132" y="1263"/>
                  </a:lnTo>
                  <a:lnTo>
                    <a:pt x="97" y="1236"/>
                  </a:lnTo>
                  <a:lnTo>
                    <a:pt x="71" y="1201"/>
                  </a:lnTo>
                  <a:lnTo>
                    <a:pt x="44" y="1157"/>
                  </a:lnTo>
                  <a:lnTo>
                    <a:pt x="18" y="1121"/>
                  </a:lnTo>
                  <a:lnTo>
                    <a:pt x="9" y="1069"/>
                  </a:lnTo>
                  <a:lnTo>
                    <a:pt x="0" y="1024"/>
                  </a:lnTo>
                  <a:lnTo>
                    <a:pt x="0" y="971"/>
                  </a:lnTo>
                  <a:lnTo>
                    <a:pt x="9" y="874"/>
                  </a:lnTo>
                  <a:lnTo>
                    <a:pt x="18" y="839"/>
                  </a:lnTo>
                  <a:lnTo>
                    <a:pt x="35" y="795"/>
                  </a:lnTo>
                  <a:lnTo>
                    <a:pt x="88" y="724"/>
                  </a:lnTo>
                  <a:lnTo>
                    <a:pt x="150" y="662"/>
                  </a:lnTo>
                  <a:lnTo>
                    <a:pt x="221" y="618"/>
                  </a:lnTo>
                  <a:lnTo>
                    <a:pt x="283" y="592"/>
                  </a:lnTo>
                  <a:lnTo>
                    <a:pt x="344" y="574"/>
                  </a:lnTo>
                  <a:lnTo>
                    <a:pt x="477" y="548"/>
                  </a:lnTo>
                  <a:lnTo>
                    <a:pt x="618" y="539"/>
                  </a:lnTo>
                  <a:lnTo>
                    <a:pt x="751" y="539"/>
                  </a:lnTo>
                  <a:lnTo>
                    <a:pt x="751" y="415"/>
                  </a:lnTo>
                  <a:lnTo>
                    <a:pt x="742" y="353"/>
                  </a:lnTo>
                  <a:lnTo>
                    <a:pt x="716" y="292"/>
                  </a:lnTo>
                  <a:lnTo>
                    <a:pt x="689" y="247"/>
                  </a:lnTo>
                  <a:lnTo>
                    <a:pt x="645" y="221"/>
                  </a:lnTo>
                  <a:lnTo>
                    <a:pt x="601" y="203"/>
                  </a:lnTo>
                  <a:lnTo>
                    <a:pt x="548" y="194"/>
                  </a:lnTo>
                  <a:lnTo>
                    <a:pt x="433" y="194"/>
                  </a:lnTo>
                  <a:lnTo>
                    <a:pt x="327" y="203"/>
                  </a:lnTo>
                  <a:lnTo>
                    <a:pt x="212" y="230"/>
                  </a:lnTo>
                  <a:lnTo>
                    <a:pt x="106" y="265"/>
                  </a:lnTo>
                  <a:lnTo>
                    <a:pt x="71" y="106"/>
                  </a:lnTo>
                  <a:close/>
                  <a:moveTo>
                    <a:pt x="398" y="742"/>
                  </a:moveTo>
                  <a:lnTo>
                    <a:pt x="398" y="742"/>
                  </a:lnTo>
                  <a:lnTo>
                    <a:pt x="362" y="759"/>
                  </a:lnTo>
                  <a:lnTo>
                    <a:pt x="327" y="786"/>
                  </a:lnTo>
                  <a:lnTo>
                    <a:pt x="291" y="821"/>
                  </a:lnTo>
                  <a:lnTo>
                    <a:pt x="274" y="857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0" y="1069"/>
                  </a:lnTo>
                  <a:lnTo>
                    <a:pt x="344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5" y="1121"/>
                  </a:lnTo>
                  <a:lnTo>
                    <a:pt x="636" y="1086"/>
                  </a:lnTo>
                  <a:lnTo>
                    <a:pt x="698" y="1051"/>
                  </a:lnTo>
                  <a:lnTo>
                    <a:pt x="751" y="1007"/>
                  </a:lnTo>
                  <a:lnTo>
                    <a:pt x="751" y="707"/>
                  </a:lnTo>
                  <a:lnTo>
                    <a:pt x="574" y="707"/>
                  </a:lnTo>
                  <a:lnTo>
                    <a:pt x="486" y="715"/>
                  </a:lnTo>
                  <a:lnTo>
                    <a:pt x="398" y="742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 noChangeArrowheads="1"/>
            </p:cNvSpPr>
            <p:nvPr/>
          </p:nvSpPr>
          <p:spPr bwMode="gray">
            <a:xfrm>
              <a:off x="5376863" y="3746500"/>
              <a:ext cx="400050" cy="465138"/>
            </a:xfrm>
            <a:custGeom>
              <a:avLst/>
              <a:gdLst>
                <a:gd name="T0" fmla="*/ 0 w 1113"/>
                <a:gd name="T1" fmla="*/ 0 h 1290"/>
                <a:gd name="T2" fmla="*/ 0 w 1113"/>
                <a:gd name="T3" fmla="*/ 0 h 1290"/>
                <a:gd name="T4" fmla="*/ 36303190 w 1113"/>
                <a:gd name="T5" fmla="*/ 0 h 1290"/>
                <a:gd name="T6" fmla="*/ 36303190 w 1113"/>
                <a:gd name="T7" fmla="*/ 0 h 1290"/>
                <a:gd name="T8" fmla="*/ 58007609 w 1113"/>
                <a:gd name="T9" fmla="*/ 69946659 h 1290"/>
                <a:gd name="T10" fmla="*/ 58007609 w 1113"/>
                <a:gd name="T11" fmla="*/ 69946659 h 1290"/>
                <a:gd name="T12" fmla="*/ 64854826 w 1113"/>
                <a:gd name="T13" fmla="*/ 91788674 h 1290"/>
                <a:gd name="T14" fmla="*/ 70539275 w 1113"/>
                <a:gd name="T15" fmla="*/ 113630689 h 1290"/>
                <a:gd name="T16" fmla="*/ 70539275 w 1113"/>
                <a:gd name="T17" fmla="*/ 113630689 h 1290"/>
                <a:gd name="T18" fmla="*/ 75190350 w 1113"/>
                <a:gd name="T19" fmla="*/ 133132592 h 1290"/>
                <a:gd name="T20" fmla="*/ 75190350 w 1113"/>
                <a:gd name="T21" fmla="*/ 133132592 h 1290"/>
                <a:gd name="T22" fmla="*/ 85396477 w 1113"/>
                <a:gd name="T23" fmla="*/ 101019680 h 1290"/>
                <a:gd name="T24" fmla="*/ 94569232 w 1113"/>
                <a:gd name="T25" fmla="*/ 67736352 h 1290"/>
                <a:gd name="T26" fmla="*/ 102579218 w 1113"/>
                <a:gd name="T27" fmla="*/ 34453385 h 1290"/>
                <a:gd name="T28" fmla="*/ 108263666 w 1113"/>
                <a:gd name="T29" fmla="*/ 0 h 1290"/>
                <a:gd name="T30" fmla="*/ 108263666 w 1113"/>
                <a:gd name="T31" fmla="*/ 0 h 1290"/>
                <a:gd name="T32" fmla="*/ 143662520 w 1113"/>
                <a:gd name="T33" fmla="*/ 0 h 1290"/>
                <a:gd name="T34" fmla="*/ 143662520 w 1113"/>
                <a:gd name="T35" fmla="*/ 0 h 1290"/>
                <a:gd name="T36" fmla="*/ 134489765 w 1113"/>
                <a:gd name="T37" fmla="*/ 43554224 h 1290"/>
                <a:gd name="T38" fmla="*/ 123120869 w 1113"/>
                <a:gd name="T39" fmla="*/ 86068198 h 1290"/>
                <a:gd name="T40" fmla="*/ 117436061 w 1113"/>
                <a:gd name="T41" fmla="*/ 106740157 h 1290"/>
                <a:gd name="T42" fmla="*/ 109426435 w 1113"/>
                <a:gd name="T43" fmla="*/ 127412115 h 1290"/>
                <a:gd name="T44" fmla="*/ 101416449 w 1113"/>
                <a:gd name="T45" fmla="*/ 146913657 h 1290"/>
                <a:gd name="T46" fmla="*/ 92243694 w 1113"/>
                <a:gd name="T47" fmla="*/ 167585616 h 1290"/>
                <a:gd name="T48" fmla="*/ 92243694 w 1113"/>
                <a:gd name="T49" fmla="*/ 167585616 h 1290"/>
                <a:gd name="T50" fmla="*/ 49997624 w 1113"/>
                <a:gd name="T51" fmla="*/ 167585616 h 1290"/>
                <a:gd name="T52" fmla="*/ 49997624 w 1113"/>
                <a:gd name="T53" fmla="*/ 167585616 h 1290"/>
                <a:gd name="T54" fmla="*/ 0 w 1113"/>
                <a:gd name="T55" fmla="*/ 0 h 12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3" h="1290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449" y="538"/>
                  </a:lnTo>
                  <a:lnTo>
                    <a:pt x="502" y="706"/>
                  </a:lnTo>
                  <a:lnTo>
                    <a:pt x="546" y="874"/>
                  </a:lnTo>
                  <a:lnTo>
                    <a:pt x="582" y="1024"/>
                  </a:lnTo>
                  <a:lnTo>
                    <a:pt x="661" y="777"/>
                  </a:lnTo>
                  <a:lnTo>
                    <a:pt x="732" y="521"/>
                  </a:lnTo>
                  <a:lnTo>
                    <a:pt x="794" y="265"/>
                  </a:lnTo>
                  <a:lnTo>
                    <a:pt x="838" y="0"/>
                  </a:lnTo>
                  <a:lnTo>
                    <a:pt x="1112" y="0"/>
                  </a:lnTo>
                  <a:lnTo>
                    <a:pt x="1041" y="335"/>
                  </a:lnTo>
                  <a:lnTo>
                    <a:pt x="953" y="662"/>
                  </a:lnTo>
                  <a:lnTo>
                    <a:pt x="909" y="821"/>
                  </a:lnTo>
                  <a:lnTo>
                    <a:pt x="847" y="980"/>
                  </a:lnTo>
                  <a:lnTo>
                    <a:pt x="785" y="1130"/>
                  </a:lnTo>
                  <a:lnTo>
                    <a:pt x="714" y="1289"/>
                  </a:lnTo>
                  <a:lnTo>
                    <a:pt x="387" y="1289"/>
                  </a:lnTo>
                  <a:lnTo>
                    <a:pt x="0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 noChangeArrowheads="1"/>
            </p:cNvSpPr>
            <p:nvPr/>
          </p:nvSpPr>
          <p:spPr bwMode="gray">
            <a:xfrm>
              <a:off x="6191250" y="3735388"/>
              <a:ext cx="28575" cy="41275"/>
            </a:xfrm>
            <a:custGeom>
              <a:avLst/>
              <a:gdLst>
                <a:gd name="T0" fmla="*/ 4465558 w 80"/>
                <a:gd name="T1" fmla="*/ 2190087 h 115"/>
                <a:gd name="T2" fmla="*/ 0 w 80"/>
                <a:gd name="T3" fmla="*/ 2190087 h 115"/>
                <a:gd name="T4" fmla="*/ 0 w 80"/>
                <a:gd name="T5" fmla="*/ 0 h 115"/>
                <a:gd name="T6" fmla="*/ 10079117 w 80"/>
                <a:gd name="T7" fmla="*/ 0 h 115"/>
                <a:gd name="T8" fmla="*/ 10079117 w 80"/>
                <a:gd name="T9" fmla="*/ 2190087 h 115"/>
                <a:gd name="T10" fmla="*/ 5613559 w 80"/>
                <a:gd name="T11" fmla="*/ 2190087 h 115"/>
                <a:gd name="T12" fmla="*/ 5613559 w 80"/>
                <a:gd name="T13" fmla="*/ 14685286 h 115"/>
                <a:gd name="T14" fmla="*/ 4465558 w 80"/>
                <a:gd name="T15" fmla="*/ 14685286 h 115"/>
                <a:gd name="T16" fmla="*/ 4465558 w 80"/>
                <a:gd name="T17" fmla="*/ 219008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15">
                  <a:moveTo>
                    <a:pt x="35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7"/>
                  </a:lnTo>
                  <a:lnTo>
                    <a:pt x="44" y="17"/>
                  </a:lnTo>
                  <a:lnTo>
                    <a:pt x="44" y="114"/>
                  </a:lnTo>
                  <a:lnTo>
                    <a:pt x="35" y="114"/>
                  </a:lnTo>
                  <a:lnTo>
                    <a:pt x="35" y="17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 noChangeArrowheads="1"/>
            </p:cNvSpPr>
            <p:nvPr/>
          </p:nvSpPr>
          <p:spPr bwMode="gray">
            <a:xfrm>
              <a:off x="6223000" y="3735388"/>
              <a:ext cx="41275" cy="41275"/>
            </a:xfrm>
            <a:custGeom>
              <a:avLst/>
              <a:gdLst>
                <a:gd name="T0" fmla="*/ 12280736 w 116"/>
                <a:gd name="T1" fmla="*/ 7858042 h 115"/>
                <a:gd name="T2" fmla="*/ 12280736 w 116"/>
                <a:gd name="T3" fmla="*/ 7858042 h 115"/>
                <a:gd name="T4" fmla="*/ 12280736 w 116"/>
                <a:gd name="T5" fmla="*/ 2190087 h 115"/>
                <a:gd name="T6" fmla="*/ 12280736 w 116"/>
                <a:gd name="T7" fmla="*/ 2190087 h 115"/>
                <a:gd name="T8" fmla="*/ 12280736 w 116"/>
                <a:gd name="T9" fmla="*/ 2190087 h 115"/>
                <a:gd name="T10" fmla="*/ 10128743 w 116"/>
                <a:gd name="T11" fmla="*/ 7858042 h 115"/>
                <a:gd name="T12" fmla="*/ 7849722 w 116"/>
                <a:gd name="T13" fmla="*/ 14685286 h 115"/>
                <a:gd name="T14" fmla="*/ 6710034 w 116"/>
                <a:gd name="T15" fmla="*/ 14685286 h 115"/>
                <a:gd name="T16" fmla="*/ 4431369 w 116"/>
                <a:gd name="T17" fmla="*/ 7858042 h 115"/>
                <a:gd name="T18" fmla="*/ 4431369 w 116"/>
                <a:gd name="T19" fmla="*/ 7858042 h 115"/>
                <a:gd name="T20" fmla="*/ 2279020 w 116"/>
                <a:gd name="T21" fmla="*/ 2190087 h 115"/>
                <a:gd name="T22" fmla="*/ 2279020 w 116"/>
                <a:gd name="T23" fmla="*/ 2190087 h 115"/>
                <a:gd name="T24" fmla="*/ 2279020 w 116"/>
                <a:gd name="T25" fmla="*/ 2190087 h 115"/>
                <a:gd name="T26" fmla="*/ 2279020 w 116"/>
                <a:gd name="T27" fmla="*/ 7858042 h 115"/>
                <a:gd name="T28" fmla="*/ 2279020 w 116"/>
                <a:gd name="T29" fmla="*/ 14685286 h 115"/>
                <a:gd name="T30" fmla="*/ 0 w 116"/>
                <a:gd name="T31" fmla="*/ 14685286 h 115"/>
                <a:gd name="T32" fmla="*/ 1139332 w 116"/>
                <a:gd name="T33" fmla="*/ 0 h 115"/>
                <a:gd name="T34" fmla="*/ 3418353 w 116"/>
                <a:gd name="T35" fmla="*/ 0 h 115"/>
                <a:gd name="T36" fmla="*/ 5570702 w 116"/>
                <a:gd name="T37" fmla="*/ 6827244 h 115"/>
                <a:gd name="T38" fmla="*/ 5570702 w 116"/>
                <a:gd name="T39" fmla="*/ 6827244 h 115"/>
                <a:gd name="T40" fmla="*/ 6710034 w 116"/>
                <a:gd name="T41" fmla="*/ 12495558 h 115"/>
                <a:gd name="T42" fmla="*/ 6710034 w 116"/>
                <a:gd name="T43" fmla="*/ 12495558 h 115"/>
                <a:gd name="T44" fmla="*/ 6710034 w 116"/>
                <a:gd name="T45" fmla="*/ 12495558 h 115"/>
                <a:gd name="T46" fmla="*/ 8989055 w 116"/>
                <a:gd name="T47" fmla="*/ 6827244 h 115"/>
                <a:gd name="T48" fmla="*/ 11141403 w 116"/>
                <a:gd name="T49" fmla="*/ 0 h 115"/>
                <a:gd name="T50" fmla="*/ 13420424 w 116"/>
                <a:gd name="T51" fmla="*/ 0 h 115"/>
                <a:gd name="T52" fmla="*/ 14559756 w 116"/>
                <a:gd name="T53" fmla="*/ 14685286 h 115"/>
                <a:gd name="T54" fmla="*/ 12280736 w 116"/>
                <a:gd name="T55" fmla="*/ 14685286 h 115"/>
                <a:gd name="T56" fmla="*/ 12280736 w 116"/>
                <a:gd name="T57" fmla="*/ 7858042 h 1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115">
                  <a:moveTo>
                    <a:pt x="97" y="61"/>
                  </a:moveTo>
                  <a:lnTo>
                    <a:pt x="97" y="61"/>
                  </a:lnTo>
                  <a:lnTo>
                    <a:pt x="97" y="17"/>
                  </a:lnTo>
                  <a:lnTo>
                    <a:pt x="80" y="61"/>
                  </a:lnTo>
                  <a:lnTo>
                    <a:pt x="62" y="114"/>
                  </a:lnTo>
                  <a:lnTo>
                    <a:pt x="53" y="114"/>
                  </a:lnTo>
                  <a:lnTo>
                    <a:pt x="35" y="61"/>
                  </a:lnTo>
                  <a:lnTo>
                    <a:pt x="18" y="17"/>
                  </a:lnTo>
                  <a:lnTo>
                    <a:pt x="18" y="61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9" y="0"/>
                  </a:lnTo>
                  <a:lnTo>
                    <a:pt x="27" y="0"/>
                  </a:lnTo>
                  <a:lnTo>
                    <a:pt x="44" y="53"/>
                  </a:lnTo>
                  <a:lnTo>
                    <a:pt x="53" y="97"/>
                  </a:lnTo>
                  <a:lnTo>
                    <a:pt x="71" y="53"/>
                  </a:lnTo>
                  <a:lnTo>
                    <a:pt x="88" y="0"/>
                  </a:lnTo>
                  <a:lnTo>
                    <a:pt x="106" y="0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61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922" y="542846"/>
            <a:ext cx="654072" cy="517807"/>
          </a:xfrm>
          <a:prstGeom prst="rect">
            <a:avLst/>
          </a:prstGeom>
        </p:spPr>
      </p:pic>
      <p:pic>
        <p:nvPicPr>
          <p:cNvPr id="90" name="Picture 10" descr="Image result for oracle jet 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11" y="523980"/>
            <a:ext cx="1013149" cy="5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41" y="2276696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3" y="171984"/>
            <a:ext cx="10339858" cy="281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Logistics </a:t>
            </a:r>
            <a:r>
              <a:rPr lang="en-US" dirty="0" err="1" smtClean="0"/>
              <a:t>Microservice</a:t>
            </a:r>
            <a:r>
              <a:rPr lang="en-US" dirty="0" smtClean="0"/>
              <a:t> per 14/2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281945" y="1905326"/>
            <a:ext cx="3160267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ounded Rectangle 44"/>
          <p:cNvSpPr/>
          <p:nvPr/>
        </p:nvSpPr>
        <p:spPr>
          <a:xfrm>
            <a:off x="2300604" y="4422713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06686" y="449112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2" y="5908276"/>
            <a:ext cx="2034648" cy="435739"/>
          </a:xfrm>
          <a:prstGeom prst="rect">
            <a:avLst/>
          </a:prstGeom>
        </p:spPr>
      </p:pic>
      <p:sp>
        <p:nvSpPr>
          <p:cNvPr id="36" name="Flowchart: Magnetic Disk 35"/>
          <p:cNvSpPr/>
          <p:nvPr/>
        </p:nvSpPr>
        <p:spPr>
          <a:xfrm>
            <a:off x="2445562" y="4843511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37" name="Cube 36"/>
          <p:cNvSpPr/>
          <p:nvPr/>
        </p:nvSpPr>
        <p:spPr>
          <a:xfrm>
            <a:off x="2522305" y="2250982"/>
            <a:ext cx="2416054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5" y="314021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31" y="6425190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70" y="2323135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9654871" y="854918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Apiary</a:t>
            </a:r>
            <a:endParaRPr lang="nl-NL" dirty="0"/>
          </a:p>
        </p:txBody>
      </p:sp>
      <p:sp>
        <p:nvSpPr>
          <p:cNvPr id="62" name="Rounded Rectangle 61"/>
          <p:cNvSpPr/>
          <p:nvPr/>
        </p:nvSpPr>
        <p:spPr>
          <a:xfrm>
            <a:off x="3430549" y="784554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Platform</a:t>
            </a:r>
            <a:endParaRPr lang="nl-N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490" y="544464"/>
            <a:ext cx="618954" cy="400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561" y="777639"/>
            <a:ext cx="566651" cy="238082"/>
          </a:xfrm>
          <a:prstGeom prst="rect">
            <a:avLst/>
          </a:prstGeom>
        </p:spPr>
      </p:pic>
      <p:pic>
        <p:nvPicPr>
          <p:cNvPr id="67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6" y="4422667"/>
            <a:ext cx="1061866" cy="10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65" y="1843787"/>
            <a:ext cx="1505871" cy="1003915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6379360" y="2559494"/>
            <a:ext cx="2227733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Wercker</a:t>
            </a:r>
            <a:r>
              <a:rPr lang="en-US" dirty="0" smtClean="0"/>
              <a:t> Container CI/CD</a:t>
            </a:r>
            <a:endParaRPr lang="nl-NL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9396" y="2461903"/>
            <a:ext cx="920564" cy="21718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9654871" y="2559494"/>
            <a:ext cx="1582273" cy="699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GitHub</a:t>
            </a:r>
            <a:endParaRPr lang="nl-NL" dirty="0">
              <a:solidFill>
                <a:schemeClr val="dk1"/>
              </a:solidFill>
            </a:endParaRPr>
          </a:p>
        </p:txBody>
      </p:sp>
      <p:pic>
        <p:nvPicPr>
          <p:cNvPr id="93" name="Picture 6" descr="Image result for github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993" y="2372966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8573007" y="2847702"/>
            <a:ext cx="1140823" cy="1967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Left Arrow 93"/>
          <p:cNvSpPr/>
          <p:nvPr/>
        </p:nvSpPr>
        <p:spPr>
          <a:xfrm>
            <a:off x="4891837" y="2826796"/>
            <a:ext cx="1487523" cy="217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ounded Rectangle 94"/>
          <p:cNvSpPr/>
          <p:nvPr/>
        </p:nvSpPr>
        <p:spPr>
          <a:xfrm>
            <a:off x="6420917" y="3508987"/>
            <a:ext cx="2227733" cy="6992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Wercker</a:t>
            </a:r>
            <a:r>
              <a:rPr lang="en-US" dirty="0" smtClean="0"/>
              <a:t> Container </a:t>
            </a:r>
            <a:r>
              <a:rPr lang="en-US" dirty="0"/>
              <a:t>Registry</a:t>
            </a:r>
            <a:endParaRPr lang="nl-NL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11"/>
          <a:srcRect l="80619" t="40570" r="9269" b="28954"/>
          <a:stretch/>
        </p:blipFill>
        <p:spPr>
          <a:xfrm>
            <a:off x="8394228" y="3447277"/>
            <a:ext cx="405732" cy="54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8150622" y="3140215"/>
            <a:ext cx="243606" cy="46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Up Arrow 7"/>
          <p:cNvSpPr/>
          <p:nvPr/>
        </p:nvSpPr>
        <p:spPr>
          <a:xfrm>
            <a:off x="6489990" y="3084272"/>
            <a:ext cx="257416" cy="478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>
            <a:stCxn id="37" idx="3"/>
          </p:cNvCxnSpPr>
          <p:nvPr/>
        </p:nvCxnSpPr>
        <p:spPr>
          <a:xfrm flipH="1">
            <a:off x="3006686" y="3606900"/>
            <a:ext cx="554156" cy="14537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687994" y="4449082"/>
            <a:ext cx="14222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8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21" y="6451559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4080" y="5073352"/>
            <a:ext cx="673673" cy="858932"/>
          </a:xfrm>
          <a:prstGeom prst="rect">
            <a:avLst/>
          </a:prstGeom>
        </p:spPr>
      </p:pic>
      <p:pic>
        <p:nvPicPr>
          <p:cNvPr id="1026" name="Picture 2" descr="Image result for postman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15" y="686244"/>
            <a:ext cx="597748" cy="5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803511" y="1091112"/>
            <a:ext cx="823790" cy="8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</p:cNvCxnSpPr>
          <p:nvPr/>
        </p:nvCxnSpPr>
        <p:spPr>
          <a:xfrm flipV="1">
            <a:off x="3000263" y="956276"/>
            <a:ext cx="430286" cy="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430549" y="1447985"/>
            <a:ext cx="1510274" cy="95728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76961" y="1162221"/>
            <a:ext cx="4693600" cy="313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61988" cy="746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– Data Stores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2315901" y="2111814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21983" y="2180221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044907" y="3087608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52" name="Rounded Rectangle 51"/>
          <p:cNvSpPr/>
          <p:nvPr/>
        </p:nvSpPr>
        <p:spPr>
          <a:xfrm>
            <a:off x="6048224" y="2111814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602061" y="2180221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669283" y="2482514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603394" y="2669255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6200813" y="3043770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54" name="Folded Corner 53"/>
          <p:cNvSpPr/>
          <p:nvPr/>
        </p:nvSpPr>
        <p:spPr>
          <a:xfrm>
            <a:off x="8509951" y="131147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xtBox 70"/>
          <p:cNvSpPr txBox="1"/>
          <p:nvPr/>
        </p:nvSpPr>
        <p:spPr>
          <a:xfrm>
            <a:off x="8500472" y="134111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Stock Log</a:t>
            </a:r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Timestamp</a:t>
            </a:r>
          </a:p>
          <a:p>
            <a:r>
              <a:rPr lang="en-US" sz="1100" dirty="0" err="1" smtClean="0"/>
              <a:t>QuantityChange</a:t>
            </a:r>
            <a:endParaRPr lang="en-US" sz="1100" dirty="0" smtClean="0"/>
          </a:p>
          <a:p>
            <a:r>
              <a:rPr lang="en-US" sz="1100" dirty="0" smtClean="0"/>
              <a:t>Category (order pick, damage, lost, replenish,…)</a:t>
            </a:r>
          </a:p>
          <a:p>
            <a:r>
              <a:rPr lang="en-US" sz="1100" dirty="0" smtClean="0"/>
              <a:t>Location (which warehouse, which location)</a:t>
            </a:r>
          </a:p>
          <a:p>
            <a:r>
              <a:rPr lang="en-US" sz="1100" dirty="0" smtClean="0"/>
              <a:t>Notes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4" name="Folded Corner 93"/>
          <p:cNvSpPr/>
          <p:nvPr/>
        </p:nvSpPr>
        <p:spPr>
          <a:xfrm>
            <a:off x="5921043" y="3897381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TextBox 94"/>
          <p:cNvSpPr txBox="1"/>
          <p:nvPr/>
        </p:nvSpPr>
        <p:spPr>
          <a:xfrm>
            <a:off x="5911564" y="3927021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Details</a:t>
            </a:r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Name</a:t>
            </a:r>
          </a:p>
          <a:p>
            <a:r>
              <a:rPr lang="en-US" sz="1100" dirty="0" smtClean="0"/>
              <a:t>Weight</a:t>
            </a:r>
          </a:p>
          <a:p>
            <a:r>
              <a:rPr lang="en-US" sz="1100" dirty="0" smtClean="0"/>
              <a:t>Dimensions</a:t>
            </a:r>
          </a:p>
          <a:p>
            <a:r>
              <a:rPr lang="en-US" sz="1100" dirty="0" smtClean="0"/>
              <a:t>Categories (e.g. food, clothes, X-rated content, explicit lyrics, seeds, ..)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6" name="Folded Corner 95"/>
          <p:cNvSpPr/>
          <p:nvPr/>
        </p:nvSpPr>
        <p:spPr>
          <a:xfrm>
            <a:off x="3063358" y="4036773"/>
            <a:ext cx="1802632" cy="271237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xtBox 96"/>
          <p:cNvSpPr txBox="1"/>
          <p:nvPr/>
        </p:nvSpPr>
        <p:spPr>
          <a:xfrm>
            <a:off x="3053878" y="4066413"/>
            <a:ext cx="155295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 smtClean="0"/>
              <a:t>Shippings</a:t>
            </a:r>
            <a:endParaRPr lang="en-US" sz="1100" b="1" i="1" dirty="0" smtClean="0"/>
          </a:p>
          <a:p>
            <a:r>
              <a:rPr lang="en-US" sz="1100" dirty="0" err="1" smtClean="0"/>
              <a:t>OrderIdentifier</a:t>
            </a:r>
            <a:endParaRPr lang="en-US" sz="1100" dirty="0" smtClean="0"/>
          </a:p>
          <a:p>
            <a:r>
              <a:rPr lang="en-US" sz="1100" dirty="0" smtClean="0"/>
              <a:t>Destination </a:t>
            </a:r>
          </a:p>
          <a:p>
            <a:r>
              <a:rPr lang="en-US" sz="1100" dirty="0" smtClean="0"/>
              <a:t>Status  </a:t>
            </a:r>
          </a:p>
          <a:p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smtClean="0"/>
              <a:t>Parcels</a:t>
            </a:r>
          </a:p>
          <a:p>
            <a:r>
              <a:rPr lang="en-US" sz="1100" dirty="0" smtClean="0"/>
              <a:t>  Location</a:t>
            </a:r>
          </a:p>
          <a:p>
            <a:r>
              <a:rPr lang="en-US" sz="1100" dirty="0" smtClean="0"/>
              <a:t>  ETA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ParcelAuditLog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ParcelLogItem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Timestamp, </a:t>
            </a:r>
            <a:r>
              <a:rPr lang="en-US" sz="1100" dirty="0" err="1" smtClean="0"/>
              <a:t>STatus</a:t>
            </a:r>
            <a:endParaRPr lang="en-US" sz="1100" dirty="0" smtClean="0"/>
          </a:p>
          <a:p>
            <a:r>
              <a:rPr lang="en-US" sz="1100" dirty="0" smtClean="0"/>
              <a:t>Items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   Quantity</a:t>
            </a:r>
          </a:p>
          <a:p>
            <a:r>
              <a:rPr lang="en-US" sz="1100" dirty="0" err="1" smtClean="0"/>
              <a:t>AuditTrail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8" name="Folded Corner 97"/>
          <p:cNvSpPr/>
          <p:nvPr/>
        </p:nvSpPr>
        <p:spPr>
          <a:xfrm>
            <a:off x="1550900" y="1896568"/>
            <a:ext cx="1371059" cy="968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TextBox 98"/>
          <p:cNvSpPr txBox="1"/>
          <p:nvPr/>
        </p:nvSpPr>
        <p:spPr>
          <a:xfrm>
            <a:off x="1541421" y="1926208"/>
            <a:ext cx="28963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Rules</a:t>
            </a:r>
          </a:p>
          <a:p>
            <a:r>
              <a:rPr lang="en-US" sz="1100" dirty="0" err="1" smtClean="0"/>
              <a:t>ProductCategory</a:t>
            </a:r>
            <a:endParaRPr lang="en-US" sz="1100" dirty="0" smtClean="0"/>
          </a:p>
          <a:p>
            <a:r>
              <a:rPr lang="en-US" sz="1100" dirty="0" smtClean="0"/>
              <a:t>Country</a:t>
            </a:r>
          </a:p>
          <a:p>
            <a:r>
              <a:rPr lang="en-US" sz="1100" dirty="0" err="1" smtClean="0"/>
              <a:t>MaximumQuantity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19" name="Folded Corner 18"/>
          <p:cNvSpPr/>
          <p:nvPr/>
        </p:nvSpPr>
        <p:spPr>
          <a:xfrm>
            <a:off x="1176316" y="3485780"/>
            <a:ext cx="1371059" cy="744513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1134624" y="3462204"/>
            <a:ext cx="12373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Countries</a:t>
            </a:r>
          </a:p>
          <a:p>
            <a:r>
              <a:rPr lang="en-US" sz="1100" dirty="0" err="1" smtClean="0"/>
              <a:t>TwoLetterIsoCode</a:t>
            </a:r>
            <a:endParaRPr lang="en-US" sz="1100" dirty="0" smtClean="0"/>
          </a:p>
          <a:p>
            <a:r>
              <a:rPr lang="en-US" sz="1100" dirty="0" err="1" smtClean="0"/>
              <a:t>DisplayName</a:t>
            </a:r>
            <a:endParaRPr lang="en-US" sz="1100" dirty="0" smtClean="0"/>
          </a:p>
          <a:p>
            <a:r>
              <a:rPr lang="en-US" sz="1100" dirty="0" smtClean="0"/>
              <a:t>Geolocation</a:t>
            </a:r>
            <a:endParaRPr lang="en-US" sz="1100" dirty="0"/>
          </a:p>
          <a:p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730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Testing/Demo Harness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3867140" y="1774079"/>
            <a:ext cx="1962037" cy="957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3855650" y="2104938"/>
            <a:ext cx="1631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Generate calls to </a:t>
            </a:r>
            <a:br>
              <a:rPr lang="en-US" sz="1600" dirty="0" smtClean="0"/>
            </a:br>
            <a:r>
              <a:rPr lang="en-US" sz="1600" dirty="0" smtClean="0"/>
              <a:t>Submit Shipping</a:t>
            </a:r>
            <a:endParaRPr lang="nl-N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4754" y="17106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45" name="Cube 44"/>
          <p:cNvSpPr/>
          <p:nvPr/>
        </p:nvSpPr>
        <p:spPr>
          <a:xfrm>
            <a:off x="5840666" y="662403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829177" y="993262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 for submitted shipping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71362" y="59899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54" name="Cube 53"/>
          <p:cNvSpPr/>
          <p:nvPr/>
        </p:nvSpPr>
        <p:spPr>
          <a:xfrm>
            <a:off x="1079557" y="5453555"/>
            <a:ext cx="1962037" cy="915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/>
          <p:cNvSpPr txBox="1"/>
          <p:nvPr/>
        </p:nvSpPr>
        <p:spPr>
          <a:xfrm>
            <a:off x="1068067" y="5784414"/>
            <a:ext cx="15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Parcel </a:t>
            </a:r>
            <a:endParaRPr lang="nl-NL" dirty="0"/>
          </a:p>
        </p:txBody>
      </p:sp>
      <p:sp>
        <p:nvSpPr>
          <p:cNvPr id="56" name="TextBox 55"/>
          <p:cNvSpPr txBox="1"/>
          <p:nvPr/>
        </p:nvSpPr>
        <p:spPr>
          <a:xfrm>
            <a:off x="2256463" y="539015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</a:t>
            </a:r>
            <a:endParaRPr lang="nl-NL" dirty="0"/>
          </a:p>
        </p:txBody>
      </p:sp>
      <p:sp>
        <p:nvSpPr>
          <p:cNvPr id="57" name="Cube 56"/>
          <p:cNvSpPr/>
          <p:nvPr/>
        </p:nvSpPr>
        <p:spPr>
          <a:xfrm>
            <a:off x="5298428" y="5435438"/>
            <a:ext cx="1962037" cy="13062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528693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Send Parcel updates for submitted parcels (in quick time)</a:t>
            </a:r>
            <a:endParaRPr lang="nl-N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322936" y="53720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645550" y="5934635"/>
            <a:ext cx="2711756" cy="89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/>
          <p:cNvSpPr/>
          <p:nvPr/>
        </p:nvSpPr>
        <p:spPr>
          <a:xfrm>
            <a:off x="7931608" y="5435438"/>
            <a:ext cx="1962037" cy="9771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792011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events for derived from parcel</a:t>
            </a:r>
            <a:br>
              <a:rPr lang="en-US" sz="1200" dirty="0" smtClean="0"/>
            </a:br>
            <a:r>
              <a:rPr lang="en-US" sz="1200" dirty="0" smtClean="0"/>
              <a:t>updates</a:t>
            </a:r>
            <a:endParaRPr lang="nl-NL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162304" y="537203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64" name="Lightning Bolt 63"/>
          <p:cNvSpPr/>
          <p:nvPr/>
        </p:nvSpPr>
        <p:spPr>
          <a:xfrm>
            <a:off x="8876590" y="524385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Lightning Bolt 64"/>
          <p:cNvSpPr/>
          <p:nvPr/>
        </p:nvSpPr>
        <p:spPr>
          <a:xfrm>
            <a:off x="6767224" y="474745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6" name="Straight Connector 65"/>
          <p:cNvCxnSpPr/>
          <p:nvPr/>
        </p:nvCxnSpPr>
        <p:spPr>
          <a:xfrm>
            <a:off x="7032644" y="5926939"/>
            <a:ext cx="940047" cy="76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386490" y="2474889"/>
            <a:ext cx="1962037" cy="17295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/>
          <p:cNvSpPr txBox="1"/>
          <p:nvPr/>
        </p:nvSpPr>
        <p:spPr>
          <a:xfrm>
            <a:off x="375001" y="2913325"/>
            <a:ext cx="167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Publish</a:t>
            </a:r>
            <a:br>
              <a:rPr lang="en-US" sz="1200" dirty="0" smtClean="0"/>
            </a:br>
            <a:r>
              <a:rPr lang="en-US" sz="1200" dirty="0" smtClean="0"/>
              <a:t>* Product Updates 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/>
              <a:t> </a:t>
            </a:r>
            <a:r>
              <a:rPr lang="en-US" sz="1200" dirty="0" smtClean="0"/>
              <a:t>new products)</a:t>
            </a:r>
            <a:br>
              <a:rPr lang="en-US" sz="1200" dirty="0" smtClean="0"/>
            </a:br>
            <a:r>
              <a:rPr lang="en-US" sz="1200" dirty="0" smtClean="0"/>
              <a:t>* Order cancellation</a:t>
            </a:r>
            <a:br>
              <a:rPr lang="en-US" sz="1200" dirty="0" smtClean="0"/>
            </a:b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0998" y="241148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0" name="Lightning Bolt 69"/>
          <p:cNvSpPr/>
          <p:nvPr/>
        </p:nvSpPr>
        <p:spPr>
          <a:xfrm>
            <a:off x="1464783" y="2739551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Cube 70"/>
          <p:cNvSpPr/>
          <p:nvPr/>
        </p:nvSpPr>
        <p:spPr>
          <a:xfrm>
            <a:off x="7216409" y="1701860"/>
            <a:ext cx="1783163" cy="10579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xtBox 72"/>
          <p:cNvSpPr txBox="1"/>
          <p:nvPr/>
        </p:nvSpPr>
        <p:spPr>
          <a:xfrm>
            <a:off x="7998870" y="163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4" name="TextBox 73"/>
          <p:cNvSpPr txBox="1"/>
          <p:nvPr/>
        </p:nvSpPr>
        <p:spPr>
          <a:xfrm>
            <a:off x="7181503" y="1969315"/>
            <a:ext cx="1829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calls to Checkout Stock &amp;  Replenish Stock</a:t>
            </a:r>
            <a:endParaRPr lang="nl-NL" sz="1400" dirty="0"/>
          </a:p>
        </p:txBody>
      </p:sp>
      <p:cxnSp>
        <p:nvCxnSpPr>
          <p:cNvPr id="76" name="Elbow Connector 75"/>
          <p:cNvCxnSpPr>
            <a:stCxn id="32" idx="3"/>
            <a:endCxn id="52" idx="1"/>
          </p:cNvCxnSpPr>
          <p:nvPr/>
        </p:nvCxnSpPr>
        <p:spPr>
          <a:xfrm flipV="1">
            <a:off x="5486994" y="1224095"/>
            <a:ext cx="342183" cy="117323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e 79"/>
          <p:cNvSpPr/>
          <p:nvPr/>
        </p:nvSpPr>
        <p:spPr>
          <a:xfrm>
            <a:off x="9306896" y="678727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9295407" y="1009586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Out Of or In Stock events</a:t>
            </a:r>
            <a:endParaRPr lang="nl-NL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0537592" y="615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83" name="Lightning Bolt 82"/>
          <p:cNvSpPr/>
          <p:nvPr/>
        </p:nvSpPr>
        <p:spPr>
          <a:xfrm>
            <a:off x="10233454" y="491069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Elbow Connector 84"/>
          <p:cNvCxnSpPr>
            <a:stCxn id="74" idx="3"/>
            <a:endCxn id="81" idx="1"/>
          </p:cNvCxnSpPr>
          <p:nvPr/>
        </p:nvCxnSpPr>
        <p:spPr>
          <a:xfrm flipV="1">
            <a:off x="9011061" y="1240419"/>
            <a:ext cx="284346" cy="10982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Callout 78"/>
          <p:cNvSpPr/>
          <p:nvPr/>
        </p:nvSpPr>
        <p:spPr>
          <a:xfrm>
            <a:off x="7776566" y="4621498"/>
            <a:ext cx="3113503" cy="590005"/>
          </a:xfrm>
          <a:prstGeom prst="wedgeEllipseCallout">
            <a:avLst>
              <a:gd name="adj1" fmla="val -117631"/>
              <a:gd name="adj2" fmla="val 77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Slip based Choreography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634349" y="5486400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976955" y="5486400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9640394" y="5486400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428418" y="5486400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693921" y="2651759"/>
            <a:ext cx="1802674" cy="1380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Choreographer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3692435" y="4005943"/>
            <a:ext cx="383178" cy="94052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1227911" y="3476933"/>
            <a:ext cx="1915884" cy="844731"/>
          </a:xfrm>
          <a:prstGeom prst="wedgeRectCallout">
            <a:avLst>
              <a:gd name="adj1" fmla="val 83414"/>
              <a:gd name="adj2" fmla="val 4497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11" y="3422246"/>
            <a:ext cx="191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Event Topic – either for all routing slip events or for all events for a specific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7485" y="890779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3618414" y="1194328"/>
            <a:ext cx="1301930" cy="543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87485" y="1737699"/>
            <a:ext cx="579121" cy="6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ghtning Bolt 14"/>
          <p:cNvSpPr/>
          <p:nvPr/>
        </p:nvSpPr>
        <p:spPr>
          <a:xfrm>
            <a:off x="3596639" y="3766267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V="1">
            <a:off x="3884025" y="3342043"/>
            <a:ext cx="809897" cy="66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821578" y="1822107"/>
            <a:ext cx="1637211" cy="683977"/>
          </a:xfrm>
          <a:prstGeom prst="wedgeRectCallout">
            <a:avLst>
              <a:gd name="adj1" fmla="val -203405"/>
              <a:gd name="adj2" fmla="val 1982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579" y="1767420"/>
            <a:ext cx="1567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Meta-data: routing slip definitions per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471749" y="1427373"/>
            <a:ext cx="1943293" cy="730232"/>
          </a:xfrm>
          <a:prstGeom prst="wedgeEllipseCallout">
            <a:avLst>
              <a:gd name="adj1" fmla="val 56179"/>
              <a:gd name="adj2" fmla="val 4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613855" y="1473171"/>
            <a:ext cx="20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proposed order (synchronously) with Customer | Logistics | …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12" idx="2"/>
            <a:endCxn id="7" idx="0"/>
          </p:cNvCxnSpPr>
          <p:nvPr/>
        </p:nvCxnSpPr>
        <p:spPr>
          <a:xfrm>
            <a:off x="4269379" y="1737699"/>
            <a:ext cx="132587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228603" y="1547717"/>
            <a:ext cx="2487191" cy="730232"/>
          </a:xfrm>
          <a:prstGeom prst="wedgeEllipseCallout">
            <a:avLst>
              <a:gd name="adj1" fmla="val -39063"/>
              <a:gd name="adj2" fmla="val 93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5499017" y="1611792"/>
            <a:ext cx="23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Initiate </a:t>
            </a:r>
            <a:r>
              <a:rPr lang="en-US" sz="1200" dirty="0" err="1" smtClean="0"/>
              <a:t>PlaceOrder</a:t>
            </a:r>
            <a:r>
              <a:rPr lang="en-US" sz="1200" dirty="0" smtClean="0"/>
              <a:t> Workflow – create routing slip instance and publish it on workflow topic</a:t>
            </a:r>
            <a:endParaRPr lang="nl-NL" sz="1200" dirty="0"/>
          </a:p>
        </p:txBody>
      </p:sp>
      <p:sp>
        <p:nvSpPr>
          <p:cNvPr id="30" name="Can 29"/>
          <p:cNvSpPr/>
          <p:nvPr/>
        </p:nvSpPr>
        <p:spPr>
          <a:xfrm>
            <a:off x="4994369" y="3387356"/>
            <a:ext cx="391886" cy="40524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Can 30"/>
          <p:cNvSpPr/>
          <p:nvPr/>
        </p:nvSpPr>
        <p:spPr>
          <a:xfrm>
            <a:off x="5725888" y="3285033"/>
            <a:ext cx="566057" cy="60988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561709" y="5486400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33" name="Rectangular Callout 32"/>
          <p:cNvSpPr/>
          <p:nvPr/>
        </p:nvSpPr>
        <p:spPr>
          <a:xfrm>
            <a:off x="8675018" y="2337114"/>
            <a:ext cx="2129246" cy="683977"/>
          </a:xfrm>
          <a:prstGeom prst="wedgeRectCallout">
            <a:avLst>
              <a:gd name="adj1" fmla="val -168386"/>
              <a:gd name="adj2" fmla="val 12060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75018" y="2282427"/>
            <a:ext cx="2490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Instance data: routing slip instances with state for workflow instance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1726" y="3342043"/>
            <a:ext cx="1706434" cy="1040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Choreographer User Interface</a:t>
            </a:r>
            <a:endParaRPr lang="nl-NL" dirty="0">
              <a:solidFill>
                <a:schemeClr val="dk1"/>
              </a:solidFill>
            </a:endParaRPr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>
            <a:off x="6496596" y="3342043"/>
            <a:ext cx="1125131" cy="52043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9838058" y="3520487"/>
            <a:ext cx="2216332" cy="899420"/>
          </a:xfrm>
          <a:prstGeom prst="wedgeRectCallout">
            <a:avLst>
              <a:gd name="adj1" fmla="val -77179"/>
              <a:gd name="adj2" fmla="val 149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8058" y="3465799"/>
            <a:ext cx="2490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Monitoring &amp; managing workflow instances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Managing routing slip definitions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8" idx="3"/>
            <a:endCxn id="32" idx="0"/>
          </p:cNvCxnSpPr>
          <p:nvPr/>
        </p:nvCxnSpPr>
        <p:spPr>
          <a:xfrm flipH="1">
            <a:off x="1463046" y="4946469"/>
            <a:ext cx="242097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3" idx="0"/>
          </p:cNvCxnSpPr>
          <p:nvPr/>
        </p:nvCxnSpPr>
        <p:spPr>
          <a:xfrm flipH="1">
            <a:off x="3535686" y="4946469"/>
            <a:ext cx="34833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4" idx="0"/>
          </p:cNvCxnSpPr>
          <p:nvPr/>
        </p:nvCxnSpPr>
        <p:spPr>
          <a:xfrm>
            <a:off x="3884024" y="4946469"/>
            <a:ext cx="199426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6" idx="0"/>
          </p:cNvCxnSpPr>
          <p:nvPr/>
        </p:nvCxnSpPr>
        <p:spPr>
          <a:xfrm>
            <a:off x="3884024" y="4946469"/>
            <a:ext cx="4445731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5" idx="0"/>
          </p:cNvCxnSpPr>
          <p:nvPr/>
        </p:nvCxnSpPr>
        <p:spPr>
          <a:xfrm>
            <a:off x="3884024" y="4946469"/>
            <a:ext cx="6657707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>
            <a:off x="2033455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Lightning Bolt 50"/>
          <p:cNvSpPr/>
          <p:nvPr/>
        </p:nvSpPr>
        <p:spPr>
          <a:xfrm>
            <a:off x="3505212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Lightning Bolt 51"/>
          <p:cNvSpPr/>
          <p:nvPr/>
        </p:nvSpPr>
        <p:spPr>
          <a:xfrm>
            <a:off x="4976969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Lightning Bolt 52"/>
          <p:cNvSpPr/>
          <p:nvPr/>
        </p:nvSpPr>
        <p:spPr>
          <a:xfrm>
            <a:off x="7093135" y="521867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Lightning Bolt 53"/>
          <p:cNvSpPr/>
          <p:nvPr/>
        </p:nvSpPr>
        <p:spPr>
          <a:xfrm>
            <a:off x="9270262" y="5216434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949349" y="4032328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58343" y="1818196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44686" y="319044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78643" y="5346047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5874" y="4158808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328181" y="4028424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06991" y="450448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92665" y="3326532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21093" y="5284601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54842" y="5294093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Callout 65"/>
          <p:cNvSpPr/>
          <p:nvPr/>
        </p:nvSpPr>
        <p:spPr>
          <a:xfrm>
            <a:off x="5323113" y="3868478"/>
            <a:ext cx="2298612" cy="590005"/>
          </a:xfrm>
          <a:prstGeom prst="wedgeEllipseCallout">
            <a:avLst>
              <a:gd name="adj1" fmla="val -72435"/>
              <a:gd name="adj2" fmla="val 16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/>
          <p:cNvSpPr txBox="1"/>
          <p:nvPr/>
        </p:nvSpPr>
        <p:spPr>
          <a:xfrm>
            <a:off x="5497729" y="3932647"/>
            <a:ext cx="21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Claim task &amp; Retrieve Routing Slip &amp; Workflow </a:t>
            </a:r>
            <a:r>
              <a:rPr lang="en-US" sz="1200" dirty="0"/>
              <a:t>I</a:t>
            </a:r>
            <a:r>
              <a:rPr lang="en-US" sz="1200" dirty="0" smtClean="0"/>
              <a:t>nstance state</a:t>
            </a:r>
            <a:endParaRPr lang="nl-NL" sz="1200" dirty="0"/>
          </a:p>
        </p:txBody>
      </p:sp>
      <p:sp>
        <p:nvSpPr>
          <p:cNvPr id="68" name="Oval Callout 67"/>
          <p:cNvSpPr/>
          <p:nvPr/>
        </p:nvSpPr>
        <p:spPr>
          <a:xfrm>
            <a:off x="5529481" y="4447020"/>
            <a:ext cx="1961615" cy="590005"/>
          </a:xfrm>
          <a:prstGeom prst="wedgeEllipseCallout">
            <a:avLst>
              <a:gd name="adj1" fmla="val -78285"/>
              <a:gd name="adj2" fmla="val -3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656212" y="4511191"/>
            <a:ext cx="178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“task status” &amp;</a:t>
            </a:r>
            <a:br>
              <a:rPr lang="en-US" sz="1200" dirty="0" smtClean="0"/>
            </a:br>
            <a:r>
              <a:rPr lang="en-US" sz="1200" dirty="0" smtClean="0"/>
              <a:t>updates to instance state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3903625" y="569367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2634349" y="6197581"/>
            <a:ext cx="1477186" cy="590005"/>
          </a:xfrm>
          <a:prstGeom prst="wedgeEllipseCallout">
            <a:avLst>
              <a:gd name="adj1" fmla="val 46935"/>
              <a:gd name="adj2" fmla="val -94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2773685" y="6261752"/>
            <a:ext cx="128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the step in the workflow</a:t>
            </a:r>
            <a:endParaRPr lang="nl-NL" sz="1200" dirty="0"/>
          </a:p>
        </p:txBody>
      </p:sp>
      <p:sp>
        <p:nvSpPr>
          <p:cNvPr id="75" name="Oval Callout 74"/>
          <p:cNvSpPr/>
          <p:nvPr/>
        </p:nvSpPr>
        <p:spPr>
          <a:xfrm>
            <a:off x="1945341" y="2558144"/>
            <a:ext cx="2380657" cy="591236"/>
          </a:xfrm>
          <a:prstGeom prst="wedgeEllipseCallout">
            <a:avLst>
              <a:gd name="adj1" fmla="val 46478"/>
              <a:gd name="adj2" fmla="val 7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048695" y="2630862"/>
            <a:ext cx="23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Routing Slip event – with type, identifier &amp; routing details</a:t>
            </a:r>
            <a:endParaRPr lang="nl-NL" sz="1200" dirty="0"/>
          </a:p>
        </p:txBody>
      </p:sp>
      <p:sp>
        <p:nvSpPr>
          <p:cNvPr id="77" name="Oval Callout 76"/>
          <p:cNvSpPr/>
          <p:nvPr/>
        </p:nvSpPr>
        <p:spPr>
          <a:xfrm>
            <a:off x="7776566" y="4621499"/>
            <a:ext cx="3113503" cy="590005"/>
          </a:xfrm>
          <a:prstGeom prst="wedgeEllipseCallout">
            <a:avLst>
              <a:gd name="adj1" fmla="val -45381"/>
              <a:gd name="adj2" fmla="val 78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996870" y="4695276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  <p:sp>
        <p:nvSpPr>
          <p:cNvPr id="80" name="Oval Callout 79"/>
          <p:cNvSpPr/>
          <p:nvPr/>
        </p:nvSpPr>
        <p:spPr>
          <a:xfrm>
            <a:off x="-130791" y="4542406"/>
            <a:ext cx="3113503" cy="590005"/>
          </a:xfrm>
          <a:prstGeom prst="wedgeEllipseCallout">
            <a:avLst>
              <a:gd name="adj1" fmla="val 60289"/>
              <a:gd name="adj2" fmla="val 83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89513" y="4616183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0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409303" y="1494799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(&amp; App?) Shop – Customer User Interface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31221" y="2226319"/>
            <a:ext cx="1837509" cy="940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Edit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5235" y="2226319"/>
            <a:ext cx="2137955" cy="17330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Browse/ 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Rate /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recommendations</a:t>
            </a:r>
            <a:endParaRPr lang="nl-NL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27573" y="2226319"/>
            <a:ext cx="2137955" cy="17330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the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Order Status /History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9609912" y="2226319"/>
            <a:ext cx="2137955" cy="15041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payment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invoices &amp; billing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13113" y="2221965"/>
            <a:ext cx="1987739" cy="1885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loyalty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on loyalty status / points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409303" y="4883457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Back Office User Interface</a:t>
            </a:r>
          </a:p>
          <a:p>
            <a:pPr algn="ctr"/>
            <a:endParaRPr lang="en-US" sz="2400" dirty="0" smtClean="0"/>
          </a:p>
          <a:p>
            <a:pPr algn="ctr"/>
            <a:endParaRPr lang="nl-NL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80777" y="4317400"/>
            <a:ext cx="2137955" cy="12240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prices &amp; discounts</a:t>
            </a:r>
            <a:endParaRPr lang="nl-NL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7574" y="4966189"/>
            <a:ext cx="2137954" cy="5752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Orders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609913" y="4735410"/>
            <a:ext cx="2102412" cy="8060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 </a:t>
            </a:r>
            <a:r>
              <a:rPr lang="en-US" dirty="0" err="1" smtClean="0"/>
              <a:t>mgt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31221" y="4735412"/>
            <a:ext cx="1837509" cy="806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Manage Customers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3138" y="5689513"/>
            <a:ext cx="2245944" cy="10232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Shipping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2642055" y="4735411"/>
            <a:ext cx="1958797" cy="806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Loyalty Status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531221" y="5689513"/>
            <a:ext cx="3502897" cy="10232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Orders (size, destination, 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Order (shipping)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Payment status</a:t>
            </a:r>
            <a:endParaRPr lang="nl-NL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5528" y="1175909"/>
            <a:ext cx="2346797" cy="684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&amp; </a:t>
            </a:r>
            <a:r>
              <a:rPr lang="en-US" dirty="0" err="1" smtClean="0"/>
              <a:t>Nav</a:t>
            </a:r>
            <a:endParaRPr lang="nl-N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1056</Words>
  <Application>Microsoft Office PowerPoint</Application>
  <PresentationFormat>Widescreen</PresentationFormat>
  <Paragraphs>350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Logistics Microservice for the  Soaring through the Clouds – The Sequel</vt:lpstr>
      <vt:lpstr>The Shop and its Departments (microservices)</vt:lpstr>
      <vt:lpstr>Logistics Microservice</vt:lpstr>
      <vt:lpstr>Logistics Microservice</vt:lpstr>
      <vt:lpstr>Implementation Logistics Microservice per 14/2</vt:lpstr>
      <vt:lpstr>Logistics Microservice – Data Stores</vt:lpstr>
      <vt:lpstr>Logistics Microservice Testing/Demo Harness</vt:lpstr>
      <vt:lpstr>Routing Slip based Choreography</vt:lpstr>
      <vt:lpstr>The User Interfaces</vt:lpstr>
      <vt:lpstr>Events and Producers</vt:lpstr>
      <vt:lpstr>Building the build container</vt:lpstr>
      <vt:lpstr>Building and Deploying the application from within the build container</vt:lpstr>
      <vt:lpstr>PowerPoint Presentation</vt:lpstr>
      <vt:lpstr>Building and Deploying the application from within the build container</vt:lpstr>
      <vt:lpstr>Building and Deploying the application from within the build container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through the Clouds – The Sequel</dc:title>
  <dc:creator>Lucas Jellema</dc:creator>
  <cp:lastModifiedBy>Lucas Jellema</cp:lastModifiedBy>
  <cp:revision>75</cp:revision>
  <dcterms:created xsi:type="dcterms:W3CDTF">2018-01-24T08:54:49Z</dcterms:created>
  <dcterms:modified xsi:type="dcterms:W3CDTF">2018-02-25T17:07:09Z</dcterms:modified>
</cp:coreProperties>
</file>