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11"/>
  </p:notesMasterIdLst>
  <p:sldIdLst>
    <p:sldId id="437" r:id="rId2"/>
    <p:sldId id="423" r:id="rId3"/>
    <p:sldId id="432" r:id="rId4"/>
    <p:sldId id="427" r:id="rId5"/>
    <p:sldId id="426" r:id="rId6"/>
    <p:sldId id="433" r:id="rId7"/>
    <p:sldId id="435" r:id="rId8"/>
    <p:sldId id="434" r:id="rId9"/>
    <p:sldId id="429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Hemmings" initials="JH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FFFF"/>
    <a:srgbClr val="0099CC"/>
    <a:srgbClr val="6699CC"/>
    <a:srgbClr val="3399FF"/>
    <a:srgbClr val="336699"/>
    <a:srgbClr val="2C5D98"/>
    <a:srgbClr val="ED1F24"/>
    <a:srgbClr val="FF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86400" autoAdjust="0"/>
  </p:normalViewPr>
  <p:slideViewPr>
    <p:cSldViewPr snapToGrid="0">
      <p:cViewPr varScale="1">
        <p:scale>
          <a:sx n="100" d="100"/>
          <a:sy n="100" d="100"/>
        </p:scale>
        <p:origin x="9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8AE-82C9-4999-8648-0448B79C9386}" type="datetimeFigureOut">
              <a:rPr lang="en-AU" smtClean="0"/>
              <a:t>1/06/2017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B1767-1DF0-4239-AE4C-DF4072800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237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With our experiences from</a:t>
            </a:r>
            <a:r>
              <a:rPr lang="en-US" baseline="0" dirty="0" smtClean="0"/>
              <a:t> using the Cloud Platform and already working with a couple of our own customers to get them up and running we have launched a new service.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are helping our customers go through a rapid on-ramp to take scope out a business transformation case and determine the right cloud architecture and services they need.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will prototype it and come up with a project plan.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are seeing this to be a huge game changer for our customers that are serious about getting to market quickly with new services.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the combined Oracle </a:t>
            </a:r>
            <a:r>
              <a:rPr lang="en-US" baseline="0" dirty="0" err="1" smtClean="0"/>
              <a:t>PaaS</a:t>
            </a:r>
            <a:r>
              <a:rPr lang="en-US" baseline="0" dirty="0" smtClean="0"/>
              <a:t> capabilities and our specialist Oracle product and architectural knowledge we can get some real results for customers very, very quickly.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B1767-1DF0-4239-AE4C-DF4072800CA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577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</a:t>
            </a:r>
            <a:r>
              <a:rPr lang="en-US" dirty="0" err="1" smtClean="0"/>
              <a:t>Vikas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a very exciting time to be an Oracle partner, the rapid rate of change in terms of cloud capability you are releasing is phenomenal.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Rubicon Red specializes in integration and process management with Oracle products - we have Consulting and Managed Services offering and our own </a:t>
            </a:r>
            <a:r>
              <a:rPr lang="en-US" baseline="0" dirty="0" err="1" smtClean="0"/>
              <a:t>DevOps</a:t>
            </a:r>
            <a:r>
              <a:rPr lang="en-US" baseline="0" dirty="0" smtClean="0"/>
              <a:t> software.</a:t>
            </a:r>
          </a:p>
          <a:p>
            <a:endParaRPr lang="en-US" dirty="0" smtClean="0"/>
          </a:p>
          <a:p>
            <a:r>
              <a:rPr lang="en-US" dirty="0" smtClean="0"/>
              <a:t>For our customers cloud is</a:t>
            </a:r>
            <a:r>
              <a:rPr lang="en-US" baseline="0" dirty="0" smtClean="0"/>
              <a:t> a significant enabler in supporting their business transformation.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the proliferation of </a:t>
            </a:r>
            <a:r>
              <a:rPr lang="en-US" baseline="0" dirty="0" err="1" smtClean="0"/>
              <a:t>SaaS</a:t>
            </a:r>
            <a:r>
              <a:rPr lang="en-US" baseline="0" dirty="0" smtClean="0"/>
              <a:t> apps, so readily available – our customers can pick them up and start using them so they are getting these optimal processes at a really low cost of entry, and as you said </a:t>
            </a:r>
            <a:r>
              <a:rPr lang="en-US" baseline="0" dirty="0" err="1" smtClean="0"/>
              <a:t>Vikas</a:t>
            </a:r>
            <a:r>
              <a:rPr lang="en-US" baseline="0" dirty="0" smtClean="0"/>
              <a:t>, customers are benefitting from these functional best practices that are embedded right in these </a:t>
            </a:r>
            <a:r>
              <a:rPr lang="en-US" baseline="0" dirty="0" err="1" smtClean="0"/>
              <a:t>SaaS</a:t>
            </a:r>
            <a:r>
              <a:rPr lang="en-US" baseline="0" dirty="0" smtClean="0"/>
              <a:t> apps out of the box.</a:t>
            </a:r>
          </a:p>
          <a:p>
            <a:endParaRPr lang="en-US" dirty="0" smtClean="0"/>
          </a:p>
          <a:p>
            <a:r>
              <a:rPr lang="en-US" dirty="0" smtClean="0"/>
              <a:t>But</a:t>
            </a:r>
            <a:r>
              <a:rPr lang="en-US" baseline="0" dirty="0" smtClean="0"/>
              <a:t> what we are seeing is that optimized BAU processes while they are improving efficiency, by themselves they are not driving competitive differentiation.</a:t>
            </a:r>
          </a:p>
          <a:p>
            <a:endParaRPr lang="en-US" baseline="0" dirty="0" smtClean="0"/>
          </a:p>
          <a:p>
            <a:r>
              <a:rPr lang="en-US" dirty="0" err="1" smtClean="0"/>
              <a:t>Organisations</a:t>
            </a:r>
            <a:r>
              <a:rPr lang="en-US" baseline="0" dirty="0" smtClean="0"/>
              <a:t> that are continually innovating and differentiating have a few factors in common:</a:t>
            </a:r>
          </a:p>
          <a:p>
            <a:endParaRPr lang="en-US" baseline="0" dirty="0" smtClean="0"/>
          </a:p>
          <a:p>
            <a:r>
              <a:rPr lang="en-US" baseline="0" dirty="0" smtClean="0"/>
              <a:t>1. Inventing new business models, and then re-inventing them</a:t>
            </a:r>
            <a:endParaRPr lang="en-US" dirty="0" smtClean="0"/>
          </a:p>
          <a:p>
            <a:r>
              <a:rPr lang="en-US" dirty="0" smtClean="0"/>
              <a:t>2. New partners</a:t>
            </a:r>
            <a:r>
              <a:rPr lang="en-US" baseline="0" dirty="0" smtClean="0"/>
              <a:t> to support those business models – payments, distribution, logistics – outsourcing parts of the supply chain to be the best they can be.</a:t>
            </a:r>
          </a:p>
          <a:p>
            <a:r>
              <a:rPr lang="en-US" baseline="0" dirty="0" smtClean="0"/>
              <a:t>3. Introducing new services, and leveraging new technologies to re-imagine how we offer existing services – automation, devices,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chatbots</a:t>
            </a:r>
            <a:r>
              <a:rPr lang="en-US" baseline="0" dirty="0" smtClean="0"/>
              <a:t> continually evolving to change what’s possible.</a:t>
            </a:r>
          </a:p>
          <a:p>
            <a:endParaRPr lang="en-US" dirty="0" smtClean="0"/>
          </a:p>
          <a:p>
            <a:r>
              <a:rPr lang="en-US" baseline="0" dirty="0" smtClean="0"/>
              <a:t>We are seeing the </a:t>
            </a:r>
            <a:r>
              <a:rPr lang="en-US" baseline="0" dirty="0" err="1" smtClean="0"/>
              <a:t>PaaS</a:t>
            </a:r>
            <a:r>
              <a:rPr lang="en-US" baseline="0" dirty="0" smtClean="0"/>
              <a:t> services evolving so rapidly, fast tracking our ability to introduce new capabilities to our clients and our own partners.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B1767-1DF0-4239-AE4C-DF4072800CA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2015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see what</a:t>
            </a:r>
            <a:r>
              <a:rPr lang="en-US" baseline="0" dirty="0" smtClean="0"/>
              <a:t> underpins all of this – coming up with new ways of doing business with new partners and new services for customers – is predicated on how quickly our customers can bring together capability across those underpinning operational systems – because everything still has to touch those business cornerstones.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you said earlier </a:t>
            </a:r>
            <a:r>
              <a:rPr lang="en-US" baseline="0" dirty="0" err="1" smtClean="0"/>
              <a:t>Vikas</a:t>
            </a:r>
            <a:r>
              <a:rPr lang="en-US" baseline="0" dirty="0" smtClean="0"/>
              <a:t>,  the </a:t>
            </a:r>
            <a:r>
              <a:rPr lang="en-US" baseline="0" dirty="0" err="1" smtClean="0"/>
              <a:t>inovation</a:t>
            </a:r>
            <a:r>
              <a:rPr lang="en-US" baseline="0" dirty="0" smtClean="0"/>
              <a:t> engine is how how quickly our customers can Build new capability, Integrate and Engage.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Give the rate of change in the underlying </a:t>
            </a:r>
            <a:r>
              <a:rPr lang="en-US" baseline="0" dirty="0" err="1" smtClean="0"/>
              <a:t>SaaS</a:t>
            </a:r>
            <a:r>
              <a:rPr lang="en-US" baseline="0" dirty="0" smtClean="0"/>
              <a:t> systems and the need to still connect with the on-premise systems APIs are the key to being able to insulate our unique value from each app.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we can cut across those independent systems of record by bringing together capabilities at the process layer by leveraging the APIs.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with the low code automation tools available now – can build mash-ups/mobile apps very quickly.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are seeing how effective this API-driven architectural approach is not only for our customers but also in our own business.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B1767-1DF0-4239-AE4C-DF4072800CA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7981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34FEC-CA14-490A-AFF4-5942E66C602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1979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B1767-1DF0-4239-AE4C-DF4072800CA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258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CCF-643F-4B5E-A2E7-C8BB443E4C31}" type="datetimeFigureOut">
              <a:rPr lang="en-AU" smtClean="0"/>
              <a:t>1/06/2017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/>
              <a:t>Confidential</a:t>
            </a:r>
            <a:r>
              <a:rPr lang="en-AU"/>
              <a:t>   |    Document Name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B0A0-4B65-489C-9300-164DC4836495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498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CCF-643F-4B5E-A2E7-C8BB443E4C31}" type="datetimeFigureOut">
              <a:rPr lang="en-AU" smtClean="0"/>
              <a:t>1/06/2017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/>
              <a:t>Confidential</a:t>
            </a:r>
            <a:r>
              <a:rPr lang="en-AU"/>
              <a:t>   |    Document Name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B0A0-4B65-489C-9300-164DC4836495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48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CCF-643F-4B5E-A2E7-C8BB443E4C31}" type="datetimeFigureOut">
              <a:rPr lang="en-AU" smtClean="0"/>
              <a:t>1/06/2017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/>
              <a:t>Confidential</a:t>
            </a:r>
            <a:r>
              <a:rPr lang="en-AU"/>
              <a:t>   |    Document Name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B0A0-4B65-489C-9300-164DC4836495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9444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51" y="756607"/>
            <a:ext cx="7985099" cy="793901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51" y="1550506"/>
            <a:ext cx="7985099" cy="763326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89898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B0A0-4B65-489C-9300-164DC4836495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17524" y="2448951"/>
            <a:ext cx="3143251" cy="1025525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Optional </a:t>
            </a:r>
          </a:p>
          <a:p>
            <a:pPr lvl="0"/>
            <a:r>
              <a:rPr lang="en-US" dirty="0"/>
              <a:t>Text Field</a:t>
            </a:r>
            <a:endParaRPr lang="en-AU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14683" y="6482587"/>
            <a:ext cx="5977312" cy="365125"/>
          </a:xfrm>
        </p:spPr>
        <p:txBody>
          <a:bodyPr/>
          <a:lstStyle/>
          <a:p>
            <a:r>
              <a:rPr lang="en-AU" dirty="0"/>
              <a:t>Confidential    |    </a:t>
            </a:r>
            <a:r>
              <a:rPr lang="en-AU" b="0" dirty="0"/>
              <a:t>Document Name / Version</a:t>
            </a:r>
          </a:p>
        </p:txBody>
      </p:sp>
    </p:spTree>
    <p:extLst>
      <p:ext uri="{BB962C8B-B14F-4D97-AF65-F5344CB8AC3E}">
        <p14:creationId xmlns:p14="http://schemas.microsoft.com/office/powerpoint/2010/main" val="3960194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06401" y="152400"/>
            <a:ext cx="11272011" cy="562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5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>
          <a:xfrm>
            <a:off x="527383" y="1196753"/>
            <a:ext cx="11137237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>
              <a:spcBef>
                <a:spcPts val="0"/>
              </a:spcBef>
              <a:buFontTx/>
              <a:buBlip>
                <a:blip r:embed="rId3"/>
              </a:buBlip>
              <a:defRPr sz="2800"/>
            </a:lvl1pPr>
            <a:lvl2pPr marL="742932" indent="-285744">
              <a:spcBef>
                <a:spcPts val="0"/>
              </a:spcBef>
              <a:buFont typeface="Arial" pitchFamily="34" charset="0"/>
              <a:buChar char="•"/>
              <a:defRPr sz="2400"/>
            </a:lvl2pPr>
            <a:lvl3pPr marL="1142971" indent="-228594">
              <a:spcBef>
                <a:spcPts val="0"/>
              </a:spcBef>
              <a:buFont typeface="Calibri" pitchFamily="34" charset="0"/>
              <a:buChar char="-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1" y="714475"/>
            <a:ext cx="11272011" cy="381000"/>
          </a:xfrm>
        </p:spPr>
        <p:txBody>
          <a:bodyPr>
            <a:normAutofit/>
          </a:bodyPr>
          <a:lstStyle>
            <a:lvl1pPr marL="0" indent="0">
              <a:buNone/>
              <a:defRPr lang="en-US" sz="20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sub-title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3543409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9995" y="177800"/>
            <a:ext cx="11272011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lnSpc>
                <a:spcPts val="3100"/>
              </a:lnSpc>
              <a:defRPr sz="3200" b="0">
                <a:solidFill>
                  <a:srgbClr val="FF0000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>
          <a:xfrm>
            <a:off x="527382" y="1397000"/>
            <a:ext cx="11137237" cy="447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ts val="0"/>
              </a:spcBef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ts val="0"/>
              </a:spcBef>
              <a:buFont typeface="Arial" pitchFamily="34" charset="0"/>
              <a:buChar char="•"/>
              <a:defRPr sz="2200"/>
            </a:lvl2pPr>
            <a:lvl3pPr marL="1143000" indent="-228600">
              <a:spcBef>
                <a:spcPts val="0"/>
              </a:spcBef>
              <a:buFont typeface="Calibri" pitchFamily="34" charset="0"/>
              <a:buChar char="-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08002" y="584200"/>
            <a:ext cx="7207249" cy="5080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sub-title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3251011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9995" y="177800"/>
            <a:ext cx="11272011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lnSpc>
                <a:spcPts val="3100"/>
              </a:lnSpc>
              <a:defRPr sz="3200" b="0">
                <a:solidFill>
                  <a:srgbClr val="FF0000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>
          <a:xfrm>
            <a:off x="527382" y="1397000"/>
            <a:ext cx="11137237" cy="447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ts val="0"/>
              </a:spcBef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ts val="0"/>
              </a:spcBef>
              <a:buFont typeface="Arial" pitchFamily="34" charset="0"/>
              <a:buChar char="•"/>
              <a:defRPr sz="2200"/>
            </a:lvl2pPr>
            <a:lvl3pPr marL="1143000" indent="-228600">
              <a:spcBef>
                <a:spcPts val="0"/>
              </a:spcBef>
              <a:buFont typeface="Calibri" pitchFamily="34" charset="0"/>
              <a:buChar char="-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08002" y="584200"/>
            <a:ext cx="7207249" cy="5080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sub-title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6987402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11272011" cy="562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5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>
          <a:xfrm>
            <a:off x="527382" y="1196753"/>
            <a:ext cx="11137237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>
              <a:spcBef>
                <a:spcPts val="0"/>
              </a:spcBef>
              <a:buFontTx/>
              <a:buBlip>
                <a:blip r:embed="rId3"/>
              </a:buBlip>
              <a:defRPr sz="2800"/>
            </a:lvl1pPr>
            <a:lvl2pPr marL="742932" indent="-285744">
              <a:spcBef>
                <a:spcPts val="0"/>
              </a:spcBef>
              <a:buFont typeface="Arial" pitchFamily="34" charset="0"/>
              <a:buChar char="•"/>
              <a:defRPr sz="2400"/>
            </a:lvl2pPr>
            <a:lvl3pPr marL="1142971" indent="-228594">
              <a:spcBef>
                <a:spcPts val="0"/>
              </a:spcBef>
              <a:buFont typeface="Calibri" pitchFamily="34" charset="0"/>
              <a:buChar char="-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714475"/>
            <a:ext cx="11272011" cy="381000"/>
          </a:xfrm>
        </p:spPr>
        <p:txBody>
          <a:bodyPr>
            <a:normAutofit/>
          </a:bodyPr>
          <a:lstStyle>
            <a:lvl1pPr marL="0" indent="0">
              <a:buNone/>
              <a:defRPr lang="en-US" sz="20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sub-title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291025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Confidential  |  </a:t>
            </a:r>
            <a:r>
              <a:rPr lang="en-AU" b="0"/>
              <a:t>Document Name / Version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B0A0-4B65-489C-9300-164DC4836495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634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CCF-643F-4B5E-A2E7-C8BB443E4C31}" type="datetimeFigureOut">
              <a:rPr lang="en-AU" smtClean="0"/>
              <a:t>1/06/2017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/>
              <a:t>Confidential</a:t>
            </a:r>
            <a:r>
              <a:rPr lang="en-AU"/>
              <a:t>   |    Document Name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B0A0-4B65-489C-9300-164DC4836495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140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Confidential    |     </a:t>
            </a:r>
            <a:r>
              <a:rPr lang="en-AU" b="0"/>
              <a:t>Document Name / Version</a:t>
            </a:r>
            <a:endParaRPr lang="en-AU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B0A0-4B65-489C-9300-164DC48364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298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CCF-643F-4B5E-A2E7-C8BB443E4C31}" type="datetimeFigureOut">
              <a:rPr lang="en-AU" smtClean="0"/>
              <a:t>1/06/2017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/>
              <a:t>Confidential</a:t>
            </a:r>
            <a:r>
              <a:rPr lang="en-AU"/>
              <a:t>   |    Document Name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B0A0-4B65-489C-9300-164DC4836495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479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CCF-643F-4B5E-A2E7-C8BB443E4C31}" type="datetimeFigureOut">
              <a:rPr lang="en-AU" smtClean="0"/>
              <a:t>1/06/2017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/>
              <a:t>Confidential</a:t>
            </a:r>
            <a:r>
              <a:rPr lang="en-AU"/>
              <a:t>   |    Document Name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B0A0-4B65-489C-9300-164DC4836495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237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CCF-643F-4B5E-A2E7-C8BB443E4C31}" type="datetimeFigureOut">
              <a:rPr lang="en-AU" smtClean="0"/>
              <a:t>1/06/2017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/>
              <a:t>Confidential</a:t>
            </a:r>
            <a:r>
              <a:rPr lang="en-AU"/>
              <a:t>   |    Document Name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B0A0-4B65-489C-9300-164DC4836495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538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CCF-643F-4B5E-A2E7-C8BB443E4C31}" type="datetimeFigureOut">
              <a:rPr lang="en-AU" smtClean="0"/>
              <a:t>1/06/2017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/>
              <a:t>Confidential</a:t>
            </a:r>
            <a:r>
              <a:rPr lang="en-AU"/>
              <a:t>   |    Document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B0A0-4B65-489C-9300-164DC4836495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690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CCF-643F-4B5E-A2E7-C8BB443E4C31}" type="datetimeFigureOut">
              <a:rPr lang="en-AU" smtClean="0"/>
              <a:t>1/06/2017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/>
              <a:t>Confidential</a:t>
            </a:r>
            <a:r>
              <a:rPr lang="en-AU"/>
              <a:t>   |    Document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B0A0-4B65-489C-9300-164DC4836495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023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A3CCF-643F-4B5E-A2E7-C8BB443E4C31}" type="datetimeFigureOut">
              <a:rPr lang="en-AU" smtClean="0"/>
              <a:t>1/06/2017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b="1"/>
              <a:t>Confidential</a:t>
            </a:r>
            <a:r>
              <a:rPr lang="en-AU"/>
              <a:t>   |    Document Name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8B0A0-4B65-489C-9300-164DC4836495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6481109"/>
            <a:ext cx="12188952" cy="384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50" b="49482"/>
          <a:stretch/>
        </p:blipFill>
        <p:spPr>
          <a:xfrm>
            <a:off x="0" y="-24254"/>
            <a:ext cx="12192000" cy="2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4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685" r:id="rId12"/>
    <p:sldLayoutId id="2147483686" r:id="rId13"/>
    <p:sldLayoutId id="2147483895" r:id="rId14"/>
    <p:sldLayoutId id="2147483896" r:id="rId15"/>
    <p:sldLayoutId id="214748389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jpeg"/><Relationship Id="rId18" Type="http://schemas.openxmlformats.org/officeDocument/2006/relationships/image" Target="../media/image30.jpe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png"/><Relationship Id="rId20" Type="http://schemas.openxmlformats.org/officeDocument/2006/relationships/image" Target="../media/image32.jpeg"/><Relationship Id="rId1" Type="http://schemas.openxmlformats.org/officeDocument/2006/relationships/tags" Target="../tags/tag3.xml"/><Relationship Id="rId6" Type="http://schemas.openxmlformats.org/officeDocument/2006/relationships/image" Target="../media/image18.png"/><Relationship Id="rId11" Type="http://schemas.openxmlformats.org/officeDocument/2006/relationships/image" Target="../media/image23.jpeg"/><Relationship Id="rId5" Type="http://schemas.openxmlformats.org/officeDocument/2006/relationships/image" Target="../media/image17.png"/><Relationship Id="rId15" Type="http://schemas.openxmlformats.org/officeDocument/2006/relationships/image" Target="../media/image27.jpeg"/><Relationship Id="rId10" Type="http://schemas.openxmlformats.org/officeDocument/2006/relationships/image" Target="../media/image22.png"/><Relationship Id="rId19" Type="http://schemas.openxmlformats.org/officeDocument/2006/relationships/image" Target="../media/image31.jpe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4.gif"/><Relationship Id="rId21" Type="http://schemas.openxmlformats.org/officeDocument/2006/relationships/image" Target="../media/image48.png"/><Relationship Id="rId7" Type="http://schemas.openxmlformats.org/officeDocument/2006/relationships/image" Target="../media/image21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5.jpe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7" Type="http://schemas.openxmlformats.org/officeDocument/2006/relationships/image" Target="../media/image42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5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9.emf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7" Type="http://schemas.openxmlformats.org/officeDocument/2006/relationships/image" Target="../media/image41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75" y="365125"/>
            <a:ext cx="11634725" cy="1325563"/>
          </a:xfrm>
        </p:spPr>
        <p:txBody>
          <a:bodyPr>
            <a:normAutofit/>
          </a:bodyPr>
          <a:lstStyle/>
          <a:p>
            <a:r>
              <a:rPr lang="en-AU" dirty="0" smtClean="0"/>
              <a:t>Rubicon Red: Cloud </a:t>
            </a:r>
            <a:r>
              <a:rPr lang="en-AU" dirty="0" err="1" smtClean="0"/>
              <a:t>KickStart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sz="2800" b="1" i="1" dirty="0">
                <a:solidFill>
                  <a:srgbClr val="FF0000"/>
                </a:solidFill>
              </a:rPr>
              <a:t>The best way to get started with Oracle Cloud Platform</a:t>
            </a:r>
            <a:r>
              <a:rPr lang="en-AU" sz="2400" b="1" i="1" dirty="0" smtClean="0">
                <a:solidFill>
                  <a:srgbClr val="FF3300"/>
                </a:solidFill>
              </a:rPr>
              <a:t>  </a:t>
            </a:r>
            <a:endParaRPr lang="en-AU" sz="2400" b="1" i="1" dirty="0">
              <a:solidFill>
                <a:srgbClr val="FF33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9811" y="1968249"/>
            <a:ext cx="56594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Define Business Use-</a:t>
            </a:r>
            <a:r>
              <a:rPr lang="en-US" b="1" dirty="0" smtClean="0"/>
              <a:t>Case</a:t>
            </a:r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US" sz="1600" dirty="0"/>
              <a:t>High level scope of business transformation</a:t>
            </a:r>
            <a:endParaRPr lang="en-AU" sz="1600" dirty="0"/>
          </a:p>
          <a:p>
            <a:pPr marL="285750" lvl="0" indent="-285750">
              <a:buFont typeface="Arial"/>
              <a:buChar char="•"/>
            </a:pPr>
            <a:r>
              <a:rPr lang="en-US" sz="1600" dirty="0"/>
              <a:t>Identify and prioritize business case requirements</a:t>
            </a:r>
            <a:endParaRPr lang="en-AU" sz="1600" dirty="0"/>
          </a:p>
          <a:p>
            <a:pPr marL="285750" lvl="0" indent="-285750">
              <a:buFont typeface="Arial"/>
              <a:buChar char="•"/>
            </a:pPr>
            <a:r>
              <a:rPr lang="en-US" sz="1600" dirty="0"/>
              <a:t>Qualify business case with ROI metrics</a:t>
            </a:r>
            <a:endParaRPr lang="en-AU" sz="1600" dirty="0"/>
          </a:p>
          <a:p>
            <a:r>
              <a:rPr lang="en-AU" b="1" dirty="0"/>
              <a:t>Define Cloud </a:t>
            </a:r>
            <a:r>
              <a:rPr lang="en-AU" b="1" dirty="0" smtClean="0"/>
              <a:t>Architecture</a:t>
            </a:r>
            <a:endParaRPr lang="en-AU" dirty="0"/>
          </a:p>
          <a:p>
            <a:pPr marL="285750" lvl="0" indent="-285750">
              <a:buFont typeface="Arial"/>
              <a:buChar char="•"/>
            </a:pPr>
            <a:r>
              <a:rPr lang="en-US" sz="1600" dirty="0"/>
              <a:t>Define high level cloud architecture</a:t>
            </a:r>
            <a:endParaRPr lang="en-AU" sz="1600" dirty="0"/>
          </a:p>
          <a:p>
            <a:pPr marL="285750" lvl="0" indent="-285750">
              <a:buFont typeface="Arial"/>
              <a:buChar char="•"/>
            </a:pPr>
            <a:r>
              <a:rPr lang="en-US" sz="1600" dirty="0"/>
              <a:t>Recommendations for the right mix of Oracle Cloud Services</a:t>
            </a:r>
            <a:endParaRPr lang="en-AU" sz="1600" dirty="0"/>
          </a:p>
          <a:p>
            <a:r>
              <a:rPr lang="en-AU" b="1" dirty="0"/>
              <a:t>Deliver Proof </a:t>
            </a:r>
            <a:r>
              <a:rPr lang="en-AU" b="1" dirty="0" smtClean="0"/>
              <a:t>Point</a:t>
            </a:r>
            <a:endParaRPr lang="en-AU" dirty="0"/>
          </a:p>
          <a:p>
            <a:pPr marL="285750" lvl="0" indent="-285750">
              <a:buFont typeface="Arial"/>
              <a:buChar char="•"/>
            </a:pPr>
            <a:r>
              <a:rPr lang="en-US" sz="1600" dirty="0"/>
              <a:t>Pilot a slice of business transformation use-case as proof-point</a:t>
            </a:r>
            <a:endParaRPr lang="en-AU" sz="1600" dirty="0"/>
          </a:p>
          <a:p>
            <a:pPr marL="285750" lvl="0" indent="-285750">
              <a:buFont typeface="Arial"/>
              <a:buChar char="•"/>
            </a:pPr>
            <a:r>
              <a:rPr lang="en-AU" sz="1600" dirty="0"/>
              <a:t>Share a vision of the future through working pilot</a:t>
            </a:r>
          </a:p>
          <a:p>
            <a:r>
              <a:rPr lang="en-AU" b="1" dirty="0"/>
              <a:t>Present Business </a:t>
            </a:r>
            <a:r>
              <a:rPr lang="en-AU" b="1" dirty="0" smtClean="0"/>
              <a:t>Justification</a:t>
            </a:r>
            <a:endParaRPr lang="en-AU" dirty="0"/>
          </a:p>
          <a:p>
            <a:pPr marL="285750" lvl="0" indent="-285750">
              <a:buFont typeface="Arial"/>
              <a:buChar char="•"/>
            </a:pPr>
            <a:r>
              <a:rPr lang="en-AU" sz="1600" dirty="0"/>
              <a:t>Deliver implementation plan with indicative costs and ROI</a:t>
            </a:r>
          </a:p>
          <a:p>
            <a:pPr marL="285750" lvl="0" indent="-285750">
              <a:buFont typeface="Arial"/>
              <a:buChar char="•"/>
            </a:pPr>
            <a:r>
              <a:rPr lang="en-AU" sz="1600" dirty="0"/>
              <a:t>Present recommendations to business sponsors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71097" y="1608097"/>
            <a:ext cx="5681160" cy="3801144"/>
          </a:xfrm>
          <a:prstGeom prst="rect">
            <a:avLst/>
          </a:prstGeom>
          <a:noFill/>
          <a:ln>
            <a:solidFill>
              <a:srgbClr val="8989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9812" y="1611018"/>
            <a:ext cx="5672445" cy="369332"/>
          </a:xfrm>
          <a:prstGeom prst="rect">
            <a:avLst/>
          </a:prstGeom>
          <a:solidFill>
            <a:srgbClr val="9537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chemeClr val="bg1"/>
                </a:solidFill>
              </a:rPr>
              <a:t>2 Week Oracle Cloud Pilot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46400" y="1968249"/>
            <a:ext cx="5097060" cy="3657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AU" dirty="0" smtClean="0"/>
              <a:t>Engage technical and business sponsors, together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AU" dirty="0" smtClean="0"/>
              <a:t>Identify business benefits and cloud </a:t>
            </a:r>
            <a:r>
              <a:rPr lang="en-AU" dirty="0"/>
              <a:t>a</a:t>
            </a:r>
            <a:r>
              <a:rPr lang="en-AU" dirty="0" smtClean="0"/>
              <a:t>rchitecture required to support transformation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AU" dirty="0" smtClean="0"/>
              <a:t>Identify required Oracle Cloud Services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AU" dirty="0" smtClean="0"/>
              <a:t>Identified business case, ROI and cost to implement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AU" dirty="0" smtClean="0"/>
              <a:t>Share a vision of the future with business stakeholders through a </a:t>
            </a:r>
            <a:r>
              <a:rPr lang="en-AU" dirty="0" err="1" smtClean="0"/>
              <a:t>demoable</a:t>
            </a:r>
            <a:r>
              <a:rPr lang="en-AU" dirty="0" smtClean="0"/>
              <a:t> pilot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AU" dirty="0" smtClean="0"/>
              <a:t>Minimal investment to understand cost and requirements to implement business transformation </a:t>
            </a:r>
          </a:p>
          <a:p>
            <a:pPr>
              <a:spcBef>
                <a:spcPts val="300"/>
              </a:spcBef>
            </a:pPr>
            <a:endParaRPr lang="en-AU" dirty="0" smtClean="0"/>
          </a:p>
          <a:p>
            <a:pPr>
              <a:spcBef>
                <a:spcPts val="300"/>
              </a:spcBef>
            </a:pPr>
            <a:endParaRPr lang="en-AU" dirty="0"/>
          </a:p>
        </p:txBody>
      </p:sp>
      <p:sp>
        <p:nvSpPr>
          <p:cNvPr id="45" name="Rectangle 44"/>
          <p:cNvSpPr/>
          <p:nvPr/>
        </p:nvSpPr>
        <p:spPr>
          <a:xfrm>
            <a:off x="6174002" y="1604999"/>
            <a:ext cx="5681160" cy="3789973"/>
          </a:xfrm>
          <a:prstGeom prst="rect">
            <a:avLst/>
          </a:prstGeom>
          <a:noFill/>
          <a:ln>
            <a:solidFill>
              <a:srgbClr val="8989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182717" y="1607922"/>
            <a:ext cx="5672445" cy="369332"/>
          </a:xfrm>
          <a:prstGeom prst="rect">
            <a:avLst/>
          </a:prstGeom>
          <a:solidFill>
            <a:srgbClr val="9537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Benefits</a:t>
            </a:r>
          </a:p>
        </p:txBody>
      </p:sp>
      <p:pic>
        <p:nvPicPr>
          <p:cNvPr id="47" name="Picture 46" descr="green-tic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204" y="2045834"/>
            <a:ext cx="385527" cy="377035"/>
          </a:xfrm>
          <a:prstGeom prst="rect">
            <a:avLst/>
          </a:prstGeom>
        </p:spPr>
      </p:pic>
      <p:pic>
        <p:nvPicPr>
          <p:cNvPr id="84" name="Picture 83" descr="green-tic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956" y="2474354"/>
            <a:ext cx="385527" cy="377035"/>
          </a:xfrm>
          <a:prstGeom prst="rect">
            <a:avLst/>
          </a:prstGeom>
        </p:spPr>
      </p:pic>
      <p:pic>
        <p:nvPicPr>
          <p:cNvPr id="85" name="Picture 84" descr="green-tic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708" y="3040934"/>
            <a:ext cx="385527" cy="377035"/>
          </a:xfrm>
          <a:prstGeom prst="rect">
            <a:avLst/>
          </a:prstGeom>
        </p:spPr>
      </p:pic>
      <p:pic>
        <p:nvPicPr>
          <p:cNvPr id="86" name="Picture 85" descr="green-tic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63" y="3372808"/>
            <a:ext cx="385527" cy="377035"/>
          </a:xfrm>
          <a:prstGeom prst="rect">
            <a:avLst/>
          </a:prstGeom>
        </p:spPr>
      </p:pic>
      <p:pic>
        <p:nvPicPr>
          <p:cNvPr id="87" name="Picture 86" descr="green-tic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019" y="3787522"/>
            <a:ext cx="385527" cy="377035"/>
          </a:xfrm>
          <a:prstGeom prst="rect">
            <a:avLst/>
          </a:prstGeom>
        </p:spPr>
      </p:pic>
      <p:pic>
        <p:nvPicPr>
          <p:cNvPr id="88" name="Picture 87" descr="green-tic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575" y="4409326"/>
            <a:ext cx="385527" cy="377035"/>
          </a:xfrm>
          <a:prstGeom prst="rect">
            <a:avLst/>
          </a:prstGeom>
        </p:spPr>
      </p:pic>
      <p:pic>
        <p:nvPicPr>
          <p:cNvPr id="17" name="Picture 16" descr="SOA_7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509" y="5502204"/>
            <a:ext cx="978525" cy="978525"/>
          </a:xfrm>
          <a:prstGeom prst="rect">
            <a:avLst/>
          </a:prstGeom>
        </p:spPr>
      </p:pic>
      <p:pic>
        <p:nvPicPr>
          <p:cNvPr id="18" name="Picture 17" descr="integration_7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24" y="5502204"/>
            <a:ext cx="952841" cy="952841"/>
          </a:xfrm>
          <a:prstGeom prst="rect">
            <a:avLst/>
          </a:prstGeom>
        </p:spPr>
      </p:pic>
      <p:pic>
        <p:nvPicPr>
          <p:cNvPr id="21" name="Picture 20" descr="InternetOfThings_7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836" y="5502204"/>
            <a:ext cx="956421" cy="1034199"/>
          </a:xfrm>
          <a:prstGeom prst="rect">
            <a:avLst/>
          </a:prstGeom>
        </p:spPr>
      </p:pic>
      <p:pic>
        <p:nvPicPr>
          <p:cNvPr id="22" name="Picture 21" descr="mobile_7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438" y="5502204"/>
            <a:ext cx="961005" cy="961005"/>
          </a:xfrm>
          <a:prstGeom prst="rect">
            <a:avLst/>
          </a:prstGeom>
        </p:spPr>
      </p:pic>
      <p:pic>
        <p:nvPicPr>
          <p:cNvPr id="23" name="Picture 22" descr="process_7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55" y="5502204"/>
            <a:ext cx="914880" cy="914880"/>
          </a:xfrm>
          <a:prstGeom prst="rect">
            <a:avLst/>
          </a:prstGeom>
        </p:spPr>
      </p:pic>
      <p:pic>
        <p:nvPicPr>
          <p:cNvPr id="24" name="Picture 23" descr="APIManager_7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925" y="5502204"/>
            <a:ext cx="971333" cy="9713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907" y="404266"/>
            <a:ext cx="2122338" cy="942328"/>
          </a:xfrm>
          <a:prstGeom prst="rect">
            <a:avLst/>
          </a:prstGeom>
        </p:spPr>
      </p:pic>
      <p:pic>
        <p:nvPicPr>
          <p:cNvPr id="26" name="Picture 25" descr="Java_72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19" y="5502204"/>
            <a:ext cx="914400" cy="914400"/>
          </a:xfrm>
          <a:prstGeom prst="rect">
            <a:avLst/>
          </a:prstGeom>
        </p:spPr>
      </p:pic>
      <p:pic>
        <p:nvPicPr>
          <p:cNvPr id="4" name="Picture 3" descr="managedfiletransfer_72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48" y="5502204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247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75" y="365125"/>
            <a:ext cx="1163472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Promise of Cloud</a:t>
            </a:r>
            <a:br>
              <a:rPr lang="en-US" dirty="0" smtClean="0"/>
            </a:br>
            <a:r>
              <a:rPr lang="en-AU" sz="2700" i="1" dirty="0" smtClean="0">
                <a:solidFill>
                  <a:srgbClr val="FF0000"/>
                </a:solidFill>
              </a:rPr>
              <a:t>Transformation paves the way for Innovation and Digital Disruption</a:t>
            </a:r>
            <a:endParaRPr lang="en-US" sz="2700" dirty="0"/>
          </a:p>
        </p:txBody>
      </p:sp>
      <p:pic>
        <p:nvPicPr>
          <p:cNvPr id="20" name="Picture 18" descr="netsuit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68373" y="2159768"/>
            <a:ext cx="981905" cy="818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0" descr="http://static.squarespace.com/static/5005c0e724ac90096800ce47/t/51a660d0e4b06d110c35f8f1/1369858256750/Web_logo_05291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484" y="2243033"/>
            <a:ext cx="1111140" cy="56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http://www.snow-mirror.com/wp-content/uploads/2014/06/service-now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316" y="2330354"/>
            <a:ext cx="1343224" cy="47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oncur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199" y="2174556"/>
            <a:ext cx="815574" cy="852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37151" y="1723003"/>
            <a:ext cx="4383794" cy="400110"/>
          </a:xfrm>
          <a:prstGeom prst="rect">
            <a:avLst/>
          </a:prstGeom>
          <a:solidFill>
            <a:srgbClr val="00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Optimal Processes @ Low cost of entry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7277" y="1711548"/>
            <a:ext cx="4390097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Proliferation </a:t>
            </a:r>
            <a:r>
              <a:rPr lang="en-US" sz="2000" b="1" dirty="0" err="1" smtClean="0">
                <a:solidFill>
                  <a:schemeClr val="bg1"/>
                </a:solidFill>
              </a:rPr>
              <a:t>SaaS</a:t>
            </a:r>
            <a:r>
              <a:rPr lang="en-US" sz="2000" b="1" dirty="0" smtClean="0">
                <a:solidFill>
                  <a:schemeClr val="bg1"/>
                </a:solidFill>
              </a:rPr>
              <a:t> Apps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Striped Right Arrow 3"/>
          <p:cNvSpPr/>
          <p:nvPr/>
        </p:nvSpPr>
        <p:spPr>
          <a:xfrm>
            <a:off x="5319201" y="1679510"/>
            <a:ext cx="955967" cy="40963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6" descr="http://www.boomi.com/files/logo_rightnow_larg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155" y="2311497"/>
            <a:ext cx="2270861" cy="57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0" descr="http://marketingcube.com.au/wp-content/uploads/2014/03/LOGO-Oracle-Marketing-Cloud-150x89pxl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99" y="2272998"/>
            <a:ext cx="1452129" cy="86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8" descr="http://www.domo.com/assets/images/connectors/Taleo_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741" y="2438802"/>
            <a:ext cx="1336726" cy="33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532610" y="3251143"/>
            <a:ext cx="10562127" cy="461665"/>
          </a:xfrm>
          <a:prstGeom prst="rect">
            <a:avLst/>
          </a:prstGeom>
          <a:solidFill>
            <a:srgbClr val="ED1F2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BUT having good systems of record is </a:t>
            </a:r>
            <a:r>
              <a:rPr lang="en-US" sz="2400" dirty="0" smtClean="0">
                <a:solidFill>
                  <a:srgbClr val="FFFFFF"/>
                </a:solidFill>
              </a:rPr>
              <a:t>NOT a </a:t>
            </a:r>
            <a:r>
              <a:rPr lang="en-US" sz="2400" dirty="0">
                <a:solidFill>
                  <a:srgbClr val="FFFFFF"/>
                </a:solidFill>
              </a:rPr>
              <a:t>game </a:t>
            </a:r>
            <a:r>
              <a:rPr lang="en-US" sz="2400" dirty="0" smtClean="0">
                <a:solidFill>
                  <a:srgbClr val="FFFFFF"/>
                </a:solidFill>
              </a:rPr>
              <a:t>changer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2610" y="3731255"/>
            <a:ext cx="1057027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Competitive Differentiation and Innovation requires …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600561" y="4432896"/>
            <a:ext cx="2714172" cy="400110"/>
          </a:xfrm>
          <a:prstGeom prst="rect">
            <a:avLst/>
          </a:prstGeom>
          <a:solidFill>
            <a:srgbClr val="00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New Business Models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494892" y="4407788"/>
            <a:ext cx="2714172" cy="400110"/>
          </a:xfrm>
          <a:prstGeom prst="rect">
            <a:avLst/>
          </a:prstGeom>
          <a:solidFill>
            <a:srgbClr val="00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New Partners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430192" y="4423642"/>
            <a:ext cx="2714172" cy="400110"/>
          </a:xfrm>
          <a:prstGeom prst="rect">
            <a:avLst/>
          </a:prstGeom>
          <a:solidFill>
            <a:srgbClr val="00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New Services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72" name="Picture 71" descr="uber.jpe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19" y="5583125"/>
            <a:ext cx="645470" cy="64547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01792" y="4943983"/>
            <a:ext cx="695151" cy="724420"/>
          </a:xfrm>
          <a:prstGeom prst="rect">
            <a:avLst/>
          </a:prstGeom>
        </p:spPr>
      </p:pic>
      <p:pic>
        <p:nvPicPr>
          <p:cNvPr id="74" name="Picture 73" descr="netflix.jpe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09" y="5727365"/>
            <a:ext cx="890149" cy="413960"/>
          </a:xfrm>
          <a:prstGeom prst="rect">
            <a:avLst/>
          </a:prstGeom>
        </p:spPr>
      </p:pic>
      <p:pic>
        <p:nvPicPr>
          <p:cNvPr id="75" name="Picture 74" descr="spotify.jpe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90" y="4910424"/>
            <a:ext cx="729842" cy="729842"/>
          </a:xfrm>
          <a:prstGeom prst="rect">
            <a:avLst/>
          </a:prstGeom>
        </p:spPr>
      </p:pic>
      <p:pic>
        <p:nvPicPr>
          <p:cNvPr id="76" name="Picture 75" descr="iphone.jpe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639" y="4937249"/>
            <a:ext cx="1033436" cy="494391"/>
          </a:xfrm>
          <a:prstGeom prst="rect">
            <a:avLst/>
          </a:prstGeom>
        </p:spPr>
      </p:pic>
      <p:pic>
        <p:nvPicPr>
          <p:cNvPr id="78" name="Picture 77" descr="albert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264" y="5467544"/>
            <a:ext cx="1159737" cy="653143"/>
          </a:xfrm>
          <a:prstGeom prst="rect">
            <a:avLst/>
          </a:prstGeom>
        </p:spPr>
      </p:pic>
      <p:pic>
        <p:nvPicPr>
          <p:cNvPr id="79" name="Picture 78" descr="applewatch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675" y="4933179"/>
            <a:ext cx="1034143" cy="542925"/>
          </a:xfrm>
          <a:prstGeom prst="rect">
            <a:avLst/>
          </a:prstGeom>
        </p:spPr>
      </p:pic>
      <p:pic>
        <p:nvPicPr>
          <p:cNvPr id="80" name="Picture 79" descr="KervPaymentRings2_large.jpe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274" y="5581647"/>
            <a:ext cx="961572" cy="540884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5505817" y="4953236"/>
            <a:ext cx="1664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Distribution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4579342" y="5597199"/>
            <a:ext cx="1414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Payments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00895" y="4828144"/>
            <a:ext cx="2704021" cy="1420074"/>
          </a:xfrm>
          <a:prstGeom prst="rect">
            <a:avLst/>
          </a:prstGeom>
          <a:noFill/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495225" y="4803035"/>
            <a:ext cx="2704021" cy="1420074"/>
          </a:xfrm>
          <a:prstGeom prst="rect">
            <a:avLst/>
          </a:prstGeom>
          <a:noFill/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8444181" y="4818890"/>
            <a:ext cx="2704021" cy="1420074"/>
          </a:xfrm>
          <a:prstGeom prst="rect">
            <a:avLst/>
          </a:prstGeom>
          <a:noFill/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global.jpe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47" y="5538182"/>
            <a:ext cx="596649" cy="604676"/>
          </a:xfrm>
          <a:prstGeom prst="rect">
            <a:avLst/>
          </a:prstGeom>
        </p:spPr>
      </p:pic>
      <p:pic>
        <p:nvPicPr>
          <p:cNvPr id="24" name="Picture 23" descr="b2b.jpe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555" y="4901395"/>
            <a:ext cx="710147" cy="710147"/>
          </a:xfrm>
          <a:prstGeom prst="rect">
            <a:avLst/>
          </a:prstGeom>
        </p:spPr>
      </p:pic>
      <p:pic>
        <p:nvPicPr>
          <p:cNvPr id="34" name="Picture 33" descr="salesforce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158" y="2254952"/>
            <a:ext cx="1242758" cy="7801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823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 and Extend </a:t>
            </a:r>
            <a:r>
              <a:rPr lang="en-US" dirty="0" err="1" smtClean="0"/>
              <a:t>SaaS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i="1" dirty="0" smtClean="0">
                <a:solidFill>
                  <a:srgbClr val="FF0000"/>
                </a:solidFill>
              </a:rPr>
              <a:t>Innovate and speed time to market by rapidly extending </a:t>
            </a:r>
            <a:r>
              <a:rPr lang="en-US" sz="2700" i="1" dirty="0" err="1" smtClean="0">
                <a:solidFill>
                  <a:srgbClr val="FF0000"/>
                </a:solidFill>
              </a:rPr>
              <a:t>SaaS</a:t>
            </a:r>
            <a:r>
              <a:rPr lang="en-US" sz="2700" i="1" dirty="0">
                <a:solidFill>
                  <a:srgbClr val="FF0000"/>
                </a:solidFill>
              </a:rPr>
              <a:t> </a:t>
            </a:r>
            <a:r>
              <a:rPr lang="en-US" sz="2700" i="1" dirty="0" smtClean="0">
                <a:solidFill>
                  <a:srgbClr val="FF0000"/>
                </a:solidFill>
              </a:rPr>
              <a:t>apps</a:t>
            </a:r>
            <a:endParaRPr lang="en-US" dirty="0"/>
          </a:p>
        </p:txBody>
      </p:sp>
      <p:pic>
        <p:nvPicPr>
          <p:cNvPr id="6" name="Picture 5" descr="jde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35591" y="4884929"/>
            <a:ext cx="1952027" cy="57568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91781" y="38974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6" name="Picture 25" descr="eloqu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367" y="4973025"/>
            <a:ext cx="965784" cy="262983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1979599" y="5588736"/>
            <a:ext cx="87730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sz="2400" dirty="0" smtClean="0">
                <a:solidFill>
                  <a:srgbClr val="ED1F24"/>
                </a:solidFill>
              </a:rPr>
              <a:t>Oracle </a:t>
            </a:r>
            <a:r>
              <a:rPr lang="en-AU" sz="2400" dirty="0" err="1" smtClean="0">
                <a:solidFill>
                  <a:srgbClr val="ED1F24"/>
                </a:solidFill>
              </a:rPr>
              <a:t>PaaS</a:t>
            </a:r>
            <a:r>
              <a:rPr lang="en-AU" sz="2400" dirty="0" smtClean="0">
                <a:solidFill>
                  <a:srgbClr val="ED1F24"/>
                </a:solidFill>
              </a:rPr>
              <a:t> enables you to </a:t>
            </a:r>
            <a:r>
              <a:rPr lang="en-AU" sz="2400" b="1" dirty="0" smtClean="0">
                <a:solidFill>
                  <a:srgbClr val="ED1F24"/>
                </a:solidFill>
              </a:rPr>
              <a:t>rapidly</a:t>
            </a:r>
            <a:r>
              <a:rPr lang="en-AU" sz="2400" dirty="0" smtClean="0">
                <a:solidFill>
                  <a:srgbClr val="ED1F24"/>
                </a:solidFill>
              </a:rPr>
              <a:t> connect and extend </a:t>
            </a:r>
            <a:r>
              <a:rPr lang="en-AU" sz="2400" dirty="0" err="1" smtClean="0">
                <a:solidFill>
                  <a:srgbClr val="ED1F24"/>
                </a:solidFill>
              </a:rPr>
              <a:t>SaaS</a:t>
            </a:r>
            <a:r>
              <a:rPr lang="en-AU" sz="2400" dirty="0" smtClean="0">
                <a:solidFill>
                  <a:srgbClr val="ED1F24"/>
                </a:solidFill>
              </a:rPr>
              <a:t> apps.</a:t>
            </a:r>
            <a:endParaRPr lang="en-AU" sz="2400" dirty="0">
              <a:solidFill>
                <a:srgbClr val="ED1F24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47910" y="5949630"/>
            <a:ext cx="80984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400" b="1" dirty="0" smtClean="0">
                <a:solidFill>
                  <a:srgbClr val="ED1F24"/>
                </a:solidFill>
              </a:rPr>
              <a:t>Agility</a:t>
            </a:r>
            <a:r>
              <a:rPr lang="en-AU" sz="2400" dirty="0" smtClean="0">
                <a:solidFill>
                  <a:srgbClr val="ED1F24"/>
                </a:solidFill>
              </a:rPr>
              <a:t> and </a:t>
            </a:r>
            <a:r>
              <a:rPr lang="en-AU" sz="2400" b="1" dirty="0" smtClean="0">
                <a:solidFill>
                  <a:srgbClr val="ED1F24"/>
                </a:solidFill>
              </a:rPr>
              <a:t>speed to value </a:t>
            </a:r>
            <a:r>
              <a:rPr lang="en-AU" sz="2400" dirty="0" smtClean="0">
                <a:solidFill>
                  <a:srgbClr val="ED1F24"/>
                </a:solidFill>
              </a:rPr>
              <a:t>is key for digital transformation.</a:t>
            </a:r>
            <a:endParaRPr lang="en-AU" sz="2400" dirty="0">
              <a:solidFill>
                <a:srgbClr val="ED1F24"/>
              </a:solidFill>
            </a:endParaRPr>
          </a:p>
        </p:txBody>
      </p:sp>
      <p:pic>
        <p:nvPicPr>
          <p:cNvPr id="43" name="Picture 42" descr="salesforc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435" y="4853093"/>
            <a:ext cx="1242758" cy="780176"/>
          </a:xfrm>
          <a:prstGeom prst="rect">
            <a:avLst/>
          </a:prstGeom>
        </p:spPr>
      </p:pic>
      <p:pic>
        <p:nvPicPr>
          <p:cNvPr id="45" name="Picture 10" descr="http://static.squarespace.com/static/5005c0e724ac90096800ce47/t/51a660d0e4b06d110c35f8f1/1369858256750/Web_logo_05291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595" y="4853588"/>
            <a:ext cx="1111140" cy="56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0" descr="http://marketingcube.com.au/wp-content/uploads/2014/03/LOGO-Oracle-Marketing-Cloud-150x89px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677" y="4841218"/>
            <a:ext cx="1452129" cy="86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8" descr="http://www.domo.com/assets/images/connectors/Taleo_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741" y="5021134"/>
            <a:ext cx="1336726" cy="33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ounded Rectangle 49"/>
          <p:cNvSpPr/>
          <p:nvPr/>
        </p:nvSpPr>
        <p:spPr>
          <a:xfrm>
            <a:off x="2356556" y="3312613"/>
            <a:ext cx="8805333" cy="641764"/>
          </a:xfrm>
          <a:prstGeom prst="roundRect">
            <a:avLst/>
          </a:prstGeom>
          <a:solidFill>
            <a:srgbClr val="2C5D9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370667" y="4071791"/>
            <a:ext cx="8760177" cy="6417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8407400" y="1665112"/>
            <a:ext cx="2579513" cy="15119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2466623" y="1665112"/>
            <a:ext cx="2579513" cy="15119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5427135" y="1665112"/>
            <a:ext cx="2579513" cy="149103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573040" y="3424669"/>
            <a:ext cx="2248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Process </a:t>
            </a:r>
            <a:r>
              <a:rPr lang="en-US" dirty="0" smtClean="0">
                <a:solidFill>
                  <a:schemeClr val="bg1"/>
                </a:solidFill>
              </a:rPr>
              <a:t>Orchestration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334" y="3281525"/>
            <a:ext cx="2116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cuts across systems of record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0" y="4040703"/>
            <a:ext cx="2269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Insulate unique 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 from app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00968" y="4183846"/>
            <a:ext cx="1990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Integration &amp; APIs</a:t>
            </a:r>
          </a:p>
        </p:txBody>
      </p:sp>
      <p:pic>
        <p:nvPicPr>
          <p:cNvPr id="62" name="Picture 61" descr="opcProcessBannerIc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638" y="3369309"/>
            <a:ext cx="548943" cy="548943"/>
          </a:xfrm>
          <a:prstGeom prst="rect">
            <a:avLst/>
          </a:prstGeom>
        </p:spPr>
      </p:pic>
      <p:pic>
        <p:nvPicPr>
          <p:cNvPr id="63" name="Picture 62" descr="appbuilder_w_7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638" y="2610556"/>
            <a:ext cx="654389" cy="608413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2781459" y="1638204"/>
            <a:ext cx="201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Mashup</a:t>
            </a:r>
            <a:r>
              <a:rPr lang="en-US" dirty="0" smtClean="0">
                <a:solidFill>
                  <a:schemeClr val="bg1"/>
                </a:solidFill>
              </a:rPr>
              <a:t>/Custom UI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944731" y="1638204"/>
            <a:ext cx="1522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Mobile Access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682748" y="1638204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Connected Devices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7" name="Picture 66" descr="opcServiceIOTBannerIcon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477" y="2616044"/>
            <a:ext cx="617036" cy="617036"/>
          </a:xfrm>
          <a:prstGeom prst="rect">
            <a:avLst/>
          </a:prstGeom>
        </p:spPr>
      </p:pic>
      <p:pic>
        <p:nvPicPr>
          <p:cNvPr id="68" name="Picture 67" descr="mobile_w_72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528" y="2578237"/>
            <a:ext cx="654843" cy="654843"/>
          </a:xfrm>
          <a:prstGeom prst="rect">
            <a:avLst/>
          </a:prstGeom>
        </p:spPr>
      </p:pic>
      <p:pic>
        <p:nvPicPr>
          <p:cNvPr id="69" name="Picture 68" descr="integration_w_72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638" y="4130459"/>
            <a:ext cx="653014" cy="653014"/>
          </a:xfrm>
          <a:prstGeom prst="rect">
            <a:avLst/>
          </a:prstGeom>
        </p:spPr>
      </p:pic>
      <p:pic>
        <p:nvPicPr>
          <p:cNvPr id="70" name="Picture 69" descr="APIManager_w_72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059" y="4089495"/>
            <a:ext cx="646990" cy="646990"/>
          </a:xfrm>
          <a:prstGeom prst="rect">
            <a:avLst/>
          </a:prstGeom>
        </p:spPr>
      </p:pic>
      <p:pic>
        <p:nvPicPr>
          <p:cNvPr id="8" name="Picture 7" descr="SOA_72 white.png"/>
          <p:cNvPicPr>
            <a:picLocks noChangeAspect="1"/>
          </p:cNvPicPr>
          <p:nvPr/>
        </p:nvPicPr>
        <p:blipFill>
          <a:blip r:embed="rId1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128913"/>
            <a:ext cx="668868" cy="668868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2005881"/>
            <a:ext cx="2269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Integrated access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any device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632222" y="2023536"/>
            <a:ext cx="1227666" cy="968020"/>
            <a:chOff x="1383753" y="0"/>
            <a:chExt cx="5548109" cy="4038600"/>
          </a:xfrm>
        </p:grpSpPr>
        <p:pic>
          <p:nvPicPr>
            <p:cNvPr id="74" name="Picture 2"/>
            <p:cNvPicPr>
              <a:picLocks noChangeAspect="1" noChangeArrowheads="1"/>
            </p:cNvPicPr>
            <p:nvPr/>
          </p:nvPicPr>
          <p:blipFill rotWithShape="1">
            <a:blip r:embed="rId16" cstate="print"/>
            <a:srcRect l="8890" t="6979" r="9727" b="6616"/>
            <a:stretch/>
          </p:blipFill>
          <p:spPr bwMode="auto">
            <a:xfrm>
              <a:off x="1760378" y="182609"/>
              <a:ext cx="4792822" cy="3585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3753" y="0"/>
              <a:ext cx="5548109" cy="4038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6382940" y="2174923"/>
            <a:ext cx="616171" cy="943634"/>
            <a:chOff x="4407219" y="3893574"/>
            <a:chExt cx="1458606" cy="2964426"/>
          </a:xfrm>
        </p:grpSpPr>
        <p:pic>
          <p:nvPicPr>
            <p:cNvPr id="77" name="Picture 76"/>
            <p:cNvPicPr>
              <a:picLocks noChangeAspect="1" noChangeArrowheads="1"/>
            </p:cNvPicPr>
            <p:nvPr/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4514734" y="4265849"/>
              <a:ext cx="1237137" cy="2252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7219" y="3893574"/>
              <a:ext cx="1458606" cy="2964426"/>
            </a:xfrm>
            <a:prstGeom prst="rect">
              <a:avLst/>
            </a:prstGeom>
          </p:spPr>
        </p:pic>
      </p:grpSp>
      <p:grpSp>
        <p:nvGrpSpPr>
          <p:cNvPr id="79" name="Group 78"/>
          <p:cNvGrpSpPr/>
          <p:nvPr/>
        </p:nvGrpSpPr>
        <p:grpSpPr>
          <a:xfrm>
            <a:off x="3189111" y="2017888"/>
            <a:ext cx="1792112" cy="1185334"/>
            <a:chOff x="3658849" y="1910964"/>
            <a:chExt cx="4871126" cy="3036071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8849" y="1910964"/>
              <a:ext cx="4871126" cy="3036071"/>
            </a:xfrm>
            <a:prstGeom prst="rect">
              <a:avLst/>
            </a:prstGeom>
          </p:spPr>
        </p:pic>
        <p:pic>
          <p:nvPicPr>
            <p:cNvPr id="81" name="Picture 80" descr="13.png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3444" y="2087493"/>
              <a:ext cx="3540396" cy="2288990"/>
            </a:xfrm>
            <a:prstGeom prst="rect">
              <a:avLst/>
            </a:prstGeom>
            <a:ln w="3175" cmpd="sng">
              <a:solidFill>
                <a:srgbClr val="BFBFBF"/>
              </a:solidFill>
            </a:ln>
          </p:spPr>
        </p:pic>
      </p:grpSp>
      <p:grpSp>
        <p:nvGrpSpPr>
          <p:cNvPr id="84" name="Group 83"/>
          <p:cNvGrpSpPr/>
          <p:nvPr/>
        </p:nvGrpSpPr>
        <p:grpSpPr>
          <a:xfrm>
            <a:off x="9311452" y="2153245"/>
            <a:ext cx="1229549" cy="894755"/>
            <a:chOff x="9607785" y="742134"/>
            <a:chExt cx="1229549" cy="894755"/>
          </a:xfrm>
        </p:grpSpPr>
        <p:grpSp>
          <p:nvGrpSpPr>
            <p:cNvPr id="85" name="Group 206"/>
            <p:cNvGrpSpPr/>
            <p:nvPr/>
          </p:nvGrpSpPr>
          <p:grpSpPr>
            <a:xfrm>
              <a:off x="10517208" y="742134"/>
              <a:ext cx="316842" cy="305022"/>
              <a:chOff x="7243092" y="1473200"/>
              <a:chExt cx="947737" cy="844698"/>
            </a:xfrm>
            <a:solidFill>
              <a:srgbClr val="4F81BD"/>
            </a:solidFill>
          </p:grpSpPr>
          <p:sp>
            <p:nvSpPr>
              <p:cNvPr id="162" name="Freeform 80"/>
              <p:cNvSpPr>
                <a:spLocks noChangeArrowheads="1"/>
              </p:cNvSpPr>
              <p:nvPr/>
            </p:nvSpPr>
            <p:spPr bwMode="auto">
              <a:xfrm>
                <a:off x="7243092" y="1473200"/>
                <a:ext cx="947737" cy="684213"/>
              </a:xfrm>
              <a:custGeom>
                <a:avLst/>
                <a:gdLst>
                  <a:gd name="T0" fmla="*/ 2630 w 2631"/>
                  <a:gd name="T1" fmla="*/ 465 h 1902"/>
                  <a:gd name="T2" fmla="*/ 2401 w 2631"/>
                  <a:gd name="T3" fmla="*/ 1381 h 1902"/>
                  <a:gd name="T4" fmla="*/ 985 w 2631"/>
                  <a:gd name="T5" fmla="*/ 1485 h 1902"/>
                  <a:gd name="T6" fmla="*/ 958 w 2631"/>
                  <a:gd name="T7" fmla="*/ 1672 h 1902"/>
                  <a:gd name="T8" fmla="*/ 2200 w 2631"/>
                  <a:gd name="T9" fmla="*/ 1728 h 1902"/>
                  <a:gd name="T10" fmla="*/ 2325 w 2631"/>
                  <a:gd name="T11" fmla="*/ 1818 h 1902"/>
                  <a:gd name="T12" fmla="*/ 1853 w 2631"/>
                  <a:gd name="T13" fmla="*/ 1901 h 1902"/>
                  <a:gd name="T14" fmla="*/ 805 w 2631"/>
                  <a:gd name="T15" fmla="*/ 1804 h 1902"/>
                  <a:gd name="T16" fmla="*/ 340 w 2631"/>
                  <a:gd name="T17" fmla="*/ 173 h 1902"/>
                  <a:gd name="T18" fmla="*/ 0 w 2631"/>
                  <a:gd name="T19" fmla="*/ 125 h 1902"/>
                  <a:gd name="T20" fmla="*/ 111 w 2631"/>
                  <a:gd name="T21" fmla="*/ 0 h 1902"/>
                  <a:gd name="T22" fmla="*/ 562 w 2631"/>
                  <a:gd name="T23" fmla="*/ 76 h 1902"/>
                  <a:gd name="T24" fmla="*/ 687 w 2631"/>
                  <a:gd name="T25" fmla="*/ 333 h 1902"/>
                  <a:gd name="T26" fmla="*/ 2630 w 2631"/>
                  <a:gd name="T27" fmla="*/ 374 h 1902"/>
                  <a:gd name="T28" fmla="*/ 826 w 2631"/>
                  <a:gd name="T29" fmla="*/ 499 h 1902"/>
                  <a:gd name="T30" fmla="*/ 708 w 2631"/>
                  <a:gd name="T31" fmla="*/ 499 h 1902"/>
                  <a:gd name="T32" fmla="*/ 736 w 2631"/>
                  <a:gd name="T33" fmla="*/ 784 h 1902"/>
                  <a:gd name="T34" fmla="*/ 965 w 2631"/>
                  <a:gd name="T35" fmla="*/ 826 h 1902"/>
                  <a:gd name="T36" fmla="*/ 985 w 2631"/>
                  <a:gd name="T37" fmla="*/ 534 h 1902"/>
                  <a:gd name="T38" fmla="*/ 826 w 2631"/>
                  <a:gd name="T39" fmla="*/ 499 h 1902"/>
                  <a:gd name="T40" fmla="*/ 2221 w 2631"/>
                  <a:gd name="T41" fmla="*/ 826 h 1902"/>
                  <a:gd name="T42" fmla="*/ 2297 w 2631"/>
                  <a:gd name="T43" fmla="*/ 826 h 1902"/>
                  <a:gd name="T44" fmla="*/ 2422 w 2631"/>
                  <a:gd name="T45" fmla="*/ 548 h 1902"/>
                  <a:gd name="T46" fmla="*/ 2165 w 2631"/>
                  <a:gd name="T47" fmla="*/ 499 h 1902"/>
                  <a:gd name="T48" fmla="*/ 2089 w 2631"/>
                  <a:gd name="T49" fmla="*/ 749 h 1902"/>
                  <a:gd name="T50" fmla="*/ 2221 w 2631"/>
                  <a:gd name="T51" fmla="*/ 826 h 1902"/>
                  <a:gd name="T52" fmla="*/ 1464 w 2631"/>
                  <a:gd name="T53" fmla="*/ 673 h 1902"/>
                  <a:gd name="T54" fmla="*/ 1430 w 2631"/>
                  <a:gd name="T55" fmla="*/ 499 h 1902"/>
                  <a:gd name="T56" fmla="*/ 1166 w 2631"/>
                  <a:gd name="T57" fmla="*/ 548 h 1902"/>
                  <a:gd name="T58" fmla="*/ 1305 w 2631"/>
                  <a:gd name="T59" fmla="*/ 826 h 1902"/>
                  <a:gd name="T60" fmla="*/ 1464 w 2631"/>
                  <a:gd name="T61" fmla="*/ 673 h 1902"/>
                  <a:gd name="T62" fmla="*/ 1638 w 2631"/>
                  <a:gd name="T63" fmla="*/ 659 h 1902"/>
                  <a:gd name="T64" fmla="*/ 1672 w 2631"/>
                  <a:gd name="T65" fmla="*/ 826 h 1902"/>
                  <a:gd name="T66" fmla="*/ 1909 w 2631"/>
                  <a:gd name="T67" fmla="*/ 798 h 1902"/>
                  <a:gd name="T68" fmla="*/ 1902 w 2631"/>
                  <a:gd name="T69" fmla="*/ 499 h 1902"/>
                  <a:gd name="T70" fmla="*/ 1638 w 2631"/>
                  <a:gd name="T71" fmla="*/ 541 h 1902"/>
                  <a:gd name="T72" fmla="*/ 923 w 2631"/>
                  <a:gd name="T73" fmla="*/ 992 h 1902"/>
                  <a:gd name="T74" fmla="*/ 833 w 2631"/>
                  <a:gd name="T75" fmla="*/ 992 h 1902"/>
                  <a:gd name="T76" fmla="*/ 860 w 2631"/>
                  <a:gd name="T77" fmla="*/ 1284 h 1902"/>
                  <a:gd name="T78" fmla="*/ 1034 w 2631"/>
                  <a:gd name="T79" fmla="*/ 1318 h 1902"/>
                  <a:gd name="T80" fmla="*/ 1055 w 2631"/>
                  <a:gd name="T81" fmla="*/ 1117 h 1902"/>
                  <a:gd name="T82" fmla="*/ 2186 w 2631"/>
                  <a:gd name="T83" fmla="*/ 992 h 1902"/>
                  <a:gd name="T84" fmla="*/ 2089 w 2631"/>
                  <a:gd name="T85" fmla="*/ 992 h 1902"/>
                  <a:gd name="T86" fmla="*/ 2026 w 2631"/>
                  <a:gd name="T87" fmla="*/ 1277 h 1902"/>
                  <a:gd name="T88" fmla="*/ 2186 w 2631"/>
                  <a:gd name="T89" fmla="*/ 1318 h 1902"/>
                  <a:gd name="T90" fmla="*/ 2283 w 2631"/>
                  <a:gd name="T91" fmla="*/ 1117 h 1902"/>
                  <a:gd name="T92" fmla="*/ 1464 w 2631"/>
                  <a:gd name="T93" fmla="*/ 1159 h 1902"/>
                  <a:gd name="T94" fmla="*/ 1464 w 2631"/>
                  <a:gd name="T95" fmla="*/ 1034 h 1902"/>
                  <a:gd name="T96" fmla="*/ 1277 w 2631"/>
                  <a:gd name="T97" fmla="*/ 992 h 1902"/>
                  <a:gd name="T98" fmla="*/ 1249 w 2631"/>
                  <a:gd name="T99" fmla="*/ 1214 h 1902"/>
                  <a:gd name="T100" fmla="*/ 1423 w 2631"/>
                  <a:gd name="T101" fmla="*/ 1318 h 1902"/>
                  <a:gd name="T102" fmla="*/ 1464 w 2631"/>
                  <a:gd name="T103" fmla="*/ 1159 h 1902"/>
                  <a:gd name="T104" fmla="*/ 1756 w 2631"/>
                  <a:gd name="T105" fmla="*/ 992 h 1902"/>
                  <a:gd name="T106" fmla="*/ 1638 w 2631"/>
                  <a:gd name="T107" fmla="*/ 1034 h 1902"/>
                  <a:gd name="T108" fmla="*/ 1680 w 2631"/>
                  <a:gd name="T109" fmla="*/ 1318 h 1902"/>
                  <a:gd name="T110" fmla="*/ 1846 w 2631"/>
                  <a:gd name="T111" fmla="*/ 1277 h 1902"/>
                  <a:gd name="T112" fmla="*/ 1811 w 2631"/>
                  <a:gd name="T113" fmla="*/ 992 h 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631" h="1902">
                    <a:moveTo>
                      <a:pt x="2630" y="465"/>
                    </a:moveTo>
                    <a:lnTo>
                      <a:pt x="2630" y="465"/>
                    </a:lnTo>
                    <a:cubicBezTo>
                      <a:pt x="2575" y="659"/>
                      <a:pt x="2533" y="853"/>
                      <a:pt x="2485" y="1048"/>
                    </a:cubicBezTo>
                    <a:cubicBezTo>
                      <a:pt x="2450" y="1159"/>
                      <a:pt x="2429" y="1270"/>
                      <a:pt x="2401" y="1381"/>
                    </a:cubicBezTo>
                    <a:cubicBezTo>
                      <a:pt x="2374" y="1478"/>
                      <a:pt x="2360" y="1492"/>
                      <a:pt x="2255" y="1492"/>
                    </a:cubicBezTo>
                    <a:cubicBezTo>
                      <a:pt x="1832" y="1492"/>
                      <a:pt x="1409" y="1492"/>
                      <a:pt x="985" y="1485"/>
                    </a:cubicBezTo>
                    <a:cubicBezTo>
                      <a:pt x="909" y="1485"/>
                      <a:pt x="909" y="1485"/>
                      <a:pt x="930" y="1561"/>
                    </a:cubicBezTo>
                    <a:cubicBezTo>
                      <a:pt x="937" y="1596"/>
                      <a:pt x="951" y="1638"/>
                      <a:pt x="958" y="1672"/>
                    </a:cubicBezTo>
                    <a:cubicBezTo>
                      <a:pt x="965" y="1714"/>
                      <a:pt x="985" y="1728"/>
                      <a:pt x="1027" y="1728"/>
                    </a:cubicBezTo>
                    <a:cubicBezTo>
                      <a:pt x="1416" y="1728"/>
                      <a:pt x="1804" y="1728"/>
                      <a:pt x="2200" y="1728"/>
                    </a:cubicBezTo>
                    <a:cubicBezTo>
                      <a:pt x="2214" y="1728"/>
                      <a:pt x="2228" y="1728"/>
                      <a:pt x="2242" y="1728"/>
                    </a:cubicBezTo>
                    <a:cubicBezTo>
                      <a:pt x="2290" y="1728"/>
                      <a:pt x="2325" y="1769"/>
                      <a:pt x="2325" y="1818"/>
                    </a:cubicBezTo>
                    <a:cubicBezTo>
                      <a:pt x="2325" y="1867"/>
                      <a:pt x="2290" y="1901"/>
                      <a:pt x="2242" y="1901"/>
                    </a:cubicBezTo>
                    <a:cubicBezTo>
                      <a:pt x="2110" y="1901"/>
                      <a:pt x="1978" y="1901"/>
                      <a:pt x="1853" y="1901"/>
                    </a:cubicBezTo>
                    <a:cubicBezTo>
                      <a:pt x="1548" y="1901"/>
                      <a:pt x="1242" y="1901"/>
                      <a:pt x="930" y="1901"/>
                    </a:cubicBezTo>
                    <a:cubicBezTo>
                      <a:pt x="847" y="1901"/>
                      <a:pt x="826" y="1888"/>
                      <a:pt x="805" y="1804"/>
                    </a:cubicBezTo>
                    <a:cubicBezTo>
                      <a:pt x="680" y="1277"/>
                      <a:pt x="548" y="756"/>
                      <a:pt x="416" y="236"/>
                    </a:cubicBezTo>
                    <a:cubicBezTo>
                      <a:pt x="402" y="187"/>
                      <a:pt x="388" y="166"/>
                      <a:pt x="340" y="173"/>
                    </a:cubicBezTo>
                    <a:cubicBezTo>
                      <a:pt x="264" y="173"/>
                      <a:pt x="187" y="173"/>
                      <a:pt x="111" y="173"/>
                    </a:cubicBezTo>
                    <a:cubicBezTo>
                      <a:pt x="62" y="173"/>
                      <a:pt x="27" y="166"/>
                      <a:pt x="0" y="125"/>
                    </a:cubicBezTo>
                    <a:cubicBezTo>
                      <a:pt x="0" y="97"/>
                      <a:pt x="0" y="69"/>
                      <a:pt x="0" y="48"/>
                    </a:cubicBezTo>
                    <a:cubicBezTo>
                      <a:pt x="27" y="7"/>
                      <a:pt x="62" y="0"/>
                      <a:pt x="111" y="0"/>
                    </a:cubicBezTo>
                    <a:cubicBezTo>
                      <a:pt x="229" y="0"/>
                      <a:pt x="340" y="0"/>
                      <a:pt x="458" y="0"/>
                    </a:cubicBezTo>
                    <a:cubicBezTo>
                      <a:pt x="520" y="0"/>
                      <a:pt x="541" y="20"/>
                      <a:pt x="562" y="76"/>
                    </a:cubicBezTo>
                    <a:cubicBezTo>
                      <a:pt x="576" y="139"/>
                      <a:pt x="597" y="201"/>
                      <a:pt x="604" y="270"/>
                    </a:cubicBezTo>
                    <a:cubicBezTo>
                      <a:pt x="617" y="319"/>
                      <a:pt x="638" y="333"/>
                      <a:pt x="687" y="333"/>
                    </a:cubicBezTo>
                    <a:cubicBezTo>
                      <a:pt x="1298" y="326"/>
                      <a:pt x="1909" y="333"/>
                      <a:pt x="2519" y="326"/>
                    </a:cubicBezTo>
                    <a:cubicBezTo>
                      <a:pt x="2561" y="326"/>
                      <a:pt x="2603" y="340"/>
                      <a:pt x="2630" y="374"/>
                    </a:cubicBezTo>
                    <a:cubicBezTo>
                      <a:pt x="2630" y="402"/>
                      <a:pt x="2630" y="437"/>
                      <a:pt x="2630" y="465"/>
                    </a:cubicBezTo>
                    <a:close/>
                    <a:moveTo>
                      <a:pt x="826" y="499"/>
                    </a:moveTo>
                    <a:lnTo>
                      <a:pt x="826" y="499"/>
                    </a:lnTo>
                    <a:cubicBezTo>
                      <a:pt x="784" y="499"/>
                      <a:pt x="749" y="499"/>
                      <a:pt x="708" y="499"/>
                    </a:cubicBezTo>
                    <a:cubicBezTo>
                      <a:pt x="680" y="499"/>
                      <a:pt x="666" y="513"/>
                      <a:pt x="673" y="541"/>
                    </a:cubicBezTo>
                    <a:cubicBezTo>
                      <a:pt x="694" y="624"/>
                      <a:pt x="715" y="701"/>
                      <a:pt x="736" y="784"/>
                    </a:cubicBezTo>
                    <a:cubicBezTo>
                      <a:pt x="742" y="819"/>
                      <a:pt x="756" y="826"/>
                      <a:pt x="784" y="826"/>
                    </a:cubicBezTo>
                    <a:cubicBezTo>
                      <a:pt x="847" y="819"/>
                      <a:pt x="902" y="819"/>
                      <a:pt x="965" y="826"/>
                    </a:cubicBezTo>
                    <a:cubicBezTo>
                      <a:pt x="1006" y="826"/>
                      <a:pt x="1020" y="805"/>
                      <a:pt x="1013" y="763"/>
                    </a:cubicBezTo>
                    <a:cubicBezTo>
                      <a:pt x="999" y="687"/>
                      <a:pt x="992" y="611"/>
                      <a:pt x="985" y="534"/>
                    </a:cubicBezTo>
                    <a:cubicBezTo>
                      <a:pt x="978" y="513"/>
                      <a:pt x="971" y="499"/>
                      <a:pt x="944" y="499"/>
                    </a:cubicBezTo>
                    <a:cubicBezTo>
                      <a:pt x="902" y="499"/>
                      <a:pt x="867" y="499"/>
                      <a:pt x="826" y="499"/>
                    </a:cubicBezTo>
                    <a:close/>
                    <a:moveTo>
                      <a:pt x="2221" y="826"/>
                    </a:moveTo>
                    <a:lnTo>
                      <a:pt x="2221" y="826"/>
                    </a:lnTo>
                    <a:lnTo>
                      <a:pt x="2221" y="826"/>
                    </a:lnTo>
                    <a:cubicBezTo>
                      <a:pt x="2249" y="826"/>
                      <a:pt x="2276" y="819"/>
                      <a:pt x="2297" y="826"/>
                    </a:cubicBezTo>
                    <a:cubicBezTo>
                      <a:pt x="2339" y="826"/>
                      <a:pt x="2360" y="812"/>
                      <a:pt x="2367" y="770"/>
                    </a:cubicBezTo>
                    <a:cubicBezTo>
                      <a:pt x="2387" y="694"/>
                      <a:pt x="2401" y="624"/>
                      <a:pt x="2422" y="548"/>
                    </a:cubicBezTo>
                    <a:cubicBezTo>
                      <a:pt x="2436" y="513"/>
                      <a:pt x="2429" y="499"/>
                      <a:pt x="2387" y="499"/>
                    </a:cubicBezTo>
                    <a:cubicBezTo>
                      <a:pt x="2311" y="499"/>
                      <a:pt x="2235" y="499"/>
                      <a:pt x="2165" y="499"/>
                    </a:cubicBezTo>
                    <a:cubicBezTo>
                      <a:pt x="2131" y="499"/>
                      <a:pt x="2124" y="513"/>
                      <a:pt x="2117" y="541"/>
                    </a:cubicBezTo>
                    <a:cubicBezTo>
                      <a:pt x="2110" y="611"/>
                      <a:pt x="2103" y="680"/>
                      <a:pt x="2089" y="749"/>
                    </a:cubicBezTo>
                    <a:cubicBezTo>
                      <a:pt x="2082" y="819"/>
                      <a:pt x="2089" y="826"/>
                      <a:pt x="2158" y="826"/>
                    </a:cubicBezTo>
                    <a:cubicBezTo>
                      <a:pt x="2179" y="826"/>
                      <a:pt x="2200" y="826"/>
                      <a:pt x="2221" y="826"/>
                    </a:cubicBezTo>
                    <a:close/>
                    <a:moveTo>
                      <a:pt x="1464" y="673"/>
                    </a:moveTo>
                    <a:lnTo>
                      <a:pt x="1464" y="673"/>
                    </a:lnTo>
                    <a:cubicBezTo>
                      <a:pt x="1464" y="624"/>
                      <a:pt x="1464" y="583"/>
                      <a:pt x="1464" y="541"/>
                    </a:cubicBezTo>
                    <a:cubicBezTo>
                      <a:pt x="1464" y="513"/>
                      <a:pt x="1457" y="499"/>
                      <a:pt x="1430" y="499"/>
                    </a:cubicBezTo>
                    <a:cubicBezTo>
                      <a:pt x="1353" y="499"/>
                      <a:pt x="1277" y="499"/>
                      <a:pt x="1208" y="499"/>
                    </a:cubicBezTo>
                    <a:cubicBezTo>
                      <a:pt x="1173" y="499"/>
                      <a:pt x="1159" y="513"/>
                      <a:pt x="1166" y="548"/>
                    </a:cubicBezTo>
                    <a:cubicBezTo>
                      <a:pt x="1173" y="597"/>
                      <a:pt x="1180" y="652"/>
                      <a:pt x="1180" y="708"/>
                    </a:cubicBezTo>
                    <a:cubicBezTo>
                      <a:pt x="1194" y="819"/>
                      <a:pt x="1194" y="826"/>
                      <a:pt x="1305" y="826"/>
                    </a:cubicBezTo>
                    <a:cubicBezTo>
                      <a:pt x="1360" y="819"/>
                      <a:pt x="1423" y="846"/>
                      <a:pt x="1450" y="812"/>
                    </a:cubicBezTo>
                    <a:cubicBezTo>
                      <a:pt x="1485" y="777"/>
                      <a:pt x="1457" y="714"/>
                      <a:pt x="1464" y="673"/>
                    </a:cubicBezTo>
                    <a:close/>
                    <a:moveTo>
                      <a:pt x="1638" y="659"/>
                    </a:moveTo>
                    <a:lnTo>
                      <a:pt x="1638" y="659"/>
                    </a:lnTo>
                    <a:cubicBezTo>
                      <a:pt x="1638" y="701"/>
                      <a:pt x="1638" y="742"/>
                      <a:pt x="1638" y="784"/>
                    </a:cubicBezTo>
                    <a:cubicBezTo>
                      <a:pt x="1638" y="805"/>
                      <a:pt x="1645" y="826"/>
                      <a:pt x="1672" y="826"/>
                    </a:cubicBezTo>
                    <a:cubicBezTo>
                      <a:pt x="1742" y="819"/>
                      <a:pt x="1804" y="826"/>
                      <a:pt x="1867" y="826"/>
                    </a:cubicBezTo>
                    <a:cubicBezTo>
                      <a:pt x="1888" y="826"/>
                      <a:pt x="1902" y="819"/>
                      <a:pt x="1909" y="798"/>
                    </a:cubicBezTo>
                    <a:cubicBezTo>
                      <a:pt x="1915" y="708"/>
                      <a:pt x="1929" y="624"/>
                      <a:pt x="1936" y="534"/>
                    </a:cubicBezTo>
                    <a:cubicBezTo>
                      <a:pt x="1943" y="513"/>
                      <a:pt x="1929" y="499"/>
                      <a:pt x="1902" y="499"/>
                    </a:cubicBezTo>
                    <a:cubicBezTo>
                      <a:pt x="1825" y="499"/>
                      <a:pt x="1749" y="499"/>
                      <a:pt x="1680" y="499"/>
                    </a:cubicBezTo>
                    <a:cubicBezTo>
                      <a:pt x="1652" y="499"/>
                      <a:pt x="1638" y="513"/>
                      <a:pt x="1638" y="541"/>
                    </a:cubicBezTo>
                    <a:cubicBezTo>
                      <a:pt x="1638" y="583"/>
                      <a:pt x="1638" y="617"/>
                      <a:pt x="1638" y="659"/>
                    </a:cubicBezTo>
                    <a:close/>
                    <a:moveTo>
                      <a:pt x="923" y="992"/>
                    </a:moveTo>
                    <a:lnTo>
                      <a:pt x="923" y="992"/>
                    </a:lnTo>
                    <a:cubicBezTo>
                      <a:pt x="895" y="992"/>
                      <a:pt x="860" y="992"/>
                      <a:pt x="833" y="992"/>
                    </a:cubicBezTo>
                    <a:cubicBezTo>
                      <a:pt x="805" y="992"/>
                      <a:pt x="791" y="1006"/>
                      <a:pt x="798" y="1034"/>
                    </a:cubicBezTo>
                    <a:cubicBezTo>
                      <a:pt x="819" y="1117"/>
                      <a:pt x="840" y="1200"/>
                      <a:pt x="860" y="1284"/>
                    </a:cubicBezTo>
                    <a:cubicBezTo>
                      <a:pt x="867" y="1311"/>
                      <a:pt x="881" y="1318"/>
                      <a:pt x="909" y="1318"/>
                    </a:cubicBezTo>
                    <a:cubicBezTo>
                      <a:pt x="951" y="1318"/>
                      <a:pt x="992" y="1311"/>
                      <a:pt x="1034" y="1318"/>
                    </a:cubicBezTo>
                    <a:cubicBezTo>
                      <a:pt x="1069" y="1318"/>
                      <a:pt x="1083" y="1304"/>
                      <a:pt x="1076" y="1270"/>
                    </a:cubicBezTo>
                    <a:cubicBezTo>
                      <a:pt x="1069" y="1214"/>
                      <a:pt x="1062" y="1166"/>
                      <a:pt x="1055" y="1117"/>
                    </a:cubicBezTo>
                    <a:cubicBezTo>
                      <a:pt x="1034" y="964"/>
                      <a:pt x="1069" y="999"/>
                      <a:pt x="923" y="992"/>
                    </a:cubicBezTo>
                    <a:close/>
                    <a:moveTo>
                      <a:pt x="2186" y="992"/>
                    </a:moveTo>
                    <a:lnTo>
                      <a:pt x="2186" y="992"/>
                    </a:lnTo>
                    <a:cubicBezTo>
                      <a:pt x="2152" y="992"/>
                      <a:pt x="2124" y="992"/>
                      <a:pt x="2089" y="992"/>
                    </a:cubicBezTo>
                    <a:cubicBezTo>
                      <a:pt x="2075" y="992"/>
                      <a:pt x="2061" y="999"/>
                      <a:pt x="2061" y="1020"/>
                    </a:cubicBezTo>
                    <a:cubicBezTo>
                      <a:pt x="2047" y="1103"/>
                      <a:pt x="2040" y="1194"/>
                      <a:pt x="2026" y="1277"/>
                    </a:cubicBezTo>
                    <a:cubicBezTo>
                      <a:pt x="2026" y="1304"/>
                      <a:pt x="2033" y="1318"/>
                      <a:pt x="2061" y="1318"/>
                    </a:cubicBezTo>
                    <a:cubicBezTo>
                      <a:pt x="2103" y="1318"/>
                      <a:pt x="2144" y="1311"/>
                      <a:pt x="2186" y="1318"/>
                    </a:cubicBezTo>
                    <a:cubicBezTo>
                      <a:pt x="2221" y="1318"/>
                      <a:pt x="2235" y="1304"/>
                      <a:pt x="2242" y="1277"/>
                    </a:cubicBezTo>
                    <a:cubicBezTo>
                      <a:pt x="2255" y="1221"/>
                      <a:pt x="2269" y="1173"/>
                      <a:pt x="2283" y="1117"/>
                    </a:cubicBezTo>
                    <a:cubicBezTo>
                      <a:pt x="2311" y="992"/>
                      <a:pt x="2311" y="992"/>
                      <a:pt x="2186" y="992"/>
                    </a:cubicBezTo>
                    <a:close/>
                    <a:moveTo>
                      <a:pt x="1464" y="1159"/>
                    </a:moveTo>
                    <a:lnTo>
                      <a:pt x="1464" y="1159"/>
                    </a:lnTo>
                    <a:cubicBezTo>
                      <a:pt x="1464" y="1117"/>
                      <a:pt x="1464" y="1075"/>
                      <a:pt x="1464" y="1034"/>
                    </a:cubicBezTo>
                    <a:cubicBezTo>
                      <a:pt x="1464" y="1006"/>
                      <a:pt x="1450" y="992"/>
                      <a:pt x="1423" y="992"/>
                    </a:cubicBezTo>
                    <a:cubicBezTo>
                      <a:pt x="1374" y="999"/>
                      <a:pt x="1325" y="999"/>
                      <a:pt x="1277" y="992"/>
                    </a:cubicBezTo>
                    <a:cubicBezTo>
                      <a:pt x="1228" y="992"/>
                      <a:pt x="1221" y="1013"/>
                      <a:pt x="1228" y="1048"/>
                    </a:cubicBezTo>
                    <a:cubicBezTo>
                      <a:pt x="1235" y="1103"/>
                      <a:pt x="1235" y="1159"/>
                      <a:pt x="1249" y="1214"/>
                    </a:cubicBezTo>
                    <a:cubicBezTo>
                      <a:pt x="1270" y="1332"/>
                      <a:pt x="1235" y="1311"/>
                      <a:pt x="1360" y="1318"/>
                    </a:cubicBezTo>
                    <a:cubicBezTo>
                      <a:pt x="1381" y="1318"/>
                      <a:pt x="1402" y="1318"/>
                      <a:pt x="1423" y="1318"/>
                    </a:cubicBezTo>
                    <a:cubicBezTo>
                      <a:pt x="1450" y="1318"/>
                      <a:pt x="1464" y="1304"/>
                      <a:pt x="1464" y="1270"/>
                    </a:cubicBezTo>
                    <a:cubicBezTo>
                      <a:pt x="1464" y="1235"/>
                      <a:pt x="1464" y="1200"/>
                      <a:pt x="1464" y="1159"/>
                    </a:cubicBezTo>
                    <a:close/>
                    <a:moveTo>
                      <a:pt x="1756" y="992"/>
                    </a:moveTo>
                    <a:lnTo>
                      <a:pt x="1756" y="992"/>
                    </a:lnTo>
                    <a:cubicBezTo>
                      <a:pt x="1728" y="992"/>
                      <a:pt x="1700" y="999"/>
                      <a:pt x="1680" y="992"/>
                    </a:cubicBezTo>
                    <a:cubicBezTo>
                      <a:pt x="1645" y="992"/>
                      <a:pt x="1638" y="1006"/>
                      <a:pt x="1638" y="1034"/>
                    </a:cubicBezTo>
                    <a:cubicBezTo>
                      <a:pt x="1638" y="1117"/>
                      <a:pt x="1638" y="1194"/>
                      <a:pt x="1638" y="1277"/>
                    </a:cubicBezTo>
                    <a:cubicBezTo>
                      <a:pt x="1638" y="1304"/>
                      <a:pt x="1652" y="1318"/>
                      <a:pt x="1680" y="1318"/>
                    </a:cubicBezTo>
                    <a:cubicBezTo>
                      <a:pt x="1721" y="1318"/>
                      <a:pt x="1763" y="1318"/>
                      <a:pt x="1804" y="1318"/>
                    </a:cubicBezTo>
                    <a:cubicBezTo>
                      <a:pt x="1832" y="1318"/>
                      <a:pt x="1846" y="1304"/>
                      <a:pt x="1846" y="1277"/>
                    </a:cubicBezTo>
                    <a:cubicBezTo>
                      <a:pt x="1853" y="1207"/>
                      <a:pt x="1867" y="1138"/>
                      <a:pt x="1874" y="1068"/>
                    </a:cubicBezTo>
                    <a:cubicBezTo>
                      <a:pt x="1881" y="999"/>
                      <a:pt x="1881" y="992"/>
                      <a:pt x="1811" y="992"/>
                    </a:cubicBezTo>
                    <a:cubicBezTo>
                      <a:pt x="1791" y="992"/>
                      <a:pt x="1777" y="992"/>
                      <a:pt x="1756" y="99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63" name="Freeform 81"/>
              <p:cNvSpPr>
                <a:spLocks noChangeArrowheads="1"/>
              </p:cNvSpPr>
              <p:nvPr/>
            </p:nvSpPr>
            <p:spPr bwMode="auto">
              <a:xfrm>
                <a:off x="7560592" y="2185988"/>
                <a:ext cx="120650" cy="120650"/>
              </a:xfrm>
              <a:custGeom>
                <a:avLst/>
                <a:gdLst>
                  <a:gd name="T0" fmla="*/ 167 w 334"/>
                  <a:gd name="T1" fmla="*/ 333 h 334"/>
                  <a:gd name="T2" fmla="*/ 167 w 334"/>
                  <a:gd name="T3" fmla="*/ 333 h 334"/>
                  <a:gd name="T4" fmla="*/ 0 w 334"/>
                  <a:gd name="T5" fmla="*/ 166 h 334"/>
                  <a:gd name="T6" fmla="*/ 167 w 334"/>
                  <a:gd name="T7" fmla="*/ 0 h 334"/>
                  <a:gd name="T8" fmla="*/ 333 w 334"/>
                  <a:gd name="T9" fmla="*/ 159 h 334"/>
                  <a:gd name="T10" fmla="*/ 167 w 334"/>
                  <a:gd name="T11" fmla="*/ 333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4" h="334">
                    <a:moveTo>
                      <a:pt x="167" y="333"/>
                    </a:moveTo>
                    <a:lnTo>
                      <a:pt x="167" y="333"/>
                    </a:lnTo>
                    <a:cubicBezTo>
                      <a:pt x="70" y="333"/>
                      <a:pt x="0" y="263"/>
                      <a:pt x="0" y="166"/>
                    </a:cubicBezTo>
                    <a:cubicBezTo>
                      <a:pt x="0" y="69"/>
                      <a:pt x="70" y="0"/>
                      <a:pt x="167" y="0"/>
                    </a:cubicBezTo>
                    <a:cubicBezTo>
                      <a:pt x="264" y="0"/>
                      <a:pt x="333" y="69"/>
                      <a:pt x="333" y="159"/>
                    </a:cubicBezTo>
                    <a:cubicBezTo>
                      <a:pt x="333" y="263"/>
                      <a:pt x="264" y="333"/>
                      <a:pt x="167" y="33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64" name="Freeform 82"/>
              <p:cNvSpPr>
                <a:spLocks noChangeArrowheads="1"/>
              </p:cNvSpPr>
              <p:nvPr/>
            </p:nvSpPr>
            <p:spPr bwMode="auto">
              <a:xfrm>
                <a:off x="7920632" y="2195661"/>
                <a:ext cx="122238" cy="122237"/>
              </a:xfrm>
              <a:custGeom>
                <a:avLst/>
                <a:gdLst>
                  <a:gd name="T0" fmla="*/ 0 w 341"/>
                  <a:gd name="T1" fmla="*/ 166 h 341"/>
                  <a:gd name="T2" fmla="*/ 0 w 341"/>
                  <a:gd name="T3" fmla="*/ 166 h 341"/>
                  <a:gd name="T4" fmla="*/ 173 w 341"/>
                  <a:gd name="T5" fmla="*/ 7 h 341"/>
                  <a:gd name="T6" fmla="*/ 333 w 341"/>
                  <a:gd name="T7" fmla="*/ 173 h 341"/>
                  <a:gd name="T8" fmla="*/ 159 w 341"/>
                  <a:gd name="T9" fmla="*/ 340 h 341"/>
                  <a:gd name="T10" fmla="*/ 0 w 341"/>
                  <a:gd name="T11" fmla="*/ 166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1" h="341">
                    <a:moveTo>
                      <a:pt x="0" y="166"/>
                    </a:moveTo>
                    <a:lnTo>
                      <a:pt x="0" y="166"/>
                    </a:lnTo>
                    <a:cubicBezTo>
                      <a:pt x="0" y="69"/>
                      <a:pt x="69" y="0"/>
                      <a:pt x="173" y="7"/>
                    </a:cubicBezTo>
                    <a:cubicBezTo>
                      <a:pt x="270" y="7"/>
                      <a:pt x="340" y="76"/>
                      <a:pt x="333" y="173"/>
                    </a:cubicBezTo>
                    <a:cubicBezTo>
                      <a:pt x="333" y="270"/>
                      <a:pt x="256" y="340"/>
                      <a:pt x="159" y="340"/>
                    </a:cubicBezTo>
                    <a:cubicBezTo>
                      <a:pt x="69" y="340"/>
                      <a:pt x="0" y="264"/>
                      <a:pt x="0" y="16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</p:grpSp>
        <p:grpSp>
          <p:nvGrpSpPr>
            <p:cNvPr id="86" name="Group 209"/>
            <p:cNvGrpSpPr/>
            <p:nvPr/>
          </p:nvGrpSpPr>
          <p:grpSpPr>
            <a:xfrm>
              <a:off x="9752839" y="790006"/>
              <a:ext cx="280161" cy="324771"/>
              <a:chOff x="2122488" y="911225"/>
              <a:chExt cx="914400" cy="963613"/>
            </a:xfrm>
            <a:solidFill>
              <a:schemeClr val="accent1"/>
            </a:solidFill>
          </p:grpSpPr>
          <p:sp>
            <p:nvSpPr>
              <p:cNvPr id="145" name="Freeform 1"/>
              <p:cNvSpPr>
                <a:spLocks noChangeArrowheads="1"/>
              </p:cNvSpPr>
              <p:nvPr/>
            </p:nvSpPr>
            <p:spPr bwMode="auto">
              <a:xfrm>
                <a:off x="2122488" y="911225"/>
                <a:ext cx="792162" cy="600075"/>
              </a:xfrm>
              <a:custGeom>
                <a:avLst/>
                <a:gdLst>
                  <a:gd name="T0" fmla="*/ 2201 w 2202"/>
                  <a:gd name="T1" fmla="*/ 1666 h 1667"/>
                  <a:gd name="T2" fmla="*/ 0 w 2202"/>
                  <a:gd name="T3" fmla="*/ 1666 h 1667"/>
                  <a:gd name="T4" fmla="*/ 0 w 2202"/>
                  <a:gd name="T5" fmla="*/ 0 h 1667"/>
                  <a:gd name="T6" fmla="*/ 2201 w 2202"/>
                  <a:gd name="T7" fmla="*/ 0 h 1667"/>
                  <a:gd name="T8" fmla="*/ 2201 w 2202"/>
                  <a:gd name="T9" fmla="*/ 1666 h 1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2" h="1667">
                    <a:moveTo>
                      <a:pt x="2201" y="1666"/>
                    </a:moveTo>
                    <a:lnTo>
                      <a:pt x="0" y="1666"/>
                    </a:lnTo>
                    <a:lnTo>
                      <a:pt x="0" y="0"/>
                    </a:lnTo>
                    <a:lnTo>
                      <a:pt x="2201" y="0"/>
                    </a:lnTo>
                    <a:lnTo>
                      <a:pt x="2201" y="166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grpSp>
            <p:nvGrpSpPr>
              <p:cNvPr id="146" name="Group 239"/>
              <p:cNvGrpSpPr/>
              <p:nvPr/>
            </p:nvGrpSpPr>
            <p:grpSpPr>
              <a:xfrm>
                <a:off x="2122488" y="965200"/>
                <a:ext cx="914400" cy="909638"/>
                <a:chOff x="2122488" y="965200"/>
                <a:chExt cx="914400" cy="909638"/>
              </a:xfrm>
              <a:grpFill/>
            </p:grpSpPr>
            <p:sp>
              <p:nvSpPr>
                <p:cNvPr id="147" name="Freeform 124"/>
                <p:cNvSpPr>
                  <a:spLocks noChangeArrowheads="1"/>
                </p:cNvSpPr>
                <p:nvPr/>
              </p:nvSpPr>
              <p:spPr bwMode="auto">
                <a:xfrm>
                  <a:off x="2122488" y="1217613"/>
                  <a:ext cx="790575" cy="647700"/>
                </a:xfrm>
                <a:custGeom>
                  <a:avLst/>
                  <a:gdLst>
                    <a:gd name="T0" fmla="*/ 1964 w 2195"/>
                    <a:gd name="T1" fmla="*/ 243 h 1798"/>
                    <a:gd name="T2" fmla="*/ 1964 w 2195"/>
                    <a:gd name="T3" fmla="*/ 243 h 1798"/>
                    <a:gd name="T4" fmla="*/ 2159 w 2195"/>
                    <a:gd name="T5" fmla="*/ 243 h 1798"/>
                    <a:gd name="T6" fmla="*/ 2194 w 2195"/>
                    <a:gd name="T7" fmla="*/ 284 h 1798"/>
                    <a:gd name="T8" fmla="*/ 2194 w 2195"/>
                    <a:gd name="T9" fmla="*/ 409 h 1798"/>
                    <a:gd name="T10" fmla="*/ 2194 w 2195"/>
                    <a:gd name="T11" fmla="*/ 770 h 1798"/>
                    <a:gd name="T12" fmla="*/ 2138 w 2195"/>
                    <a:gd name="T13" fmla="*/ 819 h 1798"/>
                    <a:gd name="T14" fmla="*/ 1604 w 2195"/>
                    <a:gd name="T15" fmla="*/ 1117 h 1798"/>
                    <a:gd name="T16" fmla="*/ 1645 w 2195"/>
                    <a:gd name="T17" fmla="*/ 1721 h 1798"/>
                    <a:gd name="T18" fmla="*/ 1652 w 2195"/>
                    <a:gd name="T19" fmla="*/ 1728 h 1798"/>
                    <a:gd name="T20" fmla="*/ 1659 w 2195"/>
                    <a:gd name="T21" fmla="*/ 1776 h 1798"/>
                    <a:gd name="T22" fmla="*/ 1611 w 2195"/>
                    <a:gd name="T23" fmla="*/ 1797 h 1798"/>
                    <a:gd name="T24" fmla="*/ 1270 w 2195"/>
                    <a:gd name="T25" fmla="*/ 1797 h 1798"/>
                    <a:gd name="T26" fmla="*/ 63 w 2195"/>
                    <a:gd name="T27" fmla="*/ 1797 h 1798"/>
                    <a:gd name="T28" fmla="*/ 49 w 2195"/>
                    <a:gd name="T29" fmla="*/ 1797 h 1798"/>
                    <a:gd name="T30" fmla="*/ 0 w 2195"/>
                    <a:gd name="T31" fmla="*/ 1742 h 1798"/>
                    <a:gd name="T32" fmla="*/ 0 w 2195"/>
                    <a:gd name="T33" fmla="*/ 1249 h 1798"/>
                    <a:gd name="T34" fmla="*/ 0 w 2195"/>
                    <a:gd name="T35" fmla="*/ 472 h 1798"/>
                    <a:gd name="T36" fmla="*/ 0 w 2195"/>
                    <a:gd name="T37" fmla="*/ 472 h 1798"/>
                    <a:gd name="T38" fmla="*/ 0 w 2195"/>
                    <a:gd name="T39" fmla="*/ 291 h 1798"/>
                    <a:gd name="T40" fmla="*/ 49 w 2195"/>
                    <a:gd name="T41" fmla="*/ 243 h 1798"/>
                    <a:gd name="T42" fmla="*/ 222 w 2195"/>
                    <a:gd name="T43" fmla="*/ 243 h 1798"/>
                    <a:gd name="T44" fmla="*/ 1964 w 2195"/>
                    <a:gd name="T45" fmla="*/ 243 h 17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195" h="1798">
                      <a:moveTo>
                        <a:pt x="1964" y="243"/>
                      </a:moveTo>
                      <a:lnTo>
                        <a:pt x="1964" y="243"/>
                      </a:lnTo>
                      <a:cubicBezTo>
                        <a:pt x="2027" y="243"/>
                        <a:pt x="2096" y="243"/>
                        <a:pt x="2159" y="243"/>
                      </a:cubicBezTo>
                      <a:cubicBezTo>
                        <a:pt x="2180" y="243"/>
                        <a:pt x="2194" y="256"/>
                        <a:pt x="2194" y="284"/>
                      </a:cubicBezTo>
                      <a:cubicBezTo>
                        <a:pt x="2194" y="687"/>
                        <a:pt x="2194" y="0"/>
                        <a:pt x="2194" y="409"/>
                      </a:cubicBezTo>
                      <a:cubicBezTo>
                        <a:pt x="2194" y="527"/>
                        <a:pt x="2194" y="645"/>
                        <a:pt x="2194" y="770"/>
                      </a:cubicBezTo>
                      <a:cubicBezTo>
                        <a:pt x="2194" y="819"/>
                        <a:pt x="2187" y="819"/>
                        <a:pt x="2138" y="819"/>
                      </a:cubicBezTo>
                      <a:cubicBezTo>
                        <a:pt x="1895" y="812"/>
                        <a:pt x="1715" y="909"/>
                        <a:pt x="1604" y="1117"/>
                      </a:cubicBezTo>
                      <a:cubicBezTo>
                        <a:pt x="1492" y="1325"/>
                        <a:pt x="1513" y="1534"/>
                        <a:pt x="1645" y="1721"/>
                      </a:cubicBezTo>
                      <a:cubicBezTo>
                        <a:pt x="1645" y="1728"/>
                        <a:pt x="1652" y="1728"/>
                        <a:pt x="1652" y="1728"/>
                      </a:cubicBezTo>
                      <a:cubicBezTo>
                        <a:pt x="1659" y="1742"/>
                        <a:pt x="1673" y="1763"/>
                        <a:pt x="1659" y="1776"/>
                      </a:cubicBezTo>
                      <a:cubicBezTo>
                        <a:pt x="1652" y="1790"/>
                        <a:pt x="1631" y="1797"/>
                        <a:pt x="1611" y="1797"/>
                      </a:cubicBezTo>
                      <a:cubicBezTo>
                        <a:pt x="1500" y="1797"/>
                        <a:pt x="1381" y="1797"/>
                        <a:pt x="1270" y="1797"/>
                      </a:cubicBezTo>
                      <a:cubicBezTo>
                        <a:pt x="868" y="1797"/>
                        <a:pt x="465" y="1797"/>
                        <a:pt x="63" y="1797"/>
                      </a:cubicBezTo>
                      <a:cubicBezTo>
                        <a:pt x="56" y="1797"/>
                        <a:pt x="56" y="1797"/>
                        <a:pt x="49" y="1797"/>
                      </a:cubicBezTo>
                      <a:cubicBezTo>
                        <a:pt x="7" y="1797"/>
                        <a:pt x="0" y="1783"/>
                        <a:pt x="0" y="1742"/>
                      </a:cubicBezTo>
                      <a:cubicBezTo>
                        <a:pt x="0" y="1575"/>
                        <a:pt x="0" y="1416"/>
                        <a:pt x="0" y="1249"/>
                      </a:cubicBezTo>
                      <a:cubicBezTo>
                        <a:pt x="0" y="992"/>
                        <a:pt x="0" y="728"/>
                        <a:pt x="0" y="472"/>
                      </a:cubicBezTo>
                      <a:lnTo>
                        <a:pt x="0" y="472"/>
                      </a:lnTo>
                      <a:cubicBezTo>
                        <a:pt x="0" y="48"/>
                        <a:pt x="0" y="715"/>
                        <a:pt x="0" y="291"/>
                      </a:cubicBezTo>
                      <a:cubicBezTo>
                        <a:pt x="0" y="250"/>
                        <a:pt x="7" y="243"/>
                        <a:pt x="49" y="243"/>
                      </a:cubicBezTo>
                      <a:cubicBezTo>
                        <a:pt x="104" y="243"/>
                        <a:pt x="167" y="243"/>
                        <a:pt x="222" y="243"/>
                      </a:cubicBezTo>
                      <a:lnTo>
                        <a:pt x="1964" y="24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 dirty="0"/>
                </a:p>
              </p:txBody>
            </p:sp>
            <p:sp>
              <p:nvSpPr>
                <p:cNvPr id="148" name="Freeform 125"/>
                <p:cNvSpPr>
                  <a:spLocks noChangeArrowheads="1"/>
                </p:cNvSpPr>
                <p:nvPr/>
              </p:nvSpPr>
              <p:spPr bwMode="auto">
                <a:xfrm>
                  <a:off x="2720975" y="1560513"/>
                  <a:ext cx="315913" cy="314325"/>
                </a:xfrm>
                <a:custGeom>
                  <a:avLst/>
                  <a:gdLst>
                    <a:gd name="T0" fmla="*/ 437 w 876"/>
                    <a:gd name="T1" fmla="*/ 874 h 875"/>
                    <a:gd name="T2" fmla="*/ 437 w 876"/>
                    <a:gd name="T3" fmla="*/ 874 h 875"/>
                    <a:gd name="T4" fmla="*/ 0 w 876"/>
                    <a:gd name="T5" fmla="*/ 437 h 875"/>
                    <a:gd name="T6" fmla="*/ 444 w 876"/>
                    <a:gd name="T7" fmla="*/ 0 h 875"/>
                    <a:gd name="T8" fmla="*/ 875 w 876"/>
                    <a:gd name="T9" fmla="*/ 437 h 875"/>
                    <a:gd name="T10" fmla="*/ 437 w 876"/>
                    <a:gd name="T11" fmla="*/ 874 h 875"/>
                    <a:gd name="T12" fmla="*/ 333 w 876"/>
                    <a:gd name="T13" fmla="*/ 687 h 875"/>
                    <a:gd name="T14" fmla="*/ 333 w 876"/>
                    <a:gd name="T15" fmla="*/ 687 h 875"/>
                    <a:gd name="T16" fmla="*/ 389 w 876"/>
                    <a:gd name="T17" fmla="*/ 659 h 875"/>
                    <a:gd name="T18" fmla="*/ 451 w 876"/>
                    <a:gd name="T19" fmla="*/ 597 h 875"/>
                    <a:gd name="T20" fmla="*/ 701 w 876"/>
                    <a:gd name="T21" fmla="*/ 340 h 875"/>
                    <a:gd name="T22" fmla="*/ 694 w 876"/>
                    <a:gd name="T23" fmla="*/ 242 h 875"/>
                    <a:gd name="T24" fmla="*/ 604 w 876"/>
                    <a:gd name="T25" fmla="*/ 249 h 875"/>
                    <a:gd name="T26" fmla="*/ 375 w 876"/>
                    <a:gd name="T27" fmla="*/ 479 h 875"/>
                    <a:gd name="T28" fmla="*/ 298 w 876"/>
                    <a:gd name="T29" fmla="*/ 479 h 875"/>
                    <a:gd name="T30" fmla="*/ 236 w 876"/>
                    <a:gd name="T31" fmla="*/ 395 h 875"/>
                    <a:gd name="T32" fmla="*/ 139 w 876"/>
                    <a:gd name="T33" fmla="*/ 388 h 875"/>
                    <a:gd name="T34" fmla="*/ 132 w 876"/>
                    <a:gd name="T35" fmla="*/ 479 h 875"/>
                    <a:gd name="T36" fmla="*/ 278 w 876"/>
                    <a:gd name="T37" fmla="*/ 652 h 875"/>
                    <a:gd name="T38" fmla="*/ 333 w 876"/>
                    <a:gd name="T39" fmla="*/ 687 h 8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76" h="875">
                      <a:moveTo>
                        <a:pt x="437" y="874"/>
                      </a:moveTo>
                      <a:lnTo>
                        <a:pt x="437" y="874"/>
                      </a:lnTo>
                      <a:cubicBezTo>
                        <a:pt x="195" y="874"/>
                        <a:pt x="0" y="680"/>
                        <a:pt x="0" y="437"/>
                      </a:cubicBezTo>
                      <a:cubicBezTo>
                        <a:pt x="0" y="194"/>
                        <a:pt x="195" y="0"/>
                        <a:pt x="444" y="0"/>
                      </a:cubicBezTo>
                      <a:cubicBezTo>
                        <a:pt x="680" y="0"/>
                        <a:pt x="875" y="201"/>
                        <a:pt x="875" y="437"/>
                      </a:cubicBezTo>
                      <a:cubicBezTo>
                        <a:pt x="875" y="680"/>
                        <a:pt x="680" y="874"/>
                        <a:pt x="437" y="874"/>
                      </a:cubicBezTo>
                      <a:close/>
                      <a:moveTo>
                        <a:pt x="333" y="687"/>
                      </a:moveTo>
                      <a:lnTo>
                        <a:pt x="333" y="687"/>
                      </a:lnTo>
                      <a:cubicBezTo>
                        <a:pt x="354" y="673"/>
                        <a:pt x="375" y="673"/>
                        <a:pt x="389" y="659"/>
                      </a:cubicBezTo>
                      <a:cubicBezTo>
                        <a:pt x="410" y="638"/>
                        <a:pt x="430" y="617"/>
                        <a:pt x="451" y="597"/>
                      </a:cubicBezTo>
                      <a:cubicBezTo>
                        <a:pt x="535" y="513"/>
                        <a:pt x="618" y="430"/>
                        <a:pt x="701" y="340"/>
                      </a:cubicBezTo>
                      <a:cubicBezTo>
                        <a:pt x="729" y="305"/>
                        <a:pt x="729" y="270"/>
                        <a:pt x="694" y="242"/>
                      </a:cubicBezTo>
                      <a:cubicBezTo>
                        <a:pt x="667" y="215"/>
                        <a:pt x="632" y="215"/>
                        <a:pt x="604" y="249"/>
                      </a:cubicBezTo>
                      <a:cubicBezTo>
                        <a:pt x="528" y="326"/>
                        <a:pt x="451" y="402"/>
                        <a:pt x="375" y="479"/>
                      </a:cubicBezTo>
                      <a:cubicBezTo>
                        <a:pt x="340" y="513"/>
                        <a:pt x="333" y="513"/>
                        <a:pt x="298" y="479"/>
                      </a:cubicBezTo>
                      <a:cubicBezTo>
                        <a:pt x="278" y="451"/>
                        <a:pt x="257" y="423"/>
                        <a:pt x="236" y="395"/>
                      </a:cubicBezTo>
                      <a:cubicBezTo>
                        <a:pt x="208" y="368"/>
                        <a:pt x="167" y="360"/>
                        <a:pt x="139" y="388"/>
                      </a:cubicBezTo>
                      <a:cubicBezTo>
                        <a:pt x="111" y="409"/>
                        <a:pt x="111" y="444"/>
                        <a:pt x="132" y="479"/>
                      </a:cubicBezTo>
                      <a:cubicBezTo>
                        <a:pt x="181" y="534"/>
                        <a:pt x="229" y="597"/>
                        <a:pt x="278" y="652"/>
                      </a:cubicBezTo>
                      <a:cubicBezTo>
                        <a:pt x="292" y="666"/>
                        <a:pt x="312" y="673"/>
                        <a:pt x="333" y="6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 dirty="0"/>
                </a:p>
              </p:txBody>
            </p:sp>
            <p:sp>
              <p:nvSpPr>
                <p:cNvPr id="149" name="Freeform 126"/>
                <p:cNvSpPr>
                  <a:spLocks noChangeArrowheads="1"/>
                </p:cNvSpPr>
                <p:nvPr/>
              </p:nvSpPr>
              <p:spPr bwMode="auto">
                <a:xfrm>
                  <a:off x="2254250" y="965200"/>
                  <a:ext cx="12700" cy="95250"/>
                </a:xfrm>
                <a:custGeom>
                  <a:avLst/>
                  <a:gdLst>
                    <a:gd name="T0" fmla="*/ 35 w 36"/>
                    <a:gd name="T1" fmla="*/ 0 h 264"/>
                    <a:gd name="T2" fmla="*/ 35 w 36"/>
                    <a:gd name="T3" fmla="*/ 263 h 264"/>
                    <a:gd name="T4" fmla="*/ 0 w 36"/>
                    <a:gd name="T5" fmla="*/ 263 h 264"/>
                    <a:gd name="T6" fmla="*/ 0 w 36"/>
                    <a:gd name="T7" fmla="*/ 0 h 264"/>
                    <a:gd name="T8" fmla="*/ 35 w 36"/>
                    <a:gd name="T9" fmla="*/ 0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64">
                      <a:moveTo>
                        <a:pt x="35" y="0"/>
                      </a:moveTo>
                      <a:lnTo>
                        <a:pt x="35" y="263"/>
                      </a:lnTo>
                      <a:lnTo>
                        <a:pt x="0" y="263"/>
                      </a:lnTo>
                      <a:lnTo>
                        <a:pt x="0" y="0"/>
                      </a:lnTo>
                      <a:lnTo>
                        <a:pt x="35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 dirty="0"/>
                </a:p>
              </p:txBody>
            </p:sp>
            <p:sp>
              <p:nvSpPr>
                <p:cNvPr id="150" name="Freeform 127"/>
                <p:cNvSpPr>
                  <a:spLocks noChangeArrowheads="1"/>
                </p:cNvSpPr>
                <p:nvPr/>
              </p:nvSpPr>
              <p:spPr bwMode="auto">
                <a:xfrm>
                  <a:off x="2289175" y="990600"/>
                  <a:ext cx="60325" cy="69850"/>
                </a:xfrm>
                <a:custGeom>
                  <a:avLst/>
                  <a:gdLst>
                    <a:gd name="T0" fmla="*/ 0 w 168"/>
                    <a:gd name="T1" fmla="*/ 56 h 195"/>
                    <a:gd name="T2" fmla="*/ 0 w 168"/>
                    <a:gd name="T3" fmla="*/ 56 h 195"/>
                    <a:gd name="T4" fmla="*/ 0 w 168"/>
                    <a:gd name="T5" fmla="*/ 7 h 195"/>
                    <a:gd name="T6" fmla="*/ 28 w 168"/>
                    <a:gd name="T7" fmla="*/ 7 h 195"/>
                    <a:gd name="T8" fmla="*/ 35 w 168"/>
                    <a:gd name="T9" fmla="*/ 35 h 195"/>
                    <a:gd name="T10" fmla="*/ 35 w 168"/>
                    <a:gd name="T11" fmla="*/ 35 h 195"/>
                    <a:gd name="T12" fmla="*/ 98 w 168"/>
                    <a:gd name="T13" fmla="*/ 0 h 195"/>
                    <a:gd name="T14" fmla="*/ 167 w 168"/>
                    <a:gd name="T15" fmla="*/ 83 h 195"/>
                    <a:gd name="T16" fmla="*/ 167 w 168"/>
                    <a:gd name="T17" fmla="*/ 194 h 195"/>
                    <a:gd name="T18" fmla="*/ 132 w 168"/>
                    <a:gd name="T19" fmla="*/ 194 h 195"/>
                    <a:gd name="T20" fmla="*/ 132 w 168"/>
                    <a:gd name="T21" fmla="*/ 83 h 195"/>
                    <a:gd name="T22" fmla="*/ 84 w 168"/>
                    <a:gd name="T23" fmla="*/ 28 h 195"/>
                    <a:gd name="T24" fmla="*/ 35 w 168"/>
                    <a:gd name="T25" fmla="*/ 63 h 195"/>
                    <a:gd name="T26" fmla="*/ 35 w 168"/>
                    <a:gd name="T27" fmla="*/ 83 h 195"/>
                    <a:gd name="T28" fmla="*/ 35 w 168"/>
                    <a:gd name="T29" fmla="*/ 194 h 195"/>
                    <a:gd name="T30" fmla="*/ 0 w 168"/>
                    <a:gd name="T31" fmla="*/ 194 h 195"/>
                    <a:gd name="T32" fmla="*/ 0 w 168"/>
                    <a:gd name="T33" fmla="*/ 56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8" h="195">
                      <a:moveTo>
                        <a:pt x="0" y="56"/>
                      </a:moveTo>
                      <a:lnTo>
                        <a:pt x="0" y="56"/>
                      </a:lnTo>
                      <a:cubicBezTo>
                        <a:pt x="0" y="35"/>
                        <a:pt x="0" y="21"/>
                        <a:pt x="0" y="7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lnTo>
                        <a:pt x="35" y="35"/>
                      </a:lnTo>
                      <a:cubicBezTo>
                        <a:pt x="42" y="21"/>
                        <a:pt x="63" y="0"/>
                        <a:pt x="98" y="0"/>
                      </a:cubicBezTo>
                      <a:cubicBezTo>
                        <a:pt x="125" y="0"/>
                        <a:pt x="167" y="14"/>
                        <a:pt x="167" y="83"/>
                      </a:cubicBezTo>
                      <a:cubicBezTo>
                        <a:pt x="167" y="194"/>
                        <a:pt x="167" y="194"/>
                        <a:pt x="167" y="194"/>
                      </a:cubicBezTo>
                      <a:cubicBezTo>
                        <a:pt x="132" y="194"/>
                        <a:pt x="132" y="194"/>
                        <a:pt x="132" y="194"/>
                      </a:cubicBezTo>
                      <a:cubicBezTo>
                        <a:pt x="132" y="83"/>
                        <a:pt x="132" y="83"/>
                        <a:pt x="132" y="83"/>
                      </a:cubicBezTo>
                      <a:cubicBezTo>
                        <a:pt x="132" y="56"/>
                        <a:pt x="118" y="28"/>
                        <a:pt x="84" y="28"/>
                      </a:cubicBezTo>
                      <a:cubicBezTo>
                        <a:pt x="63" y="28"/>
                        <a:pt x="42" y="49"/>
                        <a:pt x="35" y="63"/>
                      </a:cubicBezTo>
                      <a:cubicBezTo>
                        <a:pt x="35" y="70"/>
                        <a:pt x="35" y="76"/>
                        <a:pt x="35" y="83"/>
                      </a:cubicBezTo>
                      <a:cubicBezTo>
                        <a:pt x="35" y="194"/>
                        <a:pt x="35" y="194"/>
                        <a:pt x="35" y="194"/>
                      </a:cubicBezTo>
                      <a:cubicBezTo>
                        <a:pt x="0" y="194"/>
                        <a:pt x="0" y="194"/>
                        <a:pt x="0" y="194"/>
                      </a:cubicBezTo>
                      <a:lnTo>
                        <a:pt x="0" y="56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 dirty="0"/>
                </a:p>
              </p:txBody>
            </p:sp>
            <p:sp>
              <p:nvSpPr>
                <p:cNvPr id="151" name="Freeform 128"/>
                <p:cNvSpPr>
                  <a:spLocks noChangeArrowheads="1"/>
                </p:cNvSpPr>
                <p:nvPr/>
              </p:nvSpPr>
              <p:spPr bwMode="auto">
                <a:xfrm>
                  <a:off x="2363788" y="990600"/>
                  <a:ext cx="44450" cy="73025"/>
                </a:xfrm>
                <a:custGeom>
                  <a:avLst/>
                  <a:gdLst>
                    <a:gd name="T0" fmla="*/ 6 w 125"/>
                    <a:gd name="T1" fmla="*/ 160 h 202"/>
                    <a:gd name="T2" fmla="*/ 6 w 125"/>
                    <a:gd name="T3" fmla="*/ 160 h 202"/>
                    <a:gd name="T4" fmla="*/ 55 w 125"/>
                    <a:gd name="T5" fmla="*/ 174 h 202"/>
                    <a:gd name="T6" fmla="*/ 90 w 125"/>
                    <a:gd name="T7" fmla="*/ 146 h 202"/>
                    <a:gd name="T8" fmla="*/ 55 w 125"/>
                    <a:gd name="T9" fmla="*/ 111 h 202"/>
                    <a:gd name="T10" fmla="*/ 6 w 125"/>
                    <a:gd name="T11" fmla="*/ 56 h 202"/>
                    <a:gd name="T12" fmla="*/ 69 w 125"/>
                    <a:gd name="T13" fmla="*/ 0 h 202"/>
                    <a:gd name="T14" fmla="*/ 118 w 125"/>
                    <a:gd name="T15" fmla="*/ 14 h 202"/>
                    <a:gd name="T16" fmla="*/ 111 w 125"/>
                    <a:gd name="T17" fmla="*/ 35 h 202"/>
                    <a:gd name="T18" fmla="*/ 69 w 125"/>
                    <a:gd name="T19" fmla="*/ 28 h 202"/>
                    <a:gd name="T20" fmla="*/ 41 w 125"/>
                    <a:gd name="T21" fmla="*/ 56 h 202"/>
                    <a:gd name="T22" fmla="*/ 76 w 125"/>
                    <a:gd name="T23" fmla="*/ 83 h 202"/>
                    <a:gd name="T24" fmla="*/ 124 w 125"/>
                    <a:gd name="T25" fmla="*/ 146 h 202"/>
                    <a:gd name="T26" fmla="*/ 55 w 125"/>
                    <a:gd name="T27" fmla="*/ 201 h 202"/>
                    <a:gd name="T28" fmla="*/ 0 w 125"/>
                    <a:gd name="T29" fmla="*/ 187 h 202"/>
                    <a:gd name="T30" fmla="*/ 6 w 125"/>
                    <a:gd name="T31" fmla="*/ 160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5" h="202">
                      <a:moveTo>
                        <a:pt x="6" y="160"/>
                      </a:moveTo>
                      <a:lnTo>
                        <a:pt x="6" y="160"/>
                      </a:lnTo>
                      <a:cubicBezTo>
                        <a:pt x="20" y="167"/>
                        <a:pt x="34" y="174"/>
                        <a:pt x="55" y="174"/>
                      </a:cubicBezTo>
                      <a:cubicBezTo>
                        <a:pt x="83" y="174"/>
                        <a:pt x="90" y="160"/>
                        <a:pt x="90" y="146"/>
                      </a:cubicBezTo>
                      <a:cubicBezTo>
                        <a:pt x="90" y="132"/>
                        <a:pt x="83" y="118"/>
                        <a:pt x="55" y="111"/>
                      </a:cubicBezTo>
                      <a:cubicBezTo>
                        <a:pt x="20" y="97"/>
                        <a:pt x="6" y="76"/>
                        <a:pt x="6" y="56"/>
                      </a:cubicBezTo>
                      <a:cubicBezTo>
                        <a:pt x="6" y="28"/>
                        <a:pt x="27" y="0"/>
                        <a:pt x="69" y="0"/>
                      </a:cubicBezTo>
                      <a:cubicBezTo>
                        <a:pt x="90" y="0"/>
                        <a:pt x="111" y="7"/>
                        <a:pt x="118" y="14"/>
                      </a:cubicBezTo>
                      <a:cubicBezTo>
                        <a:pt x="111" y="35"/>
                        <a:pt x="111" y="35"/>
                        <a:pt x="111" y="35"/>
                      </a:cubicBezTo>
                      <a:cubicBezTo>
                        <a:pt x="104" y="35"/>
                        <a:pt x="90" y="28"/>
                        <a:pt x="69" y="28"/>
                      </a:cubicBezTo>
                      <a:cubicBezTo>
                        <a:pt x="48" y="28"/>
                        <a:pt x="41" y="35"/>
                        <a:pt x="41" y="56"/>
                      </a:cubicBezTo>
                      <a:cubicBezTo>
                        <a:pt x="41" y="70"/>
                        <a:pt x="48" y="76"/>
                        <a:pt x="76" y="83"/>
                      </a:cubicBezTo>
                      <a:cubicBezTo>
                        <a:pt x="111" y="97"/>
                        <a:pt x="124" y="118"/>
                        <a:pt x="124" y="146"/>
                      </a:cubicBezTo>
                      <a:cubicBezTo>
                        <a:pt x="124" y="181"/>
                        <a:pt x="97" y="201"/>
                        <a:pt x="55" y="201"/>
                      </a:cubicBezTo>
                      <a:cubicBezTo>
                        <a:pt x="34" y="201"/>
                        <a:pt x="13" y="194"/>
                        <a:pt x="0" y="187"/>
                      </a:cubicBezTo>
                      <a:lnTo>
                        <a:pt x="6" y="16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 dirty="0"/>
                </a:p>
              </p:txBody>
            </p:sp>
            <p:sp>
              <p:nvSpPr>
                <p:cNvPr id="152" name="Freeform 129"/>
                <p:cNvSpPr>
                  <a:spLocks noChangeArrowheads="1"/>
                </p:cNvSpPr>
                <p:nvPr/>
              </p:nvSpPr>
              <p:spPr bwMode="auto">
                <a:xfrm>
                  <a:off x="2427288" y="993775"/>
                  <a:ext cx="58737" cy="69850"/>
                </a:xfrm>
                <a:custGeom>
                  <a:avLst/>
                  <a:gdLst>
                    <a:gd name="T0" fmla="*/ 160 w 161"/>
                    <a:gd name="T1" fmla="*/ 139 h 195"/>
                    <a:gd name="T2" fmla="*/ 160 w 161"/>
                    <a:gd name="T3" fmla="*/ 139 h 195"/>
                    <a:gd name="T4" fmla="*/ 160 w 161"/>
                    <a:gd name="T5" fmla="*/ 187 h 195"/>
                    <a:gd name="T6" fmla="*/ 132 w 161"/>
                    <a:gd name="T7" fmla="*/ 187 h 195"/>
                    <a:gd name="T8" fmla="*/ 125 w 161"/>
                    <a:gd name="T9" fmla="*/ 160 h 195"/>
                    <a:gd name="T10" fmla="*/ 125 w 161"/>
                    <a:gd name="T11" fmla="*/ 160 h 195"/>
                    <a:gd name="T12" fmla="*/ 62 w 161"/>
                    <a:gd name="T13" fmla="*/ 194 h 195"/>
                    <a:gd name="T14" fmla="*/ 0 w 161"/>
                    <a:gd name="T15" fmla="*/ 111 h 195"/>
                    <a:gd name="T16" fmla="*/ 0 w 161"/>
                    <a:gd name="T17" fmla="*/ 0 h 195"/>
                    <a:gd name="T18" fmla="*/ 35 w 161"/>
                    <a:gd name="T19" fmla="*/ 0 h 195"/>
                    <a:gd name="T20" fmla="*/ 35 w 161"/>
                    <a:gd name="T21" fmla="*/ 104 h 195"/>
                    <a:gd name="T22" fmla="*/ 76 w 161"/>
                    <a:gd name="T23" fmla="*/ 167 h 195"/>
                    <a:gd name="T24" fmla="*/ 118 w 161"/>
                    <a:gd name="T25" fmla="*/ 132 h 195"/>
                    <a:gd name="T26" fmla="*/ 125 w 161"/>
                    <a:gd name="T27" fmla="*/ 118 h 195"/>
                    <a:gd name="T28" fmla="*/ 125 w 161"/>
                    <a:gd name="T29" fmla="*/ 0 h 195"/>
                    <a:gd name="T30" fmla="*/ 160 w 161"/>
                    <a:gd name="T31" fmla="*/ 0 h 195"/>
                    <a:gd name="T32" fmla="*/ 160 w 161"/>
                    <a:gd name="T33" fmla="*/ 139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1" h="195">
                      <a:moveTo>
                        <a:pt x="160" y="139"/>
                      </a:moveTo>
                      <a:lnTo>
                        <a:pt x="160" y="139"/>
                      </a:lnTo>
                      <a:cubicBezTo>
                        <a:pt x="160" y="160"/>
                        <a:pt x="160" y="174"/>
                        <a:pt x="160" y="187"/>
                      </a:cubicBezTo>
                      <a:cubicBezTo>
                        <a:pt x="132" y="187"/>
                        <a:pt x="132" y="187"/>
                        <a:pt x="132" y="187"/>
                      </a:cubicBezTo>
                      <a:cubicBezTo>
                        <a:pt x="125" y="160"/>
                        <a:pt x="125" y="160"/>
                        <a:pt x="125" y="160"/>
                      </a:cubicBezTo>
                      <a:lnTo>
                        <a:pt x="125" y="160"/>
                      </a:lnTo>
                      <a:cubicBezTo>
                        <a:pt x="118" y="174"/>
                        <a:pt x="97" y="194"/>
                        <a:pt x="62" y="194"/>
                      </a:cubicBezTo>
                      <a:cubicBezTo>
                        <a:pt x="35" y="194"/>
                        <a:pt x="0" y="180"/>
                        <a:pt x="0" y="11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5" y="104"/>
                        <a:pt x="35" y="104"/>
                        <a:pt x="35" y="104"/>
                      </a:cubicBezTo>
                      <a:cubicBezTo>
                        <a:pt x="35" y="139"/>
                        <a:pt x="42" y="167"/>
                        <a:pt x="76" y="167"/>
                      </a:cubicBezTo>
                      <a:cubicBezTo>
                        <a:pt x="97" y="167"/>
                        <a:pt x="118" y="146"/>
                        <a:pt x="118" y="132"/>
                      </a:cubicBezTo>
                      <a:cubicBezTo>
                        <a:pt x="125" y="132"/>
                        <a:pt x="125" y="125"/>
                        <a:pt x="125" y="118"/>
                      </a:cubicBezTo>
                      <a:cubicBezTo>
                        <a:pt x="125" y="0"/>
                        <a:pt x="125" y="0"/>
                        <a:pt x="12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lnTo>
                        <a:pt x="160" y="139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 dirty="0"/>
                </a:p>
              </p:txBody>
            </p:sp>
            <p:sp>
              <p:nvSpPr>
                <p:cNvPr id="153" name="Freeform 130"/>
                <p:cNvSpPr>
                  <a:spLocks noChangeArrowheads="1"/>
                </p:cNvSpPr>
                <p:nvPr/>
              </p:nvSpPr>
              <p:spPr bwMode="auto">
                <a:xfrm>
                  <a:off x="2503488" y="990600"/>
                  <a:ext cx="34925" cy="69850"/>
                </a:xfrm>
                <a:custGeom>
                  <a:avLst/>
                  <a:gdLst>
                    <a:gd name="T0" fmla="*/ 0 w 98"/>
                    <a:gd name="T1" fmla="*/ 63 h 195"/>
                    <a:gd name="T2" fmla="*/ 0 w 98"/>
                    <a:gd name="T3" fmla="*/ 63 h 195"/>
                    <a:gd name="T4" fmla="*/ 0 w 98"/>
                    <a:gd name="T5" fmla="*/ 7 h 195"/>
                    <a:gd name="T6" fmla="*/ 35 w 98"/>
                    <a:gd name="T7" fmla="*/ 7 h 195"/>
                    <a:gd name="T8" fmla="*/ 35 w 98"/>
                    <a:gd name="T9" fmla="*/ 42 h 195"/>
                    <a:gd name="T10" fmla="*/ 35 w 98"/>
                    <a:gd name="T11" fmla="*/ 42 h 195"/>
                    <a:gd name="T12" fmla="*/ 90 w 98"/>
                    <a:gd name="T13" fmla="*/ 0 h 195"/>
                    <a:gd name="T14" fmla="*/ 97 w 98"/>
                    <a:gd name="T15" fmla="*/ 0 h 195"/>
                    <a:gd name="T16" fmla="*/ 97 w 98"/>
                    <a:gd name="T17" fmla="*/ 35 h 195"/>
                    <a:gd name="T18" fmla="*/ 84 w 98"/>
                    <a:gd name="T19" fmla="*/ 35 h 195"/>
                    <a:gd name="T20" fmla="*/ 42 w 98"/>
                    <a:gd name="T21" fmla="*/ 76 h 195"/>
                    <a:gd name="T22" fmla="*/ 35 w 98"/>
                    <a:gd name="T23" fmla="*/ 97 h 195"/>
                    <a:gd name="T24" fmla="*/ 35 w 98"/>
                    <a:gd name="T25" fmla="*/ 194 h 195"/>
                    <a:gd name="T26" fmla="*/ 0 w 98"/>
                    <a:gd name="T27" fmla="*/ 194 h 195"/>
                    <a:gd name="T28" fmla="*/ 0 w 98"/>
                    <a:gd name="T29" fmla="*/ 63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98" h="195">
                      <a:moveTo>
                        <a:pt x="0" y="63"/>
                      </a:moveTo>
                      <a:lnTo>
                        <a:pt x="0" y="63"/>
                      </a:lnTo>
                      <a:cubicBezTo>
                        <a:pt x="0" y="42"/>
                        <a:pt x="0" y="21"/>
                        <a:pt x="0" y="7"/>
                      </a:cubicBezTo>
                      <a:cubicBezTo>
                        <a:pt x="35" y="7"/>
                        <a:pt x="35" y="7"/>
                        <a:pt x="35" y="7"/>
                      </a:cubicBezTo>
                      <a:cubicBezTo>
                        <a:pt x="35" y="42"/>
                        <a:pt x="35" y="42"/>
                        <a:pt x="35" y="42"/>
                      </a:cubicBezTo>
                      <a:lnTo>
                        <a:pt x="35" y="42"/>
                      </a:lnTo>
                      <a:cubicBezTo>
                        <a:pt x="42" y="14"/>
                        <a:pt x="63" y="0"/>
                        <a:pt x="90" y="0"/>
                      </a:cubicBezTo>
                      <a:lnTo>
                        <a:pt x="97" y="0"/>
                      </a:lnTo>
                      <a:cubicBezTo>
                        <a:pt x="97" y="35"/>
                        <a:pt x="97" y="35"/>
                        <a:pt x="97" y="35"/>
                      </a:cubicBezTo>
                      <a:cubicBezTo>
                        <a:pt x="97" y="35"/>
                        <a:pt x="90" y="35"/>
                        <a:pt x="84" y="35"/>
                      </a:cubicBezTo>
                      <a:cubicBezTo>
                        <a:pt x="63" y="35"/>
                        <a:pt x="42" y="49"/>
                        <a:pt x="42" y="76"/>
                      </a:cubicBezTo>
                      <a:cubicBezTo>
                        <a:pt x="35" y="83"/>
                        <a:pt x="35" y="90"/>
                        <a:pt x="35" y="97"/>
                      </a:cubicBezTo>
                      <a:cubicBezTo>
                        <a:pt x="35" y="194"/>
                        <a:pt x="35" y="194"/>
                        <a:pt x="35" y="194"/>
                      </a:cubicBezTo>
                      <a:cubicBezTo>
                        <a:pt x="0" y="194"/>
                        <a:pt x="0" y="194"/>
                        <a:pt x="0" y="194"/>
                      </a:cubicBezTo>
                      <a:lnTo>
                        <a:pt x="0" y="6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 dirty="0"/>
                </a:p>
              </p:txBody>
            </p:sp>
            <p:sp>
              <p:nvSpPr>
                <p:cNvPr id="154" name="Freeform 131"/>
                <p:cNvSpPr>
                  <a:spLocks noChangeArrowheads="1"/>
                </p:cNvSpPr>
                <p:nvPr/>
              </p:nvSpPr>
              <p:spPr bwMode="auto">
                <a:xfrm>
                  <a:off x="2546350" y="990600"/>
                  <a:ext cx="55563" cy="73025"/>
                </a:xfrm>
                <a:custGeom>
                  <a:avLst/>
                  <a:gdLst>
                    <a:gd name="T0" fmla="*/ 118 w 154"/>
                    <a:gd name="T1" fmla="*/ 194 h 202"/>
                    <a:gd name="T2" fmla="*/ 118 w 154"/>
                    <a:gd name="T3" fmla="*/ 194 h 202"/>
                    <a:gd name="T4" fmla="*/ 118 w 154"/>
                    <a:gd name="T5" fmla="*/ 174 h 202"/>
                    <a:gd name="T6" fmla="*/ 118 w 154"/>
                    <a:gd name="T7" fmla="*/ 174 h 202"/>
                    <a:gd name="T8" fmla="*/ 56 w 154"/>
                    <a:gd name="T9" fmla="*/ 201 h 202"/>
                    <a:gd name="T10" fmla="*/ 0 w 154"/>
                    <a:gd name="T11" fmla="*/ 146 h 202"/>
                    <a:gd name="T12" fmla="*/ 111 w 154"/>
                    <a:gd name="T13" fmla="*/ 76 h 202"/>
                    <a:gd name="T14" fmla="*/ 111 w 154"/>
                    <a:gd name="T15" fmla="*/ 70 h 202"/>
                    <a:gd name="T16" fmla="*/ 70 w 154"/>
                    <a:gd name="T17" fmla="*/ 28 h 202"/>
                    <a:gd name="T18" fmla="*/ 21 w 154"/>
                    <a:gd name="T19" fmla="*/ 42 h 202"/>
                    <a:gd name="T20" fmla="*/ 14 w 154"/>
                    <a:gd name="T21" fmla="*/ 14 h 202"/>
                    <a:gd name="T22" fmla="*/ 77 w 154"/>
                    <a:gd name="T23" fmla="*/ 0 h 202"/>
                    <a:gd name="T24" fmla="*/ 146 w 154"/>
                    <a:gd name="T25" fmla="*/ 76 h 202"/>
                    <a:gd name="T26" fmla="*/ 146 w 154"/>
                    <a:gd name="T27" fmla="*/ 153 h 202"/>
                    <a:gd name="T28" fmla="*/ 153 w 154"/>
                    <a:gd name="T29" fmla="*/ 194 h 202"/>
                    <a:gd name="T30" fmla="*/ 118 w 154"/>
                    <a:gd name="T31" fmla="*/ 194 h 202"/>
                    <a:gd name="T32" fmla="*/ 118 w 154"/>
                    <a:gd name="T33" fmla="*/ 97 h 202"/>
                    <a:gd name="T34" fmla="*/ 118 w 154"/>
                    <a:gd name="T35" fmla="*/ 97 h 202"/>
                    <a:gd name="T36" fmla="*/ 35 w 154"/>
                    <a:gd name="T37" fmla="*/ 139 h 202"/>
                    <a:gd name="T38" fmla="*/ 70 w 154"/>
                    <a:gd name="T39" fmla="*/ 174 h 202"/>
                    <a:gd name="T40" fmla="*/ 111 w 154"/>
                    <a:gd name="T41" fmla="*/ 146 h 202"/>
                    <a:gd name="T42" fmla="*/ 118 w 154"/>
                    <a:gd name="T43" fmla="*/ 132 h 202"/>
                    <a:gd name="T44" fmla="*/ 118 w 154"/>
                    <a:gd name="T45" fmla="*/ 97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4" h="202">
                      <a:moveTo>
                        <a:pt x="118" y="194"/>
                      </a:moveTo>
                      <a:lnTo>
                        <a:pt x="118" y="194"/>
                      </a:lnTo>
                      <a:cubicBezTo>
                        <a:pt x="118" y="174"/>
                        <a:pt x="118" y="174"/>
                        <a:pt x="118" y="174"/>
                      </a:cubicBezTo>
                      <a:lnTo>
                        <a:pt x="118" y="174"/>
                      </a:lnTo>
                      <a:cubicBezTo>
                        <a:pt x="104" y="187"/>
                        <a:pt x="83" y="201"/>
                        <a:pt x="56" y="201"/>
                      </a:cubicBezTo>
                      <a:cubicBezTo>
                        <a:pt x="21" y="201"/>
                        <a:pt x="0" y="174"/>
                        <a:pt x="0" y="146"/>
                      </a:cubicBezTo>
                      <a:cubicBezTo>
                        <a:pt x="0" y="97"/>
                        <a:pt x="42" y="76"/>
                        <a:pt x="111" y="76"/>
                      </a:cubicBezTo>
                      <a:cubicBezTo>
                        <a:pt x="111" y="70"/>
                        <a:pt x="111" y="70"/>
                        <a:pt x="111" y="70"/>
                      </a:cubicBezTo>
                      <a:cubicBezTo>
                        <a:pt x="111" y="56"/>
                        <a:pt x="111" y="28"/>
                        <a:pt x="70" y="28"/>
                      </a:cubicBezTo>
                      <a:cubicBezTo>
                        <a:pt x="49" y="28"/>
                        <a:pt x="35" y="35"/>
                        <a:pt x="21" y="4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8" y="7"/>
                        <a:pt x="49" y="0"/>
                        <a:pt x="77" y="0"/>
                      </a:cubicBezTo>
                      <a:cubicBezTo>
                        <a:pt x="132" y="0"/>
                        <a:pt x="146" y="42"/>
                        <a:pt x="146" y="76"/>
                      </a:cubicBezTo>
                      <a:cubicBezTo>
                        <a:pt x="146" y="153"/>
                        <a:pt x="146" y="153"/>
                        <a:pt x="146" y="153"/>
                      </a:cubicBezTo>
                      <a:cubicBezTo>
                        <a:pt x="146" y="167"/>
                        <a:pt x="153" y="187"/>
                        <a:pt x="153" y="194"/>
                      </a:cubicBezTo>
                      <a:lnTo>
                        <a:pt x="118" y="194"/>
                      </a:lnTo>
                      <a:close/>
                      <a:moveTo>
                        <a:pt x="118" y="97"/>
                      </a:moveTo>
                      <a:lnTo>
                        <a:pt x="118" y="97"/>
                      </a:lnTo>
                      <a:cubicBezTo>
                        <a:pt x="77" y="97"/>
                        <a:pt x="35" y="104"/>
                        <a:pt x="35" y="139"/>
                      </a:cubicBezTo>
                      <a:cubicBezTo>
                        <a:pt x="35" y="167"/>
                        <a:pt x="49" y="174"/>
                        <a:pt x="70" y="174"/>
                      </a:cubicBezTo>
                      <a:cubicBezTo>
                        <a:pt x="90" y="174"/>
                        <a:pt x="104" y="160"/>
                        <a:pt x="111" y="146"/>
                      </a:cubicBezTo>
                      <a:cubicBezTo>
                        <a:pt x="111" y="139"/>
                        <a:pt x="118" y="139"/>
                        <a:pt x="118" y="132"/>
                      </a:cubicBezTo>
                      <a:lnTo>
                        <a:pt x="118" y="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 dirty="0"/>
                </a:p>
              </p:txBody>
            </p:sp>
            <p:sp>
              <p:nvSpPr>
                <p:cNvPr id="155" name="Freeform 132"/>
                <p:cNvSpPr>
                  <a:spLocks noChangeArrowheads="1"/>
                </p:cNvSpPr>
                <p:nvPr/>
              </p:nvSpPr>
              <p:spPr bwMode="auto">
                <a:xfrm>
                  <a:off x="2619375" y="990600"/>
                  <a:ext cx="60325" cy="69850"/>
                </a:xfrm>
                <a:custGeom>
                  <a:avLst/>
                  <a:gdLst>
                    <a:gd name="T0" fmla="*/ 8 w 168"/>
                    <a:gd name="T1" fmla="*/ 56 h 195"/>
                    <a:gd name="T2" fmla="*/ 8 w 168"/>
                    <a:gd name="T3" fmla="*/ 56 h 195"/>
                    <a:gd name="T4" fmla="*/ 0 w 168"/>
                    <a:gd name="T5" fmla="*/ 7 h 195"/>
                    <a:gd name="T6" fmla="*/ 35 w 168"/>
                    <a:gd name="T7" fmla="*/ 7 h 195"/>
                    <a:gd name="T8" fmla="*/ 35 w 168"/>
                    <a:gd name="T9" fmla="*/ 35 h 195"/>
                    <a:gd name="T10" fmla="*/ 35 w 168"/>
                    <a:gd name="T11" fmla="*/ 35 h 195"/>
                    <a:gd name="T12" fmla="*/ 98 w 168"/>
                    <a:gd name="T13" fmla="*/ 0 h 195"/>
                    <a:gd name="T14" fmla="*/ 167 w 168"/>
                    <a:gd name="T15" fmla="*/ 83 h 195"/>
                    <a:gd name="T16" fmla="*/ 167 w 168"/>
                    <a:gd name="T17" fmla="*/ 194 h 195"/>
                    <a:gd name="T18" fmla="*/ 132 w 168"/>
                    <a:gd name="T19" fmla="*/ 194 h 195"/>
                    <a:gd name="T20" fmla="*/ 132 w 168"/>
                    <a:gd name="T21" fmla="*/ 83 h 195"/>
                    <a:gd name="T22" fmla="*/ 91 w 168"/>
                    <a:gd name="T23" fmla="*/ 28 h 195"/>
                    <a:gd name="T24" fmla="*/ 42 w 168"/>
                    <a:gd name="T25" fmla="*/ 63 h 195"/>
                    <a:gd name="T26" fmla="*/ 42 w 168"/>
                    <a:gd name="T27" fmla="*/ 83 h 195"/>
                    <a:gd name="T28" fmla="*/ 42 w 168"/>
                    <a:gd name="T29" fmla="*/ 194 h 195"/>
                    <a:gd name="T30" fmla="*/ 8 w 168"/>
                    <a:gd name="T31" fmla="*/ 194 h 195"/>
                    <a:gd name="T32" fmla="*/ 8 w 168"/>
                    <a:gd name="T33" fmla="*/ 56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8" h="195">
                      <a:moveTo>
                        <a:pt x="8" y="56"/>
                      </a:moveTo>
                      <a:lnTo>
                        <a:pt x="8" y="56"/>
                      </a:lnTo>
                      <a:cubicBezTo>
                        <a:pt x="8" y="35"/>
                        <a:pt x="8" y="21"/>
                        <a:pt x="0" y="7"/>
                      </a:cubicBezTo>
                      <a:cubicBezTo>
                        <a:pt x="35" y="7"/>
                        <a:pt x="35" y="7"/>
                        <a:pt x="35" y="7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lnTo>
                        <a:pt x="35" y="35"/>
                      </a:lnTo>
                      <a:cubicBezTo>
                        <a:pt x="49" y="21"/>
                        <a:pt x="70" y="0"/>
                        <a:pt x="98" y="0"/>
                      </a:cubicBezTo>
                      <a:cubicBezTo>
                        <a:pt x="125" y="0"/>
                        <a:pt x="167" y="14"/>
                        <a:pt x="167" y="83"/>
                      </a:cubicBezTo>
                      <a:cubicBezTo>
                        <a:pt x="167" y="194"/>
                        <a:pt x="167" y="194"/>
                        <a:pt x="167" y="194"/>
                      </a:cubicBezTo>
                      <a:cubicBezTo>
                        <a:pt x="132" y="194"/>
                        <a:pt x="132" y="194"/>
                        <a:pt x="132" y="194"/>
                      </a:cubicBezTo>
                      <a:cubicBezTo>
                        <a:pt x="132" y="83"/>
                        <a:pt x="132" y="83"/>
                        <a:pt x="132" y="83"/>
                      </a:cubicBezTo>
                      <a:cubicBezTo>
                        <a:pt x="132" y="56"/>
                        <a:pt x="125" y="28"/>
                        <a:pt x="91" y="28"/>
                      </a:cubicBezTo>
                      <a:cubicBezTo>
                        <a:pt x="63" y="28"/>
                        <a:pt x="49" y="49"/>
                        <a:pt x="42" y="63"/>
                      </a:cubicBezTo>
                      <a:cubicBezTo>
                        <a:pt x="42" y="70"/>
                        <a:pt x="42" y="76"/>
                        <a:pt x="42" y="83"/>
                      </a:cubicBezTo>
                      <a:cubicBezTo>
                        <a:pt x="42" y="194"/>
                        <a:pt x="42" y="194"/>
                        <a:pt x="42" y="194"/>
                      </a:cubicBezTo>
                      <a:cubicBezTo>
                        <a:pt x="8" y="194"/>
                        <a:pt x="8" y="194"/>
                        <a:pt x="8" y="194"/>
                      </a:cubicBezTo>
                      <a:lnTo>
                        <a:pt x="8" y="56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 dirty="0"/>
                </a:p>
              </p:txBody>
            </p:sp>
            <p:sp>
              <p:nvSpPr>
                <p:cNvPr id="156" name="Freeform 133"/>
                <p:cNvSpPr>
                  <a:spLocks noChangeArrowheads="1"/>
                </p:cNvSpPr>
                <p:nvPr/>
              </p:nvSpPr>
              <p:spPr bwMode="auto">
                <a:xfrm>
                  <a:off x="2693988" y="990600"/>
                  <a:ext cx="55562" cy="73025"/>
                </a:xfrm>
                <a:custGeom>
                  <a:avLst/>
                  <a:gdLst>
                    <a:gd name="T0" fmla="*/ 152 w 153"/>
                    <a:gd name="T1" fmla="*/ 187 h 202"/>
                    <a:gd name="T2" fmla="*/ 152 w 153"/>
                    <a:gd name="T3" fmla="*/ 187 h 202"/>
                    <a:gd name="T4" fmla="*/ 97 w 153"/>
                    <a:gd name="T5" fmla="*/ 201 h 202"/>
                    <a:gd name="T6" fmla="*/ 0 w 153"/>
                    <a:gd name="T7" fmla="*/ 104 h 202"/>
                    <a:gd name="T8" fmla="*/ 104 w 153"/>
                    <a:gd name="T9" fmla="*/ 0 h 202"/>
                    <a:gd name="T10" fmla="*/ 152 w 153"/>
                    <a:gd name="T11" fmla="*/ 7 h 202"/>
                    <a:gd name="T12" fmla="*/ 145 w 153"/>
                    <a:gd name="T13" fmla="*/ 35 h 202"/>
                    <a:gd name="T14" fmla="*/ 104 w 153"/>
                    <a:gd name="T15" fmla="*/ 28 h 202"/>
                    <a:gd name="T16" fmla="*/ 41 w 153"/>
                    <a:gd name="T17" fmla="*/ 104 h 202"/>
                    <a:gd name="T18" fmla="*/ 104 w 153"/>
                    <a:gd name="T19" fmla="*/ 174 h 202"/>
                    <a:gd name="T20" fmla="*/ 145 w 153"/>
                    <a:gd name="T21" fmla="*/ 167 h 202"/>
                    <a:gd name="T22" fmla="*/ 152 w 153"/>
                    <a:gd name="T23" fmla="*/ 187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3" h="202">
                      <a:moveTo>
                        <a:pt x="152" y="187"/>
                      </a:moveTo>
                      <a:lnTo>
                        <a:pt x="152" y="187"/>
                      </a:lnTo>
                      <a:cubicBezTo>
                        <a:pt x="145" y="194"/>
                        <a:pt x="125" y="201"/>
                        <a:pt x="97" y="201"/>
                      </a:cubicBezTo>
                      <a:cubicBezTo>
                        <a:pt x="41" y="201"/>
                        <a:pt x="0" y="160"/>
                        <a:pt x="0" y="104"/>
                      </a:cubicBezTo>
                      <a:cubicBezTo>
                        <a:pt x="0" y="42"/>
                        <a:pt x="41" y="0"/>
                        <a:pt x="104" y="0"/>
                      </a:cubicBezTo>
                      <a:cubicBezTo>
                        <a:pt x="125" y="0"/>
                        <a:pt x="145" y="7"/>
                        <a:pt x="152" y="7"/>
                      </a:cubicBezTo>
                      <a:cubicBezTo>
                        <a:pt x="145" y="35"/>
                        <a:pt x="145" y="35"/>
                        <a:pt x="145" y="35"/>
                      </a:cubicBezTo>
                      <a:cubicBezTo>
                        <a:pt x="139" y="35"/>
                        <a:pt x="125" y="28"/>
                        <a:pt x="104" y="28"/>
                      </a:cubicBezTo>
                      <a:cubicBezTo>
                        <a:pt x="62" y="28"/>
                        <a:pt x="41" y="63"/>
                        <a:pt x="41" y="104"/>
                      </a:cubicBezTo>
                      <a:cubicBezTo>
                        <a:pt x="41" y="146"/>
                        <a:pt x="69" y="174"/>
                        <a:pt x="104" y="174"/>
                      </a:cubicBezTo>
                      <a:cubicBezTo>
                        <a:pt x="125" y="174"/>
                        <a:pt x="139" y="167"/>
                        <a:pt x="145" y="167"/>
                      </a:cubicBezTo>
                      <a:lnTo>
                        <a:pt x="152" y="187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 dirty="0"/>
                </a:p>
              </p:txBody>
            </p:sp>
            <p:sp>
              <p:nvSpPr>
                <p:cNvPr id="157" name="Freeform 134"/>
                <p:cNvSpPr>
                  <a:spLocks noChangeArrowheads="1"/>
                </p:cNvSpPr>
                <p:nvPr/>
              </p:nvSpPr>
              <p:spPr bwMode="auto">
                <a:xfrm>
                  <a:off x="2759075" y="990600"/>
                  <a:ext cx="60325" cy="73025"/>
                </a:xfrm>
                <a:custGeom>
                  <a:avLst/>
                  <a:gdLst>
                    <a:gd name="T0" fmla="*/ 35 w 168"/>
                    <a:gd name="T1" fmla="*/ 104 h 202"/>
                    <a:gd name="T2" fmla="*/ 35 w 168"/>
                    <a:gd name="T3" fmla="*/ 104 h 202"/>
                    <a:gd name="T4" fmla="*/ 97 w 168"/>
                    <a:gd name="T5" fmla="*/ 174 h 202"/>
                    <a:gd name="T6" fmla="*/ 153 w 168"/>
                    <a:gd name="T7" fmla="*/ 167 h 202"/>
                    <a:gd name="T8" fmla="*/ 160 w 168"/>
                    <a:gd name="T9" fmla="*/ 187 h 202"/>
                    <a:gd name="T10" fmla="*/ 97 w 168"/>
                    <a:gd name="T11" fmla="*/ 201 h 202"/>
                    <a:gd name="T12" fmla="*/ 0 w 168"/>
                    <a:gd name="T13" fmla="*/ 104 h 202"/>
                    <a:gd name="T14" fmla="*/ 91 w 168"/>
                    <a:gd name="T15" fmla="*/ 0 h 202"/>
                    <a:gd name="T16" fmla="*/ 167 w 168"/>
                    <a:gd name="T17" fmla="*/ 90 h 202"/>
                    <a:gd name="T18" fmla="*/ 167 w 168"/>
                    <a:gd name="T19" fmla="*/ 104 h 202"/>
                    <a:gd name="T20" fmla="*/ 35 w 168"/>
                    <a:gd name="T21" fmla="*/ 104 h 202"/>
                    <a:gd name="T22" fmla="*/ 132 w 168"/>
                    <a:gd name="T23" fmla="*/ 83 h 202"/>
                    <a:gd name="T24" fmla="*/ 132 w 168"/>
                    <a:gd name="T25" fmla="*/ 83 h 202"/>
                    <a:gd name="T26" fmla="*/ 83 w 168"/>
                    <a:gd name="T27" fmla="*/ 28 h 202"/>
                    <a:gd name="T28" fmla="*/ 35 w 168"/>
                    <a:gd name="T29" fmla="*/ 83 h 202"/>
                    <a:gd name="T30" fmla="*/ 132 w 168"/>
                    <a:gd name="T31" fmla="*/ 83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8" h="202">
                      <a:moveTo>
                        <a:pt x="35" y="104"/>
                      </a:moveTo>
                      <a:lnTo>
                        <a:pt x="35" y="104"/>
                      </a:lnTo>
                      <a:cubicBezTo>
                        <a:pt x="35" y="153"/>
                        <a:pt x="63" y="174"/>
                        <a:pt x="97" y="174"/>
                      </a:cubicBezTo>
                      <a:cubicBezTo>
                        <a:pt x="125" y="174"/>
                        <a:pt x="139" y="167"/>
                        <a:pt x="153" y="167"/>
                      </a:cubicBezTo>
                      <a:cubicBezTo>
                        <a:pt x="160" y="187"/>
                        <a:pt x="160" y="187"/>
                        <a:pt x="160" y="187"/>
                      </a:cubicBezTo>
                      <a:cubicBezTo>
                        <a:pt x="146" y="194"/>
                        <a:pt x="125" y="201"/>
                        <a:pt x="97" y="201"/>
                      </a:cubicBezTo>
                      <a:cubicBezTo>
                        <a:pt x="35" y="201"/>
                        <a:pt x="0" y="160"/>
                        <a:pt x="0" y="104"/>
                      </a:cubicBezTo>
                      <a:cubicBezTo>
                        <a:pt x="0" y="49"/>
                        <a:pt x="35" y="0"/>
                        <a:pt x="91" y="0"/>
                      </a:cubicBezTo>
                      <a:cubicBezTo>
                        <a:pt x="153" y="0"/>
                        <a:pt x="167" y="56"/>
                        <a:pt x="167" y="90"/>
                      </a:cubicBezTo>
                      <a:cubicBezTo>
                        <a:pt x="167" y="97"/>
                        <a:pt x="167" y="104"/>
                        <a:pt x="167" y="104"/>
                      </a:cubicBezTo>
                      <a:lnTo>
                        <a:pt x="35" y="104"/>
                      </a:lnTo>
                      <a:close/>
                      <a:moveTo>
                        <a:pt x="132" y="83"/>
                      </a:moveTo>
                      <a:lnTo>
                        <a:pt x="132" y="83"/>
                      </a:lnTo>
                      <a:cubicBezTo>
                        <a:pt x="139" y="63"/>
                        <a:pt x="125" y="28"/>
                        <a:pt x="83" y="28"/>
                      </a:cubicBezTo>
                      <a:cubicBezTo>
                        <a:pt x="49" y="28"/>
                        <a:pt x="35" y="56"/>
                        <a:pt x="35" y="83"/>
                      </a:cubicBezTo>
                      <a:lnTo>
                        <a:pt x="132" y="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 dirty="0"/>
                </a:p>
              </p:txBody>
            </p:sp>
            <p:sp>
              <p:nvSpPr>
                <p:cNvPr id="158" name="Line 137"/>
                <p:cNvSpPr>
                  <a:spLocks noChangeShapeType="1"/>
                </p:cNvSpPr>
                <p:nvPr/>
              </p:nvSpPr>
              <p:spPr bwMode="auto">
                <a:xfrm>
                  <a:off x="2228850" y="1211263"/>
                  <a:ext cx="587375" cy="1587"/>
                </a:xfrm>
                <a:prstGeom prst="line">
                  <a:avLst/>
                </a:prstGeom>
                <a:grpFill/>
                <a:ln w="27360" cap="flat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 dirty="0"/>
                </a:p>
              </p:txBody>
            </p:sp>
            <p:sp>
              <p:nvSpPr>
                <p:cNvPr id="159" name="Line 138"/>
                <p:cNvSpPr>
                  <a:spLocks noChangeShapeType="1"/>
                </p:cNvSpPr>
                <p:nvPr/>
              </p:nvSpPr>
              <p:spPr bwMode="auto">
                <a:xfrm>
                  <a:off x="2228850" y="1335088"/>
                  <a:ext cx="587375" cy="1587"/>
                </a:xfrm>
                <a:prstGeom prst="line">
                  <a:avLst/>
                </a:prstGeom>
                <a:grpFill/>
                <a:ln w="27360" cap="flat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 dirty="0"/>
                </a:p>
              </p:txBody>
            </p:sp>
            <p:sp>
              <p:nvSpPr>
                <p:cNvPr id="160" name="Line 139"/>
                <p:cNvSpPr>
                  <a:spLocks noChangeShapeType="1"/>
                </p:cNvSpPr>
                <p:nvPr/>
              </p:nvSpPr>
              <p:spPr bwMode="auto">
                <a:xfrm>
                  <a:off x="2228850" y="1435100"/>
                  <a:ext cx="587375" cy="1588"/>
                </a:xfrm>
                <a:prstGeom prst="line">
                  <a:avLst/>
                </a:prstGeom>
                <a:grpFill/>
                <a:ln w="27360" cap="flat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 dirty="0"/>
                </a:p>
              </p:txBody>
            </p:sp>
            <p:sp>
              <p:nvSpPr>
                <p:cNvPr id="161" name="Line 140"/>
                <p:cNvSpPr>
                  <a:spLocks noChangeShapeType="1"/>
                </p:cNvSpPr>
                <p:nvPr/>
              </p:nvSpPr>
              <p:spPr bwMode="auto">
                <a:xfrm>
                  <a:off x="2228850" y="1677988"/>
                  <a:ext cx="330200" cy="1587"/>
                </a:xfrm>
                <a:prstGeom prst="line">
                  <a:avLst/>
                </a:prstGeom>
                <a:grpFill/>
                <a:ln w="27360" cap="flat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 dirty="0"/>
                </a:p>
              </p:txBody>
            </p:sp>
          </p:grpSp>
        </p:grpSp>
        <p:grpSp>
          <p:nvGrpSpPr>
            <p:cNvPr id="87" name="Group 211"/>
            <p:cNvGrpSpPr/>
            <p:nvPr/>
          </p:nvGrpSpPr>
          <p:grpSpPr>
            <a:xfrm>
              <a:off x="9607785" y="1222848"/>
              <a:ext cx="494328" cy="267804"/>
              <a:chOff x="2149475" y="2070100"/>
              <a:chExt cx="1936750" cy="652463"/>
            </a:xfrm>
            <a:solidFill>
              <a:srgbClr val="4F81BD"/>
            </a:solidFill>
          </p:grpSpPr>
          <p:sp>
            <p:nvSpPr>
              <p:cNvPr id="122" name="Freeform 27"/>
              <p:cNvSpPr>
                <a:spLocks noChangeArrowheads="1"/>
              </p:cNvSpPr>
              <p:nvPr/>
            </p:nvSpPr>
            <p:spPr bwMode="auto">
              <a:xfrm>
                <a:off x="2149475" y="2070100"/>
                <a:ext cx="1936750" cy="547688"/>
              </a:xfrm>
              <a:custGeom>
                <a:avLst/>
                <a:gdLst>
                  <a:gd name="T0" fmla="*/ 749 w 5380"/>
                  <a:gd name="T1" fmla="*/ 1458 h 1521"/>
                  <a:gd name="T2" fmla="*/ 749 w 5380"/>
                  <a:gd name="T3" fmla="*/ 1458 h 1521"/>
                  <a:gd name="T4" fmla="*/ 249 w 5380"/>
                  <a:gd name="T5" fmla="*/ 1396 h 1521"/>
                  <a:gd name="T6" fmla="*/ 125 w 5380"/>
                  <a:gd name="T7" fmla="*/ 1312 h 1521"/>
                  <a:gd name="T8" fmla="*/ 41 w 5380"/>
                  <a:gd name="T9" fmla="*/ 924 h 1521"/>
                  <a:gd name="T10" fmla="*/ 62 w 5380"/>
                  <a:gd name="T11" fmla="*/ 875 h 1521"/>
                  <a:gd name="T12" fmla="*/ 111 w 5380"/>
                  <a:gd name="T13" fmla="*/ 708 h 1521"/>
                  <a:gd name="T14" fmla="*/ 125 w 5380"/>
                  <a:gd name="T15" fmla="*/ 632 h 1521"/>
                  <a:gd name="T16" fmla="*/ 125 w 5380"/>
                  <a:gd name="T17" fmla="*/ 583 h 1521"/>
                  <a:gd name="T18" fmla="*/ 173 w 5380"/>
                  <a:gd name="T19" fmla="*/ 493 h 1521"/>
                  <a:gd name="T20" fmla="*/ 597 w 5380"/>
                  <a:gd name="T21" fmla="*/ 452 h 1521"/>
                  <a:gd name="T22" fmla="*/ 680 w 5380"/>
                  <a:gd name="T23" fmla="*/ 431 h 1521"/>
                  <a:gd name="T24" fmla="*/ 1415 w 5380"/>
                  <a:gd name="T25" fmla="*/ 132 h 1521"/>
                  <a:gd name="T26" fmla="*/ 1485 w 5380"/>
                  <a:gd name="T27" fmla="*/ 56 h 1521"/>
                  <a:gd name="T28" fmla="*/ 1589 w 5380"/>
                  <a:gd name="T29" fmla="*/ 28 h 1521"/>
                  <a:gd name="T30" fmla="*/ 1770 w 5380"/>
                  <a:gd name="T31" fmla="*/ 56 h 1521"/>
                  <a:gd name="T32" fmla="*/ 2575 w 5380"/>
                  <a:gd name="T33" fmla="*/ 49 h 1521"/>
                  <a:gd name="T34" fmla="*/ 3206 w 5380"/>
                  <a:gd name="T35" fmla="*/ 216 h 1521"/>
                  <a:gd name="T36" fmla="*/ 3783 w 5380"/>
                  <a:gd name="T37" fmla="*/ 535 h 1521"/>
                  <a:gd name="T38" fmla="*/ 3900 w 5380"/>
                  <a:gd name="T39" fmla="*/ 563 h 1521"/>
                  <a:gd name="T40" fmla="*/ 4504 w 5380"/>
                  <a:gd name="T41" fmla="*/ 604 h 1521"/>
                  <a:gd name="T42" fmla="*/ 5171 w 5380"/>
                  <a:gd name="T43" fmla="*/ 757 h 1521"/>
                  <a:gd name="T44" fmla="*/ 5296 w 5380"/>
                  <a:gd name="T45" fmla="*/ 813 h 1521"/>
                  <a:gd name="T46" fmla="*/ 5379 w 5380"/>
                  <a:gd name="T47" fmla="*/ 951 h 1521"/>
                  <a:gd name="T48" fmla="*/ 5372 w 5380"/>
                  <a:gd name="T49" fmla="*/ 1166 h 1521"/>
                  <a:gd name="T50" fmla="*/ 5365 w 5380"/>
                  <a:gd name="T51" fmla="*/ 1354 h 1521"/>
                  <a:gd name="T52" fmla="*/ 5275 w 5380"/>
                  <a:gd name="T53" fmla="*/ 1479 h 1521"/>
                  <a:gd name="T54" fmla="*/ 5032 w 5380"/>
                  <a:gd name="T55" fmla="*/ 1507 h 1521"/>
                  <a:gd name="T56" fmla="*/ 4907 w 5380"/>
                  <a:gd name="T57" fmla="*/ 1048 h 1521"/>
                  <a:gd name="T58" fmla="*/ 4560 w 5380"/>
                  <a:gd name="T59" fmla="*/ 924 h 1521"/>
                  <a:gd name="T60" fmla="*/ 4157 w 5380"/>
                  <a:gd name="T61" fmla="*/ 1520 h 1521"/>
                  <a:gd name="T62" fmla="*/ 1652 w 5380"/>
                  <a:gd name="T63" fmla="*/ 1520 h 1521"/>
                  <a:gd name="T64" fmla="*/ 1547 w 5380"/>
                  <a:gd name="T65" fmla="*/ 1069 h 1521"/>
                  <a:gd name="T66" fmla="*/ 1235 w 5380"/>
                  <a:gd name="T67" fmla="*/ 924 h 1521"/>
                  <a:gd name="T68" fmla="*/ 749 w 5380"/>
                  <a:gd name="T69" fmla="*/ 1458 h 1521"/>
                  <a:gd name="T70" fmla="*/ 2304 w 5380"/>
                  <a:gd name="T71" fmla="*/ 132 h 1521"/>
                  <a:gd name="T72" fmla="*/ 2304 w 5380"/>
                  <a:gd name="T73" fmla="*/ 132 h 1521"/>
                  <a:gd name="T74" fmla="*/ 2276 w 5380"/>
                  <a:gd name="T75" fmla="*/ 132 h 1521"/>
                  <a:gd name="T76" fmla="*/ 1728 w 5380"/>
                  <a:gd name="T77" fmla="*/ 167 h 1521"/>
                  <a:gd name="T78" fmla="*/ 1304 w 5380"/>
                  <a:gd name="T79" fmla="*/ 292 h 1521"/>
                  <a:gd name="T80" fmla="*/ 1249 w 5380"/>
                  <a:gd name="T81" fmla="*/ 431 h 1521"/>
                  <a:gd name="T82" fmla="*/ 1367 w 5380"/>
                  <a:gd name="T83" fmla="*/ 549 h 1521"/>
                  <a:gd name="T84" fmla="*/ 1561 w 5380"/>
                  <a:gd name="T85" fmla="*/ 570 h 1521"/>
                  <a:gd name="T86" fmla="*/ 2248 w 5380"/>
                  <a:gd name="T87" fmla="*/ 583 h 1521"/>
                  <a:gd name="T88" fmla="*/ 2380 w 5380"/>
                  <a:gd name="T89" fmla="*/ 583 h 1521"/>
                  <a:gd name="T90" fmla="*/ 2304 w 5380"/>
                  <a:gd name="T91" fmla="*/ 132 h 1521"/>
                  <a:gd name="T92" fmla="*/ 2450 w 5380"/>
                  <a:gd name="T93" fmla="*/ 139 h 1521"/>
                  <a:gd name="T94" fmla="*/ 2450 w 5380"/>
                  <a:gd name="T95" fmla="*/ 139 h 1521"/>
                  <a:gd name="T96" fmla="*/ 2589 w 5380"/>
                  <a:gd name="T97" fmla="*/ 542 h 1521"/>
                  <a:gd name="T98" fmla="*/ 2651 w 5380"/>
                  <a:gd name="T99" fmla="*/ 591 h 1521"/>
                  <a:gd name="T100" fmla="*/ 3297 w 5380"/>
                  <a:gd name="T101" fmla="*/ 591 h 1521"/>
                  <a:gd name="T102" fmla="*/ 3345 w 5380"/>
                  <a:gd name="T103" fmla="*/ 591 h 1521"/>
                  <a:gd name="T104" fmla="*/ 3359 w 5380"/>
                  <a:gd name="T105" fmla="*/ 500 h 1521"/>
                  <a:gd name="T106" fmla="*/ 3414 w 5380"/>
                  <a:gd name="T107" fmla="*/ 452 h 1521"/>
                  <a:gd name="T108" fmla="*/ 2450 w 5380"/>
                  <a:gd name="T109" fmla="*/ 139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80" h="1521">
                    <a:moveTo>
                      <a:pt x="749" y="1458"/>
                    </a:moveTo>
                    <a:lnTo>
                      <a:pt x="749" y="1458"/>
                    </a:lnTo>
                    <a:cubicBezTo>
                      <a:pt x="583" y="1437"/>
                      <a:pt x="416" y="1416"/>
                      <a:pt x="249" y="1396"/>
                    </a:cubicBezTo>
                    <a:cubicBezTo>
                      <a:pt x="194" y="1389"/>
                      <a:pt x="159" y="1354"/>
                      <a:pt x="125" y="1312"/>
                    </a:cubicBezTo>
                    <a:cubicBezTo>
                      <a:pt x="0" y="1201"/>
                      <a:pt x="34" y="1062"/>
                      <a:pt x="41" y="924"/>
                    </a:cubicBezTo>
                    <a:cubicBezTo>
                      <a:pt x="48" y="910"/>
                      <a:pt x="48" y="889"/>
                      <a:pt x="62" y="875"/>
                    </a:cubicBezTo>
                    <a:cubicBezTo>
                      <a:pt x="118" y="833"/>
                      <a:pt x="111" y="771"/>
                      <a:pt x="111" y="708"/>
                    </a:cubicBezTo>
                    <a:cubicBezTo>
                      <a:pt x="111" y="681"/>
                      <a:pt x="125" y="660"/>
                      <a:pt x="125" y="632"/>
                    </a:cubicBezTo>
                    <a:cubicBezTo>
                      <a:pt x="125" y="611"/>
                      <a:pt x="131" y="597"/>
                      <a:pt x="125" y="583"/>
                    </a:cubicBezTo>
                    <a:cubicBezTo>
                      <a:pt x="111" y="535"/>
                      <a:pt x="131" y="500"/>
                      <a:pt x="173" y="493"/>
                    </a:cubicBezTo>
                    <a:cubicBezTo>
                      <a:pt x="319" y="479"/>
                      <a:pt x="458" y="465"/>
                      <a:pt x="597" y="452"/>
                    </a:cubicBezTo>
                    <a:cubicBezTo>
                      <a:pt x="624" y="445"/>
                      <a:pt x="652" y="438"/>
                      <a:pt x="680" y="431"/>
                    </a:cubicBezTo>
                    <a:cubicBezTo>
                      <a:pt x="923" y="334"/>
                      <a:pt x="1166" y="230"/>
                      <a:pt x="1415" y="132"/>
                    </a:cubicBezTo>
                    <a:cubicBezTo>
                      <a:pt x="1450" y="119"/>
                      <a:pt x="1478" y="105"/>
                      <a:pt x="1485" y="56"/>
                    </a:cubicBezTo>
                    <a:cubicBezTo>
                      <a:pt x="1485" y="21"/>
                      <a:pt x="1554" y="0"/>
                      <a:pt x="1589" y="28"/>
                    </a:cubicBezTo>
                    <a:cubicBezTo>
                      <a:pt x="1645" y="70"/>
                      <a:pt x="1707" y="56"/>
                      <a:pt x="1770" y="56"/>
                    </a:cubicBezTo>
                    <a:cubicBezTo>
                      <a:pt x="2033" y="56"/>
                      <a:pt x="2304" y="42"/>
                      <a:pt x="2575" y="49"/>
                    </a:cubicBezTo>
                    <a:cubicBezTo>
                      <a:pt x="2797" y="56"/>
                      <a:pt x="3012" y="105"/>
                      <a:pt x="3206" y="216"/>
                    </a:cubicBezTo>
                    <a:cubicBezTo>
                      <a:pt x="3401" y="320"/>
                      <a:pt x="3588" y="431"/>
                      <a:pt x="3783" y="535"/>
                    </a:cubicBezTo>
                    <a:cubicBezTo>
                      <a:pt x="3817" y="556"/>
                      <a:pt x="3866" y="556"/>
                      <a:pt x="3900" y="563"/>
                    </a:cubicBezTo>
                    <a:cubicBezTo>
                      <a:pt x="4102" y="577"/>
                      <a:pt x="4310" y="577"/>
                      <a:pt x="4504" y="604"/>
                    </a:cubicBezTo>
                    <a:cubicBezTo>
                      <a:pt x="4733" y="639"/>
                      <a:pt x="4955" y="702"/>
                      <a:pt x="5171" y="757"/>
                    </a:cubicBezTo>
                    <a:cubicBezTo>
                      <a:pt x="5219" y="764"/>
                      <a:pt x="5261" y="792"/>
                      <a:pt x="5296" y="813"/>
                    </a:cubicBezTo>
                    <a:cubicBezTo>
                      <a:pt x="5351" y="840"/>
                      <a:pt x="5379" y="889"/>
                      <a:pt x="5379" y="951"/>
                    </a:cubicBezTo>
                    <a:cubicBezTo>
                      <a:pt x="5379" y="1021"/>
                      <a:pt x="5372" y="1097"/>
                      <a:pt x="5372" y="1166"/>
                    </a:cubicBezTo>
                    <a:cubicBezTo>
                      <a:pt x="5372" y="1229"/>
                      <a:pt x="5365" y="1291"/>
                      <a:pt x="5365" y="1354"/>
                    </a:cubicBezTo>
                    <a:cubicBezTo>
                      <a:pt x="5365" y="1416"/>
                      <a:pt x="5337" y="1465"/>
                      <a:pt x="5275" y="1479"/>
                    </a:cubicBezTo>
                    <a:cubicBezTo>
                      <a:pt x="5198" y="1486"/>
                      <a:pt x="5122" y="1493"/>
                      <a:pt x="5032" y="1507"/>
                    </a:cubicBezTo>
                    <a:cubicBezTo>
                      <a:pt x="5073" y="1319"/>
                      <a:pt x="5032" y="1166"/>
                      <a:pt x="4907" y="1048"/>
                    </a:cubicBezTo>
                    <a:cubicBezTo>
                      <a:pt x="4810" y="951"/>
                      <a:pt x="4692" y="910"/>
                      <a:pt x="4560" y="924"/>
                    </a:cubicBezTo>
                    <a:cubicBezTo>
                      <a:pt x="4331" y="937"/>
                      <a:pt x="4074" y="1153"/>
                      <a:pt x="4157" y="1520"/>
                    </a:cubicBezTo>
                    <a:cubicBezTo>
                      <a:pt x="3324" y="1520"/>
                      <a:pt x="2491" y="1520"/>
                      <a:pt x="1652" y="1520"/>
                    </a:cubicBezTo>
                    <a:cubicBezTo>
                      <a:pt x="1679" y="1354"/>
                      <a:pt x="1665" y="1194"/>
                      <a:pt x="1547" y="1069"/>
                    </a:cubicBezTo>
                    <a:cubicBezTo>
                      <a:pt x="1457" y="979"/>
                      <a:pt x="1353" y="931"/>
                      <a:pt x="1235" y="924"/>
                    </a:cubicBezTo>
                    <a:cubicBezTo>
                      <a:pt x="957" y="903"/>
                      <a:pt x="784" y="1097"/>
                      <a:pt x="749" y="1458"/>
                    </a:cubicBezTo>
                    <a:close/>
                    <a:moveTo>
                      <a:pt x="2304" y="132"/>
                    </a:moveTo>
                    <a:lnTo>
                      <a:pt x="2304" y="132"/>
                    </a:lnTo>
                    <a:cubicBezTo>
                      <a:pt x="2290" y="132"/>
                      <a:pt x="2283" y="132"/>
                      <a:pt x="2276" y="132"/>
                    </a:cubicBezTo>
                    <a:cubicBezTo>
                      <a:pt x="2089" y="139"/>
                      <a:pt x="1908" y="146"/>
                      <a:pt x="1728" y="167"/>
                    </a:cubicBezTo>
                    <a:cubicBezTo>
                      <a:pt x="1582" y="188"/>
                      <a:pt x="1436" y="216"/>
                      <a:pt x="1304" y="292"/>
                    </a:cubicBezTo>
                    <a:cubicBezTo>
                      <a:pt x="1249" y="320"/>
                      <a:pt x="1228" y="368"/>
                      <a:pt x="1249" y="431"/>
                    </a:cubicBezTo>
                    <a:cubicBezTo>
                      <a:pt x="1270" y="486"/>
                      <a:pt x="1304" y="535"/>
                      <a:pt x="1367" y="549"/>
                    </a:cubicBezTo>
                    <a:cubicBezTo>
                      <a:pt x="1429" y="556"/>
                      <a:pt x="1499" y="563"/>
                      <a:pt x="1561" y="570"/>
                    </a:cubicBezTo>
                    <a:cubicBezTo>
                      <a:pt x="1790" y="577"/>
                      <a:pt x="2019" y="577"/>
                      <a:pt x="2248" y="583"/>
                    </a:cubicBezTo>
                    <a:cubicBezTo>
                      <a:pt x="2290" y="583"/>
                      <a:pt x="2332" y="583"/>
                      <a:pt x="2380" y="583"/>
                    </a:cubicBezTo>
                    <a:cubicBezTo>
                      <a:pt x="2353" y="431"/>
                      <a:pt x="2332" y="285"/>
                      <a:pt x="2304" y="132"/>
                    </a:cubicBezTo>
                    <a:close/>
                    <a:moveTo>
                      <a:pt x="2450" y="139"/>
                    </a:moveTo>
                    <a:lnTo>
                      <a:pt x="2450" y="139"/>
                    </a:lnTo>
                    <a:cubicBezTo>
                      <a:pt x="2498" y="278"/>
                      <a:pt x="2540" y="410"/>
                      <a:pt x="2589" y="542"/>
                    </a:cubicBezTo>
                    <a:cubicBezTo>
                      <a:pt x="2596" y="577"/>
                      <a:pt x="2616" y="591"/>
                      <a:pt x="2651" y="591"/>
                    </a:cubicBezTo>
                    <a:cubicBezTo>
                      <a:pt x="2866" y="591"/>
                      <a:pt x="3081" y="591"/>
                      <a:pt x="3297" y="591"/>
                    </a:cubicBezTo>
                    <a:cubicBezTo>
                      <a:pt x="3317" y="591"/>
                      <a:pt x="3331" y="591"/>
                      <a:pt x="3345" y="591"/>
                    </a:cubicBezTo>
                    <a:cubicBezTo>
                      <a:pt x="3352" y="556"/>
                      <a:pt x="3345" y="528"/>
                      <a:pt x="3359" y="500"/>
                    </a:cubicBezTo>
                    <a:cubicBezTo>
                      <a:pt x="3373" y="479"/>
                      <a:pt x="3401" y="465"/>
                      <a:pt x="3414" y="452"/>
                    </a:cubicBezTo>
                    <a:cubicBezTo>
                      <a:pt x="3144" y="222"/>
                      <a:pt x="2818" y="146"/>
                      <a:pt x="2450" y="13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23" name="Freeform 28"/>
              <p:cNvSpPr>
                <a:spLocks noChangeArrowheads="1"/>
              </p:cNvSpPr>
              <p:nvPr/>
            </p:nvSpPr>
            <p:spPr bwMode="auto">
              <a:xfrm>
                <a:off x="2427288" y="2406650"/>
                <a:ext cx="317500" cy="315913"/>
              </a:xfrm>
              <a:custGeom>
                <a:avLst/>
                <a:gdLst>
                  <a:gd name="T0" fmla="*/ 430 w 883"/>
                  <a:gd name="T1" fmla="*/ 875 h 876"/>
                  <a:gd name="T2" fmla="*/ 430 w 883"/>
                  <a:gd name="T3" fmla="*/ 875 h 876"/>
                  <a:gd name="T4" fmla="*/ 7 w 883"/>
                  <a:gd name="T5" fmla="*/ 424 h 876"/>
                  <a:gd name="T6" fmla="*/ 444 w 883"/>
                  <a:gd name="T7" fmla="*/ 0 h 876"/>
                  <a:gd name="T8" fmla="*/ 875 w 883"/>
                  <a:gd name="T9" fmla="*/ 452 h 876"/>
                  <a:gd name="T10" fmla="*/ 430 w 883"/>
                  <a:gd name="T11" fmla="*/ 875 h 876"/>
                  <a:gd name="T12" fmla="*/ 750 w 883"/>
                  <a:gd name="T13" fmla="*/ 438 h 876"/>
                  <a:gd name="T14" fmla="*/ 750 w 883"/>
                  <a:gd name="T15" fmla="*/ 438 h 876"/>
                  <a:gd name="T16" fmla="*/ 437 w 883"/>
                  <a:gd name="T17" fmla="*/ 125 h 876"/>
                  <a:gd name="T18" fmla="*/ 132 w 883"/>
                  <a:gd name="T19" fmla="*/ 445 h 876"/>
                  <a:gd name="T20" fmla="*/ 444 w 883"/>
                  <a:gd name="T21" fmla="*/ 750 h 876"/>
                  <a:gd name="T22" fmla="*/ 750 w 883"/>
                  <a:gd name="T23" fmla="*/ 438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83" h="876">
                    <a:moveTo>
                      <a:pt x="430" y="875"/>
                    </a:moveTo>
                    <a:lnTo>
                      <a:pt x="430" y="875"/>
                    </a:lnTo>
                    <a:cubicBezTo>
                      <a:pt x="187" y="868"/>
                      <a:pt x="0" y="674"/>
                      <a:pt x="7" y="424"/>
                    </a:cubicBezTo>
                    <a:cubicBezTo>
                      <a:pt x="7" y="188"/>
                      <a:pt x="208" y="0"/>
                      <a:pt x="444" y="0"/>
                    </a:cubicBezTo>
                    <a:cubicBezTo>
                      <a:pt x="694" y="7"/>
                      <a:pt x="882" y="209"/>
                      <a:pt x="875" y="452"/>
                    </a:cubicBezTo>
                    <a:cubicBezTo>
                      <a:pt x="868" y="688"/>
                      <a:pt x="666" y="875"/>
                      <a:pt x="430" y="875"/>
                    </a:cubicBezTo>
                    <a:close/>
                    <a:moveTo>
                      <a:pt x="750" y="438"/>
                    </a:moveTo>
                    <a:lnTo>
                      <a:pt x="750" y="438"/>
                    </a:lnTo>
                    <a:cubicBezTo>
                      <a:pt x="750" y="264"/>
                      <a:pt x="611" y="125"/>
                      <a:pt x="437" y="125"/>
                    </a:cubicBezTo>
                    <a:cubicBezTo>
                      <a:pt x="264" y="125"/>
                      <a:pt x="125" y="264"/>
                      <a:pt x="132" y="445"/>
                    </a:cubicBezTo>
                    <a:cubicBezTo>
                      <a:pt x="132" y="611"/>
                      <a:pt x="271" y="750"/>
                      <a:pt x="444" y="750"/>
                    </a:cubicBezTo>
                    <a:cubicBezTo>
                      <a:pt x="611" y="750"/>
                      <a:pt x="750" y="611"/>
                      <a:pt x="750" y="43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24" name="Freeform 29"/>
              <p:cNvSpPr>
                <a:spLocks noChangeArrowheads="1"/>
              </p:cNvSpPr>
              <p:nvPr/>
            </p:nvSpPr>
            <p:spPr bwMode="auto">
              <a:xfrm>
                <a:off x="3646488" y="2405063"/>
                <a:ext cx="315912" cy="317500"/>
              </a:xfrm>
              <a:custGeom>
                <a:avLst/>
                <a:gdLst>
                  <a:gd name="T0" fmla="*/ 431 w 876"/>
                  <a:gd name="T1" fmla="*/ 881 h 882"/>
                  <a:gd name="T2" fmla="*/ 431 w 876"/>
                  <a:gd name="T3" fmla="*/ 881 h 882"/>
                  <a:gd name="T4" fmla="*/ 0 w 876"/>
                  <a:gd name="T5" fmla="*/ 437 h 882"/>
                  <a:gd name="T6" fmla="*/ 444 w 876"/>
                  <a:gd name="T7" fmla="*/ 6 h 882"/>
                  <a:gd name="T8" fmla="*/ 875 w 876"/>
                  <a:gd name="T9" fmla="*/ 451 h 882"/>
                  <a:gd name="T10" fmla="*/ 431 w 876"/>
                  <a:gd name="T11" fmla="*/ 881 h 882"/>
                  <a:gd name="T12" fmla="*/ 750 w 876"/>
                  <a:gd name="T13" fmla="*/ 444 h 882"/>
                  <a:gd name="T14" fmla="*/ 750 w 876"/>
                  <a:gd name="T15" fmla="*/ 444 h 882"/>
                  <a:gd name="T16" fmla="*/ 438 w 876"/>
                  <a:gd name="T17" fmla="*/ 131 h 882"/>
                  <a:gd name="T18" fmla="*/ 125 w 876"/>
                  <a:gd name="T19" fmla="*/ 444 h 882"/>
                  <a:gd name="T20" fmla="*/ 438 w 876"/>
                  <a:gd name="T21" fmla="*/ 756 h 882"/>
                  <a:gd name="T22" fmla="*/ 750 w 876"/>
                  <a:gd name="T23" fmla="*/ 444 h 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76" h="882">
                    <a:moveTo>
                      <a:pt x="431" y="881"/>
                    </a:moveTo>
                    <a:lnTo>
                      <a:pt x="431" y="881"/>
                    </a:lnTo>
                    <a:cubicBezTo>
                      <a:pt x="188" y="874"/>
                      <a:pt x="0" y="680"/>
                      <a:pt x="0" y="437"/>
                    </a:cubicBezTo>
                    <a:cubicBezTo>
                      <a:pt x="7" y="194"/>
                      <a:pt x="201" y="0"/>
                      <a:pt x="444" y="6"/>
                    </a:cubicBezTo>
                    <a:cubicBezTo>
                      <a:pt x="687" y="13"/>
                      <a:pt x="875" y="208"/>
                      <a:pt x="875" y="451"/>
                    </a:cubicBezTo>
                    <a:cubicBezTo>
                      <a:pt x="875" y="694"/>
                      <a:pt x="673" y="881"/>
                      <a:pt x="431" y="881"/>
                    </a:cubicBezTo>
                    <a:close/>
                    <a:moveTo>
                      <a:pt x="750" y="444"/>
                    </a:moveTo>
                    <a:lnTo>
                      <a:pt x="750" y="444"/>
                    </a:lnTo>
                    <a:cubicBezTo>
                      <a:pt x="750" y="277"/>
                      <a:pt x="611" y="131"/>
                      <a:pt x="438" y="131"/>
                    </a:cubicBezTo>
                    <a:cubicBezTo>
                      <a:pt x="271" y="131"/>
                      <a:pt x="125" y="270"/>
                      <a:pt x="125" y="444"/>
                    </a:cubicBezTo>
                    <a:cubicBezTo>
                      <a:pt x="125" y="617"/>
                      <a:pt x="271" y="756"/>
                      <a:pt x="438" y="756"/>
                    </a:cubicBezTo>
                    <a:cubicBezTo>
                      <a:pt x="611" y="756"/>
                      <a:pt x="750" y="617"/>
                      <a:pt x="750" y="4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25" name="Freeform 30"/>
              <p:cNvSpPr>
                <a:spLocks noChangeArrowheads="1"/>
              </p:cNvSpPr>
              <p:nvPr/>
            </p:nvSpPr>
            <p:spPr bwMode="auto">
              <a:xfrm>
                <a:off x="2471738" y="2452688"/>
                <a:ext cx="225425" cy="225425"/>
              </a:xfrm>
              <a:custGeom>
                <a:avLst/>
                <a:gdLst>
                  <a:gd name="T0" fmla="*/ 625 w 626"/>
                  <a:gd name="T1" fmla="*/ 313 h 626"/>
                  <a:gd name="T2" fmla="*/ 625 w 626"/>
                  <a:gd name="T3" fmla="*/ 313 h 626"/>
                  <a:gd name="T4" fmla="*/ 319 w 626"/>
                  <a:gd name="T5" fmla="*/ 625 h 626"/>
                  <a:gd name="T6" fmla="*/ 7 w 626"/>
                  <a:gd name="T7" fmla="*/ 320 h 626"/>
                  <a:gd name="T8" fmla="*/ 312 w 626"/>
                  <a:gd name="T9" fmla="*/ 0 h 626"/>
                  <a:gd name="T10" fmla="*/ 625 w 626"/>
                  <a:gd name="T11" fmla="*/ 313 h 626"/>
                  <a:gd name="T12" fmla="*/ 583 w 626"/>
                  <a:gd name="T13" fmla="*/ 264 h 626"/>
                  <a:gd name="T14" fmla="*/ 583 w 626"/>
                  <a:gd name="T15" fmla="*/ 264 h 626"/>
                  <a:gd name="T16" fmla="*/ 541 w 626"/>
                  <a:gd name="T17" fmla="*/ 167 h 626"/>
                  <a:gd name="T18" fmla="*/ 430 w 626"/>
                  <a:gd name="T19" fmla="*/ 264 h 626"/>
                  <a:gd name="T20" fmla="*/ 583 w 626"/>
                  <a:gd name="T21" fmla="*/ 264 h 626"/>
                  <a:gd name="T22" fmla="*/ 49 w 626"/>
                  <a:gd name="T23" fmla="*/ 264 h 626"/>
                  <a:gd name="T24" fmla="*/ 49 w 626"/>
                  <a:gd name="T25" fmla="*/ 264 h 626"/>
                  <a:gd name="T26" fmla="*/ 187 w 626"/>
                  <a:gd name="T27" fmla="*/ 264 h 626"/>
                  <a:gd name="T28" fmla="*/ 90 w 626"/>
                  <a:gd name="T29" fmla="*/ 160 h 626"/>
                  <a:gd name="T30" fmla="*/ 49 w 626"/>
                  <a:gd name="T31" fmla="*/ 264 h 626"/>
                  <a:gd name="T32" fmla="*/ 201 w 626"/>
                  <a:gd name="T33" fmla="*/ 361 h 626"/>
                  <a:gd name="T34" fmla="*/ 201 w 626"/>
                  <a:gd name="T35" fmla="*/ 361 h 626"/>
                  <a:gd name="T36" fmla="*/ 49 w 626"/>
                  <a:gd name="T37" fmla="*/ 361 h 626"/>
                  <a:gd name="T38" fmla="*/ 90 w 626"/>
                  <a:gd name="T39" fmla="*/ 465 h 626"/>
                  <a:gd name="T40" fmla="*/ 201 w 626"/>
                  <a:gd name="T41" fmla="*/ 361 h 626"/>
                  <a:gd name="T42" fmla="*/ 541 w 626"/>
                  <a:gd name="T43" fmla="*/ 458 h 626"/>
                  <a:gd name="T44" fmla="*/ 541 w 626"/>
                  <a:gd name="T45" fmla="*/ 458 h 626"/>
                  <a:gd name="T46" fmla="*/ 576 w 626"/>
                  <a:gd name="T47" fmla="*/ 361 h 626"/>
                  <a:gd name="T48" fmla="*/ 430 w 626"/>
                  <a:gd name="T49" fmla="*/ 361 h 626"/>
                  <a:gd name="T50" fmla="*/ 541 w 626"/>
                  <a:gd name="T51" fmla="*/ 458 h 626"/>
                  <a:gd name="T52" fmla="*/ 361 w 626"/>
                  <a:gd name="T53" fmla="*/ 188 h 626"/>
                  <a:gd name="T54" fmla="*/ 361 w 626"/>
                  <a:gd name="T55" fmla="*/ 188 h 626"/>
                  <a:gd name="T56" fmla="*/ 465 w 626"/>
                  <a:gd name="T57" fmla="*/ 91 h 626"/>
                  <a:gd name="T58" fmla="*/ 361 w 626"/>
                  <a:gd name="T59" fmla="*/ 49 h 626"/>
                  <a:gd name="T60" fmla="*/ 361 w 626"/>
                  <a:gd name="T61" fmla="*/ 188 h 626"/>
                  <a:gd name="T62" fmla="*/ 160 w 626"/>
                  <a:gd name="T63" fmla="*/ 91 h 626"/>
                  <a:gd name="T64" fmla="*/ 160 w 626"/>
                  <a:gd name="T65" fmla="*/ 91 h 626"/>
                  <a:gd name="T66" fmla="*/ 264 w 626"/>
                  <a:gd name="T67" fmla="*/ 195 h 626"/>
                  <a:gd name="T68" fmla="*/ 264 w 626"/>
                  <a:gd name="T69" fmla="*/ 49 h 626"/>
                  <a:gd name="T70" fmla="*/ 160 w 626"/>
                  <a:gd name="T71" fmla="*/ 91 h 626"/>
                  <a:gd name="T72" fmla="*/ 264 w 626"/>
                  <a:gd name="T73" fmla="*/ 576 h 626"/>
                  <a:gd name="T74" fmla="*/ 264 w 626"/>
                  <a:gd name="T75" fmla="*/ 576 h 626"/>
                  <a:gd name="T76" fmla="*/ 264 w 626"/>
                  <a:gd name="T77" fmla="*/ 438 h 626"/>
                  <a:gd name="T78" fmla="*/ 167 w 626"/>
                  <a:gd name="T79" fmla="*/ 535 h 626"/>
                  <a:gd name="T80" fmla="*/ 264 w 626"/>
                  <a:gd name="T81" fmla="*/ 576 h 626"/>
                  <a:gd name="T82" fmla="*/ 368 w 626"/>
                  <a:gd name="T83" fmla="*/ 438 h 626"/>
                  <a:gd name="T84" fmla="*/ 368 w 626"/>
                  <a:gd name="T85" fmla="*/ 438 h 626"/>
                  <a:gd name="T86" fmla="*/ 368 w 626"/>
                  <a:gd name="T87" fmla="*/ 576 h 626"/>
                  <a:gd name="T88" fmla="*/ 458 w 626"/>
                  <a:gd name="T89" fmla="*/ 542 h 626"/>
                  <a:gd name="T90" fmla="*/ 368 w 626"/>
                  <a:gd name="T91" fmla="*/ 438 h 626"/>
                  <a:gd name="T92" fmla="*/ 368 w 626"/>
                  <a:gd name="T93" fmla="*/ 313 h 626"/>
                  <a:gd name="T94" fmla="*/ 368 w 626"/>
                  <a:gd name="T95" fmla="*/ 313 h 626"/>
                  <a:gd name="T96" fmla="*/ 319 w 626"/>
                  <a:gd name="T97" fmla="*/ 278 h 626"/>
                  <a:gd name="T98" fmla="*/ 278 w 626"/>
                  <a:gd name="T99" fmla="*/ 306 h 626"/>
                  <a:gd name="T100" fmla="*/ 312 w 626"/>
                  <a:gd name="T101" fmla="*/ 347 h 626"/>
                  <a:gd name="T102" fmla="*/ 368 w 626"/>
                  <a:gd name="T103" fmla="*/ 313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26" h="626">
                    <a:moveTo>
                      <a:pt x="625" y="313"/>
                    </a:moveTo>
                    <a:lnTo>
                      <a:pt x="625" y="313"/>
                    </a:lnTo>
                    <a:cubicBezTo>
                      <a:pt x="625" y="486"/>
                      <a:pt x="486" y="625"/>
                      <a:pt x="319" y="625"/>
                    </a:cubicBezTo>
                    <a:cubicBezTo>
                      <a:pt x="146" y="625"/>
                      <a:pt x="7" y="486"/>
                      <a:pt x="7" y="320"/>
                    </a:cubicBezTo>
                    <a:cubicBezTo>
                      <a:pt x="0" y="139"/>
                      <a:pt x="139" y="0"/>
                      <a:pt x="312" y="0"/>
                    </a:cubicBezTo>
                    <a:cubicBezTo>
                      <a:pt x="486" y="0"/>
                      <a:pt x="625" y="139"/>
                      <a:pt x="625" y="313"/>
                    </a:cubicBezTo>
                    <a:close/>
                    <a:moveTo>
                      <a:pt x="583" y="264"/>
                    </a:moveTo>
                    <a:lnTo>
                      <a:pt x="583" y="264"/>
                    </a:lnTo>
                    <a:cubicBezTo>
                      <a:pt x="562" y="223"/>
                      <a:pt x="548" y="195"/>
                      <a:pt x="541" y="167"/>
                    </a:cubicBezTo>
                    <a:cubicBezTo>
                      <a:pt x="500" y="202"/>
                      <a:pt x="472" y="229"/>
                      <a:pt x="430" y="264"/>
                    </a:cubicBezTo>
                    <a:cubicBezTo>
                      <a:pt x="486" y="264"/>
                      <a:pt x="528" y="264"/>
                      <a:pt x="583" y="264"/>
                    </a:cubicBezTo>
                    <a:close/>
                    <a:moveTo>
                      <a:pt x="49" y="264"/>
                    </a:moveTo>
                    <a:lnTo>
                      <a:pt x="49" y="264"/>
                    </a:lnTo>
                    <a:cubicBezTo>
                      <a:pt x="104" y="264"/>
                      <a:pt x="146" y="264"/>
                      <a:pt x="187" y="264"/>
                    </a:cubicBezTo>
                    <a:cubicBezTo>
                      <a:pt x="153" y="229"/>
                      <a:pt x="125" y="195"/>
                      <a:pt x="90" y="160"/>
                    </a:cubicBezTo>
                    <a:cubicBezTo>
                      <a:pt x="76" y="195"/>
                      <a:pt x="62" y="229"/>
                      <a:pt x="49" y="264"/>
                    </a:cubicBezTo>
                    <a:close/>
                    <a:moveTo>
                      <a:pt x="201" y="361"/>
                    </a:moveTo>
                    <a:lnTo>
                      <a:pt x="201" y="361"/>
                    </a:lnTo>
                    <a:cubicBezTo>
                      <a:pt x="139" y="361"/>
                      <a:pt x="97" y="361"/>
                      <a:pt x="49" y="361"/>
                    </a:cubicBezTo>
                    <a:cubicBezTo>
                      <a:pt x="62" y="396"/>
                      <a:pt x="76" y="431"/>
                      <a:pt x="90" y="465"/>
                    </a:cubicBezTo>
                    <a:cubicBezTo>
                      <a:pt x="132" y="431"/>
                      <a:pt x="160" y="403"/>
                      <a:pt x="201" y="361"/>
                    </a:cubicBezTo>
                    <a:close/>
                    <a:moveTo>
                      <a:pt x="541" y="458"/>
                    </a:moveTo>
                    <a:lnTo>
                      <a:pt x="541" y="458"/>
                    </a:lnTo>
                    <a:cubicBezTo>
                      <a:pt x="555" y="431"/>
                      <a:pt x="562" y="396"/>
                      <a:pt x="576" y="361"/>
                    </a:cubicBezTo>
                    <a:cubicBezTo>
                      <a:pt x="528" y="361"/>
                      <a:pt x="486" y="361"/>
                      <a:pt x="430" y="361"/>
                    </a:cubicBezTo>
                    <a:cubicBezTo>
                      <a:pt x="472" y="396"/>
                      <a:pt x="500" y="424"/>
                      <a:pt x="541" y="458"/>
                    </a:cubicBezTo>
                    <a:close/>
                    <a:moveTo>
                      <a:pt x="361" y="188"/>
                    </a:moveTo>
                    <a:lnTo>
                      <a:pt x="361" y="188"/>
                    </a:lnTo>
                    <a:cubicBezTo>
                      <a:pt x="403" y="153"/>
                      <a:pt x="430" y="125"/>
                      <a:pt x="465" y="91"/>
                    </a:cubicBezTo>
                    <a:cubicBezTo>
                      <a:pt x="430" y="77"/>
                      <a:pt x="403" y="63"/>
                      <a:pt x="361" y="49"/>
                    </a:cubicBezTo>
                    <a:cubicBezTo>
                      <a:pt x="361" y="98"/>
                      <a:pt x="361" y="139"/>
                      <a:pt x="361" y="188"/>
                    </a:cubicBezTo>
                    <a:close/>
                    <a:moveTo>
                      <a:pt x="160" y="91"/>
                    </a:moveTo>
                    <a:lnTo>
                      <a:pt x="160" y="91"/>
                    </a:lnTo>
                    <a:cubicBezTo>
                      <a:pt x="201" y="132"/>
                      <a:pt x="229" y="160"/>
                      <a:pt x="264" y="195"/>
                    </a:cubicBezTo>
                    <a:cubicBezTo>
                      <a:pt x="264" y="139"/>
                      <a:pt x="264" y="98"/>
                      <a:pt x="264" y="49"/>
                    </a:cubicBezTo>
                    <a:cubicBezTo>
                      <a:pt x="229" y="63"/>
                      <a:pt x="201" y="77"/>
                      <a:pt x="160" y="91"/>
                    </a:cubicBezTo>
                    <a:close/>
                    <a:moveTo>
                      <a:pt x="264" y="576"/>
                    </a:moveTo>
                    <a:lnTo>
                      <a:pt x="264" y="576"/>
                    </a:lnTo>
                    <a:cubicBezTo>
                      <a:pt x="264" y="521"/>
                      <a:pt x="264" y="479"/>
                      <a:pt x="264" y="438"/>
                    </a:cubicBezTo>
                    <a:cubicBezTo>
                      <a:pt x="229" y="472"/>
                      <a:pt x="201" y="507"/>
                      <a:pt x="167" y="535"/>
                    </a:cubicBezTo>
                    <a:cubicBezTo>
                      <a:pt x="201" y="549"/>
                      <a:pt x="229" y="563"/>
                      <a:pt x="264" y="576"/>
                    </a:cubicBezTo>
                    <a:close/>
                    <a:moveTo>
                      <a:pt x="368" y="438"/>
                    </a:moveTo>
                    <a:lnTo>
                      <a:pt x="368" y="438"/>
                    </a:lnTo>
                    <a:cubicBezTo>
                      <a:pt x="368" y="486"/>
                      <a:pt x="368" y="528"/>
                      <a:pt x="368" y="576"/>
                    </a:cubicBezTo>
                    <a:cubicBezTo>
                      <a:pt x="403" y="563"/>
                      <a:pt x="430" y="549"/>
                      <a:pt x="458" y="542"/>
                    </a:cubicBezTo>
                    <a:cubicBezTo>
                      <a:pt x="423" y="500"/>
                      <a:pt x="396" y="472"/>
                      <a:pt x="368" y="438"/>
                    </a:cubicBezTo>
                    <a:close/>
                    <a:moveTo>
                      <a:pt x="368" y="313"/>
                    </a:moveTo>
                    <a:lnTo>
                      <a:pt x="368" y="313"/>
                    </a:lnTo>
                    <a:cubicBezTo>
                      <a:pt x="347" y="299"/>
                      <a:pt x="333" y="278"/>
                      <a:pt x="319" y="278"/>
                    </a:cubicBezTo>
                    <a:cubicBezTo>
                      <a:pt x="305" y="278"/>
                      <a:pt x="278" y="299"/>
                      <a:pt x="278" y="306"/>
                    </a:cubicBezTo>
                    <a:cubicBezTo>
                      <a:pt x="285" y="327"/>
                      <a:pt x="298" y="341"/>
                      <a:pt x="312" y="347"/>
                    </a:cubicBezTo>
                    <a:cubicBezTo>
                      <a:pt x="326" y="354"/>
                      <a:pt x="340" y="334"/>
                      <a:pt x="368" y="31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26" name="Freeform 31"/>
              <p:cNvSpPr>
                <a:spLocks noChangeArrowheads="1"/>
              </p:cNvSpPr>
              <p:nvPr/>
            </p:nvSpPr>
            <p:spPr bwMode="auto">
              <a:xfrm>
                <a:off x="3690938" y="2452688"/>
                <a:ext cx="225425" cy="225425"/>
              </a:xfrm>
              <a:custGeom>
                <a:avLst/>
                <a:gdLst>
                  <a:gd name="T0" fmla="*/ 625 w 626"/>
                  <a:gd name="T1" fmla="*/ 313 h 626"/>
                  <a:gd name="T2" fmla="*/ 625 w 626"/>
                  <a:gd name="T3" fmla="*/ 313 h 626"/>
                  <a:gd name="T4" fmla="*/ 313 w 626"/>
                  <a:gd name="T5" fmla="*/ 625 h 626"/>
                  <a:gd name="T6" fmla="*/ 0 w 626"/>
                  <a:gd name="T7" fmla="*/ 313 h 626"/>
                  <a:gd name="T8" fmla="*/ 313 w 626"/>
                  <a:gd name="T9" fmla="*/ 0 h 626"/>
                  <a:gd name="T10" fmla="*/ 625 w 626"/>
                  <a:gd name="T11" fmla="*/ 313 h 626"/>
                  <a:gd name="T12" fmla="*/ 181 w 626"/>
                  <a:gd name="T13" fmla="*/ 84 h 626"/>
                  <a:gd name="T14" fmla="*/ 181 w 626"/>
                  <a:gd name="T15" fmla="*/ 84 h 626"/>
                  <a:gd name="T16" fmla="*/ 264 w 626"/>
                  <a:gd name="T17" fmla="*/ 195 h 626"/>
                  <a:gd name="T18" fmla="*/ 264 w 626"/>
                  <a:gd name="T19" fmla="*/ 49 h 626"/>
                  <a:gd name="T20" fmla="*/ 181 w 626"/>
                  <a:gd name="T21" fmla="*/ 84 h 626"/>
                  <a:gd name="T22" fmla="*/ 424 w 626"/>
                  <a:gd name="T23" fmla="*/ 264 h 626"/>
                  <a:gd name="T24" fmla="*/ 424 w 626"/>
                  <a:gd name="T25" fmla="*/ 264 h 626"/>
                  <a:gd name="T26" fmla="*/ 576 w 626"/>
                  <a:gd name="T27" fmla="*/ 264 h 626"/>
                  <a:gd name="T28" fmla="*/ 542 w 626"/>
                  <a:gd name="T29" fmla="*/ 174 h 626"/>
                  <a:gd name="T30" fmla="*/ 424 w 626"/>
                  <a:gd name="T31" fmla="*/ 264 h 626"/>
                  <a:gd name="T32" fmla="*/ 437 w 626"/>
                  <a:gd name="T33" fmla="*/ 361 h 626"/>
                  <a:gd name="T34" fmla="*/ 437 w 626"/>
                  <a:gd name="T35" fmla="*/ 361 h 626"/>
                  <a:gd name="T36" fmla="*/ 535 w 626"/>
                  <a:gd name="T37" fmla="*/ 472 h 626"/>
                  <a:gd name="T38" fmla="*/ 576 w 626"/>
                  <a:gd name="T39" fmla="*/ 361 h 626"/>
                  <a:gd name="T40" fmla="*/ 437 w 626"/>
                  <a:gd name="T41" fmla="*/ 361 h 626"/>
                  <a:gd name="T42" fmla="*/ 361 w 626"/>
                  <a:gd name="T43" fmla="*/ 49 h 626"/>
                  <a:gd name="T44" fmla="*/ 361 w 626"/>
                  <a:gd name="T45" fmla="*/ 49 h 626"/>
                  <a:gd name="T46" fmla="*/ 361 w 626"/>
                  <a:gd name="T47" fmla="*/ 174 h 626"/>
                  <a:gd name="T48" fmla="*/ 465 w 626"/>
                  <a:gd name="T49" fmla="*/ 91 h 626"/>
                  <a:gd name="T50" fmla="*/ 361 w 626"/>
                  <a:gd name="T51" fmla="*/ 49 h 626"/>
                  <a:gd name="T52" fmla="*/ 90 w 626"/>
                  <a:gd name="T53" fmla="*/ 160 h 626"/>
                  <a:gd name="T54" fmla="*/ 90 w 626"/>
                  <a:gd name="T55" fmla="*/ 160 h 626"/>
                  <a:gd name="T56" fmla="*/ 49 w 626"/>
                  <a:gd name="T57" fmla="*/ 264 h 626"/>
                  <a:gd name="T58" fmla="*/ 187 w 626"/>
                  <a:gd name="T59" fmla="*/ 264 h 626"/>
                  <a:gd name="T60" fmla="*/ 90 w 626"/>
                  <a:gd name="T61" fmla="*/ 160 h 626"/>
                  <a:gd name="T62" fmla="*/ 195 w 626"/>
                  <a:gd name="T63" fmla="*/ 361 h 626"/>
                  <a:gd name="T64" fmla="*/ 195 w 626"/>
                  <a:gd name="T65" fmla="*/ 361 h 626"/>
                  <a:gd name="T66" fmla="*/ 49 w 626"/>
                  <a:gd name="T67" fmla="*/ 361 h 626"/>
                  <a:gd name="T68" fmla="*/ 90 w 626"/>
                  <a:gd name="T69" fmla="*/ 458 h 626"/>
                  <a:gd name="T70" fmla="*/ 195 w 626"/>
                  <a:gd name="T71" fmla="*/ 361 h 626"/>
                  <a:gd name="T72" fmla="*/ 264 w 626"/>
                  <a:gd name="T73" fmla="*/ 438 h 626"/>
                  <a:gd name="T74" fmla="*/ 264 w 626"/>
                  <a:gd name="T75" fmla="*/ 438 h 626"/>
                  <a:gd name="T76" fmla="*/ 160 w 626"/>
                  <a:gd name="T77" fmla="*/ 535 h 626"/>
                  <a:gd name="T78" fmla="*/ 264 w 626"/>
                  <a:gd name="T79" fmla="*/ 576 h 626"/>
                  <a:gd name="T80" fmla="*/ 264 w 626"/>
                  <a:gd name="T81" fmla="*/ 438 h 626"/>
                  <a:gd name="T82" fmla="*/ 361 w 626"/>
                  <a:gd name="T83" fmla="*/ 576 h 626"/>
                  <a:gd name="T84" fmla="*/ 361 w 626"/>
                  <a:gd name="T85" fmla="*/ 576 h 626"/>
                  <a:gd name="T86" fmla="*/ 458 w 626"/>
                  <a:gd name="T87" fmla="*/ 535 h 626"/>
                  <a:gd name="T88" fmla="*/ 444 w 626"/>
                  <a:gd name="T89" fmla="*/ 542 h 626"/>
                  <a:gd name="T90" fmla="*/ 361 w 626"/>
                  <a:gd name="T91" fmla="*/ 431 h 626"/>
                  <a:gd name="T92" fmla="*/ 361 w 626"/>
                  <a:gd name="T93" fmla="*/ 576 h 626"/>
                  <a:gd name="T94" fmla="*/ 313 w 626"/>
                  <a:gd name="T95" fmla="*/ 257 h 626"/>
                  <a:gd name="T96" fmla="*/ 313 w 626"/>
                  <a:gd name="T97" fmla="*/ 257 h 626"/>
                  <a:gd name="T98" fmla="*/ 278 w 626"/>
                  <a:gd name="T99" fmla="*/ 313 h 626"/>
                  <a:gd name="T100" fmla="*/ 313 w 626"/>
                  <a:gd name="T101" fmla="*/ 354 h 626"/>
                  <a:gd name="T102" fmla="*/ 347 w 626"/>
                  <a:gd name="T103" fmla="*/ 313 h 626"/>
                  <a:gd name="T104" fmla="*/ 313 w 626"/>
                  <a:gd name="T105" fmla="*/ 257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6" h="626">
                    <a:moveTo>
                      <a:pt x="625" y="313"/>
                    </a:moveTo>
                    <a:lnTo>
                      <a:pt x="625" y="313"/>
                    </a:lnTo>
                    <a:cubicBezTo>
                      <a:pt x="625" y="486"/>
                      <a:pt x="486" y="625"/>
                      <a:pt x="313" y="625"/>
                    </a:cubicBezTo>
                    <a:cubicBezTo>
                      <a:pt x="146" y="625"/>
                      <a:pt x="0" y="486"/>
                      <a:pt x="0" y="313"/>
                    </a:cubicBezTo>
                    <a:cubicBezTo>
                      <a:pt x="0" y="139"/>
                      <a:pt x="146" y="0"/>
                      <a:pt x="313" y="0"/>
                    </a:cubicBezTo>
                    <a:cubicBezTo>
                      <a:pt x="486" y="0"/>
                      <a:pt x="625" y="146"/>
                      <a:pt x="625" y="313"/>
                    </a:cubicBezTo>
                    <a:close/>
                    <a:moveTo>
                      <a:pt x="181" y="84"/>
                    </a:moveTo>
                    <a:lnTo>
                      <a:pt x="181" y="84"/>
                    </a:lnTo>
                    <a:cubicBezTo>
                      <a:pt x="208" y="118"/>
                      <a:pt x="236" y="153"/>
                      <a:pt x="264" y="195"/>
                    </a:cubicBezTo>
                    <a:cubicBezTo>
                      <a:pt x="264" y="139"/>
                      <a:pt x="264" y="98"/>
                      <a:pt x="264" y="49"/>
                    </a:cubicBezTo>
                    <a:cubicBezTo>
                      <a:pt x="229" y="63"/>
                      <a:pt x="195" y="77"/>
                      <a:pt x="181" y="84"/>
                    </a:cubicBezTo>
                    <a:close/>
                    <a:moveTo>
                      <a:pt x="424" y="264"/>
                    </a:moveTo>
                    <a:lnTo>
                      <a:pt x="424" y="264"/>
                    </a:lnTo>
                    <a:cubicBezTo>
                      <a:pt x="486" y="264"/>
                      <a:pt x="528" y="264"/>
                      <a:pt x="576" y="264"/>
                    </a:cubicBezTo>
                    <a:cubicBezTo>
                      <a:pt x="562" y="229"/>
                      <a:pt x="548" y="195"/>
                      <a:pt x="542" y="174"/>
                    </a:cubicBezTo>
                    <a:cubicBezTo>
                      <a:pt x="500" y="202"/>
                      <a:pt x="472" y="229"/>
                      <a:pt x="424" y="264"/>
                    </a:cubicBezTo>
                    <a:close/>
                    <a:moveTo>
                      <a:pt x="437" y="361"/>
                    </a:moveTo>
                    <a:lnTo>
                      <a:pt x="437" y="361"/>
                    </a:lnTo>
                    <a:cubicBezTo>
                      <a:pt x="472" y="396"/>
                      <a:pt x="500" y="431"/>
                      <a:pt x="535" y="472"/>
                    </a:cubicBezTo>
                    <a:cubicBezTo>
                      <a:pt x="548" y="424"/>
                      <a:pt x="562" y="396"/>
                      <a:pt x="576" y="361"/>
                    </a:cubicBezTo>
                    <a:cubicBezTo>
                      <a:pt x="521" y="361"/>
                      <a:pt x="486" y="361"/>
                      <a:pt x="437" y="361"/>
                    </a:cubicBezTo>
                    <a:close/>
                    <a:moveTo>
                      <a:pt x="361" y="49"/>
                    </a:moveTo>
                    <a:lnTo>
                      <a:pt x="361" y="49"/>
                    </a:lnTo>
                    <a:cubicBezTo>
                      <a:pt x="361" y="104"/>
                      <a:pt x="361" y="146"/>
                      <a:pt x="361" y="174"/>
                    </a:cubicBezTo>
                    <a:cubicBezTo>
                      <a:pt x="396" y="153"/>
                      <a:pt x="424" y="125"/>
                      <a:pt x="465" y="91"/>
                    </a:cubicBezTo>
                    <a:cubicBezTo>
                      <a:pt x="430" y="77"/>
                      <a:pt x="396" y="63"/>
                      <a:pt x="361" y="49"/>
                    </a:cubicBezTo>
                    <a:close/>
                    <a:moveTo>
                      <a:pt x="90" y="160"/>
                    </a:moveTo>
                    <a:lnTo>
                      <a:pt x="90" y="160"/>
                    </a:lnTo>
                    <a:cubicBezTo>
                      <a:pt x="76" y="195"/>
                      <a:pt x="63" y="229"/>
                      <a:pt x="49" y="264"/>
                    </a:cubicBezTo>
                    <a:cubicBezTo>
                      <a:pt x="104" y="264"/>
                      <a:pt x="146" y="264"/>
                      <a:pt x="187" y="264"/>
                    </a:cubicBezTo>
                    <a:cubicBezTo>
                      <a:pt x="153" y="229"/>
                      <a:pt x="125" y="202"/>
                      <a:pt x="90" y="160"/>
                    </a:cubicBezTo>
                    <a:close/>
                    <a:moveTo>
                      <a:pt x="195" y="361"/>
                    </a:moveTo>
                    <a:lnTo>
                      <a:pt x="195" y="361"/>
                    </a:lnTo>
                    <a:cubicBezTo>
                      <a:pt x="139" y="361"/>
                      <a:pt x="97" y="361"/>
                      <a:pt x="49" y="361"/>
                    </a:cubicBezTo>
                    <a:cubicBezTo>
                      <a:pt x="63" y="403"/>
                      <a:pt x="76" y="431"/>
                      <a:pt x="90" y="458"/>
                    </a:cubicBezTo>
                    <a:cubicBezTo>
                      <a:pt x="125" y="424"/>
                      <a:pt x="160" y="396"/>
                      <a:pt x="195" y="361"/>
                    </a:cubicBezTo>
                    <a:close/>
                    <a:moveTo>
                      <a:pt x="264" y="438"/>
                    </a:moveTo>
                    <a:lnTo>
                      <a:pt x="264" y="438"/>
                    </a:lnTo>
                    <a:cubicBezTo>
                      <a:pt x="229" y="472"/>
                      <a:pt x="195" y="500"/>
                      <a:pt x="160" y="535"/>
                    </a:cubicBezTo>
                    <a:cubicBezTo>
                      <a:pt x="201" y="549"/>
                      <a:pt x="229" y="563"/>
                      <a:pt x="264" y="576"/>
                    </a:cubicBezTo>
                    <a:cubicBezTo>
                      <a:pt x="264" y="528"/>
                      <a:pt x="264" y="486"/>
                      <a:pt x="264" y="438"/>
                    </a:cubicBezTo>
                    <a:close/>
                    <a:moveTo>
                      <a:pt x="361" y="576"/>
                    </a:moveTo>
                    <a:lnTo>
                      <a:pt x="361" y="576"/>
                    </a:lnTo>
                    <a:cubicBezTo>
                      <a:pt x="396" y="563"/>
                      <a:pt x="430" y="549"/>
                      <a:pt x="458" y="535"/>
                    </a:cubicBezTo>
                    <a:cubicBezTo>
                      <a:pt x="458" y="542"/>
                      <a:pt x="451" y="542"/>
                      <a:pt x="444" y="542"/>
                    </a:cubicBezTo>
                    <a:cubicBezTo>
                      <a:pt x="417" y="507"/>
                      <a:pt x="389" y="472"/>
                      <a:pt x="361" y="431"/>
                    </a:cubicBezTo>
                    <a:cubicBezTo>
                      <a:pt x="361" y="479"/>
                      <a:pt x="361" y="521"/>
                      <a:pt x="361" y="576"/>
                    </a:cubicBezTo>
                    <a:close/>
                    <a:moveTo>
                      <a:pt x="313" y="257"/>
                    </a:moveTo>
                    <a:lnTo>
                      <a:pt x="313" y="257"/>
                    </a:lnTo>
                    <a:cubicBezTo>
                      <a:pt x="299" y="285"/>
                      <a:pt x="271" y="299"/>
                      <a:pt x="278" y="313"/>
                    </a:cubicBezTo>
                    <a:cubicBezTo>
                      <a:pt x="278" y="327"/>
                      <a:pt x="299" y="341"/>
                      <a:pt x="313" y="354"/>
                    </a:cubicBezTo>
                    <a:cubicBezTo>
                      <a:pt x="326" y="341"/>
                      <a:pt x="347" y="327"/>
                      <a:pt x="347" y="313"/>
                    </a:cubicBezTo>
                    <a:cubicBezTo>
                      <a:pt x="347" y="299"/>
                      <a:pt x="333" y="285"/>
                      <a:pt x="313" y="25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27" name="Freeform 32"/>
              <p:cNvSpPr>
                <a:spLocks noChangeArrowheads="1"/>
              </p:cNvSpPr>
              <p:nvPr/>
            </p:nvSpPr>
            <p:spPr bwMode="auto">
              <a:xfrm>
                <a:off x="2627313" y="2513013"/>
                <a:ext cx="55562" cy="34925"/>
              </a:xfrm>
              <a:custGeom>
                <a:avLst/>
                <a:gdLst>
                  <a:gd name="T0" fmla="*/ 153 w 154"/>
                  <a:gd name="T1" fmla="*/ 97 h 98"/>
                  <a:gd name="T2" fmla="*/ 153 w 154"/>
                  <a:gd name="T3" fmla="*/ 97 h 98"/>
                  <a:gd name="T4" fmla="*/ 0 w 154"/>
                  <a:gd name="T5" fmla="*/ 97 h 98"/>
                  <a:gd name="T6" fmla="*/ 111 w 154"/>
                  <a:gd name="T7" fmla="*/ 0 h 98"/>
                  <a:gd name="T8" fmla="*/ 153 w 154"/>
                  <a:gd name="T9" fmla="*/ 9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98">
                    <a:moveTo>
                      <a:pt x="153" y="97"/>
                    </a:moveTo>
                    <a:lnTo>
                      <a:pt x="153" y="97"/>
                    </a:lnTo>
                    <a:cubicBezTo>
                      <a:pt x="98" y="97"/>
                      <a:pt x="56" y="97"/>
                      <a:pt x="0" y="97"/>
                    </a:cubicBezTo>
                    <a:cubicBezTo>
                      <a:pt x="42" y="62"/>
                      <a:pt x="70" y="35"/>
                      <a:pt x="111" y="0"/>
                    </a:cubicBezTo>
                    <a:cubicBezTo>
                      <a:pt x="118" y="28"/>
                      <a:pt x="132" y="56"/>
                      <a:pt x="153" y="9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28" name="Freeform 33"/>
              <p:cNvSpPr>
                <a:spLocks noChangeArrowheads="1"/>
              </p:cNvSpPr>
              <p:nvPr/>
            </p:nvSpPr>
            <p:spPr bwMode="auto">
              <a:xfrm>
                <a:off x="2489200" y="2509838"/>
                <a:ext cx="50800" cy="38100"/>
              </a:xfrm>
              <a:custGeom>
                <a:avLst/>
                <a:gdLst>
                  <a:gd name="T0" fmla="*/ 0 w 139"/>
                  <a:gd name="T1" fmla="*/ 104 h 105"/>
                  <a:gd name="T2" fmla="*/ 0 w 139"/>
                  <a:gd name="T3" fmla="*/ 104 h 105"/>
                  <a:gd name="T4" fmla="*/ 41 w 139"/>
                  <a:gd name="T5" fmla="*/ 0 h 105"/>
                  <a:gd name="T6" fmla="*/ 138 w 139"/>
                  <a:gd name="T7" fmla="*/ 104 h 105"/>
                  <a:gd name="T8" fmla="*/ 0 w 139"/>
                  <a:gd name="T9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05">
                    <a:moveTo>
                      <a:pt x="0" y="104"/>
                    </a:moveTo>
                    <a:lnTo>
                      <a:pt x="0" y="104"/>
                    </a:lnTo>
                    <a:cubicBezTo>
                      <a:pt x="13" y="69"/>
                      <a:pt x="27" y="35"/>
                      <a:pt x="41" y="0"/>
                    </a:cubicBezTo>
                    <a:cubicBezTo>
                      <a:pt x="76" y="35"/>
                      <a:pt x="104" y="69"/>
                      <a:pt x="138" y="104"/>
                    </a:cubicBezTo>
                    <a:cubicBezTo>
                      <a:pt x="97" y="104"/>
                      <a:pt x="55" y="104"/>
                      <a:pt x="0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29" name="Freeform 34"/>
              <p:cNvSpPr>
                <a:spLocks noChangeArrowheads="1"/>
              </p:cNvSpPr>
              <p:nvPr/>
            </p:nvSpPr>
            <p:spPr bwMode="auto">
              <a:xfrm>
                <a:off x="2489200" y="2582863"/>
                <a:ext cx="55563" cy="38100"/>
              </a:xfrm>
              <a:custGeom>
                <a:avLst/>
                <a:gdLst>
                  <a:gd name="T0" fmla="*/ 152 w 153"/>
                  <a:gd name="T1" fmla="*/ 0 h 105"/>
                  <a:gd name="T2" fmla="*/ 152 w 153"/>
                  <a:gd name="T3" fmla="*/ 0 h 105"/>
                  <a:gd name="T4" fmla="*/ 41 w 153"/>
                  <a:gd name="T5" fmla="*/ 104 h 105"/>
                  <a:gd name="T6" fmla="*/ 0 w 153"/>
                  <a:gd name="T7" fmla="*/ 0 h 105"/>
                  <a:gd name="T8" fmla="*/ 152 w 153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05">
                    <a:moveTo>
                      <a:pt x="152" y="0"/>
                    </a:moveTo>
                    <a:lnTo>
                      <a:pt x="152" y="0"/>
                    </a:lnTo>
                    <a:cubicBezTo>
                      <a:pt x="111" y="42"/>
                      <a:pt x="83" y="70"/>
                      <a:pt x="41" y="104"/>
                    </a:cubicBezTo>
                    <a:cubicBezTo>
                      <a:pt x="27" y="70"/>
                      <a:pt x="13" y="35"/>
                      <a:pt x="0" y="0"/>
                    </a:cubicBezTo>
                    <a:cubicBezTo>
                      <a:pt x="48" y="0"/>
                      <a:pt x="90" y="0"/>
                      <a:pt x="152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30" name="Freeform 35"/>
              <p:cNvSpPr>
                <a:spLocks noChangeArrowheads="1"/>
              </p:cNvSpPr>
              <p:nvPr/>
            </p:nvSpPr>
            <p:spPr bwMode="auto">
              <a:xfrm>
                <a:off x="2627313" y="2582863"/>
                <a:ext cx="52387" cy="34925"/>
              </a:xfrm>
              <a:custGeom>
                <a:avLst/>
                <a:gdLst>
                  <a:gd name="T0" fmla="*/ 111 w 147"/>
                  <a:gd name="T1" fmla="*/ 97 h 98"/>
                  <a:gd name="T2" fmla="*/ 111 w 147"/>
                  <a:gd name="T3" fmla="*/ 97 h 98"/>
                  <a:gd name="T4" fmla="*/ 0 w 147"/>
                  <a:gd name="T5" fmla="*/ 0 h 98"/>
                  <a:gd name="T6" fmla="*/ 146 w 147"/>
                  <a:gd name="T7" fmla="*/ 0 h 98"/>
                  <a:gd name="T8" fmla="*/ 111 w 147"/>
                  <a:gd name="T9" fmla="*/ 9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98">
                    <a:moveTo>
                      <a:pt x="111" y="97"/>
                    </a:moveTo>
                    <a:lnTo>
                      <a:pt x="111" y="97"/>
                    </a:lnTo>
                    <a:cubicBezTo>
                      <a:pt x="70" y="63"/>
                      <a:pt x="42" y="35"/>
                      <a:pt x="0" y="0"/>
                    </a:cubicBezTo>
                    <a:cubicBezTo>
                      <a:pt x="56" y="0"/>
                      <a:pt x="98" y="0"/>
                      <a:pt x="146" y="0"/>
                    </a:cubicBezTo>
                    <a:cubicBezTo>
                      <a:pt x="132" y="35"/>
                      <a:pt x="125" y="70"/>
                      <a:pt x="111" y="9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31" name="Freeform 36"/>
              <p:cNvSpPr>
                <a:spLocks noChangeArrowheads="1"/>
              </p:cNvSpPr>
              <p:nvPr/>
            </p:nvSpPr>
            <p:spPr bwMode="auto">
              <a:xfrm>
                <a:off x="2601913" y="2470150"/>
                <a:ext cx="38100" cy="50800"/>
              </a:xfrm>
              <a:custGeom>
                <a:avLst/>
                <a:gdLst>
                  <a:gd name="T0" fmla="*/ 0 w 105"/>
                  <a:gd name="T1" fmla="*/ 139 h 140"/>
                  <a:gd name="T2" fmla="*/ 0 w 105"/>
                  <a:gd name="T3" fmla="*/ 139 h 140"/>
                  <a:gd name="T4" fmla="*/ 0 w 105"/>
                  <a:gd name="T5" fmla="*/ 0 h 140"/>
                  <a:gd name="T6" fmla="*/ 104 w 105"/>
                  <a:gd name="T7" fmla="*/ 42 h 140"/>
                  <a:gd name="T8" fmla="*/ 0 w 105"/>
                  <a:gd name="T9" fmla="*/ 13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40">
                    <a:moveTo>
                      <a:pt x="0" y="139"/>
                    </a:moveTo>
                    <a:lnTo>
                      <a:pt x="0" y="139"/>
                    </a:lnTo>
                    <a:cubicBezTo>
                      <a:pt x="0" y="90"/>
                      <a:pt x="0" y="49"/>
                      <a:pt x="0" y="0"/>
                    </a:cubicBezTo>
                    <a:cubicBezTo>
                      <a:pt x="42" y="14"/>
                      <a:pt x="69" y="28"/>
                      <a:pt x="104" y="42"/>
                    </a:cubicBezTo>
                    <a:cubicBezTo>
                      <a:pt x="69" y="76"/>
                      <a:pt x="42" y="104"/>
                      <a:pt x="0" y="13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32" name="Freeform 37"/>
              <p:cNvSpPr>
                <a:spLocks noChangeArrowheads="1"/>
              </p:cNvSpPr>
              <p:nvPr/>
            </p:nvSpPr>
            <p:spPr bwMode="auto">
              <a:xfrm>
                <a:off x="2528888" y="2470150"/>
                <a:ext cx="38100" cy="52388"/>
              </a:xfrm>
              <a:custGeom>
                <a:avLst/>
                <a:gdLst>
                  <a:gd name="T0" fmla="*/ 0 w 105"/>
                  <a:gd name="T1" fmla="*/ 42 h 147"/>
                  <a:gd name="T2" fmla="*/ 0 w 105"/>
                  <a:gd name="T3" fmla="*/ 42 h 147"/>
                  <a:gd name="T4" fmla="*/ 104 w 105"/>
                  <a:gd name="T5" fmla="*/ 0 h 147"/>
                  <a:gd name="T6" fmla="*/ 104 w 105"/>
                  <a:gd name="T7" fmla="*/ 146 h 147"/>
                  <a:gd name="T8" fmla="*/ 0 w 105"/>
                  <a:gd name="T9" fmla="*/ 42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47">
                    <a:moveTo>
                      <a:pt x="0" y="42"/>
                    </a:moveTo>
                    <a:lnTo>
                      <a:pt x="0" y="42"/>
                    </a:lnTo>
                    <a:cubicBezTo>
                      <a:pt x="41" y="28"/>
                      <a:pt x="69" y="14"/>
                      <a:pt x="104" y="0"/>
                    </a:cubicBezTo>
                    <a:cubicBezTo>
                      <a:pt x="104" y="49"/>
                      <a:pt x="104" y="90"/>
                      <a:pt x="104" y="146"/>
                    </a:cubicBezTo>
                    <a:cubicBezTo>
                      <a:pt x="69" y="111"/>
                      <a:pt x="41" y="83"/>
                      <a:pt x="0" y="4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33" name="Freeform 38"/>
              <p:cNvSpPr>
                <a:spLocks noChangeArrowheads="1"/>
              </p:cNvSpPr>
              <p:nvPr/>
            </p:nvSpPr>
            <p:spPr bwMode="auto">
              <a:xfrm>
                <a:off x="2532063" y="2609850"/>
                <a:ext cx="34925" cy="50800"/>
              </a:xfrm>
              <a:custGeom>
                <a:avLst/>
                <a:gdLst>
                  <a:gd name="T0" fmla="*/ 97 w 98"/>
                  <a:gd name="T1" fmla="*/ 138 h 139"/>
                  <a:gd name="T2" fmla="*/ 97 w 98"/>
                  <a:gd name="T3" fmla="*/ 138 h 139"/>
                  <a:gd name="T4" fmla="*/ 0 w 98"/>
                  <a:gd name="T5" fmla="*/ 97 h 139"/>
                  <a:gd name="T6" fmla="*/ 97 w 98"/>
                  <a:gd name="T7" fmla="*/ 0 h 139"/>
                  <a:gd name="T8" fmla="*/ 97 w 98"/>
                  <a:gd name="T9" fmla="*/ 13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139">
                    <a:moveTo>
                      <a:pt x="97" y="138"/>
                    </a:moveTo>
                    <a:lnTo>
                      <a:pt x="97" y="138"/>
                    </a:lnTo>
                    <a:cubicBezTo>
                      <a:pt x="62" y="125"/>
                      <a:pt x="34" y="111"/>
                      <a:pt x="0" y="97"/>
                    </a:cubicBezTo>
                    <a:cubicBezTo>
                      <a:pt x="34" y="69"/>
                      <a:pt x="62" y="34"/>
                      <a:pt x="97" y="0"/>
                    </a:cubicBezTo>
                    <a:cubicBezTo>
                      <a:pt x="97" y="41"/>
                      <a:pt x="97" y="83"/>
                      <a:pt x="97" y="13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34" name="Freeform 39"/>
              <p:cNvSpPr>
                <a:spLocks noChangeArrowheads="1"/>
              </p:cNvSpPr>
              <p:nvPr/>
            </p:nvSpPr>
            <p:spPr bwMode="auto">
              <a:xfrm>
                <a:off x="2603500" y="2609850"/>
                <a:ext cx="33338" cy="50800"/>
              </a:xfrm>
              <a:custGeom>
                <a:avLst/>
                <a:gdLst>
                  <a:gd name="T0" fmla="*/ 0 w 91"/>
                  <a:gd name="T1" fmla="*/ 0 h 139"/>
                  <a:gd name="T2" fmla="*/ 0 w 91"/>
                  <a:gd name="T3" fmla="*/ 0 h 139"/>
                  <a:gd name="T4" fmla="*/ 90 w 91"/>
                  <a:gd name="T5" fmla="*/ 104 h 139"/>
                  <a:gd name="T6" fmla="*/ 0 w 91"/>
                  <a:gd name="T7" fmla="*/ 138 h 139"/>
                  <a:gd name="T8" fmla="*/ 0 w 91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139">
                    <a:moveTo>
                      <a:pt x="0" y="0"/>
                    </a:moveTo>
                    <a:lnTo>
                      <a:pt x="0" y="0"/>
                    </a:lnTo>
                    <a:cubicBezTo>
                      <a:pt x="28" y="34"/>
                      <a:pt x="55" y="62"/>
                      <a:pt x="90" y="104"/>
                    </a:cubicBezTo>
                    <a:cubicBezTo>
                      <a:pt x="62" y="111"/>
                      <a:pt x="35" y="125"/>
                      <a:pt x="0" y="138"/>
                    </a:cubicBezTo>
                    <a:cubicBezTo>
                      <a:pt x="0" y="90"/>
                      <a:pt x="0" y="48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35" name="Freeform 40"/>
              <p:cNvSpPr>
                <a:spLocks noChangeArrowheads="1"/>
              </p:cNvSpPr>
              <p:nvPr/>
            </p:nvSpPr>
            <p:spPr bwMode="auto">
              <a:xfrm>
                <a:off x="2571750" y="2552700"/>
                <a:ext cx="33338" cy="26988"/>
              </a:xfrm>
              <a:custGeom>
                <a:avLst/>
                <a:gdLst>
                  <a:gd name="T0" fmla="*/ 90 w 91"/>
                  <a:gd name="T1" fmla="*/ 35 h 77"/>
                  <a:gd name="T2" fmla="*/ 90 w 91"/>
                  <a:gd name="T3" fmla="*/ 35 h 77"/>
                  <a:gd name="T4" fmla="*/ 34 w 91"/>
                  <a:gd name="T5" fmla="*/ 69 h 77"/>
                  <a:gd name="T6" fmla="*/ 0 w 91"/>
                  <a:gd name="T7" fmla="*/ 28 h 77"/>
                  <a:gd name="T8" fmla="*/ 41 w 91"/>
                  <a:gd name="T9" fmla="*/ 0 h 77"/>
                  <a:gd name="T10" fmla="*/ 90 w 91"/>
                  <a:gd name="T11" fmla="*/ 3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" h="77">
                    <a:moveTo>
                      <a:pt x="90" y="35"/>
                    </a:moveTo>
                    <a:lnTo>
                      <a:pt x="90" y="35"/>
                    </a:lnTo>
                    <a:cubicBezTo>
                      <a:pt x="62" y="56"/>
                      <a:pt x="48" y="76"/>
                      <a:pt x="34" y="69"/>
                    </a:cubicBezTo>
                    <a:cubicBezTo>
                      <a:pt x="20" y="63"/>
                      <a:pt x="7" y="49"/>
                      <a:pt x="0" y="28"/>
                    </a:cubicBezTo>
                    <a:cubicBezTo>
                      <a:pt x="0" y="21"/>
                      <a:pt x="27" y="0"/>
                      <a:pt x="41" y="0"/>
                    </a:cubicBezTo>
                    <a:cubicBezTo>
                      <a:pt x="55" y="0"/>
                      <a:pt x="69" y="21"/>
                      <a:pt x="90" y="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36" name="Freeform 41"/>
              <p:cNvSpPr>
                <a:spLocks noChangeArrowheads="1"/>
              </p:cNvSpPr>
              <p:nvPr/>
            </p:nvSpPr>
            <p:spPr bwMode="auto">
              <a:xfrm>
                <a:off x="3756025" y="2470150"/>
                <a:ext cx="30163" cy="52388"/>
              </a:xfrm>
              <a:custGeom>
                <a:avLst/>
                <a:gdLst>
                  <a:gd name="T0" fmla="*/ 0 w 84"/>
                  <a:gd name="T1" fmla="*/ 35 h 147"/>
                  <a:gd name="T2" fmla="*/ 0 w 84"/>
                  <a:gd name="T3" fmla="*/ 35 h 147"/>
                  <a:gd name="T4" fmla="*/ 83 w 84"/>
                  <a:gd name="T5" fmla="*/ 0 h 147"/>
                  <a:gd name="T6" fmla="*/ 83 w 84"/>
                  <a:gd name="T7" fmla="*/ 146 h 147"/>
                  <a:gd name="T8" fmla="*/ 0 w 84"/>
                  <a:gd name="T9" fmla="*/ 35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47">
                    <a:moveTo>
                      <a:pt x="0" y="35"/>
                    </a:moveTo>
                    <a:lnTo>
                      <a:pt x="0" y="35"/>
                    </a:lnTo>
                    <a:cubicBezTo>
                      <a:pt x="14" y="28"/>
                      <a:pt x="48" y="14"/>
                      <a:pt x="83" y="0"/>
                    </a:cubicBezTo>
                    <a:cubicBezTo>
                      <a:pt x="83" y="49"/>
                      <a:pt x="83" y="90"/>
                      <a:pt x="83" y="146"/>
                    </a:cubicBezTo>
                    <a:cubicBezTo>
                      <a:pt x="55" y="104"/>
                      <a:pt x="27" y="69"/>
                      <a:pt x="0" y="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37" name="Freeform 42"/>
              <p:cNvSpPr>
                <a:spLocks noChangeArrowheads="1"/>
              </p:cNvSpPr>
              <p:nvPr/>
            </p:nvSpPr>
            <p:spPr bwMode="auto">
              <a:xfrm>
                <a:off x="3843338" y="2514600"/>
                <a:ext cx="55562" cy="33338"/>
              </a:xfrm>
              <a:custGeom>
                <a:avLst/>
                <a:gdLst>
                  <a:gd name="T0" fmla="*/ 0 w 153"/>
                  <a:gd name="T1" fmla="*/ 90 h 91"/>
                  <a:gd name="T2" fmla="*/ 0 w 153"/>
                  <a:gd name="T3" fmla="*/ 90 h 91"/>
                  <a:gd name="T4" fmla="*/ 118 w 153"/>
                  <a:gd name="T5" fmla="*/ 0 h 91"/>
                  <a:gd name="T6" fmla="*/ 152 w 153"/>
                  <a:gd name="T7" fmla="*/ 90 h 91"/>
                  <a:gd name="T8" fmla="*/ 0 w 153"/>
                  <a:gd name="T9" fmla="*/ 9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91">
                    <a:moveTo>
                      <a:pt x="0" y="90"/>
                    </a:moveTo>
                    <a:lnTo>
                      <a:pt x="0" y="90"/>
                    </a:lnTo>
                    <a:cubicBezTo>
                      <a:pt x="48" y="55"/>
                      <a:pt x="76" y="28"/>
                      <a:pt x="118" y="0"/>
                    </a:cubicBezTo>
                    <a:cubicBezTo>
                      <a:pt x="124" y="21"/>
                      <a:pt x="138" y="55"/>
                      <a:pt x="152" y="90"/>
                    </a:cubicBezTo>
                    <a:cubicBezTo>
                      <a:pt x="104" y="90"/>
                      <a:pt x="62" y="90"/>
                      <a:pt x="0" y="9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38" name="Freeform 43"/>
              <p:cNvSpPr>
                <a:spLocks noChangeArrowheads="1"/>
              </p:cNvSpPr>
              <p:nvPr/>
            </p:nvSpPr>
            <p:spPr bwMode="auto">
              <a:xfrm>
                <a:off x="3848100" y="2582863"/>
                <a:ext cx="50800" cy="39687"/>
              </a:xfrm>
              <a:custGeom>
                <a:avLst/>
                <a:gdLst>
                  <a:gd name="T0" fmla="*/ 0 w 140"/>
                  <a:gd name="T1" fmla="*/ 0 h 112"/>
                  <a:gd name="T2" fmla="*/ 0 w 140"/>
                  <a:gd name="T3" fmla="*/ 0 h 112"/>
                  <a:gd name="T4" fmla="*/ 139 w 140"/>
                  <a:gd name="T5" fmla="*/ 0 h 112"/>
                  <a:gd name="T6" fmla="*/ 98 w 140"/>
                  <a:gd name="T7" fmla="*/ 111 h 112"/>
                  <a:gd name="T8" fmla="*/ 0 w 140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112">
                    <a:moveTo>
                      <a:pt x="0" y="0"/>
                    </a:moveTo>
                    <a:lnTo>
                      <a:pt x="0" y="0"/>
                    </a:lnTo>
                    <a:cubicBezTo>
                      <a:pt x="49" y="0"/>
                      <a:pt x="84" y="0"/>
                      <a:pt x="139" y="0"/>
                    </a:cubicBezTo>
                    <a:cubicBezTo>
                      <a:pt x="125" y="35"/>
                      <a:pt x="111" y="63"/>
                      <a:pt x="98" y="111"/>
                    </a:cubicBezTo>
                    <a:cubicBezTo>
                      <a:pt x="63" y="70"/>
                      <a:pt x="35" y="35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39" name="Freeform 44"/>
              <p:cNvSpPr>
                <a:spLocks noChangeArrowheads="1"/>
              </p:cNvSpPr>
              <p:nvPr/>
            </p:nvSpPr>
            <p:spPr bwMode="auto">
              <a:xfrm>
                <a:off x="3821113" y="2470150"/>
                <a:ext cx="38100" cy="46038"/>
              </a:xfrm>
              <a:custGeom>
                <a:avLst/>
                <a:gdLst>
                  <a:gd name="T0" fmla="*/ 0 w 105"/>
                  <a:gd name="T1" fmla="*/ 0 h 126"/>
                  <a:gd name="T2" fmla="*/ 0 w 105"/>
                  <a:gd name="T3" fmla="*/ 0 h 126"/>
                  <a:gd name="T4" fmla="*/ 104 w 105"/>
                  <a:gd name="T5" fmla="*/ 42 h 126"/>
                  <a:gd name="T6" fmla="*/ 0 w 105"/>
                  <a:gd name="T7" fmla="*/ 125 h 126"/>
                  <a:gd name="T8" fmla="*/ 0 w 105"/>
                  <a:gd name="T9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26">
                    <a:moveTo>
                      <a:pt x="0" y="0"/>
                    </a:moveTo>
                    <a:lnTo>
                      <a:pt x="0" y="0"/>
                    </a:lnTo>
                    <a:cubicBezTo>
                      <a:pt x="35" y="14"/>
                      <a:pt x="69" y="28"/>
                      <a:pt x="104" y="42"/>
                    </a:cubicBezTo>
                    <a:cubicBezTo>
                      <a:pt x="63" y="76"/>
                      <a:pt x="35" y="104"/>
                      <a:pt x="0" y="125"/>
                    </a:cubicBezTo>
                    <a:cubicBezTo>
                      <a:pt x="0" y="97"/>
                      <a:pt x="0" y="55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40" name="Freeform 45"/>
              <p:cNvSpPr>
                <a:spLocks noChangeArrowheads="1"/>
              </p:cNvSpPr>
              <p:nvPr/>
            </p:nvSpPr>
            <p:spPr bwMode="auto">
              <a:xfrm>
                <a:off x="3708400" y="2509838"/>
                <a:ext cx="50800" cy="38100"/>
              </a:xfrm>
              <a:custGeom>
                <a:avLst/>
                <a:gdLst>
                  <a:gd name="T0" fmla="*/ 41 w 139"/>
                  <a:gd name="T1" fmla="*/ 0 h 105"/>
                  <a:gd name="T2" fmla="*/ 41 w 139"/>
                  <a:gd name="T3" fmla="*/ 0 h 105"/>
                  <a:gd name="T4" fmla="*/ 138 w 139"/>
                  <a:gd name="T5" fmla="*/ 104 h 105"/>
                  <a:gd name="T6" fmla="*/ 0 w 139"/>
                  <a:gd name="T7" fmla="*/ 104 h 105"/>
                  <a:gd name="T8" fmla="*/ 41 w 139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05">
                    <a:moveTo>
                      <a:pt x="41" y="0"/>
                    </a:moveTo>
                    <a:lnTo>
                      <a:pt x="41" y="0"/>
                    </a:lnTo>
                    <a:cubicBezTo>
                      <a:pt x="76" y="42"/>
                      <a:pt x="104" y="69"/>
                      <a:pt x="138" y="104"/>
                    </a:cubicBezTo>
                    <a:cubicBezTo>
                      <a:pt x="97" y="104"/>
                      <a:pt x="55" y="104"/>
                      <a:pt x="0" y="104"/>
                    </a:cubicBezTo>
                    <a:cubicBezTo>
                      <a:pt x="14" y="69"/>
                      <a:pt x="27" y="35"/>
                      <a:pt x="4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41" name="Freeform 46"/>
              <p:cNvSpPr>
                <a:spLocks noChangeArrowheads="1"/>
              </p:cNvSpPr>
              <p:nvPr/>
            </p:nvSpPr>
            <p:spPr bwMode="auto">
              <a:xfrm>
                <a:off x="3708400" y="2582863"/>
                <a:ext cx="52388" cy="34925"/>
              </a:xfrm>
              <a:custGeom>
                <a:avLst/>
                <a:gdLst>
                  <a:gd name="T0" fmla="*/ 146 w 147"/>
                  <a:gd name="T1" fmla="*/ 0 h 98"/>
                  <a:gd name="T2" fmla="*/ 146 w 147"/>
                  <a:gd name="T3" fmla="*/ 0 h 98"/>
                  <a:gd name="T4" fmla="*/ 41 w 147"/>
                  <a:gd name="T5" fmla="*/ 97 h 98"/>
                  <a:gd name="T6" fmla="*/ 0 w 147"/>
                  <a:gd name="T7" fmla="*/ 0 h 98"/>
                  <a:gd name="T8" fmla="*/ 146 w 147"/>
                  <a:gd name="T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98">
                    <a:moveTo>
                      <a:pt x="146" y="0"/>
                    </a:moveTo>
                    <a:lnTo>
                      <a:pt x="146" y="0"/>
                    </a:lnTo>
                    <a:cubicBezTo>
                      <a:pt x="111" y="35"/>
                      <a:pt x="76" y="63"/>
                      <a:pt x="41" y="97"/>
                    </a:cubicBezTo>
                    <a:cubicBezTo>
                      <a:pt x="27" y="70"/>
                      <a:pt x="14" y="42"/>
                      <a:pt x="0" y="0"/>
                    </a:cubicBezTo>
                    <a:cubicBezTo>
                      <a:pt x="48" y="0"/>
                      <a:pt x="90" y="0"/>
                      <a:pt x="14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42" name="Freeform 47"/>
              <p:cNvSpPr>
                <a:spLocks noChangeArrowheads="1"/>
              </p:cNvSpPr>
              <p:nvPr/>
            </p:nvSpPr>
            <p:spPr bwMode="auto">
              <a:xfrm>
                <a:off x="3748088" y="2609850"/>
                <a:ext cx="38100" cy="50800"/>
              </a:xfrm>
              <a:custGeom>
                <a:avLst/>
                <a:gdLst>
                  <a:gd name="T0" fmla="*/ 104 w 105"/>
                  <a:gd name="T1" fmla="*/ 0 h 139"/>
                  <a:gd name="T2" fmla="*/ 104 w 105"/>
                  <a:gd name="T3" fmla="*/ 0 h 139"/>
                  <a:gd name="T4" fmla="*/ 104 w 105"/>
                  <a:gd name="T5" fmla="*/ 138 h 139"/>
                  <a:gd name="T6" fmla="*/ 0 w 105"/>
                  <a:gd name="T7" fmla="*/ 97 h 139"/>
                  <a:gd name="T8" fmla="*/ 104 w 105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39">
                    <a:moveTo>
                      <a:pt x="104" y="0"/>
                    </a:moveTo>
                    <a:lnTo>
                      <a:pt x="104" y="0"/>
                    </a:lnTo>
                    <a:cubicBezTo>
                      <a:pt x="104" y="48"/>
                      <a:pt x="104" y="90"/>
                      <a:pt x="104" y="138"/>
                    </a:cubicBezTo>
                    <a:cubicBezTo>
                      <a:pt x="69" y="125"/>
                      <a:pt x="41" y="111"/>
                      <a:pt x="0" y="97"/>
                    </a:cubicBezTo>
                    <a:cubicBezTo>
                      <a:pt x="35" y="62"/>
                      <a:pt x="69" y="34"/>
                      <a:pt x="10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43" name="Freeform 48"/>
              <p:cNvSpPr>
                <a:spLocks noChangeArrowheads="1"/>
              </p:cNvSpPr>
              <p:nvPr/>
            </p:nvSpPr>
            <p:spPr bwMode="auto">
              <a:xfrm>
                <a:off x="3821113" y="2608263"/>
                <a:ext cx="34925" cy="52387"/>
              </a:xfrm>
              <a:custGeom>
                <a:avLst/>
                <a:gdLst>
                  <a:gd name="T0" fmla="*/ 0 w 98"/>
                  <a:gd name="T1" fmla="*/ 145 h 146"/>
                  <a:gd name="T2" fmla="*/ 0 w 98"/>
                  <a:gd name="T3" fmla="*/ 145 h 146"/>
                  <a:gd name="T4" fmla="*/ 0 w 98"/>
                  <a:gd name="T5" fmla="*/ 0 h 146"/>
                  <a:gd name="T6" fmla="*/ 83 w 98"/>
                  <a:gd name="T7" fmla="*/ 111 h 146"/>
                  <a:gd name="T8" fmla="*/ 97 w 98"/>
                  <a:gd name="T9" fmla="*/ 104 h 146"/>
                  <a:gd name="T10" fmla="*/ 0 w 98"/>
                  <a:gd name="T11" fmla="*/ 14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" h="146">
                    <a:moveTo>
                      <a:pt x="0" y="145"/>
                    </a:moveTo>
                    <a:lnTo>
                      <a:pt x="0" y="145"/>
                    </a:lnTo>
                    <a:cubicBezTo>
                      <a:pt x="0" y="90"/>
                      <a:pt x="0" y="48"/>
                      <a:pt x="0" y="0"/>
                    </a:cubicBezTo>
                    <a:cubicBezTo>
                      <a:pt x="28" y="41"/>
                      <a:pt x="56" y="76"/>
                      <a:pt x="83" y="111"/>
                    </a:cubicBezTo>
                    <a:cubicBezTo>
                      <a:pt x="90" y="111"/>
                      <a:pt x="97" y="111"/>
                      <a:pt x="97" y="104"/>
                    </a:cubicBezTo>
                    <a:cubicBezTo>
                      <a:pt x="69" y="118"/>
                      <a:pt x="35" y="132"/>
                      <a:pt x="0" y="14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44" name="Freeform 49"/>
              <p:cNvSpPr>
                <a:spLocks noChangeArrowheads="1"/>
              </p:cNvSpPr>
              <p:nvPr/>
            </p:nvSpPr>
            <p:spPr bwMode="auto">
              <a:xfrm>
                <a:off x="3789363" y="2544763"/>
                <a:ext cx="26987" cy="34925"/>
              </a:xfrm>
              <a:custGeom>
                <a:avLst/>
                <a:gdLst>
                  <a:gd name="T0" fmla="*/ 42 w 77"/>
                  <a:gd name="T1" fmla="*/ 0 h 98"/>
                  <a:gd name="T2" fmla="*/ 42 w 77"/>
                  <a:gd name="T3" fmla="*/ 0 h 98"/>
                  <a:gd name="T4" fmla="*/ 76 w 77"/>
                  <a:gd name="T5" fmla="*/ 56 h 98"/>
                  <a:gd name="T6" fmla="*/ 42 w 77"/>
                  <a:gd name="T7" fmla="*/ 97 h 98"/>
                  <a:gd name="T8" fmla="*/ 7 w 77"/>
                  <a:gd name="T9" fmla="*/ 56 h 98"/>
                  <a:gd name="T10" fmla="*/ 42 w 77"/>
                  <a:gd name="T1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98">
                    <a:moveTo>
                      <a:pt x="42" y="0"/>
                    </a:moveTo>
                    <a:lnTo>
                      <a:pt x="42" y="0"/>
                    </a:lnTo>
                    <a:cubicBezTo>
                      <a:pt x="62" y="28"/>
                      <a:pt x="76" y="42"/>
                      <a:pt x="76" y="56"/>
                    </a:cubicBezTo>
                    <a:cubicBezTo>
                      <a:pt x="76" y="70"/>
                      <a:pt x="55" y="84"/>
                      <a:pt x="42" y="97"/>
                    </a:cubicBezTo>
                    <a:cubicBezTo>
                      <a:pt x="28" y="84"/>
                      <a:pt x="7" y="70"/>
                      <a:pt x="7" y="56"/>
                    </a:cubicBezTo>
                    <a:cubicBezTo>
                      <a:pt x="0" y="42"/>
                      <a:pt x="28" y="28"/>
                      <a:pt x="42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</p:grpSp>
        <p:grpSp>
          <p:nvGrpSpPr>
            <p:cNvPr id="88" name="Group 207"/>
            <p:cNvGrpSpPr/>
            <p:nvPr/>
          </p:nvGrpSpPr>
          <p:grpSpPr>
            <a:xfrm>
              <a:off x="10602276" y="1159089"/>
              <a:ext cx="235058" cy="477800"/>
              <a:chOff x="6110288" y="3067050"/>
              <a:chExt cx="696912" cy="1320800"/>
            </a:xfrm>
            <a:solidFill>
              <a:srgbClr val="4F81BD"/>
            </a:solidFill>
          </p:grpSpPr>
          <p:sp>
            <p:nvSpPr>
              <p:cNvPr id="119" name="Freeform 75"/>
              <p:cNvSpPr>
                <a:spLocks noChangeArrowheads="1"/>
              </p:cNvSpPr>
              <p:nvPr/>
            </p:nvSpPr>
            <p:spPr bwMode="auto">
              <a:xfrm>
                <a:off x="6110288" y="3067050"/>
                <a:ext cx="696912" cy="1022350"/>
              </a:xfrm>
              <a:custGeom>
                <a:avLst/>
                <a:gdLst>
                  <a:gd name="T0" fmla="*/ 1936 w 1937"/>
                  <a:gd name="T1" fmla="*/ 555 h 2838"/>
                  <a:gd name="T2" fmla="*/ 1936 w 1937"/>
                  <a:gd name="T3" fmla="*/ 555 h 2838"/>
                  <a:gd name="T4" fmla="*/ 1936 w 1937"/>
                  <a:gd name="T5" fmla="*/ 2074 h 2838"/>
                  <a:gd name="T6" fmla="*/ 1936 w 1937"/>
                  <a:gd name="T7" fmla="*/ 2116 h 2838"/>
                  <a:gd name="T8" fmla="*/ 1909 w 1937"/>
                  <a:gd name="T9" fmla="*/ 2352 h 2838"/>
                  <a:gd name="T10" fmla="*/ 1791 w 1937"/>
                  <a:gd name="T11" fmla="*/ 2595 h 2838"/>
                  <a:gd name="T12" fmla="*/ 1534 w 1937"/>
                  <a:gd name="T13" fmla="*/ 2761 h 2838"/>
                  <a:gd name="T14" fmla="*/ 1145 w 1937"/>
                  <a:gd name="T15" fmla="*/ 2831 h 2838"/>
                  <a:gd name="T16" fmla="*/ 687 w 1937"/>
                  <a:gd name="T17" fmla="*/ 2817 h 2838"/>
                  <a:gd name="T18" fmla="*/ 361 w 1937"/>
                  <a:gd name="T19" fmla="*/ 2734 h 2838"/>
                  <a:gd name="T20" fmla="*/ 42 w 1937"/>
                  <a:gd name="T21" fmla="*/ 2379 h 2838"/>
                  <a:gd name="T22" fmla="*/ 0 w 1937"/>
                  <a:gd name="T23" fmla="*/ 2109 h 2838"/>
                  <a:gd name="T24" fmla="*/ 0 w 1937"/>
                  <a:gd name="T25" fmla="*/ 1457 h 2838"/>
                  <a:gd name="T26" fmla="*/ 0 w 1937"/>
                  <a:gd name="T27" fmla="*/ 625 h 2838"/>
                  <a:gd name="T28" fmla="*/ 14 w 1937"/>
                  <a:gd name="T29" fmla="*/ 472 h 2838"/>
                  <a:gd name="T30" fmla="*/ 222 w 1937"/>
                  <a:gd name="T31" fmla="*/ 180 h 2838"/>
                  <a:gd name="T32" fmla="*/ 770 w 1937"/>
                  <a:gd name="T33" fmla="*/ 7 h 2838"/>
                  <a:gd name="T34" fmla="*/ 854 w 1937"/>
                  <a:gd name="T35" fmla="*/ 0 h 2838"/>
                  <a:gd name="T36" fmla="*/ 1069 w 1937"/>
                  <a:gd name="T37" fmla="*/ 0 h 2838"/>
                  <a:gd name="T38" fmla="*/ 1083 w 1937"/>
                  <a:gd name="T39" fmla="*/ 0 h 2838"/>
                  <a:gd name="T40" fmla="*/ 1277 w 1937"/>
                  <a:gd name="T41" fmla="*/ 14 h 2838"/>
                  <a:gd name="T42" fmla="*/ 1756 w 1937"/>
                  <a:gd name="T43" fmla="*/ 187 h 2838"/>
                  <a:gd name="T44" fmla="*/ 1930 w 1937"/>
                  <a:gd name="T45" fmla="*/ 451 h 2838"/>
                  <a:gd name="T46" fmla="*/ 1936 w 1937"/>
                  <a:gd name="T47" fmla="*/ 555 h 2838"/>
                  <a:gd name="T48" fmla="*/ 1763 w 1937"/>
                  <a:gd name="T49" fmla="*/ 1034 h 2838"/>
                  <a:gd name="T50" fmla="*/ 1763 w 1937"/>
                  <a:gd name="T51" fmla="*/ 1034 h 2838"/>
                  <a:gd name="T52" fmla="*/ 1763 w 1937"/>
                  <a:gd name="T53" fmla="*/ 1034 h 2838"/>
                  <a:gd name="T54" fmla="*/ 1763 w 1937"/>
                  <a:gd name="T55" fmla="*/ 722 h 2838"/>
                  <a:gd name="T56" fmla="*/ 1763 w 1937"/>
                  <a:gd name="T57" fmla="*/ 673 h 2838"/>
                  <a:gd name="T58" fmla="*/ 1652 w 1937"/>
                  <a:gd name="T59" fmla="*/ 444 h 2838"/>
                  <a:gd name="T60" fmla="*/ 1346 w 1937"/>
                  <a:gd name="T61" fmla="*/ 257 h 2838"/>
                  <a:gd name="T62" fmla="*/ 875 w 1937"/>
                  <a:gd name="T63" fmla="*/ 194 h 2838"/>
                  <a:gd name="T64" fmla="*/ 583 w 1937"/>
                  <a:gd name="T65" fmla="*/ 257 h 2838"/>
                  <a:gd name="T66" fmla="*/ 285 w 1937"/>
                  <a:gd name="T67" fmla="*/ 444 h 2838"/>
                  <a:gd name="T68" fmla="*/ 174 w 1937"/>
                  <a:gd name="T69" fmla="*/ 728 h 2838"/>
                  <a:gd name="T70" fmla="*/ 174 w 1937"/>
                  <a:gd name="T71" fmla="*/ 1339 h 2838"/>
                  <a:gd name="T72" fmla="*/ 236 w 1937"/>
                  <a:gd name="T73" fmla="*/ 1568 h 2838"/>
                  <a:gd name="T74" fmla="*/ 507 w 1937"/>
                  <a:gd name="T75" fmla="*/ 1783 h 2838"/>
                  <a:gd name="T76" fmla="*/ 937 w 1937"/>
                  <a:gd name="T77" fmla="*/ 1881 h 2838"/>
                  <a:gd name="T78" fmla="*/ 1360 w 1937"/>
                  <a:gd name="T79" fmla="*/ 1811 h 2838"/>
                  <a:gd name="T80" fmla="*/ 1659 w 1937"/>
                  <a:gd name="T81" fmla="*/ 1610 h 2838"/>
                  <a:gd name="T82" fmla="*/ 1763 w 1937"/>
                  <a:gd name="T83" fmla="*/ 1353 h 2838"/>
                  <a:gd name="T84" fmla="*/ 1763 w 1937"/>
                  <a:gd name="T85" fmla="*/ 1034 h 2838"/>
                  <a:gd name="T86" fmla="*/ 722 w 1937"/>
                  <a:gd name="T87" fmla="*/ 2338 h 2838"/>
                  <a:gd name="T88" fmla="*/ 722 w 1937"/>
                  <a:gd name="T89" fmla="*/ 2338 h 2838"/>
                  <a:gd name="T90" fmla="*/ 965 w 1937"/>
                  <a:gd name="T91" fmla="*/ 2588 h 2838"/>
                  <a:gd name="T92" fmla="*/ 1215 w 1937"/>
                  <a:gd name="T93" fmla="*/ 2338 h 2838"/>
                  <a:gd name="T94" fmla="*/ 972 w 1937"/>
                  <a:gd name="T95" fmla="*/ 2088 h 2838"/>
                  <a:gd name="T96" fmla="*/ 722 w 1937"/>
                  <a:gd name="T97" fmla="*/ 2338 h 2838"/>
                  <a:gd name="T98" fmla="*/ 1555 w 1937"/>
                  <a:gd name="T99" fmla="*/ 2088 h 2838"/>
                  <a:gd name="T100" fmla="*/ 1555 w 1937"/>
                  <a:gd name="T101" fmla="*/ 2088 h 2838"/>
                  <a:gd name="T102" fmla="*/ 1381 w 1937"/>
                  <a:gd name="T103" fmla="*/ 2262 h 2838"/>
                  <a:gd name="T104" fmla="*/ 1555 w 1937"/>
                  <a:gd name="T105" fmla="*/ 2435 h 2838"/>
                  <a:gd name="T106" fmla="*/ 1728 w 1937"/>
                  <a:gd name="T107" fmla="*/ 2262 h 2838"/>
                  <a:gd name="T108" fmla="*/ 1555 w 1937"/>
                  <a:gd name="T109" fmla="*/ 2088 h 2838"/>
                  <a:gd name="T110" fmla="*/ 208 w 1937"/>
                  <a:gd name="T111" fmla="*/ 2262 h 2838"/>
                  <a:gd name="T112" fmla="*/ 208 w 1937"/>
                  <a:gd name="T113" fmla="*/ 2262 h 2838"/>
                  <a:gd name="T114" fmla="*/ 382 w 1937"/>
                  <a:gd name="T115" fmla="*/ 2435 h 2838"/>
                  <a:gd name="T116" fmla="*/ 555 w 1937"/>
                  <a:gd name="T117" fmla="*/ 2262 h 2838"/>
                  <a:gd name="T118" fmla="*/ 382 w 1937"/>
                  <a:gd name="T119" fmla="*/ 2088 h 2838"/>
                  <a:gd name="T120" fmla="*/ 208 w 1937"/>
                  <a:gd name="T121" fmla="*/ 2262 h 2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937" h="2838">
                    <a:moveTo>
                      <a:pt x="1936" y="555"/>
                    </a:moveTo>
                    <a:lnTo>
                      <a:pt x="1936" y="555"/>
                    </a:lnTo>
                    <a:cubicBezTo>
                      <a:pt x="1936" y="1062"/>
                      <a:pt x="1936" y="1568"/>
                      <a:pt x="1936" y="2074"/>
                    </a:cubicBezTo>
                    <a:cubicBezTo>
                      <a:pt x="1936" y="2088"/>
                      <a:pt x="1936" y="2102"/>
                      <a:pt x="1936" y="2116"/>
                    </a:cubicBezTo>
                    <a:cubicBezTo>
                      <a:pt x="1930" y="2199"/>
                      <a:pt x="1930" y="2275"/>
                      <a:pt x="1909" y="2352"/>
                    </a:cubicBezTo>
                    <a:cubicBezTo>
                      <a:pt x="1888" y="2442"/>
                      <a:pt x="1853" y="2525"/>
                      <a:pt x="1791" y="2595"/>
                    </a:cubicBezTo>
                    <a:cubicBezTo>
                      <a:pt x="1721" y="2678"/>
                      <a:pt x="1631" y="2726"/>
                      <a:pt x="1534" y="2761"/>
                    </a:cubicBezTo>
                    <a:cubicBezTo>
                      <a:pt x="1409" y="2803"/>
                      <a:pt x="1277" y="2824"/>
                      <a:pt x="1145" y="2831"/>
                    </a:cubicBezTo>
                    <a:cubicBezTo>
                      <a:pt x="992" y="2837"/>
                      <a:pt x="840" y="2837"/>
                      <a:pt x="687" y="2817"/>
                    </a:cubicBezTo>
                    <a:cubicBezTo>
                      <a:pt x="576" y="2803"/>
                      <a:pt x="465" y="2782"/>
                      <a:pt x="361" y="2734"/>
                    </a:cubicBezTo>
                    <a:cubicBezTo>
                      <a:pt x="208" y="2664"/>
                      <a:pt x="97" y="2546"/>
                      <a:pt x="42" y="2379"/>
                    </a:cubicBezTo>
                    <a:cubicBezTo>
                      <a:pt x="14" y="2296"/>
                      <a:pt x="0" y="2199"/>
                      <a:pt x="0" y="2109"/>
                    </a:cubicBezTo>
                    <a:cubicBezTo>
                      <a:pt x="0" y="1895"/>
                      <a:pt x="0" y="1672"/>
                      <a:pt x="0" y="1457"/>
                    </a:cubicBezTo>
                    <a:cubicBezTo>
                      <a:pt x="0" y="1180"/>
                      <a:pt x="0" y="902"/>
                      <a:pt x="0" y="625"/>
                    </a:cubicBezTo>
                    <a:cubicBezTo>
                      <a:pt x="0" y="576"/>
                      <a:pt x="0" y="527"/>
                      <a:pt x="14" y="472"/>
                    </a:cubicBezTo>
                    <a:cubicBezTo>
                      <a:pt x="42" y="347"/>
                      <a:pt x="118" y="250"/>
                      <a:pt x="222" y="180"/>
                    </a:cubicBezTo>
                    <a:cubicBezTo>
                      <a:pt x="389" y="69"/>
                      <a:pt x="576" y="21"/>
                      <a:pt x="770" y="7"/>
                    </a:cubicBezTo>
                    <a:cubicBezTo>
                      <a:pt x="798" y="0"/>
                      <a:pt x="826" y="0"/>
                      <a:pt x="854" y="0"/>
                    </a:cubicBezTo>
                    <a:cubicBezTo>
                      <a:pt x="923" y="0"/>
                      <a:pt x="1000" y="0"/>
                      <a:pt x="1069" y="0"/>
                    </a:cubicBezTo>
                    <a:cubicBezTo>
                      <a:pt x="1069" y="0"/>
                      <a:pt x="1076" y="0"/>
                      <a:pt x="1083" y="0"/>
                    </a:cubicBezTo>
                    <a:cubicBezTo>
                      <a:pt x="1145" y="0"/>
                      <a:pt x="1215" y="7"/>
                      <a:pt x="1277" y="14"/>
                    </a:cubicBezTo>
                    <a:cubicBezTo>
                      <a:pt x="1451" y="34"/>
                      <a:pt x="1610" y="90"/>
                      <a:pt x="1756" y="187"/>
                    </a:cubicBezTo>
                    <a:cubicBezTo>
                      <a:pt x="1846" y="257"/>
                      <a:pt x="1909" y="333"/>
                      <a:pt x="1930" y="451"/>
                    </a:cubicBezTo>
                    <a:cubicBezTo>
                      <a:pt x="1930" y="486"/>
                      <a:pt x="1936" y="520"/>
                      <a:pt x="1936" y="555"/>
                    </a:cubicBezTo>
                    <a:close/>
                    <a:moveTo>
                      <a:pt x="1763" y="1034"/>
                    </a:moveTo>
                    <a:lnTo>
                      <a:pt x="1763" y="1034"/>
                    </a:lnTo>
                    <a:lnTo>
                      <a:pt x="1763" y="1034"/>
                    </a:lnTo>
                    <a:cubicBezTo>
                      <a:pt x="1763" y="930"/>
                      <a:pt x="1763" y="826"/>
                      <a:pt x="1763" y="722"/>
                    </a:cubicBezTo>
                    <a:cubicBezTo>
                      <a:pt x="1763" y="708"/>
                      <a:pt x="1763" y="694"/>
                      <a:pt x="1763" y="673"/>
                    </a:cubicBezTo>
                    <a:cubicBezTo>
                      <a:pt x="1749" y="590"/>
                      <a:pt x="1714" y="513"/>
                      <a:pt x="1652" y="444"/>
                    </a:cubicBezTo>
                    <a:cubicBezTo>
                      <a:pt x="1569" y="354"/>
                      <a:pt x="1464" y="298"/>
                      <a:pt x="1346" y="257"/>
                    </a:cubicBezTo>
                    <a:cubicBezTo>
                      <a:pt x="1194" y="201"/>
                      <a:pt x="1034" y="187"/>
                      <a:pt x="875" y="194"/>
                    </a:cubicBezTo>
                    <a:cubicBezTo>
                      <a:pt x="777" y="201"/>
                      <a:pt x="680" y="222"/>
                      <a:pt x="583" y="257"/>
                    </a:cubicBezTo>
                    <a:cubicBezTo>
                      <a:pt x="472" y="298"/>
                      <a:pt x="368" y="354"/>
                      <a:pt x="285" y="444"/>
                    </a:cubicBezTo>
                    <a:cubicBezTo>
                      <a:pt x="208" y="527"/>
                      <a:pt x="167" y="617"/>
                      <a:pt x="174" y="728"/>
                    </a:cubicBezTo>
                    <a:cubicBezTo>
                      <a:pt x="174" y="937"/>
                      <a:pt x="174" y="1138"/>
                      <a:pt x="174" y="1339"/>
                    </a:cubicBezTo>
                    <a:cubicBezTo>
                      <a:pt x="174" y="1423"/>
                      <a:pt x="194" y="1499"/>
                      <a:pt x="236" y="1568"/>
                    </a:cubicBezTo>
                    <a:cubicBezTo>
                      <a:pt x="305" y="1666"/>
                      <a:pt x="396" y="1735"/>
                      <a:pt x="507" y="1783"/>
                    </a:cubicBezTo>
                    <a:cubicBezTo>
                      <a:pt x="639" y="1846"/>
                      <a:pt x="784" y="1881"/>
                      <a:pt x="937" y="1881"/>
                    </a:cubicBezTo>
                    <a:cubicBezTo>
                      <a:pt x="1083" y="1888"/>
                      <a:pt x="1229" y="1867"/>
                      <a:pt x="1360" y="1811"/>
                    </a:cubicBezTo>
                    <a:cubicBezTo>
                      <a:pt x="1478" y="1770"/>
                      <a:pt x="1583" y="1707"/>
                      <a:pt x="1659" y="1610"/>
                    </a:cubicBezTo>
                    <a:cubicBezTo>
                      <a:pt x="1721" y="1541"/>
                      <a:pt x="1763" y="1450"/>
                      <a:pt x="1763" y="1353"/>
                    </a:cubicBezTo>
                    <a:cubicBezTo>
                      <a:pt x="1763" y="1242"/>
                      <a:pt x="1763" y="1138"/>
                      <a:pt x="1763" y="1034"/>
                    </a:cubicBezTo>
                    <a:close/>
                    <a:moveTo>
                      <a:pt x="722" y="2338"/>
                    </a:moveTo>
                    <a:lnTo>
                      <a:pt x="722" y="2338"/>
                    </a:lnTo>
                    <a:cubicBezTo>
                      <a:pt x="715" y="2470"/>
                      <a:pt x="826" y="2588"/>
                      <a:pt x="965" y="2588"/>
                    </a:cubicBezTo>
                    <a:cubicBezTo>
                      <a:pt x="1104" y="2588"/>
                      <a:pt x="1215" y="2477"/>
                      <a:pt x="1215" y="2338"/>
                    </a:cubicBezTo>
                    <a:cubicBezTo>
                      <a:pt x="1215" y="2199"/>
                      <a:pt x="1104" y="2088"/>
                      <a:pt x="972" y="2088"/>
                    </a:cubicBezTo>
                    <a:cubicBezTo>
                      <a:pt x="826" y="2088"/>
                      <a:pt x="722" y="2199"/>
                      <a:pt x="722" y="2338"/>
                    </a:cubicBezTo>
                    <a:close/>
                    <a:moveTo>
                      <a:pt x="1555" y="2088"/>
                    </a:moveTo>
                    <a:lnTo>
                      <a:pt x="1555" y="2088"/>
                    </a:lnTo>
                    <a:cubicBezTo>
                      <a:pt x="1458" y="2088"/>
                      <a:pt x="1381" y="2164"/>
                      <a:pt x="1381" y="2262"/>
                    </a:cubicBezTo>
                    <a:cubicBezTo>
                      <a:pt x="1381" y="2359"/>
                      <a:pt x="1458" y="2435"/>
                      <a:pt x="1555" y="2435"/>
                    </a:cubicBezTo>
                    <a:cubicBezTo>
                      <a:pt x="1652" y="2435"/>
                      <a:pt x="1728" y="2359"/>
                      <a:pt x="1728" y="2262"/>
                    </a:cubicBezTo>
                    <a:cubicBezTo>
                      <a:pt x="1728" y="2164"/>
                      <a:pt x="1652" y="2088"/>
                      <a:pt x="1555" y="2088"/>
                    </a:cubicBezTo>
                    <a:close/>
                    <a:moveTo>
                      <a:pt x="208" y="2262"/>
                    </a:moveTo>
                    <a:lnTo>
                      <a:pt x="208" y="2262"/>
                    </a:lnTo>
                    <a:cubicBezTo>
                      <a:pt x="208" y="2359"/>
                      <a:pt x="285" y="2435"/>
                      <a:pt x="382" y="2435"/>
                    </a:cubicBezTo>
                    <a:cubicBezTo>
                      <a:pt x="479" y="2435"/>
                      <a:pt x="555" y="2359"/>
                      <a:pt x="555" y="2262"/>
                    </a:cubicBezTo>
                    <a:cubicBezTo>
                      <a:pt x="555" y="2164"/>
                      <a:pt x="479" y="2088"/>
                      <a:pt x="382" y="2088"/>
                    </a:cubicBezTo>
                    <a:cubicBezTo>
                      <a:pt x="285" y="2088"/>
                      <a:pt x="208" y="2164"/>
                      <a:pt x="208" y="226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20" name="Freeform 76"/>
              <p:cNvSpPr>
                <a:spLocks noChangeArrowheads="1"/>
              </p:cNvSpPr>
              <p:nvPr/>
            </p:nvSpPr>
            <p:spPr bwMode="auto">
              <a:xfrm>
                <a:off x="6411913" y="4108450"/>
                <a:ext cx="93662" cy="279400"/>
              </a:xfrm>
              <a:custGeom>
                <a:avLst/>
                <a:gdLst>
                  <a:gd name="T0" fmla="*/ 0 w 258"/>
                  <a:gd name="T1" fmla="*/ 777 h 778"/>
                  <a:gd name="T2" fmla="*/ 0 w 258"/>
                  <a:gd name="T3" fmla="*/ 777 h 778"/>
                  <a:gd name="T4" fmla="*/ 0 w 258"/>
                  <a:gd name="T5" fmla="*/ 750 h 778"/>
                  <a:gd name="T6" fmla="*/ 0 w 258"/>
                  <a:gd name="T7" fmla="*/ 28 h 778"/>
                  <a:gd name="T8" fmla="*/ 28 w 258"/>
                  <a:gd name="T9" fmla="*/ 0 h 778"/>
                  <a:gd name="T10" fmla="*/ 236 w 258"/>
                  <a:gd name="T11" fmla="*/ 0 h 778"/>
                  <a:gd name="T12" fmla="*/ 257 w 258"/>
                  <a:gd name="T13" fmla="*/ 21 h 778"/>
                  <a:gd name="T14" fmla="*/ 257 w 258"/>
                  <a:gd name="T15" fmla="*/ 777 h 778"/>
                  <a:gd name="T16" fmla="*/ 0 w 258"/>
                  <a:gd name="T17" fmla="*/ 777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8" h="778">
                    <a:moveTo>
                      <a:pt x="0" y="777"/>
                    </a:moveTo>
                    <a:lnTo>
                      <a:pt x="0" y="777"/>
                    </a:lnTo>
                    <a:cubicBezTo>
                      <a:pt x="0" y="770"/>
                      <a:pt x="0" y="757"/>
                      <a:pt x="0" y="750"/>
                    </a:cubicBezTo>
                    <a:cubicBezTo>
                      <a:pt x="0" y="507"/>
                      <a:pt x="0" y="271"/>
                      <a:pt x="0" y="28"/>
                    </a:cubicBezTo>
                    <a:cubicBezTo>
                      <a:pt x="0" y="0"/>
                      <a:pt x="0" y="0"/>
                      <a:pt x="28" y="0"/>
                    </a:cubicBezTo>
                    <a:cubicBezTo>
                      <a:pt x="97" y="0"/>
                      <a:pt x="166" y="0"/>
                      <a:pt x="236" y="0"/>
                    </a:cubicBezTo>
                    <a:cubicBezTo>
                      <a:pt x="257" y="0"/>
                      <a:pt x="257" y="0"/>
                      <a:pt x="257" y="21"/>
                    </a:cubicBezTo>
                    <a:cubicBezTo>
                      <a:pt x="257" y="271"/>
                      <a:pt x="257" y="527"/>
                      <a:pt x="257" y="777"/>
                    </a:cubicBezTo>
                    <a:cubicBezTo>
                      <a:pt x="173" y="777"/>
                      <a:pt x="83" y="777"/>
                      <a:pt x="0" y="77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21" name="Freeform 77"/>
              <p:cNvSpPr>
                <a:spLocks noChangeArrowheads="1"/>
              </p:cNvSpPr>
              <p:nvPr/>
            </p:nvSpPr>
            <p:spPr bwMode="auto">
              <a:xfrm>
                <a:off x="6254750" y="3254375"/>
                <a:ext cx="407988" cy="325438"/>
              </a:xfrm>
              <a:custGeom>
                <a:avLst/>
                <a:gdLst>
                  <a:gd name="T0" fmla="*/ 562 w 1132"/>
                  <a:gd name="T1" fmla="*/ 0 h 904"/>
                  <a:gd name="T2" fmla="*/ 562 w 1132"/>
                  <a:gd name="T3" fmla="*/ 0 h 904"/>
                  <a:gd name="T4" fmla="*/ 1103 w 1132"/>
                  <a:gd name="T5" fmla="*/ 0 h 904"/>
                  <a:gd name="T6" fmla="*/ 1131 w 1132"/>
                  <a:gd name="T7" fmla="*/ 28 h 904"/>
                  <a:gd name="T8" fmla="*/ 1131 w 1132"/>
                  <a:gd name="T9" fmla="*/ 875 h 904"/>
                  <a:gd name="T10" fmla="*/ 1103 w 1132"/>
                  <a:gd name="T11" fmla="*/ 903 h 904"/>
                  <a:gd name="T12" fmla="*/ 20 w 1132"/>
                  <a:gd name="T13" fmla="*/ 903 h 904"/>
                  <a:gd name="T14" fmla="*/ 0 w 1132"/>
                  <a:gd name="T15" fmla="*/ 875 h 904"/>
                  <a:gd name="T16" fmla="*/ 0 w 1132"/>
                  <a:gd name="T17" fmla="*/ 21 h 904"/>
                  <a:gd name="T18" fmla="*/ 20 w 1132"/>
                  <a:gd name="T19" fmla="*/ 0 h 904"/>
                  <a:gd name="T20" fmla="*/ 562 w 1132"/>
                  <a:gd name="T21" fmla="*/ 0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32" h="904">
                    <a:moveTo>
                      <a:pt x="562" y="0"/>
                    </a:moveTo>
                    <a:lnTo>
                      <a:pt x="562" y="0"/>
                    </a:lnTo>
                    <a:cubicBezTo>
                      <a:pt x="742" y="0"/>
                      <a:pt x="923" y="0"/>
                      <a:pt x="1103" y="0"/>
                    </a:cubicBezTo>
                    <a:cubicBezTo>
                      <a:pt x="1131" y="0"/>
                      <a:pt x="1131" y="0"/>
                      <a:pt x="1131" y="28"/>
                    </a:cubicBezTo>
                    <a:cubicBezTo>
                      <a:pt x="1131" y="306"/>
                      <a:pt x="1131" y="590"/>
                      <a:pt x="1131" y="875"/>
                    </a:cubicBezTo>
                    <a:cubicBezTo>
                      <a:pt x="1131" y="903"/>
                      <a:pt x="1131" y="903"/>
                      <a:pt x="1103" y="903"/>
                    </a:cubicBezTo>
                    <a:cubicBezTo>
                      <a:pt x="742" y="903"/>
                      <a:pt x="381" y="903"/>
                      <a:pt x="20" y="903"/>
                    </a:cubicBezTo>
                    <a:cubicBezTo>
                      <a:pt x="0" y="903"/>
                      <a:pt x="0" y="903"/>
                      <a:pt x="0" y="875"/>
                    </a:cubicBezTo>
                    <a:cubicBezTo>
                      <a:pt x="0" y="590"/>
                      <a:pt x="0" y="306"/>
                      <a:pt x="0" y="21"/>
                    </a:cubicBezTo>
                    <a:cubicBezTo>
                      <a:pt x="0" y="0"/>
                      <a:pt x="0" y="0"/>
                      <a:pt x="20" y="0"/>
                    </a:cubicBezTo>
                    <a:cubicBezTo>
                      <a:pt x="201" y="0"/>
                      <a:pt x="381" y="0"/>
                      <a:pt x="562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</p:grpSp>
        <p:grpSp>
          <p:nvGrpSpPr>
            <p:cNvPr id="89" name="Group 50"/>
            <p:cNvGrpSpPr>
              <a:grpSpLocks noChangeAspect="1"/>
            </p:cNvGrpSpPr>
            <p:nvPr/>
          </p:nvGrpSpPr>
          <p:grpSpPr bwMode="auto">
            <a:xfrm>
              <a:off x="10089637" y="1139188"/>
              <a:ext cx="434653" cy="469480"/>
              <a:chOff x="3936" y="336"/>
              <a:chExt cx="777" cy="777"/>
            </a:xfrm>
          </p:grpSpPr>
          <p:sp>
            <p:nvSpPr>
              <p:cNvPr id="103" name="AutoShape 49"/>
              <p:cNvSpPr>
                <a:spLocks noChangeAspect="1" noChangeArrowheads="1" noTextEdit="1"/>
              </p:cNvSpPr>
              <p:nvPr/>
            </p:nvSpPr>
            <p:spPr bwMode="auto">
              <a:xfrm>
                <a:off x="3936" y="336"/>
                <a:ext cx="777" cy="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  <p:sp>
            <p:nvSpPr>
              <p:cNvPr id="104" name="Freeform 52"/>
              <p:cNvSpPr>
                <a:spLocks noEditPoints="1"/>
              </p:cNvSpPr>
              <p:nvPr/>
            </p:nvSpPr>
            <p:spPr bwMode="auto">
              <a:xfrm>
                <a:off x="4066" y="465"/>
                <a:ext cx="518" cy="519"/>
              </a:xfrm>
              <a:custGeom>
                <a:avLst/>
                <a:gdLst/>
                <a:ahLst/>
                <a:cxnLst>
                  <a:cxn ang="0">
                    <a:pos x="767" y="385"/>
                  </a:cxn>
                  <a:cxn ang="0">
                    <a:pos x="380" y="767"/>
                  </a:cxn>
                  <a:cxn ang="0">
                    <a:pos x="3" y="379"/>
                  </a:cxn>
                  <a:cxn ang="0">
                    <a:pos x="392" y="3"/>
                  </a:cxn>
                  <a:cxn ang="0">
                    <a:pos x="767" y="385"/>
                  </a:cxn>
                  <a:cxn ang="0">
                    <a:pos x="719" y="386"/>
                  </a:cxn>
                  <a:cxn ang="0">
                    <a:pos x="391" y="51"/>
                  </a:cxn>
                  <a:cxn ang="0">
                    <a:pos x="51" y="381"/>
                  </a:cxn>
                  <a:cxn ang="0">
                    <a:pos x="380" y="719"/>
                  </a:cxn>
                  <a:cxn ang="0">
                    <a:pos x="719" y="386"/>
                  </a:cxn>
                </a:cxnLst>
                <a:rect l="0" t="0" r="r" b="b"/>
                <a:pathLst>
                  <a:path w="768" h="770">
                    <a:moveTo>
                      <a:pt x="767" y="385"/>
                    </a:moveTo>
                    <a:cubicBezTo>
                      <a:pt x="768" y="596"/>
                      <a:pt x="595" y="770"/>
                      <a:pt x="380" y="767"/>
                    </a:cubicBezTo>
                    <a:cubicBezTo>
                      <a:pt x="174" y="765"/>
                      <a:pt x="0" y="596"/>
                      <a:pt x="3" y="379"/>
                    </a:cubicBezTo>
                    <a:cubicBezTo>
                      <a:pt x="6" y="170"/>
                      <a:pt x="178" y="0"/>
                      <a:pt x="392" y="3"/>
                    </a:cubicBezTo>
                    <a:cubicBezTo>
                      <a:pt x="602" y="7"/>
                      <a:pt x="768" y="179"/>
                      <a:pt x="767" y="385"/>
                    </a:cubicBezTo>
                    <a:close/>
                    <a:moveTo>
                      <a:pt x="719" y="386"/>
                    </a:moveTo>
                    <a:cubicBezTo>
                      <a:pt x="720" y="206"/>
                      <a:pt x="575" y="54"/>
                      <a:pt x="391" y="51"/>
                    </a:cubicBezTo>
                    <a:cubicBezTo>
                      <a:pt x="204" y="48"/>
                      <a:pt x="53" y="198"/>
                      <a:pt x="51" y="381"/>
                    </a:cubicBezTo>
                    <a:cubicBezTo>
                      <a:pt x="49" y="569"/>
                      <a:pt x="201" y="717"/>
                      <a:pt x="380" y="719"/>
                    </a:cubicBezTo>
                    <a:cubicBezTo>
                      <a:pt x="568" y="722"/>
                      <a:pt x="720" y="569"/>
                      <a:pt x="719" y="386"/>
                    </a:cubicBezTo>
                    <a:close/>
                  </a:path>
                </a:pathLst>
              </a:custGeom>
              <a:solidFill>
                <a:srgbClr val="4F81B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  <p:sp>
            <p:nvSpPr>
              <p:cNvPr id="105" name="Freeform 53"/>
              <p:cNvSpPr>
                <a:spLocks noEditPoints="1"/>
              </p:cNvSpPr>
              <p:nvPr/>
            </p:nvSpPr>
            <p:spPr bwMode="auto">
              <a:xfrm>
                <a:off x="4099" y="497"/>
                <a:ext cx="453" cy="455"/>
              </a:xfrm>
              <a:custGeom>
                <a:avLst/>
                <a:gdLst/>
                <a:ahLst/>
                <a:cxnLst>
                  <a:cxn ang="0">
                    <a:pos x="670" y="338"/>
                  </a:cxn>
                  <a:cxn ang="0">
                    <a:pos x="331" y="671"/>
                  </a:cxn>
                  <a:cxn ang="0">
                    <a:pos x="2" y="333"/>
                  </a:cxn>
                  <a:cxn ang="0">
                    <a:pos x="342" y="3"/>
                  </a:cxn>
                  <a:cxn ang="0">
                    <a:pos x="670" y="338"/>
                  </a:cxn>
                  <a:cxn ang="0">
                    <a:pos x="641" y="327"/>
                  </a:cxn>
                  <a:cxn ang="0">
                    <a:pos x="355" y="33"/>
                  </a:cxn>
                  <a:cxn ang="0">
                    <a:pos x="32" y="315"/>
                  </a:cxn>
                  <a:cxn ang="0">
                    <a:pos x="264" y="633"/>
                  </a:cxn>
                  <a:cxn ang="0">
                    <a:pos x="641" y="327"/>
                  </a:cxn>
                  <a:cxn ang="0">
                    <a:pos x="486" y="571"/>
                  </a:cxn>
                  <a:cxn ang="0">
                    <a:pos x="534" y="571"/>
                  </a:cxn>
                  <a:cxn ang="0">
                    <a:pos x="540" y="569"/>
                  </a:cxn>
                  <a:cxn ang="0">
                    <a:pos x="558" y="509"/>
                  </a:cxn>
                  <a:cxn ang="0">
                    <a:pos x="473" y="448"/>
                  </a:cxn>
                  <a:cxn ang="0">
                    <a:pos x="417" y="495"/>
                  </a:cxn>
                  <a:cxn ang="0">
                    <a:pos x="431" y="568"/>
                  </a:cxn>
                  <a:cxn ang="0">
                    <a:pos x="438" y="571"/>
                  </a:cxn>
                  <a:cxn ang="0">
                    <a:pos x="486" y="571"/>
                  </a:cxn>
                </a:cxnLst>
                <a:rect l="0" t="0" r="r" b="b"/>
                <a:pathLst>
                  <a:path w="671" h="674">
                    <a:moveTo>
                      <a:pt x="670" y="338"/>
                    </a:moveTo>
                    <a:cubicBezTo>
                      <a:pt x="671" y="521"/>
                      <a:pt x="519" y="674"/>
                      <a:pt x="331" y="671"/>
                    </a:cubicBezTo>
                    <a:cubicBezTo>
                      <a:pt x="152" y="669"/>
                      <a:pt x="0" y="521"/>
                      <a:pt x="2" y="333"/>
                    </a:cubicBezTo>
                    <a:cubicBezTo>
                      <a:pt x="4" y="150"/>
                      <a:pt x="155" y="0"/>
                      <a:pt x="342" y="3"/>
                    </a:cubicBezTo>
                    <a:cubicBezTo>
                      <a:pt x="526" y="6"/>
                      <a:pt x="671" y="158"/>
                      <a:pt x="670" y="338"/>
                    </a:cubicBezTo>
                    <a:close/>
                    <a:moveTo>
                      <a:pt x="641" y="327"/>
                    </a:moveTo>
                    <a:cubicBezTo>
                      <a:pt x="636" y="176"/>
                      <a:pt x="518" y="43"/>
                      <a:pt x="355" y="33"/>
                    </a:cubicBezTo>
                    <a:cubicBezTo>
                      <a:pt x="185" y="22"/>
                      <a:pt x="44" y="151"/>
                      <a:pt x="32" y="315"/>
                    </a:cubicBezTo>
                    <a:cubicBezTo>
                      <a:pt x="21" y="471"/>
                      <a:pt x="128" y="601"/>
                      <a:pt x="264" y="633"/>
                    </a:cubicBezTo>
                    <a:cubicBezTo>
                      <a:pt x="344" y="476"/>
                      <a:pt x="468" y="371"/>
                      <a:pt x="641" y="327"/>
                    </a:cubicBezTo>
                    <a:close/>
                    <a:moveTo>
                      <a:pt x="486" y="571"/>
                    </a:moveTo>
                    <a:cubicBezTo>
                      <a:pt x="502" y="571"/>
                      <a:pt x="518" y="571"/>
                      <a:pt x="534" y="571"/>
                    </a:cubicBezTo>
                    <a:cubicBezTo>
                      <a:pt x="536" y="571"/>
                      <a:pt x="538" y="570"/>
                      <a:pt x="540" y="569"/>
                    </a:cubicBezTo>
                    <a:cubicBezTo>
                      <a:pt x="555" y="552"/>
                      <a:pt x="562" y="531"/>
                      <a:pt x="558" y="509"/>
                    </a:cubicBezTo>
                    <a:cubicBezTo>
                      <a:pt x="551" y="467"/>
                      <a:pt x="515" y="441"/>
                      <a:pt x="473" y="448"/>
                    </a:cubicBezTo>
                    <a:cubicBezTo>
                      <a:pt x="446" y="452"/>
                      <a:pt x="426" y="469"/>
                      <a:pt x="417" y="495"/>
                    </a:cubicBezTo>
                    <a:cubicBezTo>
                      <a:pt x="408" y="522"/>
                      <a:pt x="413" y="547"/>
                      <a:pt x="431" y="568"/>
                    </a:cubicBezTo>
                    <a:cubicBezTo>
                      <a:pt x="433" y="570"/>
                      <a:pt x="436" y="571"/>
                      <a:pt x="438" y="571"/>
                    </a:cubicBezTo>
                    <a:cubicBezTo>
                      <a:pt x="454" y="571"/>
                      <a:pt x="470" y="571"/>
                      <a:pt x="486" y="5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  <p:sp>
            <p:nvSpPr>
              <p:cNvPr id="106" name="Freeform 54"/>
              <p:cNvSpPr>
                <a:spLocks noEditPoints="1"/>
              </p:cNvSpPr>
              <p:nvPr/>
            </p:nvSpPr>
            <p:spPr bwMode="auto">
              <a:xfrm>
                <a:off x="4113" y="512"/>
                <a:ext cx="419" cy="412"/>
              </a:xfrm>
              <a:custGeom>
                <a:avLst/>
                <a:gdLst/>
                <a:ahLst/>
                <a:cxnLst>
                  <a:cxn ang="0">
                    <a:pos x="620" y="305"/>
                  </a:cxn>
                  <a:cxn ang="0">
                    <a:pos x="243" y="611"/>
                  </a:cxn>
                  <a:cxn ang="0">
                    <a:pos x="11" y="293"/>
                  </a:cxn>
                  <a:cxn ang="0">
                    <a:pos x="334" y="11"/>
                  </a:cxn>
                  <a:cxn ang="0">
                    <a:pos x="620" y="305"/>
                  </a:cxn>
                  <a:cxn ang="0">
                    <a:pos x="524" y="306"/>
                  </a:cxn>
                  <a:cxn ang="0">
                    <a:pos x="524" y="164"/>
                  </a:cxn>
                  <a:cxn ang="0">
                    <a:pos x="519" y="164"/>
                  </a:cxn>
                  <a:cxn ang="0">
                    <a:pos x="109" y="163"/>
                  </a:cxn>
                  <a:cxn ang="0">
                    <a:pos x="103" y="169"/>
                  </a:cxn>
                  <a:cxn ang="0">
                    <a:pos x="103" y="300"/>
                  </a:cxn>
                  <a:cxn ang="0">
                    <a:pos x="103" y="306"/>
                  </a:cxn>
                  <a:cxn ang="0">
                    <a:pos x="524" y="306"/>
                  </a:cxn>
                </a:cxnLst>
                <a:rect l="0" t="0" r="r" b="b"/>
                <a:pathLst>
                  <a:path w="620" h="611">
                    <a:moveTo>
                      <a:pt x="620" y="305"/>
                    </a:moveTo>
                    <a:cubicBezTo>
                      <a:pt x="447" y="349"/>
                      <a:pt x="323" y="454"/>
                      <a:pt x="243" y="611"/>
                    </a:cubicBezTo>
                    <a:cubicBezTo>
                      <a:pt x="107" y="579"/>
                      <a:pt x="0" y="449"/>
                      <a:pt x="11" y="293"/>
                    </a:cubicBezTo>
                    <a:cubicBezTo>
                      <a:pt x="23" y="129"/>
                      <a:pt x="164" y="0"/>
                      <a:pt x="334" y="11"/>
                    </a:cubicBezTo>
                    <a:cubicBezTo>
                      <a:pt x="497" y="21"/>
                      <a:pt x="615" y="154"/>
                      <a:pt x="620" y="305"/>
                    </a:cubicBezTo>
                    <a:close/>
                    <a:moveTo>
                      <a:pt x="524" y="306"/>
                    </a:moveTo>
                    <a:cubicBezTo>
                      <a:pt x="524" y="258"/>
                      <a:pt x="524" y="211"/>
                      <a:pt x="524" y="164"/>
                    </a:cubicBezTo>
                    <a:cubicBezTo>
                      <a:pt x="522" y="164"/>
                      <a:pt x="521" y="164"/>
                      <a:pt x="519" y="164"/>
                    </a:cubicBezTo>
                    <a:cubicBezTo>
                      <a:pt x="382" y="164"/>
                      <a:pt x="246" y="164"/>
                      <a:pt x="109" y="163"/>
                    </a:cubicBezTo>
                    <a:cubicBezTo>
                      <a:pt x="104" y="163"/>
                      <a:pt x="103" y="165"/>
                      <a:pt x="103" y="169"/>
                    </a:cubicBezTo>
                    <a:cubicBezTo>
                      <a:pt x="103" y="213"/>
                      <a:pt x="103" y="257"/>
                      <a:pt x="103" y="300"/>
                    </a:cubicBezTo>
                    <a:cubicBezTo>
                      <a:pt x="103" y="302"/>
                      <a:pt x="103" y="304"/>
                      <a:pt x="103" y="306"/>
                    </a:cubicBezTo>
                    <a:cubicBezTo>
                      <a:pt x="244" y="306"/>
                      <a:pt x="384" y="306"/>
                      <a:pt x="524" y="306"/>
                    </a:cubicBezTo>
                    <a:close/>
                  </a:path>
                </a:pathLst>
              </a:custGeom>
              <a:solidFill>
                <a:srgbClr val="4F81B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rgbClr val="336699"/>
                  </a:solidFill>
                </a:endParaRPr>
              </a:p>
            </p:txBody>
          </p:sp>
          <p:sp>
            <p:nvSpPr>
              <p:cNvPr id="107" name="Freeform 55"/>
              <p:cNvSpPr>
                <a:spLocks noEditPoints="1"/>
              </p:cNvSpPr>
              <p:nvPr/>
            </p:nvSpPr>
            <p:spPr bwMode="auto">
              <a:xfrm>
                <a:off x="4374" y="795"/>
                <a:ext cx="104" cy="87"/>
              </a:xfrm>
              <a:custGeom>
                <a:avLst/>
                <a:gdLst/>
                <a:ahLst/>
                <a:cxnLst>
                  <a:cxn ang="0">
                    <a:pos x="78" y="130"/>
                  </a:cxn>
                  <a:cxn ang="0">
                    <a:pos x="30" y="130"/>
                  </a:cxn>
                  <a:cxn ang="0">
                    <a:pos x="23" y="127"/>
                  </a:cxn>
                  <a:cxn ang="0">
                    <a:pos x="9" y="54"/>
                  </a:cxn>
                  <a:cxn ang="0">
                    <a:pos x="65" y="7"/>
                  </a:cxn>
                  <a:cxn ang="0">
                    <a:pos x="150" y="68"/>
                  </a:cxn>
                  <a:cxn ang="0">
                    <a:pos x="132" y="128"/>
                  </a:cxn>
                  <a:cxn ang="0">
                    <a:pos x="126" y="130"/>
                  </a:cxn>
                  <a:cxn ang="0">
                    <a:pos x="78" y="130"/>
                  </a:cxn>
                  <a:cxn ang="0">
                    <a:pos x="105" y="67"/>
                  </a:cxn>
                  <a:cxn ang="0">
                    <a:pos x="89" y="82"/>
                  </a:cxn>
                  <a:cxn ang="0">
                    <a:pos x="105" y="98"/>
                  </a:cxn>
                  <a:cxn ang="0">
                    <a:pos x="121" y="82"/>
                  </a:cxn>
                  <a:cxn ang="0">
                    <a:pos x="105" y="67"/>
                  </a:cxn>
                  <a:cxn ang="0">
                    <a:pos x="35" y="82"/>
                  </a:cxn>
                  <a:cxn ang="0">
                    <a:pos x="51" y="98"/>
                  </a:cxn>
                  <a:cxn ang="0">
                    <a:pos x="66" y="82"/>
                  </a:cxn>
                  <a:cxn ang="0">
                    <a:pos x="50" y="67"/>
                  </a:cxn>
                  <a:cxn ang="0">
                    <a:pos x="35" y="82"/>
                  </a:cxn>
                </a:cxnLst>
                <a:rect l="0" t="0" r="r" b="b"/>
                <a:pathLst>
                  <a:path w="154" h="130">
                    <a:moveTo>
                      <a:pt x="78" y="130"/>
                    </a:moveTo>
                    <a:cubicBezTo>
                      <a:pt x="62" y="130"/>
                      <a:pt x="46" y="130"/>
                      <a:pt x="30" y="130"/>
                    </a:cubicBezTo>
                    <a:cubicBezTo>
                      <a:pt x="28" y="130"/>
                      <a:pt x="25" y="129"/>
                      <a:pt x="23" y="127"/>
                    </a:cubicBezTo>
                    <a:cubicBezTo>
                      <a:pt x="5" y="106"/>
                      <a:pt x="0" y="81"/>
                      <a:pt x="9" y="54"/>
                    </a:cubicBezTo>
                    <a:cubicBezTo>
                      <a:pt x="18" y="28"/>
                      <a:pt x="38" y="11"/>
                      <a:pt x="65" y="7"/>
                    </a:cubicBezTo>
                    <a:cubicBezTo>
                      <a:pt x="107" y="0"/>
                      <a:pt x="143" y="26"/>
                      <a:pt x="150" y="68"/>
                    </a:cubicBezTo>
                    <a:cubicBezTo>
                      <a:pt x="154" y="90"/>
                      <a:pt x="147" y="111"/>
                      <a:pt x="132" y="128"/>
                    </a:cubicBezTo>
                    <a:cubicBezTo>
                      <a:pt x="130" y="129"/>
                      <a:pt x="128" y="130"/>
                      <a:pt x="126" y="130"/>
                    </a:cubicBezTo>
                    <a:cubicBezTo>
                      <a:pt x="110" y="130"/>
                      <a:pt x="94" y="130"/>
                      <a:pt x="78" y="130"/>
                    </a:cubicBezTo>
                    <a:close/>
                    <a:moveTo>
                      <a:pt x="105" y="67"/>
                    </a:moveTo>
                    <a:cubicBezTo>
                      <a:pt x="96" y="67"/>
                      <a:pt x="89" y="74"/>
                      <a:pt x="89" y="82"/>
                    </a:cubicBezTo>
                    <a:cubicBezTo>
                      <a:pt x="89" y="91"/>
                      <a:pt x="97" y="98"/>
                      <a:pt x="105" y="98"/>
                    </a:cubicBezTo>
                    <a:cubicBezTo>
                      <a:pt x="114" y="98"/>
                      <a:pt x="121" y="90"/>
                      <a:pt x="121" y="82"/>
                    </a:cubicBezTo>
                    <a:cubicBezTo>
                      <a:pt x="120" y="73"/>
                      <a:pt x="114" y="66"/>
                      <a:pt x="105" y="67"/>
                    </a:cubicBezTo>
                    <a:close/>
                    <a:moveTo>
                      <a:pt x="35" y="82"/>
                    </a:moveTo>
                    <a:cubicBezTo>
                      <a:pt x="35" y="91"/>
                      <a:pt x="42" y="98"/>
                      <a:pt x="51" y="98"/>
                    </a:cubicBezTo>
                    <a:cubicBezTo>
                      <a:pt x="59" y="98"/>
                      <a:pt x="66" y="90"/>
                      <a:pt x="66" y="82"/>
                    </a:cubicBezTo>
                    <a:cubicBezTo>
                      <a:pt x="66" y="73"/>
                      <a:pt x="59" y="66"/>
                      <a:pt x="50" y="67"/>
                    </a:cubicBezTo>
                    <a:cubicBezTo>
                      <a:pt x="42" y="67"/>
                      <a:pt x="35" y="73"/>
                      <a:pt x="35" y="82"/>
                    </a:cubicBezTo>
                    <a:close/>
                  </a:path>
                </a:pathLst>
              </a:custGeom>
              <a:solidFill>
                <a:srgbClr val="4F81B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  <p:sp>
            <p:nvSpPr>
              <p:cNvPr id="108" name="Freeform 56"/>
              <p:cNvSpPr>
                <a:spLocks noEditPoints="1"/>
              </p:cNvSpPr>
              <p:nvPr/>
            </p:nvSpPr>
            <p:spPr bwMode="auto">
              <a:xfrm>
                <a:off x="4183" y="622"/>
                <a:ext cx="284" cy="96"/>
              </a:xfrm>
              <a:custGeom>
                <a:avLst/>
                <a:gdLst/>
                <a:ahLst/>
                <a:cxnLst>
                  <a:cxn ang="0">
                    <a:pos x="421" y="143"/>
                  </a:cxn>
                  <a:cxn ang="0">
                    <a:pos x="0" y="143"/>
                  </a:cxn>
                  <a:cxn ang="0">
                    <a:pos x="0" y="137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416" y="1"/>
                  </a:cxn>
                  <a:cxn ang="0">
                    <a:pos x="421" y="1"/>
                  </a:cxn>
                  <a:cxn ang="0">
                    <a:pos x="421" y="143"/>
                  </a:cxn>
                  <a:cxn ang="0">
                    <a:pos x="290" y="75"/>
                  </a:cxn>
                  <a:cxn ang="0">
                    <a:pos x="290" y="41"/>
                  </a:cxn>
                  <a:cxn ang="0">
                    <a:pos x="276" y="26"/>
                  </a:cxn>
                  <a:cxn ang="0">
                    <a:pos x="240" y="26"/>
                  </a:cxn>
                  <a:cxn ang="0">
                    <a:pos x="226" y="41"/>
                  </a:cxn>
                  <a:cxn ang="0">
                    <a:pos x="226" y="108"/>
                  </a:cxn>
                  <a:cxn ang="0">
                    <a:pos x="242" y="123"/>
                  </a:cxn>
                  <a:cxn ang="0">
                    <a:pos x="275" y="123"/>
                  </a:cxn>
                  <a:cxn ang="0">
                    <a:pos x="290" y="108"/>
                  </a:cxn>
                  <a:cxn ang="0">
                    <a:pos x="290" y="75"/>
                  </a:cxn>
                  <a:cxn ang="0">
                    <a:pos x="134" y="74"/>
                  </a:cxn>
                  <a:cxn ang="0">
                    <a:pos x="134" y="108"/>
                  </a:cxn>
                  <a:cxn ang="0">
                    <a:pos x="150" y="123"/>
                  </a:cxn>
                  <a:cxn ang="0">
                    <a:pos x="182" y="123"/>
                  </a:cxn>
                  <a:cxn ang="0">
                    <a:pos x="197" y="108"/>
                  </a:cxn>
                  <a:cxn ang="0">
                    <a:pos x="197" y="41"/>
                  </a:cxn>
                  <a:cxn ang="0">
                    <a:pos x="184" y="26"/>
                  </a:cxn>
                  <a:cxn ang="0">
                    <a:pos x="148" y="26"/>
                  </a:cxn>
                  <a:cxn ang="0">
                    <a:pos x="134" y="41"/>
                  </a:cxn>
                  <a:cxn ang="0">
                    <a:pos x="134" y="74"/>
                  </a:cxn>
                  <a:cxn ang="0">
                    <a:pos x="385" y="74"/>
                  </a:cxn>
                  <a:cxn ang="0">
                    <a:pos x="385" y="41"/>
                  </a:cxn>
                  <a:cxn ang="0">
                    <a:pos x="371" y="26"/>
                  </a:cxn>
                  <a:cxn ang="0">
                    <a:pos x="335" y="26"/>
                  </a:cxn>
                  <a:cxn ang="0">
                    <a:pos x="321" y="41"/>
                  </a:cxn>
                  <a:cxn ang="0">
                    <a:pos x="321" y="108"/>
                  </a:cxn>
                  <a:cxn ang="0">
                    <a:pos x="337" y="123"/>
                  </a:cxn>
                  <a:cxn ang="0">
                    <a:pos x="369" y="123"/>
                  </a:cxn>
                  <a:cxn ang="0">
                    <a:pos x="385" y="108"/>
                  </a:cxn>
                  <a:cxn ang="0">
                    <a:pos x="385" y="74"/>
                  </a:cxn>
                  <a:cxn ang="0">
                    <a:pos x="105" y="74"/>
                  </a:cxn>
                  <a:cxn ang="0">
                    <a:pos x="105" y="41"/>
                  </a:cxn>
                  <a:cxn ang="0">
                    <a:pos x="91" y="26"/>
                  </a:cxn>
                  <a:cxn ang="0">
                    <a:pos x="55" y="26"/>
                  </a:cxn>
                  <a:cxn ang="0">
                    <a:pos x="42" y="40"/>
                  </a:cxn>
                  <a:cxn ang="0">
                    <a:pos x="42" y="109"/>
                  </a:cxn>
                  <a:cxn ang="0">
                    <a:pos x="57" y="123"/>
                  </a:cxn>
                  <a:cxn ang="0">
                    <a:pos x="89" y="123"/>
                  </a:cxn>
                  <a:cxn ang="0">
                    <a:pos x="105" y="107"/>
                  </a:cxn>
                  <a:cxn ang="0">
                    <a:pos x="105" y="74"/>
                  </a:cxn>
                </a:cxnLst>
                <a:rect l="0" t="0" r="r" b="b"/>
                <a:pathLst>
                  <a:path w="421" h="143">
                    <a:moveTo>
                      <a:pt x="421" y="143"/>
                    </a:moveTo>
                    <a:cubicBezTo>
                      <a:pt x="281" y="143"/>
                      <a:pt x="141" y="143"/>
                      <a:pt x="0" y="143"/>
                    </a:cubicBezTo>
                    <a:cubicBezTo>
                      <a:pt x="0" y="141"/>
                      <a:pt x="0" y="139"/>
                      <a:pt x="0" y="137"/>
                    </a:cubicBezTo>
                    <a:cubicBezTo>
                      <a:pt x="0" y="94"/>
                      <a:pt x="0" y="50"/>
                      <a:pt x="0" y="6"/>
                    </a:cubicBezTo>
                    <a:cubicBezTo>
                      <a:pt x="0" y="2"/>
                      <a:pt x="1" y="0"/>
                      <a:pt x="6" y="0"/>
                    </a:cubicBezTo>
                    <a:cubicBezTo>
                      <a:pt x="143" y="1"/>
                      <a:pt x="279" y="1"/>
                      <a:pt x="416" y="1"/>
                    </a:cubicBezTo>
                    <a:cubicBezTo>
                      <a:pt x="418" y="1"/>
                      <a:pt x="419" y="1"/>
                      <a:pt x="421" y="1"/>
                    </a:cubicBezTo>
                    <a:cubicBezTo>
                      <a:pt x="421" y="48"/>
                      <a:pt x="421" y="95"/>
                      <a:pt x="421" y="143"/>
                    </a:cubicBezTo>
                    <a:close/>
                    <a:moveTo>
                      <a:pt x="290" y="75"/>
                    </a:moveTo>
                    <a:cubicBezTo>
                      <a:pt x="290" y="63"/>
                      <a:pt x="290" y="52"/>
                      <a:pt x="290" y="41"/>
                    </a:cubicBezTo>
                    <a:cubicBezTo>
                      <a:pt x="290" y="32"/>
                      <a:pt x="285" y="26"/>
                      <a:pt x="276" y="26"/>
                    </a:cubicBezTo>
                    <a:cubicBezTo>
                      <a:pt x="264" y="25"/>
                      <a:pt x="252" y="25"/>
                      <a:pt x="240" y="26"/>
                    </a:cubicBezTo>
                    <a:cubicBezTo>
                      <a:pt x="231" y="26"/>
                      <a:pt x="227" y="32"/>
                      <a:pt x="226" y="41"/>
                    </a:cubicBezTo>
                    <a:cubicBezTo>
                      <a:pt x="226" y="63"/>
                      <a:pt x="226" y="86"/>
                      <a:pt x="226" y="108"/>
                    </a:cubicBezTo>
                    <a:cubicBezTo>
                      <a:pt x="227" y="118"/>
                      <a:pt x="232" y="123"/>
                      <a:pt x="242" y="123"/>
                    </a:cubicBezTo>
                    <a:cubicBezTo>
                      <a:pt x="253" y="123"/>
                      <a:pt x="264" y="123"/>
                      <a:pt x="275" y="123"/>
                    </a:cubicBezTo>
                    <a:cubicBezTo>
                      <a:pt x="284" y="123"/>
                      <a:pt x="290" y="118"/>
                      <a:pt x="290" y="108"/>
                    </a:cubicBezTo>
                    <a:cubicBezTo>
                      <a:pt x="290" y="97"/>
                      <a:pt x="290" y="86"/>
                      <a:pt x="290" y="75"/>
                    </a:cubicBezTo>
                    <a:close/>
                    <a:moveTo>
                      <a:pt x="134" y="74"/>
                    </a:moveTo>
                    <a:cubicBezTo>
                      <a:pt x="134" y="86"/>
                      <a:pt x="134" y="97"/>
                      <a:pt x="134" y="108"/>
                    </a:cubicBezTo>
                    <a:cubicBezTo>
                      <a:pt x="134" y="118"/>
                      <a:pt x="140" y="123"/>
                      <a:pt x="150" y="123"/>
                    </a:cubicBezTo>
                    <a:cubicBezTo>
                      <a:pt x="160" y="123"/>
                      <a:pt x="171" y="123"/>
                      <a:pt x="182" y="123"/>
                    </a:cubicBezTo>
                    <a:cubicBezTo>
                      <a:pt x="192" y="123"/>
                      <a:pt x="197" y="118"/>
                      <a:pt x="197" y="108"/>
                    </a:cubicBezTo>
                    <a:cubicBezTo>
                      <a:pt x="197" y="86"/>
                      <a:pt x="197" y="63"/>
                      <a:pt x="197" y="41"/>
                    </a:cubicBezTo>
                    <a:cubicBezTo>
                      <a:pt x="197" y="32"/>
                      <a:pt x="193" y="26"/>
                      <a:pt x="184" y="26"/>
                    </a:cubicBezTo>
                    <a:cubicBezTo>
                      <a:pt x="172" y="25"/>
                      <a:pt x="160" y="25"/>
                      <a:pt x="148" y="26"/>
                    </a:cubicBezTo>
                    <a:cubicBezTo>
                      <a:pt x="139" y="26"/>
                      <a:pt x="134" y="32"/>
                      <a:pt x="134" y="41"/>
                    </a:cubicBezTo>
                    <a:cubicBezTo>
                      <a:pt x="134" y="52"/>
                      <a:pt x="134" y="63"/>
                      <a:pt x="134" y="74"/>
                    </a:cubicBezTo>
                    <a:close/>
                    <a:moveTo>
                      <a:pt x="385" y="74"/>
                    </a:moveTo>
                    <a:cubicBezTo>
                      <a:pt x="385" y="63"/>
                      <a:pt x="385" y="52"/>
                      <a:pt x="385" y="41"/>
                    </a:cubicBezTo>
                    <a:cubicBezTo>
                      <a:pt x="385" y="32"/>
                      <a:pt x="380" y="26"/>
                      <a:pt x="371" y="26"/>
                    </a:cubicBezTo>
                    <a:cubicBezTo>
                      <a:pt x="359" y="25"/>
                      <a:pt x="347" y="25"/>
                      <a:pt x="335" y="26"/>
                    </a:cubicBezTo>
                    <a:cubicBezTo>
                      <a:pt x="326" y="26"/>
                      <a:pt x="321" y="32"/>
                      <a:pt x="321" y="41"/>
                    </a:cubicBezTo>
                    <a:cubicBezTo>
                      <a:pt x="321" y="63"/>
                      <a:pt x="321" y="86"/>
                      <a:pt x="321" y="108"/>
                    </a:cubicBezTo>
                    <a:cubicBezTo>
                      <a:pt x="321" y="118"/>
                      <a:pt x="327" y="123"/>
                      <a:pt x="337" y="123"/>
                    </a:cubicBezTo>
                    <a:cubicBezTo>
                      <a:pt x="348" y="123"/>
                      <a:pt x="358" y="123"/>
                      <a:pt x="369" y="123"/>
                    </a:cubicBezTo>
                    <a:cubicBezTo>
                      <a:pt x="379" y="123"/>
                      <a:pt x="385" y="118"/>
                      <a:pt x="385" y="108"/>
                    </a:cubicBezTo>
                    <a:cubicBezTo>
                      <a:pt x="385" y="97"/>
                      <a:pt x="385" y="85"/>
                      <a:pt x="385" y="74"/>
                    </a:cubicBezTo>
                    <a:close/>
                    <a:moveTo>
                      <a:pt x="105" y="74"/>
                    </a:moveTo>
                    <a:cubicBezTo>
                      <a:pt x="105" y="63"/>
                      <a:pt x="105" y="52"/>
                      <a:pt x="105" y="41"/>
                    </a:cubicBezTo>
                    <a:cubicBezTo>
                      <a:pt x="105" y="32"/>
                      <a:pt x="101" y="26"/>
                      <a:pt x="91" y="26"/>
                    </a:cubicBezTo>
                    <a:cubicBezTo>
                      <a:pt x="79" y="25"/>
                      <a:pt x="67" y="25"/>
                      <a:pt x="55" y="26"/>
                    </a:cubicBezTo>
                    <a:cubicBezTo>
                      <a:pt x="46" y="26"/>
                      <a:pt x="42" y="32"/>
                      <a:pt x="42" y="40"/>
                    </a:cubicBezTo>
                    <a:cubicBezTo>
                      <a:pt x="42" y="63"/>
                      <a:pt x="42" y="86"/>
                      <a:pt x="42" y="109"/>
                    </a:cubicBezTo>
                    <a:cubicBezTo>
                      <a:pt x="42" y="118"/>
                      <a:pt x="47" y="123"/>
                      <a:pt x="57" y="123"/>
                    </a:cubicBezTo>
                    <a:cubicBezTo>
                      <a:pt x="68" y="123"/>
                      <a:pt x="78" y="123"/>
                      <a:pt x="89" y="123"/>
                    </a:cubicBezTo>
                    <a:cubicBezTo>
                      <a:pt x="100" y="123"/>
                      <a:pt x="105" y="118"/>
                      <a:pt x="105" y="107"/>
                    </a:cubicBezTo>
                    <a:cubicBezTo>
                      <a:pt x="105" y="96"/>
                      <a:pt x="105" y="85"/>
                      <a:pt x="105" y="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  <p:sp>
            <p:nvSpPr>
              <p:cNvPr id="109" name="Freeform 57"/>
              <p:cNvSpPr>
                <a:spLocks/>
              </p:cNvSpPr>
              <p:nvPr/>
            </p:nvSpPr>
            <p:spPr bwMode="auto">
              <a:xfrm>
                <a:off x="4434" y="839"/>
                <a:ext cx="22" cy="22"/>
              </a:xfrm>
              <a:custGeom>
                <a:avLst/>
                <a:gdLst/>
                <a:ahLst/>
                <a:cxnLst>
                  <a:cxn ang="0">
                    <a:pos x="16" y="1"/>
                  </a:cxn>
                  <a:cxn ang="0">
                    <a:pos x="32" y="16"/>
                  </a:cxn>
                  <a:cxn ang="0">
                    <a:pos x="16" y="32"/>
                  </a:cxn>
                  <a:cxn ang="0">
                    <a:pos x="0" y="16"/>
                  </a:cxn>
                  <a:cxn ang="0">
                    <a:pos x="16" y="1"/>
                  </a:cxn>
                </a:cxnLst>
                <a:rect l="0" t="0" r="r" b="b"/>
                <a:pathLst>
                  <a:path w="32" h="32">
                    <a:moveTo>
                      <a:pt x="16" y="1"/>
                    </a:moveTo>
                    <a:cubicBezTo>
                      <a:pt x="25" y="0"/>
                      <a:pt x="31" y="7"/>
                      <a:pt x="32" y="16"/>
                    </a:cubicBezTo>
                    <a:cubicBezTo>
                      <a:pt x="32" y="24"/>
                      <a:pt x="25" y="32"/>
                      <a:pt x="16" y="32"/>
                    </a:cubicBezTo>
                    <a:cubicBezTo>
                      <a:pt x="8" y="32"/>
                      <a:pt x="0" y="25"/>
                      <a:pt x="0" y="16"/>
                    </a:cubicBezTo>
                    <a:cubicBezTo>
                      <a:pt x="0" y="8"/>
                      <a:pt x="7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  <p:sp>
            <p:nvSpPr>
              <p:cNvPr id="110" name="Freeform 58"/>
              <p:cNvSpPr>
                <a:spLocks/>
              </p:cNvSpPr>
              <p:nvPr/>
            </p:nvSpPr>
            <p:spPr bwMode="auto">
              <a:xfrm>
                <a:off x="4398" y="839"/>
                <a:ext cx="21" cy="2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15" y="1"/>
                  </a:cxn>
                  <a:cxn ang="0">
                    <a:pos x="31" y="16"/>
                  </a:cxn>
                  <a:cxn ang="0">
                    <a:pos x="16" y="32"/>
                  </a:cxn>
                  <a:cxn ang="0">
                    <a:pos x="0" y="16"/>
                  </a:cxn>
                </a:cxnLst>
                <a:rect l="0" t="0" r="r" b="b"/>
                <a:pathLst>
                  <a:path w="31" h="32">
                    <a:moveTo>
                      <a:pt x="0" y="16"/>
                    </a:moveTo>
                    <a:cubicBezTo>
                      <a:pt x="0" y="7"/>
                      <a:pt x="7" y="1"/>
                      <a:pt x="15" y="1"/>
                    </a:cubicBezTo>
                    <a:cubicBezTo>
                      <a:pt x="24" y="0"/>
                      <a:pt x="31" y="7"/>
                      <a:pt x="31" y="16"/>
                    </a:cubicBezTo>
                    <a:cubicBezTo>
                      <a:pt x="31" y="24"/>
                      <a:pt x="24" y="32"/>
                      <a:pt x="16" y="32"/>
                    </a:cubicBezTo>
                    <a:cubicBezTo>
                      <a:pt x="7" y="32"/>
                      <a:pt x="0" y="25"/>
                      <a:pt x="0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  <p:sp>
            <p:nvSpPr>
              <p:cNvPr id="111" name="Freeform 59"/>
              <p:cNvSpPr>
                <a:spLocks noEditPoints="1"/>
              </p:cNvSpPr>
              <p:nvPr/>
            </p:nvSpPr>
            <p:spPr bwMode="auto">
              <a:xfrm>
                <a:off x="4335" y="639"/>
                <a:ext cx="43" cy="66"/>
              </a:xfrm>
              <a:custGeom>
                <a:avLst/>
                <a:gdLst/>
                <a:ahLst/>
                <a:cxnLst>
                  <a:cxn ang="0">
                    <a:pos x="64" y="50"/>
                  </a:cxn>
                  <a:cxn ang="0">
                    <a:pos x="64" y="83"/>
                  </a:cxn>
                  <a:cxn ang="0">
                    <a:pos x="49" y="98"/>
                  </a:cxn>
                  <a:cxn ang="0">
                    <a:pos x="16" y="98"/>
                  </a:cxn>
                  <a:cxn ang="0">
                    <a:pos x="0" y="83"/>
                  </a:cxn>
                  <a:cxn ang="0">
                    <a:pos x="0" y="16"/>
                  </a:cxn>
                  <a:cxn ang="0">
                    <a:pos x="14" y="1"/>
                  </a:cxn>
                  <a:cxn ang="0">
                    <a:pos x="50" y="1"/>
                  </a:cxn>
                  <a:cxn ang="0">
                    <a:pos x="64" y="16"/>
                  </a:cxn>
                  <a:cxn ang="0">
                    <a:pos x="64" y="50"/>
                  </a:cxn>
                  <a:cxn ang="0">
                    <a:pos x="47" y="17"/>
                  </a:cxn>
                  <a:cxn ang="0">
                    <a:pos x="17" y="17"/>
                  </a:cxn>
                  <a:cxn ang="0">
                    <a:pos x="17" y="82"/>
                  </a:cxn>
                  <a:cxn ang="0">
                    <a:pos x="47" y="82"/>
                  </a:cxn>
                  <a:cxn ang="0">
                    <a:pos x="47" y="17"/>
                  </a:cxn>
                </a:cxnLst>
                <a:rect l="0" t="0" r="r" b="b"/>
                <a:pathLst>
                  <a:path w="64" h="98">
                    <a:moveTo>
                      <a:pt x="64" y="50"/>
                    </a:moveTo>
                    <a:cubicBezTo>
                      <a:pt x="64" y="61"/>
                      <a:pt x="64" y="72"/>
                      <a:pt x="64" y="83"/>
                    </a:cubicBezTo>
                    <a:cubicBezTo>
                      <a:pt x="64" y="93"/>
                      <a:pt x="58" y="98"/>
                      <a:pt x="49" y="98"/>
                    </a:cubicBezTo>
                    <a:cubicBezTo>
                      <a:pt x="38" y="98"/>
                      <a:pt x="27" y="98"/>
                      <a:pt x="16" y="98"/>
                    </a:cubicBezTo>
                    <a:cubicBezTo>
                      <a:pt x="6" y="98"/>
                      <a:pt x="1" y="93"/>
                      <a:pt x="0" y="83"/>
                    </a:cubicBezTo>
                    <a:cubicBezTo>
                      <a:pt x="0" y="61"/>
                      <a:pt x="0" y="38"/>
                      <a:pt x="0" y="16"/>
                    </a:cubicBezTo>
                    <a:cubicBezTo>
                      <a:pt x="1" y="7"/>
                      <a:pt x="5" y="1"/>
                      <a:pt x="14" y="1"/>
                    </a:cubicBezTo>
                    <a:cubicBezTo>
                      <a:pt x="26" y="0"/>
                      <a:pt x="38" y="0"/>
                      <a:pt x="50" y="1"/>
                    </a:cubicBezTo>
                    <a:cubicBezTo>
                      <a:pt x="59" y="1"/>
                      <a:pt x="64" y="7"/>
                      <a:pt x="64" y="16"/>
                    </a:cubicBezTo>
                    <a:cubicBezTo>
                      <a:pt x="64" y="27"/>
                      <a:pt x="64" y="38"/>
                      <a:pt x="64" y="50"/>
                    </a:cubicBezTo>
                    <a:close/>
                    <a:moveTo>
                      <a:pt x="47" y="17"/>
                    </a:moveTo>
                    <a:cubicBezTo>
                      <a:pt x="37" y="17"/>
                      <a:pt x="27" y="17"/>
                      <a:pt x="17" y="17"/>
                    </a:cubicBezTo>
                    <a:cubicBezTo>
                      <a:pt x="17" y="39"/>
                      <a:pt x="17" y="60"/>
                      <a:pt x="17" y="82"/>
                    </a:cubicBezTo>
                    <a:cubicBezTo>
                      <a:pt x="27" y="82"/>
                      <a:pt x="37" y="82"/>
                      <a:pt x="47" y="82"/>
                    </a:cubicBezTo>
                    <a:cubicBezTo>
                      <a:pt x="47" y="60"/>
                      <a:pt x="47" y="39"/>
                      <a:pt x="47" y="17"/>
                    </a:cubicBezTo>
                    <a:close/>
                  </a:path>
                </a:pathLst>
              </a:custGeom>
              <a:solidFill>
                <a:srgbClr val="4F81B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  <p:sp>
            <p:nvSpPr>
              <p:cNvPr id="112" name="Freeform 60"/>
              <p:cNvSpPr>
                <a:spLocks noEditPoints="1"/>
              </p:cNvSpPr>
              <p:nvPr/>
            </p:nvSpPr>
            <p:spPr bwMode="auto">
              <a:xfrm>
                <a:off x="4273" y="639"/>
                <a:ext cx="43" cy="66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0" y="16"/>
                  </a:cxn>
                  <a:cxn ang="0">
                    <a:pos x="14" y="1"/>
                  </a:cxn>
                  <a:cxn ang="0">
                    <a:pos x="50" y="1"/>
                  </a:cxn>
                  <a:cxn ang="0">
                    <a:pos x="63" y="16"/>
                  </a:cxn>
                  <a:cxn ang="0">
                    <a:pos x="63" y="83"/>
                  </a:cxn>
                  <a:cxn ang="0">
                    <a:pos x="48" y="98"/>
                  </a:cxn>
                  <a:cxn ang="0">
                    <a:pos x="16" y="98"/>
                  </a:cxn>
                  <a:cxn ang="0">
                    <a:pos x="0" y="83"/>
                  </a:cxn>
                  <a:cxn ang="0">
                    <a:pos x="0" y="49"/>
                  </a:cxn>
                  <a:cxn ang="0">
                    <a:pos x="47" y="17"/>
                  </a:cxn>
                  <a:cxn ang="0">
                    <a:pos x="17" y="17"/>
                  </a:cxn>
                  <a:cxn ang="0">
                    <a:pos x="17" y="82"/>
                  </a:cxn>
                  <a:cxn ang="0">
                    <a:pos x="47" y="82"/>
                  </a:cxn>
                  <a:cxn ang="0">
                    <a:pos x="47" y="17"/>
                  </a:cxn>
                </a:cxnLst>
                <a:rect l="0" t="0" r="r" b="b"/>
                <a:pathLst>
                  <a:path w="63" h="98">
                    <a:moveTo>
                      <a:pt x="0" y="49"/>
                    </a:moveTo>
                    <a:cubicBezTo>
                      <a:pt x="0" y="38"/>
                      <a:pt x="0" y="27"/>
                      <a:pt x="0" y="16"/>
                    </a:cubicBezTo>
                    <a:cubicBezTo>
                      <a:pt x="0" y="7"/>
                      <a:pt x="5" y="1"/>
                      <a:pt x="14" y="1"/>
                    </a:cubicBezTo>
                    <a:cubicBezTo>
                      <a:pt x="26" y="0"/>
                      <a:pt x="38" y="0"/>
                      <a:pt x="50" y="1"/>
                    </a:cubicBezTo>
                    <a:cubicBezTo>
                      <a:pt x="59" y="1"/>
                      <a:pt x="63" y="7"/>
                      <a:pt x="63" y="16"/>
                    </a:cubicBezTo>
                    <a:cubicBezTo>
                      <a:pt x="63" y="38"/>
                      <a:pt x="63" y="61"/>
                      <a:pt x="63" y="83"/>
                    </a:cubicBezTo>
                    <a:cubicBezTo>
                      <a:pt x="63" y="93"/>
                      <a:pt x="58" y="98"/>
                      <a:pt x="48" y="98"/>
                    </a:cubicBezTo>
                    <a:cubicBezTo>
                      <a:pt x="37" y="98"/>
                      <a:pt x="26" y="98"/>
                      <a:pt x="16" y="98"/>
                    </a:cubicBezTo>
                    <a:cubicBezTo>
                      <a:pt x="6" y="98"/>
                      <a:pt x="0" y="93"/>
                      <a:pt x="0" y="83"/>
                    </a:cubicBezTo>
                    <a:cubicBezTo>
                      <a:pt x="0" y="72"/>
                      <a:pt x="0" y="61"/>
                      <a:pt x="0" y="49"/>
                    </a:cubicBezTo>
                    <a:close/>
                    <a:moveTo>
                      <a:pt x="47" y="17"/>
                    </a:moveTo>
                    <a:cubicBezTo>
                      <a:pt x="37" y="17"/>
                      <a:pt x="27" y="17"/>
                      <a:pt x="17" y="17"/>
                    </a:cubicBezTo>
                    <a:cubicBezTo>
                      <a:pt x="17" y="39"/>
                      <a:pt x="17" y="60"/>
                      <a:pt x="17" y="82"/>
                    </a:cubicBezTo>
                    <a:cubicBezTo>
                      <a:pt x="27" y="82"/>
                      <a:pt x="37" y="82"/>
                      <a:pt x="47" y="82"/>
                    </a:cubicBezTo>
                    <a:cubicBezTo>
                      <a:pt x="47" y="60"/>
                      <a:pt x="47" y="39"/>
                      <a:pt x="47" y="17"/>
                    </a:cubicBezTo>
                    <a:close/>
                  </a:path>
                </a:pathLst>
              </a:custGeom>
              <a:solidFill>
                <a:srgbClr val="4F81B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  <p:sp>
            <p:nvSpPr>
              <p:cNvPr id="113" name="Freeform 61"/>
              <p:cNvSpPr>
                <a:spLocks noEditPoints="1"/>
              </p:cNvSpPr>
              <p:nvPr/>
            </p:nvSpPr>
            <p:spPr bwMode="auto">
              <a:xfrm>
                <a:off x="4399" y="639"/>
                <a:ext cx="44" cy="66"/>
              </a:xfrm>
              <a:custGeom>
                <a:avLst/>
                <a:gdLst/>
                <a:ahLst/>
                <a:cxnLst>
                  <a:cxn ang="0">
                    <a:pos x="64" y="49"/>
                  </a:cxn>
                  <a:cxn ang="0">
                    <a:pos x="64" y="83"/>
                  </a:cxn>
                  <a:cxn ang="0">
                    <a:pos x="48" y="98"/>
                  </a:cxn>
                  <a:cxn ang="0">
                    <a:pos x="16" y="98"/>
                  </a:cxn>
                  <a:cxn ang="0">
                    <a:pos x="0" y="83"/>
                  </a:cxn>
                  <a:cxn ang="0">
                    <a:pos x="0" y="16"/>
                  </a:cxn>
                  <a:cxn ang="0">
                    <a:pos x="14" y="1"/>
                  </a:cxn>
                  <a:cxn ang="0">
                    <a:pos x="50" y="1"/>
                  </a:cxn>
                  <a:cxn ang="0">
                    <a:pos x="64" y="16"/>
                  </a:cxn>
                  <a:cxn ang="0">
                    <a:pos x="64" y="49"/>
                  </a:cxn>
                  <a:cxn ang="0">
                    <a:pos x="47" y="82"/>
                  </a:cxn>
                  <a:cxn ang="0">
                    <a:pos x="47" y="17"/>
                  </a:cxn>
                  <a:cxn ang="0">
                    <a:pos x="17" y="17"/>
                  </a:cxn>
                  <a:cxn ang="0">
                    <a:pos x="17" y="82"/>
                  </a:cxn>
                  <a:cxn ang="0">
                    <a:pos x="47" y="82"/>
                  </a:cxn>
                </a:cxnLst>
                <a:rect l="0" t="0" r="r" b="b"/>
                <a:pathLst>
                  <a:path w="64" h="98">
                    <a:moveTo>
                      <a:pt x="64" y="49"/>
                    </a:moveTo>
                    <a:cubicBezTo>
                      <a:pt x="64" y="60"/>
                      <a:pt x="64" y="72"/>
                      <a:pt x="64" y="83"/>
                    </a:cubicBezTo>
                    <a:cubicBezTo>
                      <a:pt x="64" y="93"/>
                      <a:pt x="58" y="98"/>
                      <a:pt x="48" y="98"/>
                    </a:cubicBezTo>
                    <a:cubicBezTo>
                      <a:pt x="37" y="98"/>
                      <a:pt x="27" y="98"/>
                      <a:pt x="16" y="98"/>
                    </a:cubicBezTo>
                    <a:cubicBezTo>
                      <a:pt x="6" y="98"/>
                      <a:pt x="0" y="93"/>
                      <a:pt x="0" y="83"/>
                    </a:cubicBezTo>
                    <a:cubicBezTo>
                      <a:pt x="0" y="61"/>
                      <a:pt x="0" y="38"/>
                      <a:pt x="0" y="16"/>
                    </a:cubicBezTo>
                    <a:cubicBezTo>
                      <a:pt x="0" y="7"/>
                      <a:pt x="5" y="1"/>
                      <a:pt x="14" y="1"/>
                    </a:cubicBezTo>
                    <a:cubicBezTo>
                      <a:pt x="26" y="0"/>
                      <a:pt x="38" y="0"/>
                      <a:pt x="50" y="1"/>
                    </a:cubicBezTo>
                    <a:cubicBezTo>
                      <a:pt x="59" y="1"/>
                      <a:pt x="64" y="7"/>
                      <a:pt x="64" y="16"/>
                    </a:cubicBezTo>
                    <a:cubicBezTo>
                      <a:pt x="64" y="27"/>
                      <a:pt x="64" y="38"/>
                      <a:pt x="64" y="49"/>
                    </a:cubicBezTo>
                    <a:close/>
                    <a:moveTo>
                      <a:pt x="47" y="82"/>
                    </a:moveTo>
                    <a:cubicBezTo>
                      <a:pt x="47" y="60"/>
                      <a:pt x="47" y="38"/>
                      <a:pt x="47" y="17"/>
                    </a:cubicBezTo>
                    <a:cubicBezTo>
                      <a:pt x="37" y="17"/>
                      <a:pt x="27" y="17"/>
                      <a:pt x="17" y="17"/>
                    </a:cubicBezTo>
                    <a:cubicBezTo>
                      <a:pt x="17" y="39"/>
                      <a:pt x="17" y="60"/>
                      <a:pt x="17" y="82"/>
                    </a:cubicBezTo>
                    <a:cubicBezTo>
                      <a:pt x="27" y="82"/>
                      <a:pt x="37" y="82"/>
                      <a:pt x="47" y="8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  <p:sp>
            <p:nvSpPr>
              <p:cNvPr id="114" name="Freeform 62"/>
              <p:cNvSpPr>
                <a:spLocks noEditPoints="1"/>
              </p:cNvSpPr>
              <p:nvPr/>
            </p:nvSpPr>
            <p:spPr bwMode="auto">
              <a:xfrm>
                <a:off x="4211" y="639"/>
                <a:ext cx="43" cy="66"/>
              </a:xfrm>
              <a:custGeom>
                <a:avLst/>
                <a:gdLst/>
                <a:ahLst/>
                <a:cxnLst>
                  <a:cxn ang="0">
                    <a:pos x="63" y="49"/>
                  </a:cxn>
                  <a:cxn ang="0">
                    <a:pos x="63" y="82"/>
                  </a:cxn>
                  <a:cxn ang="0">
                    <a:pos x="47" y="98"/>
                  </a:cxn>
                  <a:cxn ang="0">
                    <a:pos x="15" y="98"/>
                  </a:cxn>
                  <a:cxn ang="0">
                    <a:pos x="0" y="84"/>
                  </a:cxn>
                  <a:cxn ang="0">
                    <a:pos x="0" y="15"/>
                  </a:cxn>
                  <a:cxn ang="0">
                    <a:pos x="13" y="1"/>
                  </a:cxn>
                  <a:cxn ang="0">
                    <a:pos x="49" y="1"/>
                  </a:cxn>
                  <a:cxn ang="0">
                    <a:pos x="63" y="16"/>
                  </a:cxn>
                  <a:cxn ang="0">
                    <a:pos x="63" y="49"/>
                  </a:cxn>
                  <a:cxn ang="0">
                    <a:pos x="47" y="82"/>
                  </a:cxn>
                  <a:cxn ang="0">
                    <a:pos x="47" y="17"/>
                  </a:cxn>
                  <a:cxn ang="0">
                    <a:pos x="20" y="16"/>
                  </a:cxn>
                  <a:cxn ang="0">
                    <a:pos x="16" y="21"/>
                  </a:cxn>
                  <a:cxn ang="0">
                    <a:pos x="16" y="77"/>
                  </a:cxn>
                  <a:cxn ang="0">
                    <a:pos x="16" y="82"/>
                  </a:cxn>
                  <a:cxn ang="0">
                    <a:pos x="47" y="82"/>
                  </a:cxn>
                </a:cxnLst>
                <a:rect l="0" t="0" r="r" b="b"/>
                <a:pathLst>
                  <a:path w="63" h="98">
                    <a:moveTo>
                      <a:pt x="63" y="49"/>
                    </a:moveTo>
                    <a:cubicBezTo>
                      <a:pt x="63" y="60"/>
                      <a:pt x="63" y="71"/>
                      <a:pt x="63" y="82"/>
                    </a:cubicBezTo>
                    <a:cubicBezTo>
                      <a:pt x="63" y="93"/>
                      <a:pt x="58" y="98"/>
                      <a:pt x="47" y="98"/>
                    </a:cubicBezTo>
                    <a:cubicBezTo>
                      <a:pt x="36" y="98"/>
                      <a:pt x="26" y="98"/>
                      <a:pt x="15" y="98"/>
                    </a:cubicBezTo>
                    <a:cubicBezTo>
                      <a:pt x="5" y="98"/>
                      <a:pt x="0" y="93"/>
                      <a:pt x="0" y="84"/>
                    </a:cubicBezTo>
                    <a:cubicBezTo>
                      <a:pt x="0" y="61"/>
                      <a:pt x="0" y="38"/>
                      <a:pt x="0" y="15"/>
                    </a:cubicBezTo>
                    <a:cubicBezTo>
                      <a:pt x="0" y="7"/>
                      <a:pt x="4" y="1"/>
                      <a:pt x="13" y="1"/>
                    </a:cubicBezTo>
                    <a:cubicBezTo>
                      <a:pt x="25" y="0"/>
                      <a:pt x="37" y="0"/>
                      <a:pt x="49" y="1"/>
                    </a:cubicBezTo>
                    <a:cubicBezTo>
                      <a:pt x="59" y="1"/>
                      <a:pt x="63" y="7"/>
                      <a:pt x="63" y="16"/>
                    </a:cubicBezTo>
                    <a:cubicBezTo>
                      <a:pt x="63" y="27"/>
                      <a:pt x="63" y="38"/>
                      <a:pt x="63" y="49"/>
                    </a:cubicBezTo>
                    <a:close/>
                    <a:moveTo>
                      <a:pt x="47" y="82"/>
                    </a:moveTo>
                    <a:cubicBezTo>
                      <a:pt x="47" y="60"/>
                      <a:pt x="47" y="38"/>
                      <a:pt x="47" y="17"/>
                    </a:cubicBezTo>
                    <a:cubicBezTo>
                      <a:pt x="38" y="17"/>
                      <a:pt x="29" y="17"/>
                      <a:pt x="20" y="16"/>
                    </a:cubicBezTo>
                    <a:cubicBezTo>
                      <a:pt x="16" y="16"/>
                      <a:pt x="15" y="18"/>
                      <a:pt x="16" y="21"/>
                    </a:cubicBezTo>
                    <a:cubicBezTo>
                      <a:pt x="16" y="40"/>
                      <a:pt x="16" y="59"/>
                      <a:pt x="16" y="77"/>
                    </a:cubicBezTo>
                    <a:cubicBezTo>
                      <a:pt x="16" y="79"/>
                      <a:pt x="16" y="80"/>
                      <a:pt x="16" y="82"/>
                    </a:cubicBezTo>
                    <a:cubicBezTo>
                      <a:pt x="26" y="82"/>
                      <a:pt x="36" y="82"/>
                      <a:pt x="47" y="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4F81BD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  <p:sp>
            <p:nvSpPr>
              <p:cNvPr id="115" name="Freeform 63"/>
              <p:cNvSpPr>
                <a:spLocks/>
              </p:cNvSpPr>
              <p:nvPr/>
            </p:nvSpPr>
            <p:spPr bwMode="auto">
              <a:xfrm>
                <a:off x="4347" y="650"/>
                <a:ext cx="20" cy="44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65"/>
                  </a:cxn>
                  <a:cxn ang="0">
                    <a:pos x="0" y="65"/>
                  </a:cxn>
                  <a:cxn ang="0">
                    <a:pos x="0" y="0"/>
                  </a:cxn>
                  <a:cxn ang="0">
                    <a:pos x="30" y="0"/>
                  </a:cxn>
                </a:cxnLst>
                <a:rect l="0" t="0" r="r" b="b"/>
                <a:pathLst>
                  <a:path w="30" h="65">
                    <a:moveTo>
                      <a:pt x="30" y="0"/>
                    </a:moveTo>
                    <a:cubicBezTo>
                      <a:pt x="30" y="22"/>
                      <a:pt x="30" y="43"/>
                      <a:pt x="30" y="65"/>
                    </a:cubicBezTo>
                    <a:cubicBezTo>
                      <a:pt x="20" y="65"/>
                      <a:pt x="10" y="65"/>
                      <a:pt x="0" y="65"/>
                    </a:cubicBezTo>
                    <a:cubicBezTo>
                      <a:pt x="0" y="43"/>
                      <a:pt x="0" y="22"/>
                      <a:pt x="0" y="0"/>
                    </a:cubicBezTo>
                    <a:cubicBezTo>
                      <a:pt x="10" y="0"/>
                      <a:pt x="20" y="0"/>
                      <a:pt x="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  <p:sp>
            <p:nvSpPr>
              <p:cNvPr id="116" name="Freeform 64"/>
              <p:cNvSpPr>
                <a:spLocks/>
              </p:cNvSpPr>
              <p:nvPr/>
            </p:nvSpPr>
            <p:spPr bwMode="auto">
              <a:xfrm>
                <a:off x="4285" y="650"/>
                <a:ext cx="20" cy="44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65"/>
                  </a:cxn>
                  <a:cxn ang="0">
                    <a:pos x="0" y="65"/>
                  </a:cxn>
                  <a:cxn ang="0">
                    <a:pos x="0" y="0"/>
                  </a:cxn>
                  <a:cxn ang="0">
                    <a:pos x="30" y="0"/>
                  </a:cxn>
                </a:cxnLst>
                <a:rect l="0" t="0" r="r" b="b"/>
                <a:pathLst>
                  <a:path w="30" h="65">
                    <a:moveTo>
                      <a:pt x="30" y="0"/>
                    </a:moveTo>
                    <a:cubicBezTo>
                      <a:pt x="30" y="22"/>
                      <a:pt x="30" y="43"/>
                      <a:pt x="30" y="65"/>
                    </a:cubicBezTo>
                    <a:cubicBezTo>
                      <a:pt x="20" y="65"/>
                      <a:pt x="10" y="65"/>
                      <a:pt x="0" y="65"/>
                    </a:cubicBezTo>
                    <a:cubicBezTo>
                      <a:pt x="0" y="43"/>
                      <a:pt x="0" y="22"/>
                      <a:pt x="0" y="0"/>
                    </a:cubicBezTo>
                    <a:cubicBezTo>
                      <a:pt x="10" y="0"/>
                      <a:pt x="20" y="0"/>
                      <a:pt x="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  <p:sp>
            <p:nvSpPr>
              <p:cNvPr id="117" name="Freeform 65"/>
              <p:cNvSpPr>
                <a:spLocks/>
              </p:cNvSpPr>
              <p:nvPr/>
            </p:nvSpPr>
            <p:spPr bwMode="auto">
              <a:xfrm>
                <a:off x="4411" y="650"/>
                <a:ext cx="20" cy="44"/>
              </a:xfrm>
              <a:custGeom>
                <a:avLst/>
                <a:gdLst/>
                <a:ahLst/>
                <a:cxnLst>
                  <a:cxn ang="0">
                    <a:pos x="30" y="65"/>
                  </a:cxn>
                  <a:cxn ang="0">
                    <a:pos x="0" y="65"/>
                  </a:cxn>
                  <a:cxn ang="0">
                    <a:pos x="0" y="0"/>
                  </a:cxn>
                  <a:cxn ang="0">
                    <a:pos x="30" y="0"/>
                  </a:cxn>
                  <a:cxn ang="0">
                    <a:pos x="30" y="65"/>
                  </a:cxn>
                </a:cxnLst>
                <a:rect l="0" t="0" r="r" b="b"/>
                <a:pathLst>
                  <a:path w="30" h="65">
                    <a:moveTo>
                      <a:pt x="30" y="65"/>
                    </a:moveTo>
                    <a:cubicBezTo>
                      <a:pt x="20" y="65"/>
                      <a:pt x="10" y="65"/>
                      <a:pt x="0" y="65"/>
                    </a:cubicBezTo>
                    <a:cubicBezTo>
                      <a:pt x="0" y="43"/>
                      <a:pt x="0" y="22"/>
                      <a:pt x="0" y="0"/>
                    </a:cubicBezTo>
                    <a:cubicBezTo>
                      <a:pt x="10" y="0"/>
                      <a:pt x="20" y="0"/>
                      <a:pt x="30" y="0"/>
                    </a:cubicBezTo>
                    <a:cubicBezTo>
                      <a:pt x="30" y="21"/>
                      <a:pt x="30" y="43"/>
                      <a:pt x="30" y="65"/>
                    </a:cubicBezTo>
                    <a:close/>
                  </a:path>
                </a:pathLst>
              </a:custGeom>
              <a:solidFill>
                <a:srgbClr val="4F81B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  <p:sp>
            <p:nvSpPr>
              <p:cNvPr id="118" name="Freeform 66"/>
              <p:cNvSpPr>
                <a:spLocks/>
              </p:cNvSpPr>
              <p:nvPr/>
            </p:nvSpPr>
            <p:spPr bwMode="auto">
              <a:xfrm>
                <a:off x="4221" y="650"/>
                <a:ext cx="22" cy="44"/>
              </a:xfrm>
              <a:custGeom>
                <a:avLst/>
                <a:gdLst/>
                <a:ahLst/>
                <a:cxnLst>
                  <a:cxn ang="0">
                    <a:pos x="32" y="66"/>
                  </a:cxn>
                  <a:cxn ang="0">
                    <a:pos x="1" y="66"/>
                  </a:cxn>
                  <a:cxn ang="0">
                    <a:pos x="1" y="61"/>
                  </a:cxn>
                  <a:cxn ang="0">
                    <a:pos x="1" y="5"/>
                  </a:cxn>
                  <a:cxn ang="0">
                    <a:pos x="5" y="0"/>
                  </a:cxn>
                  <a:cxn ang="0">
                    <a:pos x="32" y="1"/>
                  </a:cxn>
                  <a:cxn ang="0">
                    <a:pos x="32" y="66"/>
                  </a:cxn>
                </a:cxnLst>
                <a:rect l="0" t="0" r="r" b="b"/>
                <a:pathLst>
                  <a:path w="32" h="66">
                    <a:moveTo>
                      <a:pt x="32" y="66"/>
                    </a:moveTo>
                    <a:cubicBezTo>
                      <a:pt x="21" y="66"/>
                      <a:pt x="11" y="66"/>
                      <a:pt x="1" y="66"/>
                    </a:cubicBezTo>
                    <a:cubicBezTo>
                      <a:pt x="1" y="64"/>
                      <a:pt x="1" y="63"/>
                      <a:pt x="1" y="61"/>
                    </a:cubicBezTo>
                    <a:cubicBezTo>
                      <a:pt x="1" y="43"/>
                      <a:pt x="1" y="24"/>
                      <a:pt x="1" y="5"/>
                    </a:cubicBezTo>
                    <a:cubicBezTo>
                      <a:pt x="0" y="2"/>
                      <a:pt x="1" y="0"/>
                      <a:pt x="5" y="0"/>
                    </a:cubicBezTo>
                    <a:cubicBezTo>
                      <a:pt x="14" y="1"/>
                      <a:pt x="23" y="1"/>
                      <a:pt x="32" y="1"/>
                    </a:cubicBezTo>
                    <a:cubicBezTo>
                      <a:pt x="32" y="22"/>
                      <a:pt x="32" y="44"/>
                      <a:pt x="32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4F81BD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</p:grpSp>
        <p:grpSp>
          <p:nvGrpSpPr>
            <p:cNvPr id="90" name="Group 205"/>
            <p:cNvGrpSpPr/>
            <p:nvPr/>
          </p:nvGrpSpPr>
          <p:grpSpPr>
            <a:xfrm>
              <a:off x="10142746" y="774484"/>
              <a:ext cx="285365" cy="354405"/>
              <a:chOff x="111125" y="3381375"/>
              <a:chExt cx="1147763" cy="1557338"/>
            </a:xfrm>
          </p:grpSpPr>
          <p:sp>
            <p:nvSpPr>
              <p:cNvPr id="91" name="Freeform 2"/>
              <p:cNvSpPr>
                <a:spLocks noChangeArrowheads="1"/>
              </p:cNvSpPr>
              <p:nvPr/>
            </p:nvSpPr>
            <p:spPr bwMode="auto">
              <a:xfrm>
                <a:off x="111125" y="3646488"/>
                <a:ext cx="1144588" cy="1169987"/>
              </a:xfrm>
              <a:custGeom>
                <a:avLst/>
                <a:gdLst>
                  <a:gd name="T0" fmla="*/ 3179 w 3180"/>
                  <a:gd name="T1" fmla="*/ 0 h 3248"/>
                  <a:gd name="T2" fmla="*/ 3179 w 3180"/>
                  <a:gd name="T3" fmla="*/ 0 h 3248"/>
                  <a:gd name="T4" fmla="*/ 3179 w 3180"/>
                  <a:gd name="T5" fmla="*/ 3247 h 3248"/>
                  <a:gd name="T6" fmla="*/ 0 w 3180"/>
                  <a:gd name="T7" fmla="*/ 3247 h 3248"/>
                  <a:gd name="T8" fmla="*/ 0 w 3180"/>
                  <a:gd name="T9" fmla="*/ 0 h 3248"/>
                  <a:gd name="T10" fmla="*/ 3179 w 3180"/>
                  <a:gd name="T11" fmla="*/ 0 h 3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80" h="3248">
                    <a:moveTo>
                      <a:pt x="3179" y="0"/>
                    </a:moveTo>
                    <a:lnTo>
                      <a:pt x="3179" y="0"/>
                    </a:lnTo>
                    <a:cubicBezTo>
                      <a:pt x="3179" y="1082"/>
                      <a:pt x="3179" y="2164"/>
                      <a:pt x="3179" y="3247"/>
                    </a:cubicBezTo>
                    <a:cubicBezTo>
                      <a:pt x="2117" y="3247"/>
                      <a:pt x="1062" y="3247"/>
                      <a:pt x="0" y="3247"/>
                    </a:cubicBezTo>
                    <a:cubicBezTo>
                      <a:pt x="0" y="2164"/>
                      <a:pt x="0" y="1082"/>
                      <a:pt x="0" y="0"/>
                    </a:cubicBezTo>
                    <a:cubicBezTo>
                      <a:pt x="1062" y="0"/>
                      <a:pt x="2117" y="0"/>
                      <a:pt x="3179" y="0"/>
                    </a:cubicBezTo>
                  </a:path>
                </a:pathLst>
              </a:custGeom>
              <a:solidFill>
                <a:srgbClr val="4F81B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92" name="Freeform 3"/>
              <p:cNvSpPr>
                <a:spLocks noChangeArrowheads="1"/>
              </p:cNvSpPr>
              <p:nvPr/>
            </p:nvSpPr>
            <p:spPr bwMode="auto">
              <a:xfrm>
                <a:off x="111125" y="3381375"/>
                <a:ext cx="1144588" cy="250825"/>
              </a:xfrm>
              <a:custGeom>
                <a:avLst/>
                <a:gdLst>
                  <a:gd name="T0" fmla="*/ 3179 w 3180"/>
                  <a:gd name="T1" fmla="*/ 694 h 695"/>
                  <a:gd name="T2" fmla="*/ 3179 w 3180"/>
                  <a:gd name="T3" fmla="*/ 694 h 695"/>
                  <a:gd name="T4" fmla="*/ 0 w 3180"/>
                  <a:gd name="T5" fmla="*/ 694 h 695"/>
                  <a:gd name="T6" fmla="*/ 0 w 3180"/>
                  <a:gd name="T7" fmla="*/ 653 h 695"/>
                  <a:gd name="T8" fmla="*/ 0 w 3180"/>
                  <a:gd name="T9" fmla="*/ 215 h 695"/>
                  <a:gd name="T10" fmla="*/ 215 w 3180"/>
                  <a:gd name="T11" fmla="*/ 0 h 695"/>
                  <a:gd name="T12" fmla="*/ 666 w 3180"/>
                  <a:gd name="T13" fmla="*/ 0 h 695"/>
                  <a:gd name="T14" fmla="*/ 2117 w 3180"/>
                  <a:gd name="T15" fmla="*/ 0 h 695"/>
                  <a:gd name="T16" fmla="*/ 2964 w 3180"/>
                  <a:gd name="T17" fmla="*/ 0 h 695"/>
                  <a:gd name="T18" fmla="*/ 3179 w 3180"/>
                  <a:gd name="T19" fmla="*/ 215 h 695"/>
                  <a:gd name="T20" fmla="*/ 3179 w 3180"/>
                  <a:gd name="T21" fmla="*/ 660 h 695"/>
                  <a:gd name="T22" fmla="*/ 3179 w 3180"/>
                  <a:gd name="T23" fmla="*/ 694 h 695"/>
                  <a:gd name="T24" fmla="*/ 3123 w 3180"/>
                  <a:gd name="T25" fmla="*/ 639 h 695"/>
                  <a:gd name="T26" fmla="*/ 3123 w 3180"/>
                  <a:gd name="T27" fmla="*/ 639 h 695"/>
                  <a:gd name="T28" fmla="*/ 3123 w 3180"/>
                  <a:gd name="T29" fmla="*/ 223 h 695"/>
                  <a:gd name="T30" fmla="*/ 2957 w 3180"/>
                  <a:gd name="T31" fmla="*/ 56 h 695"/>
                  <a:gd name="T32" fmla="*/ 2089 w 3180"/>
                  <a:gd name="T33" fmla="*/ 56 h 695"/>
                  <a:gd name="T34" fmla="*/ 708 w 3180"/>
                  <a:gd name="T35" fmla="*/ 56 h 695"/>
                  <a:gd name="T36" fmla="*/ 215 w 3180"/>
                  <a:gd name="T37" fmla="*/ 56 h 695"/>
                  <a:gd name="T38" fmla="*/ 55 w 3180"/>
                  <a:gd name="T39" fmla="*/ 215 h 695"/>
                  <a:gd name="T40" fmla="*/ 55 w 3180"/>
                  <a:gd name="T41" fmla="*/ 597 h 695"/>
                  <a:gd name="T42" fmla="*/ 97 w 3180"/>
                  <a:gd name="T43" fmla="*/ 639 h 695"/>
                  <a:gd name="T44" fmla="*/ 1652 w 3180"/>
                  <a:gd name="T45" fmla="*/ 639 h 695"/>
                  <a:gd name="T46" fmla="*/ 3068 w 3180"/>
                  <a:gd name="T47" fmla="*/ 639 h 695"/>
                  <a:gd name="T48" fmla="*/ 3123 w 3180"/>
                  <a:gd name="T49" fmla="*/ 639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180" h="695">
                    <a:moveTo>
                      <a:pt x="3179" y="694"/>
                    </a:moveTo>
                    <a:lnTo>
                      <a:pt x="3179" y="694"/>
                    </a:lnTo>
                    <a:cubicBezTo>
                      <a:pt x="2117" y="694"/>
                      <a:pt x="1062" y="694"/>
                      <a:pt x="0" y="694"/>
                    </a:cubicBezTo>
                    <a:cubicBezTo>
                      <a:pt x="0" y="680"/>
                      <a:pt x="0" y="667"/>
                      <a:pt x="0" y="653"/>
                    </a:cubicBezTo>
                    <a:cubicBezTo>
                      <a:pt x="0" y="507"/>
                      <a:pt x="0" y="361"/>
                      <a:pt x="0" y="215"/>
                    </a:cubicBezTo>
                    <a:cubicBezTo>
                      <a:pt x="0" y="91"/>
                      <a:pt x="90" y="0"/>
                      <a:pt x="215" y="0"/>
                    </a:cubicBezTo>
                    <a:cubicBezTo>
                      <a:pt x="368" y="0"/>
                      <a:pt x="520" y="0"/>
                      <a:pt x="666" y="0"/>
                    </a:cubicBezTo>
                    <a:cubicBezTo>
                      <a:pt x="1152" y="0"/>
                      <a:pt x="1631" y="0"/>
                      <a:pt x="2117" y="0"/>
                    </a:cubicBezTo>
                    <a:cubicBezTo>
                      <a:pt x="2401" y="0"/>
                      <a:pt x="2686" y="0"/>
                      <a:pt x="2964" y="0"/>
                    </a:cubicBezTo>
                    <a:cubicBezTo>
                      <a:pt x="3089" y="0"/>
                      <a:pt x="3179" y="97"/>
                      <a:pt x="3179" y="215"/>
                    </a:cubicBezTo>
                    <a:cubicBezTo>
                      <a:pt x="3179" y="368"/>
                      <a:pt x="3179" y="514"/>
                      <a:pt x="3179" y="660"/>
                    </a:cubicBezTo>
                    <a:cubicBezTo>
                      <a:pt x="3179" y="674"/>
                      <a:pt x="3179" y="680"/>
                      <a:pt x="3179" y="694"/>
                    </a:cubicBezTo>
                    <a:close/>
                    <a:moveTo>
                      <a:pt x="3123" y="639"/>
                    </a:moveTo>
                    <a:lnTo>
                      <a:pt x="3123" y="639"/>
                    </a:lnTo>
                    <a:cubicBezTo>
                      <a:pt x="3123" y="500"/>
                      <a:pt x="3123" y="361"/>
                      <a:pt x="3123" y="223"/>
                    </a:cubicBezTo>
                    <a:cubicBezTo>
                      <a:pt x="3130" y="146"/>
                      <a:pt x="3068" y="56"/>
                      <a:pt x="2957" y="56"/>
                    </a:cubicBezTo>
                    <a:cubicBezTo>
                      <a:pt x="2665" y="56"/>
                      <a:pt x="2381" y="56"/>
                      <a:pt x="2089" y="56"/>
                    </a:cubicBezTo>
                    <a:cubicBezTo>
                      <a:pt x="1631" y="56"/>
                      <a:pt x="1166" y="56"/>
                      <a:pt x="708" y="56"/>
                    </a:cubicBezTo>
                    <a:cubicBezTo>
                      <a:pt x="548" y="56"/>
                      <a:pt x="382" y="56"/>
                      <a:pt x="215" y="56"/>
                    </a:cubicBezTo>
                    <a:cubicBezTo>
                      <a:pt x="118" y="56"/>
                      <a:pt x="55" y="125"/>
                      <a:pt x="55" y="215"/>
                    </a:cubicBezTo>
                    <a:cubicBezTo>
                      <a:pt x="55" y="347"/>
                      <a:pt x="55" y="472"/>
                      <a:pt x="55" y="597"/>
                    </a:cubicBezTo>
                    <a:cubicBezTo>
                      <a:pt x="55" y="639"/>
                      <a:pt x="55" y="639"/>
                      <a:pt x="97" y="639"/>
                    </a:cubicBezTo>
                    <a:cubicBezTo>
                      <a:pt x="618" y="639"/>
                      <a:pt x="1138" y="639"/>
                      <a:pt x="1652" y="639"/>
                    </a:cubicBezTo>
                    <a:cubicBezTo>
                      <a:pt x="2124" y="639"/>
                      <a:pt x="2596" y="639"/>
                      <a:pt x="3068" y="639"/>
                    </a:cubicBezTo>
                    <a:cubicBezTo>
                      <a:pt x="3089" y="639"/>
                      <a:pt x="3102" y="639"/>
                      <a:pt x="3123" y="639"/>
                    </a:cubicBezTo>
                    <a:close/>
                  </a:path>
                </a:pathLst>
              </a:custGeom>
              <a:solidFill>
                <a:srgbClr val="4F81BD"/>
              </a:solidFill>
              <a:ln w="9525" cap="flat">
                <a:solidFill>
                  <a:srgbClr val="4F81BD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93" name="Freeform 4"/>
              <p:cNvSpPr>
                <a:spLocks noChangeArrowheads="1"/>
              </p:cNvSpPr>
              <p:nvPr/>
            </p:nvSpPr>
            <p:spPr bwMode="auto">
              <a:xfrm>
                <a:off x="111125" y="4830763"/>
                <a:ext cx="1147763" cy="107950"/>
              </a:xfrm>
              <a:custGeom>
                <a:avLst/>
                <a:gdLst>
                  <a:gd name="T0" fmla="*/ 0 w 3187"/>
                  <a:gd name="T1" fmla="*/ 0 h 299"/>
                  <a:gd name="T2" fmla="*/ 0 w 3187"/>
                  <a:gd name="T3" fmla="*/ 0 h 299"/>
                  <a:gd name="T4" fmla="*/ 3179 w 3187"/>
                  <a:gd name="T5" fmla="*/ 0 h 299"/>
                  <a:gd name="T6" fmla="*/ 3144 w 3187"/>
                  <a:gd name="T7" fmla="*/ 208 h 299"/>
                  <a:gd name="T8" fmla="*/ 2964 w 3187"/>
                  <a:gd name="T9" fmla="*/ 298 h 299"/>
                  <a:gd name="T10" fmla="*/ 2519 w 3187"/>
                  <a:gd name="T11" fmla="*/ 298 h 299"/>
                  <a:gd name="T12" fmla="*/ 1034 w 3187"/>
                  <a:gd name="T13" fmla="*/ 298 h 299"/>
                  <a:gd name="T14" fmla="*/ 215 w 3187"/>
                  <a:gd name="T15" fmla="*/ 298 h 299"/>
                  <a:gd name="T16" fmla="*/ 0 w 3187"/>
                  <a:gd name="T17" fmla="*/ 76 h 299"/>
                  <a:gd name="T18" fmla="*/ 0 w 3187"/>
                  <a:gd name="T19" fmla="*/ 0 h 299"/>
                  <a:gd name="T20" fmla="*/ 55 w 3187"/>
                  <a:gd name="T21" fmla="*/ 56 h 299"/>
                  <a:gd name="T22" fmla="*/ 55 w 3187"/>
                  <a:gd name="T23" fmla="*/ 56 h 299"/>
                  <a:gd name="T24" fmla="*/ 55 w 3187"/>
                  <a:gd name="T25" fmla="*/ 118 h 299"/>
                  <a:gd name="T26" fmla="*/ 222 w 3187"/>
                  <a:gd name="T27" fmla="*/ 243 h 299"/>
                  <a:gd name="T28" fmla="*/ 1069 w 3187"/>
                  <a:gd name="T29" fmla="*/ 243 h 299"/>
                  <a:gd name="T30" fmla="*/ 2950 w 3187"/>
                  <a:gd name="T31" fmla="*/ 243 h 299"/>
                  <a:gd name="T32" fmla="*/ 2984 w 3187"/>
                  <a:gd name="T33" fmla="*/ 243 h 299"/>
                  <a:gd name="T34" fmla="*/ 3123 w 3187"/>
                  <a:gd name="T35" fmla="*/ 56 h 299"/>
                  <a:gd name="T36" fmla="*/ 55 w 3187"/>
                  <a:gd name="T37" fmla="*/ 56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87" h="299">
                    <a:moveTo>
                      <a:pt x="0" y="0"/>
                    </a:moveTo>
                    <a:lnTo>
                      <a:pt x="0" y="0"/>
                    </a:lnTo>
                    <a:cubicBezTo>
                      <a:pt x="1062" y="0"/>
                      <a:pt x="2117" y="0"/>
                      <a:pt x="3179" y="0"/>
                    </a:cubicBezTo>
                    <a:cubicBezTo>
                      <a:pt x="3186" y="76"/>
                      <a:pt x="3186" y="146"/>
                      <a:pt x="3144" y="208"/>
                    </a:cubicBezTo>
                    <a:cubicBezTo>
                      <a:pt x="3096" y="271"/>
                      <a:pt x="3040" y="298"/>
                      <a:pt x="2964" y="298"/>
                    </a:cubicBezTo>
                    <a:cubicBezTo>
                      <a:pt x="2818" y="298"/>
                      <a:pt x="2665" y="298"/>
                      <a:pt x="2519" y="298"/>
                    </a:cubicBezTo>
                    <a:cubicBezTo>
                      <a:pt x="2026" y="298"/>
                      <a:pt x="1527" y="298"/>
                      <a:pt x="1034" y="298"/>
                    </a:cubicBezTo>
                    <a:cubicBezTo>
                      <a:pt x="756" y="298"/>
                      <a:pt x="486" y="298"/>
                      <a:pt x="215" y="298"/>
                    </a:cubicBezTo>
                    <a:cubicBezTo>
                      <a:pt x="90" y="298"/>
                      <a:pt x="0" y="201"/>
                      <a:pt x="0" y="76"/>
                    </a:cubicBezTo>
                    <a:cubicBezTo>
                      <a:pt x="0" y="56"/>
                      <a:pt x="0" y="28"/>
                      <a:pt x="0" y="0"/>
                    </a:cubicBezTo>
                    <a:close/>
                    <a:moveTo>
                      <a:pt x="55" y="56"/>
                    </a:moveTo>
                    <a:lnTo>
                      <a:pt x="55" y="56"/>
                    </a:lnTo>
                    <a:cubicBezTo>
                      <a:pt x="55" y="76"/>
                      <a:pt x="55" y="97"/>
                      <a:pt x="55" y="118"/>
                    </a:cubicBezTo>
                    <a:cubicBezTo>
                      <a:pt x="76" y="194"/>
                      <a:pt x="139" y="243"/>
                      <a:pt x="222" y="243"/>
                    </a:cubicBezTo>
                    <a:cubicBezTo>
                      <a:pt x="499" y="243"/>
                      <a:pt x="784" y="243"/>
                      <a:pt x="1069" y="243"/>
                    </a:cubicBezTo>
                    <a:cubicBezTo>
                      <a:pt x="1693" y="243"/>
                      <a:pt x="2325" y="243"/>
                      <a:pt x="2950" y="243"/>
                    </a:cubicBezTo>
                    <a:cubicBezTo>
                      <a:pt x="2964" y="243"/>
                      <a:pt x="2970" y="243"/>
                      <a:pt x="2984" y="243"/>
                    </a:cubicBezTo>
                    <a:cubicBezTo>
                      <a:pt x="3075" y="236"/>
                      <a:pt x="3144" y="146"/>
                      <a:pt x="3123" y="56"/>
                    </a:cubicBezTo>
                    <a:cubicBezTo>
                      <a:pt x="2103" y="56"/>
                      <a:pt x="1076" y="56"/>
                      <a:pt x="55" y="56"/>
                    </a:cubicBezTo>
                    <a:close/>
                  </a:path>
                </a:pathLst>
              </a:custGeom>
              <a:solidFill>
                <a:srgbClr val="4F81B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94" name="Freeform 5"/>
              <p:cNvSpPr>
                <a:spLocks noChangeArrowheads="1"/>
              </p:cNvSpPr>
              <p:nvPr/>
            </p:nvSpPr>
            <p:spPr bwMode="auto">
              <a:xfrm>
                <a:off x="282575" y="3832225"/>
                <a:ext cx="800100" cy="796925"/>
              </a:xfrm>
              <a:custGeom>
                <a:avLst/>
                <a:gdLst>
                  <a:gd name="T0" fmla="*/ 1110 w 2222"/>
                  <a:gd name="T1" fmla="*/ 2214 h 2215"/>
                  <a:gd name="T2" fmla="*/ 1110 w 2222"/>
                  <a:gd name="T3" fmla="*/ 2214 h 2215"/>
                  <a:gd name="T4" fmla="*/ 7 w 2222"/>
                  <a:gd name="T5" fmla="*/ 1096 h 2215"/>
                  <a:gd name="T6" fmla="*/ 1103 w 2222"/>
                  <a:gd name="T7" fmla="*/ 7 h 2215"/>
                  <a:gd name="T8" fmla="*/ 2214 w 2222"/>
                  <a:gd name="T9" fmla="*/ 1117 h 2215"/>
                  <a:gd name="T10" fmla="*/ 1110 w 2222"/>
                  <a:gd name="T11" fmla="*/ 2214 h 2215"/>
                  <a:gd name="T12" fmla="*/ 2158 w 2222"/>
                  <a:gd name="T13" fmla="*/ 1110 h 2215"/>
                  <a:gd name="T14" fmla="*/ 2158 w 2222"/>
                  <a:gd name="T15" fmla="*/ 1110 h 2215"/>
                  <a:gd name="T16" fmla="*/ 1096 w 2222"/>
                  <a:gd name="T17" fmla="*/ 62 h 2215"/>
                  <a:gd name="T18" fmla="*/ 62 w 2222"/>
                  <a:gd name="T19" fmla="*/ 1124 h 2215"/>
                  <a:gd name="T20" fmla="*/ 1131 w 2222"/>
                  <a:gd name="T21" fmla="*/ 2158 h 2215"/>
                  <a:gd name="T22" fmla="*/ 2158 w 2222"/>
                  <a:gd name="T23" fmla="*/ 1110 h 2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22" h="2215">
                    <a:moveTo>
                      <a:pt x="1110" y="2214"/>
                    </a:moveTo>
                    <a:lnTo>
                      <a:pt x="1110" y="2214"/>
                    </a:lnTo>
                    <a:cubicBezTo>
                      <a:pt x="500" y="2214"/>
                      <a:pt x="0" y="1721"/>
                      <a:pt x="7" y="1096"/>
                    </a:cubicBezTo>
                    <a:cubicBezTo>
                      <a:pt x="14" y="492"/>
                      <a:pt x="506" y="7"/>
                      <a:pt x="1103" y="7"/>
                    </a:cubicBezTo>
                    <a:cubicBezTo>
                      <a:pt x="1714" y="0"/>
                      <a:pt x="2221" y="492"/>
                      <a:pt x="2214" y="1117"/>
                    </a:cubicBezTo>
                    <a:cubicBezTo>
                      <a:pt x="2214" y="1721"/>
                      <a:pt x="1721" y="2214"/>
                      <a:pt x="1110" y="2214"/>
                    </a:cubicBezTo>
                    <a:close/>
                    <a:moveTo>
                      <a:pt x="2158" y="1110"/>
                    </a:moveTo>
                    <a:lnTo>
                      <a:pt x="2158" y="1110"/>
                    </a:lnTo>
                    <a:cubicBezTo>
                      <a:pt x="2158" y="527"/>
                      <a:pt x="1679" y="55"/>
                      <a:pt x="1096" y="62"/>
                    </a:cubicBezTo>
                    <a:cubicBezTo>
                      <a:pt x="534" y="62"/>
                      <a:pt x="55" y="534"/>
                      <a:pt x="62" y="1124"/>
                    </a:cubicBezTo>
                    <a:cubicBezTo>
                      <a:pt x="69" y="1693"/>
                      <a:pt x="534" y="2172"/>
                      <a:pt x="1131" y="2158"/>
                    </a:cubicBezTo>
                    <a:cubicBezTo>
                      <a:pt x="1693" y="2151"/>
                      <a:pt x="2158" y="1693"/>
                      <a:pt x="2158" y="11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95" name="Freeform 6"/>
              <p:cNvSpPr>
                <a:spLocks noChangeArrowheads="1"/>
              </p:cNvSpPr>
              <p:nvPr/>
            </p:nvSpPr>
            <p:spPr bwMode="auto">
              <a:xfrm>
                <a:off x="217488" y="3432175"/>
                <a:ext cx="309562" cy="150813"/>
              </a:xfrm>
              <a:custGeom>
                <a:avLst/>
                <a:gdLst>
                  <a:gd name="T0" fmla="*/ 431 w 862"/>
                  <a:gd name="T1" fmla="*/ 417 h 418"/>
                  <a:gd name="T2" fmla="*/ 431 w 862"/>
                  <a:gd name="T3" fmla="*/ 417 h 418"/>
                  <a:gd name="T4" fmla="*/ 77 w 862"/>
                  <a:gd name="T5" fmla="*/ 417 h 418"/>
                  <a:gd name="T6" fmla="*/ 0 w 862"/>
                  <a:gd name="T7" fmla="*/ 340 h 418"/>
                  <a:gd name="T8" fmla="*/ 0 w 862"/>
                  <a:gd name="T9" fmla="*/ 76 h 418"/>
                  <a:gd name="T10" fmla="*/ 77 w 862"/>
                  <a:gd name="T11" fmla="*/ 0 h 418"/>
                  <a:gd name="T12" fmla="*/ 785 w 862"/>
                  <a:gd name="T13" fmla="*/ 0 h 418"/>
                  <a:gd name="T14" fmla="*/ 861 w 862"/>
                  <a:gd name="T15" fmla="*/ 70 h 418"/>
                  <a:gd name="T16" fmla="*/ 861 w 862"/>
                  <a:gd name="T17" fmla="*/ 333 h 418"/>
                  <a:gd name="T18" fmla="*/ 778 w 862"/>
                  <a:gd name="T19" fmla="*/ 417 h 418"/>
                  <a:gd name="T20" fmla="*/ 431 w 862"/>
                  <a:gd name="T21" fmla="*/ 417 h 418"/>
                  <a:gd name="T22" fmla="*/ 431 w 862"/>
                  <a:gd name="T23" fmla="*/ 56 h 418"/>
                  <a:gd name="T24" fmla="*/ 431 w 862"/>
                  <a:gd name="T25" fmla="*/ 56 h 418"/>
                  <a:gd name="T26" fmla="*/ 431 w 862"/>
                  <a:gd name="T27" fmla="*/ 56 h 418"/>
                  <a:gd name="T28" fmla="*/ 77 w 862"/>
                  <a:gd name="T29" fmla="*/ 56 h 418"/>
                  <a:gd name="T30" fmla="*/ 56 w 862"/>
                  <a:gd name="T31" fmla="*/ 76 h 418"/>
                  <a:gd name="T32" fmla="*/ 56 w 862"/>
                  <a:gd name="T33" fmla="*/ 333 h 418"/>
                  <a:gd name="T34" fmla="*/ 77 w 862"/>
                  <a:gd name="T35" fmla="*/ 361 h 418"/>
                  <a:gd name="T36" fmla="*/ 778 w 862"/>
                  <a:gd name="T37" fmla="*/ 361 h 418"/>
                  <a:gd name="T38" fmla="*/ 805 w 862"/>
                  <a:gd name="T39" fmla="*/ 333 h 418"/>
                  <a:gd name="T40" fmla="*/ 805 w 862"/>
                  <a:gd name="T41" fmla="*/ 84 h 418"/>
                  <a:gd name="T42" fmla="*/ 778 w 862"/>
                  <a:gd name="T43" fmla="*/ 56 h 418"/>
                  <a:gd name="T44" fmla="*/ 431 w 862"/>
                  <a:gd name="T45" fmla="*/ 56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62" h="418">
                    <a:moveTo>
                      <a:pt x="431" y="417"/>
                    </a:moveTo>
                    <a:lnTo>
                      <a:pt x="431" y="417"/>
                    </a:lnTo>
                    <a:cubicBezTo>
                      <a:pt x="313" y="417"/>
                      <a:pt x="195" y="417"/>
                      <a:pt x="77" y="417"/>
                    </a:cubicBezTo>
                    <a:cubicBezTo>
                      <a:pt x="28" y="417"/>
                      <a:pt x="0" y="389"/>
                      <a:pt x="0" y="340"/>
                    </a:cubicBezTo>
                    <a:cubicBezTo>
                      <a:pt x="0" y="250"/>
                      <a:pt x="0" y="160"/>
                      <a:pt x="0" y="76"/>
                    </a:cubicBezTo>
                    <a:cubicBezTo>
                      <a:pt x="0" y="28"/>
                      <a:pt x="28" y="0"/>
                      <a:pt x="77" y="0"/>
                    </a:cubicBezTo>
                    <a:cubicBezTo>
                      <a:pt x="313" y="0"/>
                      <a:pt x="549" y="0"/>
                      <a:pt x="785" y="0"/>
                    </a:cubicBezTo>
                    <a:cubicBezTo>
                      <a:pt x="833" y="0"/>
                      <a:pt x="861" y="28"/>
                      <a:pt x="861" y="70"/>
                    </a:cubicBezTo>
                    <a:cubicBezTo>
                      <a:pt x="861" y="160"/>
                      <a:pt x="861" y="243"/>
                      <a:pt x="861" y="333"/>
                    </a:cubicBezTo>
                    <a:cubicBezTo>
                      <a:pt x="861" y="389"/>
                      <a:pt x="833" y="417"/>
                      <a:pt x="778" y="417"/>
                    </a:cubicBezTo>
                    <a:cubicBezTo>
                      <a:pt x="660" y="417"/>
                      <a:pt x="542" y="417"/>
                      <a:pt x="431" y="417"/>
                    </a:cubicBezTo>
                    <a:close/>
                    <a:moveTo>
                      <a:pt x="431" y="56"/>
                    </a:moveTo>
                    <a:lnTo>
                      <a:pt x="431" y="56"/>
                    </a:lnTo>
                    <a:lnTo>
                      <a:pt x="431" y="56"/>
                    </a:lnTo>
                    <a:cubicBezTo>
                      <a:pt x="313" y="56"/>
                      <a:pt x="195" y="56"/>
                      <a:pt x="77" y="56"/>
                    </a:cubicBezTo>
                    <a:cubicBezTo>
                      <a:pt x="63" y="56"/>
                      <a:pt x="56" y="56"/>
                      <a:pt x="56" y="76"/>
                    </a:cubicBezTo>
                    <a:cubicBezTo>
                      <a:pt x="56" y="167"/>
                      <a:pt x="56" y="250"/>
                      <a:pt x="56" y="333"/>
                    </a:cubicBezTo>
                    <a:cubicBezTo>
                      <a:pt x="56" y="354"/>
                      <a:pt x="63" y="361"/>
                      <a:pt x="77" y="361"/>
                    </a:cubicBezTo>
                    <a:cubicBezTo>
                      <a:pt x="313" y="361"/>
                      <a:pt x="549" y="361"/>
                      <a:pt x="778" y="361"/>
                    </a:cubicBezTo>
                    <a:cubicBezTo>
                      <a:pt x="799" y="361"/>
                      <a:pt x="805" y="354"/>
                      <a:pt x="805" y="333"/>
                    </a:cubicBezTo>
                    <a:cubicBezTo>
                      <a:pt x="805" y="250"/>
                      <a:pt x="805" y="167"/>
                      <a:pt x="805" y="84"/>
                    </a:cubicBezTo>
                    <a:cubicBezTo>
                      <a:pt x="805" y="56"/>
                      <a:pt x="799" y="56"/>
                      <a:pt x="778" y="56"/>
                    </a:cubicBezTo>
                    <a:cubicBezTo>
                      <a:pt x="660" y="56"/>
                      <a:pt x="549" y="56"/>
                      <a:pt x="431" y="56"/>
                    </a:cubicBezTo>
                    <a:close/>
                  </a:path>
                </a:pathLst>
              </a:custGeom>
              <a:solidFill>
                <a:srgbClr val="4F81B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96" name="Freeform 7"/>
              <p:cNvSpPr>
                <a:spLocks noChangeArrowheads="1"/>
              </p:cNvSpPr>
              <p:nvPr/>
            </p:nvSpPr>
            <p:spPr bwMode="auto">
              <a:xfrm>
                <a:off x="896938" y="3440113"/>
                <a:ext cx="134937" cy="134937"/>
              </a:xfrm>
              <a:custGeom>
                <a:avLst/>
                <a:gdLst>
                  <a:gd name="T0" fmla="*/ 188 w 376"/>
                  <a:gd name="T1" fmla="*/ 0 h 376"/>
                  <a:gd name="T2" fmla="*/ 188 w 376"/>
                  <a:gd name="T3" fmla="*/ 0 h 376"/>
                  <a:gd name="T4" fmla="*/ 375 w 376"/>
                  <a:gd name="T5" fmla="*/ 187 h 376"/>
                  <a:gd name="T6" fmla="*/ 188 w 376"/>
                  <a:gd name="T7" fmla="*/ 375 h 376"/>
                  <a:gd name="T8" fmla="*/ 0 w 376"/>
                  <a:gd name="T9" fmla="*/ 180 h 376"/>
                  <a:gd name="T10" fmla="*/ 188 w 376"/>
                  <a:gd name="T11" fmla="*/ 0 h 376"/>
                  <a:gd name="T12" fmla="*/ 188 w 376"/>
                  <a:gd name="T13" fmla="*/ 55 h 376"/>
                  <a:gd name="T14" fmla="*/ 188 w 376"/>
                  <a:gd name="T15" fmla="*/ 55 h 376"/>
                  <a:gd name="T16" fmla="*/ 56 w 376"/>
                  <a:gd name="T17" fmla="*/ 187 h 376"/>
                  <a:gd name="T18" fmla="*/ 188 w 376"/>
                  <a:gd name="T19" fmla="*/ 319 h 376"/>
                  <a:gd name="T20" fmla="*/ 320 w 376"/>
                  <a:gd name="T21" fmla="*/ 187 h 376"/>
                  <a:gd name="T22" fmla="*/ 188 w 376"/>
                  <a:gd name="T23" fmla="*/ 55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6" h="376">
                    <a:moveTo>
                      <a:pt x="188" y="0"/>
                    </a:moveTo>
                    <a:lnTo>
                      <a:pt x="188" y="0"/>
                    </a:lnTo>
                    <a:cubicBezTo>
                      <a:pt x="292" y="0"/>
                      <a:pt x="375" y="83"/>
                      <a:pt x="375" y="187"/>
                    </a:cubicBezTo>
                    <a:cubicBezTo>
                      <a:pt x="375" y="291"/>
                      <a:pt x="292" y="375"/>
                      <a:pt x="188" y="375"/>
                    </a:cubicBezTo>
                    <a:cubicBezTo>
                      <a:pt x="83" y="375"/>
                      <a:pt x="0" y="291"/>
                      <a:pt x="0" y="180"/>
                    </a:cubicBezTo>
                    <a:cubicBezTo>
                      <a:pt x="0" y="83"/>
                      <a:pt x="83" y="0"/>
                      <a:pt x="188" y="0"/>
                    </a:cubicBezTo>
                    <a:close/>
                    <a:moveTo>
                      <a:pt x="188" y="55"/>
                    </a:moveTo>
                    <a:lnTo>
                      <a:pt x="188" y="55"/>
                    </a:lnTo>
                    <a:cubicBezTo>
                      <a:pt x="118" y="55"/>
                      <a:pt x="56" y="111"/>
                      <a:pt x="56" y="187"/>
                    </a:cubicBezTo>
                    <a:cubicBezTo>
                      <a:pt x="56" y="257"/>
                      <a:pt x="118" y="319"/>
                      <a:pt x="188" y="319"/>
                    </a:cubicBezTo>
                    <a:cubicBezTo>
                      <a:pt x="257" y="319"/>
                      <a:pt x="320" y="257"/>
                      <a:pt x="320" y="187"/>
                    </a:cubicBezTo>
                    <a:cubicBezTo>
                      <a:pt x="320" y="111"/>
                      <a:pt x="264" y="55"/>
                      <a:pt x="188" y="55"/>
                    </a:cubicBezTo>
                    <a:close/>
                  </a:path>
                </a:pathLst>
              </a:custGeom>
              <a:solidFill>
                <a:srgbClr val="4F81B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97" name="Freeform 8"/>
              <p:cNvSpPr>
                <a:spLocks noChangeArrowheads="1"/>
              </p:cNvSpPr>
              <p:nvPr/>
            </p:nvSpPr>
            <p:spPr bwMode="auto">
              <a:xfrm>
                <a:off x="1049338" y="3440113"/>
                <a:ext cx="134937" cy="134937"/>
              </a:xfrm>
              <a:custGeom>
                <a:avLst/>
                <a:gdLst>
                  <a:gd name="T0" fmla="*/ 0 w 375"/>
                  <a:gd name="T1" fmla="*/ 187 h 376"/>
                  <a:gd name="T2" fmla="*/ 0 w 375"/>
                  <a:gd name="T3" fmla="*/ 187 h 376"/>
                  <a:gd name="T4" fmla="*/ 187 w 375"/>
                  <a:gd name="T5" fmla="*/ 0 h 376"/>
                  <a:gd name="T6" fmla="*/ 374 w 375"/>
                  <a:gd name="T7" fmla="*/ 187 h 376"/>
                  <a:gd name="T8" fmla="*/ 187 w 375"/>
                  <a:gd name="T9" fmla="*/ 375 h 376"/>
                  <a:gd name="T10" fmla="*/ 0 w 375"/>
                  <a:gd name="T11" fmla="*/ 187 h 376"/>
                  <a:gd name="T12" fmla="*/ 55 w 375"/>
                  <a:gd name="T13" fmla="*/ 187 h 376"/>
                  <a:gd name="T14" fmla="*/ 55 w 375"/>
                  <a:gd name="T15" fmla="*/ 187 h 376"/>
                  <a:gd name="T16" fmla="*/ 187 w 375"/>
                  <a:gd name="T17" fmla="*/ 319 h 376"/>
                  <a:gd name="T18" fmla="*/ 319 w 375"/>
                  <a:gd name="T19" fmla="*/ 187 h 376"/>
                  <a:gd name="T20" fmla="*/ 187 w 375"/>
                  <a:gd name="T21" fmla="*/ 55 h 376"/>
                  <a:gd name="T22" fmla="*/ 55 w 375"/>
                  <a:gd name="T23" fmla="*/ 187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5" h="376">
                    <a:moveTo>
                      <a:pt x="0" y="187"/>
                    </a:moveTo>
                    <a:lnTo>
                      <a:pt x="0" y="187"/>
                    </a:lnTo>
                    <a:cubicBezTo>
                      <a:pt x="0" y="83"/>
                      <a:pt x="83" y="0"/>
                      <a:pt x="187" y="0"/>
                    </a:cubicBezTo>
                    <a:cubicBezTo>
                      <a:pt x="291" y="0"/>
                      <a:pt x="374" y="83"/>
                      <a:pt x="374" y="187"/>
                    </a:cubicBezTo>
                    <a:cubicBezTo>
                      <a:pt x="374" y="291"/>
                      <a:pt x="291" y="375"/>
                      <a:pt x="187" y="375"/>
                    </a:cubicBezTo>
                    <a:cubicBezTo>
                      <a:pt x="83" y="375"/>
                      <a:pt x="0" y="291"/>
                      <a:pt x="0" y="187"/>
                    </a:cubicBezTo>
                    <a:close/>
                    <a:moveTo>
                      <a:pt x="55" y="187"/>
                    </a:moveTo>
                    <a:lnTo>
                      <a:pt x="55" y="187"/>
                    </a:lnTo>
                    <a:cubicBezTo>
                      <a:pt x="55" y="257"/>
                      <a:pt x="118" y="319"/>
                      <a:pt x="187" y="319"/>
                    </a:cubicBezTo>
                    <a:cubicBezTo>
                      <a:pt x="263" y="319"/>
                      <a:pt x="319" y="257"/>
                      <a:pt x="319" y="187"/>
                    </a:cubicBezTo>
                    <a:cubicBezTo>
                      <a:pt x="319" y="111"/>
                      <a:pt x="263" y="55"/>
                      <a:pt x="187" y="55"/>
                    </a:cubicBezTo>
                    <a:cubicBezTo>
                      <a:pt x="118" y="55"/>
                      <a:pt x="55" y="111"/>
                      <a:pt x="55" y="187"/>
                    </a:cubicBezTo>
                    <a:close/>
                  </a:path>
                </a:pathLst>
              </a:custGeom>
              <a:solidFill>
                <a:srgbClr val="4F81B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98" name="Freeform 9"/>
              <p:cNvSpPr>
                <a:spLocks noChangeArrowheads="1"/>
              </p:cNvSpPr>
              <p:nvPr/>
            </p:nvSpPr>
            <p:spPr bwMode="auto">
              <a:xfrm>
                <a:off x="804863" y="3436938"/>
                <a:ext cx="58737" cy="60325"/>
              </a:xfrm>
              <a:custGeom>
                <a:avLst/>
                <a:gdLst>
                  <a:gd name="T0" fmla="*/ 77 w 161"/>
                  <a:gd name="T1" fmla="*/ 167 h 168"/>
                  <a:gd name="T2" fmla="*/ 77 w 161"/>
                  <a:gd name="T3" fmla="*/ 167 h 168"/>
                  <a:gd name="T4" fmla="*/ 42 w 161"/>
                  <a:gd name="T5" fmla="*/ 167 h 168"/>
                  <a:gd name="T6" fmla="*/ 0 w 161"/>
                  <a:gd name="T7" fmla="*/ 125 h 168"/>
                  <a:gd name="T8" fmla="*/ 0 w 161"/>
                  <a:gd name="T9" fmla="*/ 42 h 168"/>
                  <a:gd name="T10" fmla="*/ 42 w 161"/>
                  <a:gd name="T11" fmla="*/ 0 h 168"/>
                  <a:gd name="T12" fmla="*/ 118 w 161"/>
                  <a:gd name="T13" fmla="*/ 0 h 168"/>
                  <a:gd name="T14" fmla="*/ 160 w 161"/>
                  <a:gd name="T15" fmla="*/ 42 h 168"/>
                  <a:gd name="T16" fmla="*/ 160 w 161"/>
                  <a:gd name="T17" fmla="*/ 118 h 168"/>
                  <a:gd name="T18" fmla="*/ 118 w 161"/>
                  <a:gd name="T19" fmla="*/ 167 h 168"/>
                  <a:gd name="T20" fmla="*/ 77 w 161"/>
                  <a:gd name="T21" fmla="*/ 167 h 168"/>
                  <a:gd name="T22" fmla="*/ 56 w 161"/>
                  <a:gd name="T23" fmla="*/ 56 h 168"/>
                  <a:gd name="T24" fmla="*/ 56 w 161"/>
                  <a:gd name="T25" fmla="*/ 56 h 168"/>
                  <a:gd name="T26" fmla="*/ 56 w 161"/>
                  <a:gd name="T27" fmla="*/ 104 h 168"/>
                  <a:gd name="T28" fmla="*/ 105 w 161"/>
                  <a:gd name="T29" fmla="*/ 104 h 168"/>
                  <a:gd name="T30" fmla="*/ 105 w 161"/>
                  <a:gd name="T31" fmla="*/ 56 h 168"/>
                  <a:gd name="T32" fmla="*/ 56 w 161"/>
                  <a:gd name="T33" fmla="*/ 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1" h="168">
                    <a:moveTo>
                      <a:pt x="77" y="167"/>
                    </a:moveTo>
                    <a:lnTo>
                      <a:pt x="77" y="167"/>
                    </a:lnTo>
                    <a:cubicBezTo>
                      <a:pt x="70" y="167"/>
                      <a:pt x="56" y="167"/>
                      <a:pt x="42" y="167"/>
                    </a:cubicBezTo>
                    <a:cubicBezTo>
                      <a:pt x="14" y="160"/>
                      <a:pt x="0" y="146"/>
                      <a:pt x="0" y="125"/>
                    </a:cubicBezTo>
                    <a:cubicBezTo>
                      <a:pt x="0" y="97"/>
                      <a:pt x="0" y="70"/>
                      <a:pt x="0" y="42"/>
                    </a:cubicBezTo>
                    <a:cubicBezTo>
                      <a:pt x="0" y="21"/>
                      <a:pt x="14" y="0"/>
                      <a:pt x="42" y="0"/>
                    </a:cubicBezTo>
                    <a:cubicBezTo>
                      <a:pt x="70" y="0"/>
                      <a:pt x="97" y="0"/>
                      <a:pt x="118" y="0"/>
                    </a:cubicBezTo>
                    <a:cubicBezTo>
                      <a:pt x="146" y="0"/>
                      <a:pt x="160" y="21"/>
                      <a:pt x="160" y="42"/>
                    </a:cubicBezTo>
                    <a:cubicBezTo>
                      <a:pt x="160" y="70"/>
                      <a:pt x="160" y="97"/>
                      <a:pt x="160" y="118"/>
                    </a:cubicBezTo>
                    <a:cubicBezTo>
                      <a:pt x="160" y="146"/>
                      <a:pt x="146" y="160"/>
                      <a:pt x="118" y="167"/>
                    </a:cubicBezTo>
                    <a:cubicBezTo>
                      <a:pt x="105" y="167"/>
                      <a:pt x="91" y="167"/>
                      <a:pt x="77" y="167"/>
                    </a:cubicBezTo>
                    <a:close/>
                    <a:moveTo>
                      <a:pt x="56" y="56"/>
                    </a:moveTo>
                    <a:lnTo>
                      <a:pt x="56" y="56"/>
                    </a:lnTo>
                    <a:cubicBezTo>
                      <a:pt x="56" y="76"/>
                      <a:pt x="56" y="90"/>
                      <a:pt x="56" y="104"/>
                    </a:cubicBezTo>
                    <a:cubicBezTo>
                      <a:pt x="77" y="104"/>
                      <a:pt x="91" y="104"/>
                      <a:pt x="105" y="104"/>
                    </a:cubicBezTo>
                    <a:cubicBezTo>
                      <a:pt x="105" y="90"/>
                      <a:pt x="105" y="76"/>
                      <a:pt x="105" y="56"/>
                    </a:cubicBezTo>
                    <a:cubicBezTo>
                      <a:pt x="91" y="56"/>
                      <a:pt x="77" y="56"/>
                      <a:pt x="56" y="56"/>
                    </a:cubicBezTo>
                    <a:close/>
                  </a:path>
                </a:pathLst>
              </a:custGeom>
              <a:solidFill>
                <a:srgbClr val="4F81B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99" name="Freeform 10"/>
              <p:cNvSpPr>
                <a:spLocks noChangeArrowheads="1"/>
              </p:cNvSpPr>
              <p:nvPr/>
            </p:nvSpPr>
            <p:spPr bwMode="auto">
              <a:xfrm>
                <a:off x="725488" y="3436938"/>
                <a:ext cx="60325" cy="60325"/>
              </a:xfrm>
              <a:custGeom>
                <a:avLst/>
                <a:gdLst>
                  <a:gd name="T0" fmla="*/ 7 w 168"/>
                  <a:gd name="T1" fmla="*/ 83 h 168"/>
                  <a:gd name="T2" fmla="*/ 7 w 168"/>
                  <a:gd name="T3" fmla="*/ 83 h 168"/>
                  <a:gd name="T4" fmla="*/ 7 w 168"/>
                  <a:gd name="T5" fmla="*/ 42 h 168"/>
                  <a:gd name="T6" fmla="*/ 42 w 168"/>
                  <a:gd name="T7" fmla="*/ 0 h 168"/>
                  <a:gd name="T8" fmla="*/ 125 w 168"/>
                  <a:gd name="T9" fmla="*/ 0 h 168"/>
                  <a:gd name="T10" fmla="*/ 167 w 168"/>
                  <a:gd name="T11" fmla="*/ 42 h 168"/>
                  <a:gd name="T12" fmla="*/ 167 w 168"/>
                  <a:gd name="T13" fmla="*/ 125 h 168"/>
                  <a:gd name="T14" fmla="*/ 125 w 168"/>
                  <a:gd name="T15" fmla="*/ 167 h 168"/>
                  <a:gd name="T16" fmla="*/ 42 w 168"/>
                  <a:gd name="T17" fmla="*/ 167 h 168"/>
                  <a:gd name="T18" fmla="*/ 7 w 168"/>
                  <a:gd name="T19" fmla="*/ 125 h 168"/>
                  <a:gd name="T20" fmla="*/ 7 w 168"/>
                  <a:gd name="T21" fmla="*/ 83 h 168"/>
                  <a:gd name="T22" fmla="*/ 63 w 168"/>
                  <a:gd name="T23" fmla="*/ 111 h 168"/>
                  <a:gd name="T24" fmla="*/ 63 w 168"/>
                  <a:gd name="T25" fmla="*/ 111 h 168"/>
                  <a:gd name="T26" fmla="*/ 111 w 168"/>
                  <a:gd name="T27" fmla="*/ 111 h 168"/>
                  <a:gd name="T28" fmla="*/ 111 w 168"/>
                  <a:gd name="T29" fmla="*/ 56 h 168"/>
                  <a:gd name="T30" fmla="*/ 63 w 168"/>
                  <a:gd name="T31" fmla="*/ 56 h 168"/>
                  <a:gd name="T32" fmla="*/ 63 w 168"/>
                  <a:gd name="T33" fmla="*/ 111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8" h="168">
                    <a:moveTo>
                      <a:pt x="7" y="83"/>
                    </a:moveTo>
                    <a:lnTo>
                      <a:pt x="7" y="83"/>
                    </a:lnTo>
                    <a:cubicBezTo>
                      <a:pt x="7" y="70"/>
                      <a:pt x="0" y="56"/>
                      <a:pt x="7" y="42"/>
                    </a:cubicBezTo>
                    <a:cubicBezTo>
                      <a:pt x="7" y="21"/>
                      <a:pt x="21" y="0"/>
                      <a:pt x="42" y="0"/>
                    </a:cubicBezTo>
                    <a:cubicBezTo>
                      <a:pt x="70" y="0"/>
                      <a:pt x="97" y="0"/>
                      <a:pt x="125" y="0"/>
                    </a:cubicBezTo>
                    <a:cubicBezTo>
                      <a:pt x="153" y="0"/>
                      <a:pt x="167" y="21"/>
                      <a:pt x="167" y="42"/>
                    </a:cubicBezTo>
                    <a:cubicBezTo>
                      <a:pt x="167" y="70"/>
                      <a:pt x="167" y="97"/>
                      <a:pt x="167" y="125"/>
                    </a:cubicBezTo>
                    <a:cubicBezTo>
                      <a:pt x="167" y="146"/>
                      <a:pt x="146" y="167"/>
                      <a:pt x="125" y="167"/>
                    </a:cubicBezTo>
                    <a:cubicBezTo>
                      <a:pt x="97" y="167"/>
                      <a:pt x="70" y="167"/>
                      <a:pt x="42" y="167"/>
                    </a:cubicBezTo>
                    <a:cubicBezTo>
                      <a:pt x="21" y="167"/>
                      <a:pt x="7" y="146"/>
                      <a:pt x="7" y="125"/>
                    </a:cubicBezTo>
                    <a:cubicBezTo>
                      <a:pt x="0" y="111"/>
                      <a:pt x="7" y="97"/>
                      <a:pt x="7" y="83"/>
                    </a:cubicBezTo>
                    <a:close/>
                    <a:moveTo>
                      <a:pt x="63" y="111"/>
                    </a:moveTo>
                    <a:lnTo>
                      <a:pt x="63" y="111"/>
                    </a:lnTo>
                    <a:cubicBezTo>
                      <a:pt x="77" y="111"/>
                      <a:pt x="91" y="111"/>
                      <a:pt x="111" y="111"/>
                    </a:cubicBezTo>
                    <a:cubicBezTo>
                      <a:pt x="111" y="90"/>
                      <a:pt x="111" y="76"/>
                      <a:pt x="111" y="56"/>
                    </a:cubicBezTo>
                    <a:cubicBezTo>
                      <a:pt x="91" y="56"/>
                      <a:pt x="77" y="56"/>
                      <a:pt x="63" y="56"/>
                    </a:cubicBezTo>
                    <a:cubicBezTo>
                      <a:pt x="63" y="76"/>
                      <a:pt x="63" y="90"/>
                      <a:pt x="63" y="111"/>
                    </a:cubicBezTo>
                    <a:close/>
                  </a:path>
                </a:pathLst>
              </a:custGeom>
              <a:solidFill>
                <a:srgbClr val="4F81B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00" name="Freeform 11"/>
              <p:cNvSpPr>
                <a:spLocks noChangeArrowheads="1"/>
              </p:cNvSpPr>
              <p:nvPr/>
            </p:nvSpPr>
            <p:spPr bwMode="auto">
              <a:xfrm>
                <a:off x="647700" y="3436938"/>
                <a:ext cx="60325" cy="60325"/>
              </a:xfrm>
              <a:custGeom>
                <a:avLst/>
                <a:gdLst>
                  <a:gd name="T0" fmla="*/ 167 w 168"/>
                  <a:gd name="T1" fmla="*/ 83 h 168"/>
                  <a:gd name="T2" fmla="*/ 167 w 168"/>
                  <a:gd name="T3" fmla="*/ 83 h 168"/>
                  <a:gd name="T4" fmla="*/ 167 w 168"/>
                  <a:gd name="T5" fmla="*/ 125 h 168"/>
                  <a:gd name="T6" fmla="*/ 125 w 168"/>
                  <a:gd name="T7" fmla="*/ 167 h 168"/>
                  <a:gd name="T8" fmla="*/ 42 w 168"/>
                  <a:gd name="T9" fmla="*/ 167 h 168"/>
                  <a:gd name="T10" fmla="*/ 0 w 168"/>
                  <a:gd name="T11" fmla="*/ 125 h 168"/>
                  <a:gd name="T12" fmla="*/ 0 w 168"/>
                  <a:gd name="T13" fmla="*/ 42 h 168"/>
                  <a:gd name="T14" fmla="*/ 49 w 168"/>
                  <a:gd name="T15" fmla="*/ 0 h 168"/>
                  <a:gd name="T16" fmla="*/ 118 w 168"/>
                  <a:gd name="T17" fmla="*/ 0 h 168"/>
                  <a:gd name="T18" fmla="*/ 167 w 168"/>
                  <a:gd name="T19" fmla="*/ 49 h 168"/>
                  <a:gd name="T20" fmla="*/ 167 w 168"/>
                  <a:gd name="T21" fmla="*/ 83 h 168"/>
                  <a:gd name="T22" fmla="*/ 56 w 168"/>
                  <a:gd name="T23" fmla="*/ 56 h 168"/>
                  <a:gd name="T24" fmla="*/ 56 w 168"/>
                  <a:gd name="T25" fmla="*/ 56 h 168"/>
                  <a:gd name="T26" fmla="*/ 56 w 168"/>
                  <a:gd name="T27" fmla="*/ 111 h 168"/>
                  <a:gd name="T28" fmla="*/ 111 w 168"/>
                  <a:gd name="T29" fmla="*/ 111 h 168"/>
                  <a:gd name="T30" fmla="*/ 111 w 168"/>
                  <a:gd name="T31" fmla="*/ 56 h 168"/>
                  <a:gd name="T32" fmla="*/ 56 w 168"/>
                  <a:gd name="T33" fmla="*/ 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8" h="168">
                    <a:moveTo>
                      <a:pt x="167" y="83"/>
                    </a:moveTo>
                    <a:lnTo>
                      <a:pt x="167" y="83"/>
                    </a:lnTo>
                    <a:cubicBezTo>
                      <a:pt x="167" y="97"/>
                      <a:pt x="167" y="111"/>
                      <a:pt x="167" y="125"/>
                    </a:cubicBezTo>
                    <a:cubicBezTo>
                      <a:pt x="167" y="146"/>
                      <a:pt x="153" y="160"/>
                      <a:pt x="125" y="167"/>
                    </a:cubicBezTo>
                    <a:cubicBezTo>
                      <a:pt x="97" y="167"/>
                      <a:pt x="70" y="167"/>
                      <a:pt x="42" y="167"/>
                    </a:cubicBezTo>
                    <a:cubicBezTo>
                      <a:pt x="14" y="160"/>
                      <a:pt x="0" y="146"/>
                      <a:pt x="0" y="125"/>
                    </a:cubicBezTo>
                    <a:cubicBezTo>
                      <a:pt x="0" y="97"/>
                      <a:pt x="0" y="70"/>
                      <a:pt x="0" y="42"/>
                    </a:cubicBezTo>
                    <a:cubicBezTo>
                      <a:pt x="0" y="14"/>
                      <a:pt x="21" y="0"/>
                      <a:pt x="49" y="0"/>
                    </a:cubicBezTo>
                    <a:cubicBezTo>
                      <a:pt x="70" y="0"/>
                      <a:pt x="97" y="0"/>
                      <a:pt x="118" y="0"/>
                    </a:cubicBezTo>
                    <a:cubicBezTo>
                      <a:pt x="153" y="0"/>
                      <a:pt x="167" y="14"/>
                      <a:pt x="167" y="49"/>
                    </a:cubicBezTo>
                    <a:cubicBezTo>
                      <a:pt x="167" y="62"/>
                      <a:pt x="167" y="70"/>
                      <a:pt x="167" y="83"/>
                    </a:cubicBezTo>
                    <a:close/>
                    <a:moveTo>
                      <a:pt x="56" y="56"/>
                    </a:moveTo>
                    <a:lnTo>
                      <a:pt x="56" y="56"/>
                    </a:lnTo>
                    <a:cubicBezTo>
                      <a:pt x="56" y="76"/>
                      <a:pt x="56" y="90"/>
                      <a:pt x="56" y="111"/>
                    </a:cubicBezTo>
                    <a:cubicBezTo>
                      <a:pt x="77" y="111"/>
                      <a:pt x="90" y="111"/>
                      <a:pt x="111" y="111"/>
                    </a:cubicBezTo>
                    <a:cubicBezTo>
                      <a:pt x="111" y="90"/>
                      <a:pt x="111" y="76"/>
                      <a:pt x="111" y="56"/>
                    </a:cubicBezTo>
                    <a:cubicBezTo>
                      <a:pt x="90" y="56"/>
                      <a:pt x="77" y="56"/>
                      <a:pt x="56" y="56"/>
                    </a:cubicBezTo>
                    <a:close/>
                  </a:path>
                </a:pathLst>
              </a:custGeom>
              <a:solidFill>
                <a:srgbClr val="4F81B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01" name="Freeform 12"/>
              <p:cNvSpPr>
                <a:spLocks noChangeArrowheads="1"/>
              </p:cNvSpPr>
              <p:nvPr/>
            </p:nvSpPr>
            <p:spPr bwMode="auto">
              <a:xfrm>
                <a:off x="338138" y="3886200"/>
                <a:ext cx="690562" cy="687388"/>
              </a:xfrm>
              <a:custGeom>
                <a:avLst/>
                <a:gdLst>
                  <a:gd name="T0" fmla="*/ 958 w 1917"/>
                  <a:gd name="T1" fmla="*/ 1909 h 1910"/>
                  <a:gd name="T2" fmla="*/ 958 w 1917"/>
                  <a:gd name="T3" fmla="*/ 1909 h 1910"/>
                  <a:gd name="T4" fmla="*/ 7 w 1917"/>
                  <a:gd name="T5" fmla="*/ 951 h 1910"/>
                  <a:gd name="T6" fmla="*/ 958 w 1917"/>
                  <a:gd name="T7" fmla="*/ 7 h 1910"/>
                  <a:gd name="T8" fmla="*/ 1909 w 1917"/>
                  <a:gd name="T9" fmla="*/ 951 h 1910"/>
                  <a:gd name="T10" fmla="*/ 958 w 1917"/>
                  <a:gd name="T11" fmla="*/ 1909 h 1910"/>
                  <a:gd name="T12" fmla="*/ 1666 w 1917"/>
                  <a:gd name="T13" fmla="*/ 958 h 1910"/>
                  <a:gd name="T14" fmla="*/ 1666 w 1917"/>
                  <a:gd name="T15" fmla="*/ 958 h 1910"/>
                  <a:gd name="T16" fmla="*/ 951 w 1917"/>
                  <a:gd name="T17" fmla="*/ 250 h 1910"/>
                  <a:gd name="T18" fmla="*/ 250 w 1917"/>
                  <a:gd name="T19" fmla="*/ 958 h 1910"/>
                  <a:gd name="T20" fmla="*/ 958 w 1917"/>
                  <a:gd name="T21" fmla="*/ 1666 h 1910"/>
                  <a:gd name="T22" fmla="*/ 1666 w 1917"/>
                  <a:gd name="T23" fmla="*/ 958 h 1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17" h="1910">
                    <a:moveTo>
                      <a:pt x="958" y="1909"/>
                    </a:moveTo>
                    <a:lnTo>
                      <a:pt x="958" y="1909"/>
                    </a:lnTo>
                    <a:cubicBezTo>
                      <a:pt x="431" y="1909"/>
                      <a:pt x="0" y="1472"/>
                      <a:pt x="7" y="951"/>
                    </a:cubicBezTo>
                    <a:cubicBezTo>
                      <a:pt x="7" y="431"/>
                      <a:pt x="431" y="7"/>
                      <a:pt x="958" y="7"/>
                    </a:cubicBezTo>
                    <a:cubicBezTo>
                      <a:pt x="1486" y="0"/>
                      <a:pt x="1909" y="431"/>
                      <a:pt x="1909" y="951"/>
                    </a:cubicBezTo>
                    <a:cubicBezTo>
                      <a:pt x="1916" y="1479"/>
                      <a:pt x="1486" y="1909"/>
                      <a:pt x="958" y="1909"/>
                    </a:cubicBezTo>
                    <a:close/>
                    <a:moveTo>
                      <a:pt x="1666" y="958"/>
                    </a:moveTo>
                    <a:lnTo>
                      <a:pt x="1666" y="958"/>
                    </a:lnTo>
                    <a:cubicBezTo>
                      <a:pt x="1666" y="562"/>
                      <a:pt x="1347" y="243"/>
                      <a:pt x="951" y="250"/>
                    </a:cubicBezTo>
                    <a:cubicBezTo>
                      <a:pt x="563" y="257"/>
                      <a:pt x="250" y="562"/>
                      <a:pt x="250" y="958"/>
                    </a:cubicBezTo>
                    <a:cubicBezTo>
                      <a:pt x="250" y="1347"/>
                      <a:pt x="570" y="1666"/>
                      <a:pt x="958" y="1666"/>
                    </a:cubicBezTo>
                    <a:cubicBezTo>
                      <a:pt x="1347" y="1666"/>
                      <a:pt x="1666" y="1354"/>
                      <a:pt x="1666" y="9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02" name="Freeform 13"/>
              <p:cNvSpPr>
                <a:spLocks noChangeArrowheads="1"/>
              </p:cNvSpPr>
              <p:nvPr/>
            </p:nvSpPr>
            <p:spPr bwMode="auto">
              <a:xfrm>
                <a:off x="398463" y="4006850"/>
                <a:ext cx="265112" cy="373063"/>
              </a:xfrm>
              <a:custGeom>
                <a:avLst/>
                <a:gdLst>
                  <a:gd name="T0" fmla="*/ 736 w 737"/>
                  <a:gd name="T1" fmla="*/ 0 h 1036"/>
                  <a:gd name="T2" fmla="*/ 736 w 737"/>
                  <a:gd name="T3" fmla="*/ 0 h 1036"/>
                  <a:gd name="T4" fmla="*/ 326 w 737"/>
                  <a:gd name="T5" fmla="*/ 1035 h 1036"/>
                  <a:gd name="T6" fmla="*/ 187 w 737"/>
                  <a:gd name="T7" fmla="*/ 403 h 1036"/>
                  <a:gd name="T8" fmla="*/ 736 w 737"/>
                  <a:gd name="T9" fmla="*/ 0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7" h="1036">
                    <a:moveTo>
                      <a:pt x="736" y="0"/>
                    </a:moveTo>
                    <a:lnTo>
                      <a:pt x="736" y="0"/>
                    </a:lnTo>
                    <a:cubicBezTo>
                      <a:pt x="243" y="56"/>
                      <a:pt x="0" y="646"/>
                      <a:pt x="326" y="1035"/>
                    </a:cubicBezTo>
                    <a:cubicBezTo>
                      <a:pt x="181" y="903"/>
                      <a:pt x="104" y="646"/>
                      <a:pt x="187" y="403"/>
                    </a:cubicBezTo>
                    <a:cubicBezTo>
                      <a:pt x="285" y="139"/>
                      <a:pt x="542" y="0"/>
                      <a:pt x="73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614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Trial Request Use-Case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709647" y="2348578"/>
            <a:ext cx="7046846" cy="641764"/>
          </a:xfrm>
          <a:prstGeom prst="roundRect">
            <a:avLst/>
          </a:prstGeom>
          <a:solidFill>
            <a:srgbClr val="2C5D9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56638" y="2460636"/>
            <a:ext cx="530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Process Orchestration Layer – Trial Approval Workflow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938135" y="2330687"/>
            <a:ext cx="3084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Powerful decision model and notation (DMN) feature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6044" y="5185871"/>
            <a:ext cx="111711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Trial approval flows are managed at </a:t>
            </a:r>
            <a:r>
              <a:rPr lang="en-US" sz="2400" dirty="0" err="1" smtClean="0">
                <a:solidFill>
                  <a:srgbClr val="FF0000"/>
                </a:solidFill>
              </a:rPr>
              <a:t>PaaS</a:t>
            </a:r>
            <a:r>
              <a:rPr lang="en-US" sz="2400" dirty="0" smtClean="0">
                <a:solidFill>
                  <a:srgbClr val="FF0000"/>
                </a:solidFill>
              </a:rPr>
              <a:t> layer, external to CRM.</a:t>
            </a:r>
          </a:p>
          <a:p>
            <a:pPr algn="ctr"/>
            <a:r>
              <a:rPr lang="en-US" sz="2400" dirty="0" err="1" smtClean="0">
                <a:solidFill>
                  <a:srgbClr val="FF0000"/>
                </a:solidFill>
              </a:rPr>
              <a:t>PaaS</a:t>
            </a:r>
            <a:r>
              <a:rPr lang="en-US" sz="2400" dirty="0" smtClean="0">
                <a:solidFill>
                  <a:srgbClr val="FF0000"/>
                </a:solidFill>
              </a:rPr>
              <a:t> makes it easy to extend and modify the process!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6" name="Picture 25" descr="RubiconRed_1200X250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809" y="538179"/>
            <a:ext cx="2306529" cy="481028"/>
          </a:xfrm>
          <a:prstGeom prst="rect">
            <a:avLst/>
          </a:prstGeom>
        </p:spPr>
      </p:pic>
      <p:pic>
        <p:nvPicPr>
          <p:cNvPr id="3" name="Picture 2" descr="510925-zoho-crm-log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809" y="3727391"/>
            <a:ext cx="1911935" cy="140667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938135" y="3864657"/>
            <a:ext cx="30847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layer external to CRM, provides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SaaS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independence (evaluating other CRM apps)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510720-infusionsoft-logo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746" y="3680857"/>
            <a:ext cx="1857308" cy="1366489"/>
          </a:xfrm>
          <a:prstGeom prst="rect">
            <a:avLst/>
          </a:prstGeom>
        </p:spPr>
      </p:pic>
      <p:pic>
        <p:nvPicPr>
          <p:cNvPr id="7" name="Picture 6" descr="salesforc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651" y="3997126"/>
            <a:ext cx="1481228" cy="929882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677899" y="3141159"/>
            <a:ext cx="7082733" cy="6417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80955" y="3253214"/>
            <a:ext cx="3876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Integration Layer</a:t>
            </a:r>
          </a:p>
        </p:txBody>
      </p:sp>
      <p:pic>
        <p:nvPicPr>
          <p:cNvPr id="17" name="Picture 16" descr="opcProcessBannerIc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776" y="2409373"/>
            <a:ext cx="549695" cy="54969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8938135" y="3262874"/>
            <a:ext cx="2855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SOACS for integration</a:t>
            </a:r>
          </a:p>
        </p:txBody>
      </p:sp>
      <p:pic>
        <p:nvPicPr>
          <p:cNvPr id="22" name="Picture 21" descr="SOA_72 white.png"/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265" y="3228050"/>
            <a:ext cx="575221" cy="57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4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xr-pcs-myst-tria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3448"/>
            <a:ext cx="12193729" cy="634073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272" y="226286"/>
            <a:ext cx="6111919" cy="6219152"/>
          </a:xfrm>
          <a:prstGeom prst="rect">
            <a:avLst/>
          </a:prstGeom>
          <a:solidFill>
            <a:srgbClr val="000000">
              <a:alpha val="68000"/>
            </a:srgb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3" tIns="60941" rIns="121883" bIns="609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51">
              <a:lnSpc>
                <a:spcPct val="90000"/>
              </a:lnSpc>
            </a:pPr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gray">
          <a:xfrm>
            <a:off x="680911" y="4869537"/>
            <a:ext cx="2369072" cy="684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lvl="1" algn="ctr" defTabSz="911870" eaLnBrk="0" fontAlgn="base" hangingPunct="0">
              <a:lnSpc>
                <a:spcPct val="70000"/>
              </a:lnSpc>
              <a:spcBef>
                <a:spcPct val="0"/>
              </a:spcBef>
              <a:spcAft>
                <a:spcPts val="1800"/>
              </a:spcAft>
              <a:buClr>
                <a:srgbClr val="7F7F7F"/>
              </a:buClr>
            </a:pPr>
            <a:endParaRPr lang="en-US" sz="19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gray">
          <a:xfrm>
            <a:off x="7034260" y="4171206"/>
            <a:ext cx="1487156" cy="75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lvl="1" defTabSz="911870" eaLnBrk="0" fontAlgn="base" hangingPunct="0">
              <a:spcBef>
                <a:spcPct val="0"/>
              </a:spcBef>
              <a:spcAft>
                <a:spcPts val="1800"/>
              </a:spcAft>
              <a:buClr>
                <a:srgbClr val="7F7F7F"/>
              </a:buClr>
            </a:pPr>
            <a:r>
              <a:rPr lang="en-US" sz="1900" dirty="0">
                <a:solidFill>
                  <a:srgbClr val="FFFFFF"/>
                </a:solidFill>
              </a:rPr>
              <a:t/>
            </a:r>
            <a:br>
              <a:rPr lang="en-US" sz="1900" dirty="0">
                <a:solidFill>
                  <a:srgbClr val="FFFFFF"/>
                </a:solidFill>
              </a:rPr>
            </a:br>
            <a:endParaRPr lang="en-US" sz="1900" dirty="0">
              <a:solidFill>
                <a:srgbClr val="FFFFFF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888" y="349684"/>
            <a:ext cx="5924707" cy="4875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0713" lvl="1" indent="-284163" defTabSz="627063" fontAlgn="base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3200" b="1" dirty="0" smtClean="0">
                <a:solidFill>
                  <a:schemeClr val="bg1"/>
                </a:solidFill>
              </a:rPr>
              <a:t>Automated Trial Request</a:t>
            </a:r>
          </a:p>
          <a:p>
            <a:pPr marL="336550" defTabSz="627063"/>
            <a:r>
              <a:rPr lang="en-US" sz="2000" b="1" dirty="0" smtClean="0">
                <a:solidFill>
                  <a:schemeClr val="bg1"/>
                </a:solidFill>
              </a:rPr>
              <a:t>Challenges / Opportunities</a:t>
            </a:r>
          </a:p>
          <a:p>
            <a:pPr marL="620713" indent="-284163" defTabSz="627063">
              <a:buFont typeface="Arial"/>
              <a:buChar char="•"/>
            </a:pPr>
            <a:r>
              <a:rPr lang="en-AU" dirty="0" smtClean="0">
                <a:solidFill>
                  <a:schemeClr val="bg1"/>
                </a:solidFill>
              </a:rPr>
              <a:t>MyST Trial Request process was </a:t>
            </a:r>
            <a:r>
              <a:rPr lang="en-AU" dirty="0">
                <a:solidFill>
                  <a:schemeClr val="bg1"/>
                </a:solidFill>
              </a:rPr>
              <a:t>a manual, time consuming </a:t>
            </a:r>
            <a:r>
              <a:rPr lang="en-AU" dirty="0" smtClean="0">
                <a:solidFill>
                  <a:schemeClr val="bg1"/>
                </a:solidFill>
              </a:rPr>
              <a:t>process via emails</a:t>
            </a:r>
            <a:r>
              <a:rPr lang="en-AU" dirty="0">
                <a:solidFill>
                  <a:schemeClr val="bg1"/>
                </a:solidFill>
              </a:rPr>
              <a:t>/</a:t>
            </a:r>
            <a:r>
              <a:rPr lang="en-AU" dirty="0" smtClean="0">
                <a:solidFill>
                  <a:schemeClr val="bg1"/>
                </a:solidFill>
              </a:rPr>
              <a:t>phone calls, leads were not captured for follow-up</a:t>
            </a:r>
          </a:p>
          <a:p>
            <a:pPr marL="620713" indent="-284163" defTabSz="627063">
              <a:buFont typeface="Arial"/>
              <a:buChar char="•"/>
            </a:pPr>
            <a:r>
              <a:rPr lang="en-AU" dirty="0" smtClean="0">
                <a:solidFill>
                  <a:schemeClr val="bg1"/>
                </a:solidFill>
              </a:rPr>
              <a:t>Wanted to </a:t>
            </a:r>
            <a:r>
              <a:rPr lang="en-AU" dirty="0">
                <a:solidFill>
                  <a:schemeClr val="bg1"/>
                </a:solidFill>
              </a:rPr>
              <a:t>improve customer response times, reduce sales </a:t>
            </a:r>
            <a:r>
              <a:rPr lang="en-AU" dirty="0" smtClean="0">
                <a:solidFill>
                  <a:schemeClr val="bg1"/>
                </a:solidFill>
              </a:rPr>
              <a:t>workload, given increased Trial Requests</a:t>
            </a:r>
          </a:p>
          <a:p>
            <a:pPr marL="620713" indent="-284163" defTabSz="627063">
              <a:buFont typeface="Arial"/>
              <a:buChar char="•"/>
            </a:pPr>
            <a:endParaRPr lang="en-AU" sz="1600" dirty="0" smtClean="0">
              <a:solidFill>
                <a:schemeClr val="bg1"/>
              </a:solidFill>
            </a:endParaRPr>
          </a:p>
          <a:p>
            <a:pPr marL="336550" defTabSz="627063"/>
            <a:r>
              <a:rPr lang="en-AU" sz="2000" b="1" dirty="0" smtClean="0">
                <a:solidFill>
                  <a:schemeClr val="bg1"/>
                </a:solidFill>
              </a:rPr>
              <a:t>Solution Adopted</a:t>
            </a:r>
            <a:endParaRPr lang="en-AU" sz="2000" b="1" dirty="0">
              <a:solidFill>
                <a:schemeClr val="bg1"/>
              </a:solidFill>
            </a:endParaRPr>
          </a:p>
          <a:p>
            <a:pPr marL="620713" indent="-284163" defTabSz="627063">
              <a:buFont typeface="Arial"/>
              <a:buChar char="•"/>
            </a:pPr>
            <a:r>
              <a:rPr lang="en-AU" dirty="0" smtClean="0">
                <a:solidFill>
                  <a:schemeClr val="bg1"/>
                </a:solidFill>
              </a:rPr>
              <a:t>New automated PCS process to manage trial requests</a:t>
            </a:r>
          </a:p>
          <a:p>
            <a:pPr marL="620713" indent="-284163" defTabSz="627063">
              <a:buFont typeface="Arial"/>
              <a:buChar char="•"/>
            </a:pPr>
            <a:r>
              <a:rPr lang="en-AU" dirty="0" smtClean="0">
                <a:solidFill>
                  <a:srgbClr val="FFFFFF"/>
                </a:solidFill>
              </a:rPr>
              <a:t>Cloud-based enterprise</a:t>
            </a:r>
            <a:r>
              <a:rPr lang="en-AU" dirty="0">
                <a:solidFill>
                  <a:srgbClr val="FFFFFF"/>
                </a:solidFill>
              </a:rPr>
              <a:t>-quality </a:t>
            </a:r>
            <a:r>
              <a:rPr lang="en-AU" dirty="0" smtClean="0">
                <a:solidFill>
                  <a:srgbClr val="FFFFFF"/>
                </a:solidFill>
              </a:rPr>
              <a:t>tooling, provides full life cycle process management</a:t>
            </a:r>
          </a:p>
          <a:p>
            <a:pPr marL="620713" indent="-284163" defTabSz="627063">
              <a:buFont typeface="Arial"/>
              <a:buChar char="•"/>
            </a:pPr>
            <a:r>
              <a:rPr lang="en-AU" dirty="0" smtClean="0">
                <a:solidFill>
                  <a:schemeClr val="bg1"/>
                </a:solidFill>
              </a:rPr>
              <a:t>Integrates with </a:t>
            </a:r>
            <a:r>
              <a:rPr lang="en-AU" dirty="0" err="1" smtClean="0">
                <a:solidFill>
                  <a:schemeClr val="bg1"/>
                </a:solidFill>
              </a:rPr>
              <a:t>Zoho</a:t>
            </a:r>
            <a:r>
              <a:rPr lang="en-AU" dirty="0" smtClean="0">
                <a:solidFill>
                  <a:schemeClr val="bg1"/>
                </a:solidFill>
              </a:rPr>
              <a:t> CRM </a:t>
            </a:r>
            <a:r>
              <a:rPr lang="en-AU" dirty="0" smtClean="0">
                <a:solidFill>
                  <a:srgbClr val="FFFFFF"/>
                </a:solidFill>
              </a:rPr>
              <a:t>for end</a:t>
            </a:r>
            <a:r>
              <a:rPr lang="en-AU" dirty="0">
                <a:solidFill>
                  <a:srgbClr val="FFFFFF"/>
                </a:solidFill>
              </a:rPr>
              <a:t>-to-end </a:t>
            </a:r>
            <a:r>
              <a:rPr lang="en-AU" dirty="0" smtClean="0">
                <a:solidFill>
                  <a:srgbClr val="FFFFFF"/>
                </a:solidFill>
              </a:rPr>
              <a:t>visibility for sales to follow</a:t>
            </a:r>
            <a:r>
              <a:rPr lang="en-AU" dirty="0">
                <a:solidFill>
                  <a:srgbClr val="FFFFFF"/>
                </a:solidFill>
              </a:rPr>
              <a:t>-up with customers </a:t>
            </a:r>
            <a:endParaRPr lang="en-AU" dirty="0" smtClean="0">
              <a:solidFill>
                <a:srgbClr val="FFFFFF"/>
              </a:solidFill>
            </a:endParaRPr>
          </a:p>
          <a:p>
            <a:pPr marL="620713" indent="-284163" defTabSz="627063">
              <a:buFont typeface="Arial"/>
              <a:buChar char="•"/>
            </a:pPr>
            <a:r>
              <a:rPr lang="en-AU" dirty="0" smtClean="0">
                <a:solidFill>
                  <a:srgbClr val="FFFFFF"/>
                </a:solidFill>
              </a:rPr>
              <a:t>Decision Model and Notation (DMN) feature to quickly </a:t>
            </a:r>
            <a:r>
              <a:rPr lang="en-AU" dirty="0">
                <a:solidFill>
                  <a:srgbClr val="FFFFFF"/>
                </a:solidFill>
              </a:rPr>
              <a:t>qualify </a:t>
            </a:r>
            <a:r>
              <a:rPr lang="en-AU" dirty="0" smtClean="0">
                <a:solidFill>
                  <a:srgbClr val="FFFFFF"/>
                </a:solidFill>
              </a:rPr>
              <a:t>leads and automate approval flows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5621" y="5766186"/>
            <a:ext cx="14736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Process </a:t>
            </a:r>
          </a:p>
          <a:p>
            <a:pPr algn="ctr"/>
            <a:r>
              <a:rPr lang="en-US" b="1" dirty="0" smtClean="0">
                <a:solidFill>
                  <a:srgbClr val="FFFFFF"/>
                </a:solidFill>
              </a:rPr>
              <a:t>Cloud Service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24" name="Picture 23" descr="opcProcessBanner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00" y="5190958"/>
            <a:ext cx="737348" cy="737348"/>
          </a:xfrm>
          <a:prstGeom prst="rect">
            <a:avLst/>
          </a:prstGeom>
        </p:spPr>
      </p:pic>
      <p:pic>
        <p:nvPicPr>
          <p:cNvPr id="13" name="Picture 12" descr="RubiconRed_1200X250.ep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809" y="538179"/>
            <a:ext cx="2306529" cy="48102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331030" y="5766186"/>
            <a:ext cx="998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Hour </a:t>
            </a:r>
            <a:r>
              <a:rPr lang="en-US" b="1" dirty="0" err="1" smtClean="0">
                <a:solidFill>
                  <a:srgbClr val="FFFFFF"/>
                </a:solidFill>
              </a:rPr>
              <a:t>vs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</a:p>
          <a:p>
            <a:pPr algn="ctr"/>
            <a:r>
              <a:rPr lang="en-US" b="1" dirty="0" smtClean="0">
                <a:solidFill>
                  <a:srgbClr val="FFFFFF"/>
                </a:solidFill>
              </a:rPr>
              <a:t>4 Weeks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63497" y="5766186"/>
            <a:ext cx="1302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Faster Time </a:t>
            </a:r>
          </a:p>
          <a:p>
            <a:pPr algn="ctr"/>
            <a:r>
              <a:rPr lang="en-US" b="1" dirty="0" smtClean="0">
                <a:solidFill>
                  <a:srgbClr val="FFFFFF"/>
                </a:solidFill>
              </a:rPr>
              <a:t>To Market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61180" y="5089923"/>
            <a:ext cx="9423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 smtClean="0">
                <a:solidFill>
                  <a:srgbClr val="FFFFFF"/>
                </a:solidFill>
              </a:rPr>
              <a:t>&lt; 1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47016" y="5089923"/>
            <a:ext cx="12486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 smtClean="0">
                <a:solidFill>
                  <a:srgbClr val="FFFFFF"/>
                </a:solidFill>
              </a:rPr>
              <a:t>40%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0420" y="5766186"/>
            <a:ext cx="14736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SOA</a:t>
            </a:r>
          </a:p>
          <a:p>
            <a:pPr algn="ctr"/>
            <a:r>
              <a:rPr lang="en-US" b="1" dirty="0" smtClean="0">
                <a:solidFill>
                  <a:srgbClr val="FFFFFF"/>
                </a:solidFill>
              </a:rPr>
              <a:t>Cloud Service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6" name="Picture 15" descr="SOA_72 white.png"/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07" y="5192225"/>
            <a:ext cx="759374" cy="75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1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PCS MyST Trial Process</a:t>
            </a:r>
            <a:endParaRPr lang="en-US" dirty="0"/>
          </a:p>
        </p:txBody>
      </p:sp>
      <p:pic>
        <p:nvPicPr>
          <p:cNvPr id="4" name="Picture 3" descr="PCS Trial Pro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7537"/>
            <a:ext cx="12192000" cy="430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 Consolidation Use-Case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95" y="510342"/>
            <a:ext cx="2324636" cy="500520"/>
          </a:xfrm>
          <a:prstGeom prst="rect">
            <a:avLst/>
          </a:prstGeom>
        </p:spPr>
      </p:pic>
      <p:pic>
        <p:nvPicPr>
          <p:cNvPr id="5" name="Picture 4" descr="jde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678" y="4317464"/>
            <a:ext cx="2453877" cy="72368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699333" y="2697857"/>
            <a:ext cx="7046846" cy="641764"/>
          </a:xfrm>
          <a:prstGeom prst="roundRect">
            <a:avLst/>
          </a:prstGeom>
          <a:solidFill>
            <a:srgbClr val="2C5D9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/>
        </p:nvSpPr>
        <p:spPr>
          <a:xfrm>
            <a:off x="4356263" y="4262845"/>
            <a:ext cx="2046841" cy="773124"/>
          </a:xfrm>
          <a:prstGeom prst="round2Diag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Rectangle 9"/>
          <p:cNvSpPr/>
          <p:nvPr/>
        </p:nvSpPr>
        <p:spPr>
          <a:xfrm>
            <a:off x="6636334" y="4224081"/>
            <a:ext cx="2051999" cy="764656"/>
          </a:xfrm>
          <a:prstGeom prst="round2DiagRect">
            <a:avLst/>
          </a:prstGeom>
          <a:solidFill>
            <a:schemeClr val="accent4"/>
          </a:solidFill>
          <a:ln>
            <a:solidFill>
              <a:srgbClr val="8064A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1434" y="4429521"/>
            <a:ext cx="1470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PO System #2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687853" y="1908093"/>
            <a:ext cx="7046846" cy="6417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50489" y="4429521"/>
            <a:ext cx="1470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PO System #1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99106" y="2809915"/>
            <a:ext cx="4847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Process Orchestration Layer – Approval Workflow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87563" y="2074769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UI Layer – Create and Approve Purchase Orders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38135" y="4254215"/>
            <a:ext cx="3042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Phased decommissioning of PO systems, migrating to JDE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47105" y="2036005"/>
            <a:ext cx="2994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UI designed for Mobile too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962939" y="2652657"/>
            <a:ext cx="2855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flow easily modified based on approval changes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42311" y="5245006"/>
            <a:ext cx="100376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Unique PO approval flows are managed at </a:t>
            </a:r>
            <a:r>
              <a:rPr lang="en-US" sz="2400" dirty="0" err="1" smtClean="0">
                <a:solidFill>
                  <a:srgbClr val="FF0000"/>
                </a:solidFill>
              </a:rPr>
              <a:t>PaaS</a:t>
            </a:r>
            <a:r>
              <a:rPr lang="en-US" sz="2400" dirty="0" smtClean="0">
                <a:solidFill>
                  <a:srgbClr val="FF0000"/>
                </a:solidFill>
              </a:rPr>
              <a:t> layer, external to </a:t>
            </a:r>
            <a:r>
              <a:rPr lang="en-US" sz="2400" dirty="0" err="1" smtClean="0">
                <a:solidFill>
                  <a:srgbClr val="FF0000"/>
                </a:solidFill>
              </a:rPr>
              <a:t>SaaS</a:t>
            </a:r>
            <a:r>
              <a:rPr lang="en-US" sz="2400" dirty="0" smtClean="0">
                <a:solidFill>
                  <a:srgbClr val="FF0000"/>
                </a:solidFill>
              </a:rPr>
              <a:t> app.</a:t>
            </a:r>
          </a:p>
          <a:p>
            <a:pPr algn="ctr"/>
            <a:r>
              <a:rPr lang="en-US" sz="2400" dirty="0" err="1" smtClean="0">
                <a:solidFill>
                  <a:srgbClr val="FF0000"/>
                </a:solidFill>
              </a:rPr>
              <a:t>PaaS</a:t>
            </a:r>
            <a:r>
              <a:rPr lang="en-US" sz="2400" dirty="0" smtClean="0">
                <a:solidFill>
                  <a:srgbClr val="FF0000"/>
                </a:solidFill>
              </a:rPr>
              <a:t> makes it </a:t>
            </a:r>
            <a:r>
              <a:rPr lang="en-US" sz="2400" b="1" dirty="0" smtClean="0">
                <a:solidFill>
                  <a:srgbClr val="FF0000"/>
                </a:solidFill>
              </a:rPr>
              <a:t>fast</a:t>
            </a:r>
            <a:r>
              <a:rPr lang="en-US" sz="2400" dirty="0" smtClean="0">
                <a:solidFill>
                  <a:srgbClr val="FF0000"/>
                </a:solidFill>
              </a:rPr>
              <a:t> to build and deploy, </a:t>
            </a:r>
            <a:r>
              <a:rPr lang="en-US" sz="2400" b="1" dirty="0" smtClean="0">
                <a:solidFill>
                  <a:srgbClr val="FF0000"/>
                </a:solidFill>
              </a:rPr>
              <a:t>easy</a:t>
            </a:r>
            <a:r>
              <a:rPr lang="en-US" sz="2400" dirty="0" smtClean="0">
                <a:solidFill>
                  <a:srgbClr val="FF0000"/>
                </a:solidFill>
              </a:rPr>
              <a:t> to change!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677899" y="3451287"/>
            <a:ext cx="7082733" cy="6417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80955" y="3563342"/>
            <a:ext cx="3876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Integration Layer</a:t>
            </a:r>
          </a:p>
        </p:txBody>
      </p:sp>
      <p:pic>
        <p:nvPicPr>
          <p:cNvPr id="3" name="Picture 2" descr="oracle soa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180" y="3588683"/>
            <a:ext cx="1140287" cy="381073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8938135" y="3454858"/>
            <a:ext cx="2855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Phased approach, on-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SOA, consider APICS</a:t>
            </a:r>
          </a:p>
        </p:txBody>
      </p:sp>
      <p:pic>
        <p:nvPicPr>
          <p:cNvPr id="29" name="Picture 28" descr="opcProcessBanner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77" y="2778579"/>
            <a:ext cx="549695" cy="549695"/>
          </a:xfrm>
          <a:prstGeom prst="rect">
            <a:avLst/>
          </a:prstGeom>
        </p:spPr>
      </p:pic>
      <p:pic>
        <p:nvPicPr>
          <p:cNvPr id="30" name="Picture 29" descr="appbuilder_w_7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62" y="1975521"/>
            <a:ext cx="654389" cy="608413"/>
          </a:xfrm>
          <a:prstGeom prst="rect">
            <a:avLst/>
          </a:prstGeom>
        </p:spPr>
      </p:pic>
      <p:pic>
        <p:nvPicPr>
          <p:cNvPr id="31" name="Picture 30" descr="APIManager_w_7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40" y="3483997"/>
            <a:ext cx="646990" cy="64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9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MONST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4" y="299901"/>
            <a:ext cx="11995984" cy="599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9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75" y="365125"/>
            <a:ext cx="11634725" cy="4264025"/>
          </a:xfrm>
        </p:spPr>
        <p:txBody>
          <a:bodyPr>
            <a:normAutofit/>
          </a:bodyPr>
          <a:lstStyle/>
          <a:p>
            <a:r>
              <a:rPr lang="en-AU" dirty="0" smtClean="0"/>
              <a:t>Rubicon Red: Cloud </a:t>
            </a:r>
            <a:r>
              <a:rPr lang="en-AU" dirty="0" err="1" smtClean="0"/>
              <a:t>KickStart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sz="2800" b="1" i="1" dirty="0" smtClean="0">
                <a:solidFill>
                  <a:srgbClr val="FF0000"/>
                </a:solidFill>
              </a:rPr>
              <a:t>Cloud Services</a:t>
            </a:r>
            <a:r>
              <a:rPr lang="en-AU" sz="2800" b="1" i="1" dirty="0" smtClean="0">
                <a:solidFill>
                  <a:srgbClr val="FF0000"/>
                </a:solidFill>
              </a:rPr>
              <a:t> </a:t>
            </a:r>
            <a:r>
              <a:rPr lang="en-AU" sz="2800" b="1" i="1" dirty="0" smtClean="0">
                <a:solidFill>
                  <a:srgbClr val="FF0000"/>
                </a:solidFill>
              </a:rPr>
              <a:t>Community </a:t>
            </a:r>
            <a:r>
              <a:rPr lang="en-AU" sz="2800" b="1" i="1" dirty="0" smtClean="0">
                <a:solidFill>
                  <a:srgbClr val="FF0000"/>
                </a:solidFill>
              </a:rPr>
              <a:t>Project – Coming Soon</a:t>
            </a:r>
            <a:endParaRPr lang="en-AU" sz="2400" b="1" i="1" dirty="0">
              <a:solidFill>
                <a:srgbClr val="FF3300"/>
              </a:solidFill>
            </a:endParaRPr>
          </a:p>
        </p:txBody>
      </p:sp>
      <p:pic>
        <p:nvPicPr>
          <p:cNvPr id="17" name="Picture 16" descr="SOA_7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509" y="5502204"/>
            <a:ext cx="978525" cy="978525"/>
          </a:xfrm>
          <a:prstGeom prst="rect">
            <a:avLst/>
          </a:prstGeom>
        </p:spPr>
      </p:pic>
      <p:pic>
        <p:nvPicPr>
          <p:cNvPr id="18" name="Picture 17" descr="integration_7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24" y="5502204"/>
            <a:ext cx="952841" cy="952841"/>
          </a:xfrm>
          <a:prstGeom prst="rect">
            <a:avLst/>
          </a:prstGeom>
        </p:spPr>
      </p:pic>
      <p:pic>
        <p:nvPicPr>
          <p:cNvPr id="21" name="Picture 20" descr="InternetOfThings_7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836" y="5502204"/>
            <a:ext cx="956421" cy="1034199"/>
          </a:xfrm>
          <a:prstGeom prst="rect">
            <a:avLst/>
          </a:prstGeom>
        </p:spPr>
      </p:pic>
      <p:pic>
        <p:nvPicPr>
          <p:cNvPr id="22" name="Picture 21" descr="mobile_7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438" y="5502204"/>
            <a:ext cx="961005" cy="961005"/>
          </a:xfrm>
          <a:prstGeom prst="rect">
            <a:avLst/>
          </a:prstGeom>
        </p:spPr>
      </p:pic>
      <p:pic>
        <p:nvPicPr>
          <p:cNvPr id="23" name="Picture 22" descr="process_7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55" y="5502204"/>
            <a:ext cx="914880" cy="914880"/>
          </a:xfrm>
          <a:prstGeom prst="rect">
            <a:avLst/>
          </a:prstGeom>
        </p:spPr>
      </p:pic>
      <p:pic>
        <p:nvPicPr>
          <p:cNvPr id="24" name="Picture 23" descr="APIManager_7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925" y="5502204"/>
            <a:ext cx="971333" cy="9713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907" y="404266"/>
            <a:ext cx="2122338" cy="942328"/>
          </a:xfrm>
          <a:prstGeom prst="rect">
            <a:avLst/>
          </a:prstGeom>
        </p:spPr>
      </p:pic>
      <p:pic>
        <p:nvPicPr>
          <p:cNvPr id="26" name="Picture 25" descr="Java_72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19" y="5502204"/>
            <a:ext cx="914400" cy="914400"/>
          </a:xfrm>
          <a:prstGeom prst="rect">
            <a:avLst/>
          </a:prstGeom>
        </p:spPr>
      </p:pic>
      <p:pic>
        <p:nvPicPr>
          <p:cNvPr id="4" name="Picture 3" descr="managedfiletransfer_72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48" y="5502204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34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42c7314f-f344-4b2f-8850-6f8fd61d13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54c5d88-dd59-4c6b-9ce1-77c1b3867a1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42c7314f-f344-4b2f-8850-6f8fd61d1326"/>
</p:tagLst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17569</TotalTime>
  <Words>1076</Words>
  <Application>Microsoft Office PowerPoint</Application>
  <PresentationFormat>Widescreen</PresentationFormat>
  <Paragraphs>137</Paragraphs>
  <Slides>9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MS PGothic</vt:lpstr>
      <vt:lpstr>Arial</vt:lpstr>
      <vt:lpstr>Calibri</vt:lpstr>
      <vt:lpstr>Calibri Light</vt:lpstr>
      <vt:lpstr>Office Theme</vt:lpstr>
      <vt:lpstr>Rubicon Red: Cloud KickStart The best way to get started with Oracle Cloud Platform  </vt:lpstr>
      <vt:lpstr>The Promise of Cloud Transformation paves the way for Innovation and Digital Disruption</vt:lpstr>
      <vt:lpstr>Connect and Extend SaaS Innovate and speed time to market by rapidly extending SaaS apps</vt:lpstr>
      <vt:lpstr>Automated Trial Request Use-Case</vt:lpstr>
      <vt:lpstr>PowerPoint Presentation</vt:lpstr>
      <vt:lpstr>PCS MyST Trial Process</vt:lpstr>
      <vt:lpstr>PO Consolidation Use-Case</vt:lpstr>
      <vt:lpstr>PowerPoint Presentation</vt:lpstr>
      <vt:lpstr>Rubicon Red: Cloud KickStart  Cloud Services Community Project – Coming Soon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Arun Pareek</cp:lastModifiedBy>
  <cp:revision>489</cp:revision>
  <dcterms:created xsi:type="dcterms:W3CDTF">2014-10-14T09:44:30Z</dcterms:created>
  <dcterms:modified xsi:type="dcterms:W3CDTF">2017-06-01T02:36:53Z</dcterms:modified>
</cp:coreProperties>
</file>