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86" r:id="rId8"/>
    <p:sldId id="262" r:id="rId9"/>
    <p:sldId id="263" r:id="rId10"/>
    <p:sldId id="265" r:id="rId11"/>
    <p:sldId id="287" r:id="rId12"/>
    <p:sldId id="266"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273" r:id="rId27"/>
    <p:sldId id="274"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73" d="100"/>
          <a:sy n="73" d="100"/>
        </p:scale>
        <p:origin x="129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DEDDA7-BB63-4735-9094-8EE1300311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EDDA7-BB63-4735-9094-8EE1300311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EDDA7-BB63-4735-9094-8EE1300311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DEDDA7-BB63-4735-9094-8EE1300311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DEDDA7-BB63-4735-9094-8EE1300311F7}"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DEDDA7-BB63-4735-9094-8EE1300311F7}"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DEDDA7-BB63-4735-9094-8EE1300311F7}"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EDDA7-BB63-4735-9094-8EE1300311F7}"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EDDA7-BB63-4735-9094-8EE1300311F7}"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EDDA7-BB63-4735-9094-8EE1300311F7}"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EDDA7-BB63-4735-9094-8EE1300311F7}"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D1FCB-9BC2-44B8-BE55-E585A41381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EDDA7-BB63-4735-9094-8EE1300311F7}" type="datetimeFigureOut">
              <a:rPr lang="en-US" smtClean="0"/>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D1FCB-9BC2-44B8-BE55-E585A41381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Talk</a:t>
            </a:r>
          </a:p>
        </p:txBody>
      </p:sp>
      <p:sp>
        <p:nvSpPr>
          <p:cNvPr id="5" name="Subtitle 4"/>
          <p:cNvSpPr>
            <a:spLocks noGrp="1"/>
          </p:cNvSpPr>
          <p:nvPr>
            <p:ph type="subTitle" idx="1"/>
          </p:nvPr>
        </p:nvSpPr>
        <p:spPr/>
        <p:txBody>
          <a:bodyPr/>
          <a:lstStyle/>
          <a:p>
            <a:r>
              <a:rPr lang="en-US" dirty="0"/>
              <a:t>Chatting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Sequence Diagram</a:t>
            </a:r>
          </a:p>
        </p:txBody>
      </p:sp>
      <p:pic>
        <p:nvPicPr>
          <p:cNvPr id="6" name="Content Placeholder 5">
            <a:extLst>
              <a:ext uri="{FF2B5EF4-FFF2-40B4-BE49-F238E27FC236}">
                <a16:creationId xmlns:a16="http://schemas.microsoft.com/office/drawing/2014/main" id="{84556258-9B6A-E120-6006-5A484C03622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17638"/>
            <a:ext cx="6781800" cy="47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4C5278-9C7E-9917-854A-44566CC1BA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305800" cy="5897563"/>
          </a:xfrm>
          <a:prstGeom prst="rect">
            <a:avLst/>
          </a:prstGeom>
          <a:noFill/>
          <a:ln>
            <a:noFill/>
          </a:ln>
        </p:spPr>
      </p:pic>
    </p:spTree>
    <p:extLst>
      <p:ext uri="{BB962C8B-B14F-4D97-AF65-F5344CB8AC3E}">
        <p14:creationId xmlns:p14="http://schemas.microsoft.com/office/powerpoint/2010/main" val="331404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Entity-Relationship Diagram</a:t>
            </a:r>
            <a:endParaRPr lang="en-US" sz="3000" dirty="0"/>
          </a:p>
        </p:txBody>
      </p:sp>
      <p:pic>
        <p:nvPicPr>
          <p:cNvPr id="6" name="Content Placeholder 5">
            <a:extLst>
              <a:ext uri="{FF2B5EF4-FFF2-40B4-BE49-F238E27FC236}">
                <a16:creationId xmlns:a16="http://schemas.microsoft.com/office/drawing/2014/main" id="{19D4C900-189E-1478-1053-354CD86EDA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553200" cy="45259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E682-0ED0-5990-712B-3AE8BFE4A7BB}"/>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Login</a:t>
            </a:r>
            <a:endParaRPr lang="en-US" sz="3000" dirty="0"/>
          </a:p>
        </p:txBody>
      </p:sp>
      <p:pic>
        <p:nvPicPr>
          <p:cNvPr id="4" name="Content Placeholder 3">
            <a:extLst>
              <a:ext uri="{FF2B5EF4-FFF2-40B4-BE49-F238E27FC236}">
                <a16:creationId xmlns:a16="http://schemas.microsoft.com/office/drawing/2014/main" id="{90A8BC84-4B6C-540B-D601-14E9DF513F98}"/>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230672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6EE564-5573-3EE6-435C-BC51A7346AD3}"/>
              </a:ext>
            </a:extLst>
          </p:cNvPr>
          <p:cNvPicPr>
            <a:picLocks noGrp="1" noChangeAspect="1"/>
          </p:cNvPicPr>
          <p:nvPr>
            <p:ph idx="1"/>
          </p:nvPr>
        </p:nvPicPr>
        <p:blipFill>
          <a:blip r:embed="rId2"/>
          <a:stretch>
            <a:fillRect/>
          </a:stretch>
        </p:blipFill>
        <p:spPr>
          <a:xfrm>
            <a:off x="546957" y="533400"/>
            <a:ext cx="8050085" cy="5592763"/>
          </a:xfrm>
          <a:prstGeom prst="rect">
            <a:avLst/>
          </a:prstGeom>
        </p:spPr>
      </p:pic>
    </p:spTree>
    <p:extLst>
      <p:ext uri="{BB962C8B-B14F-4D97-AF65-F5344CB8AC3E}">
        <p14:creationId xmlns:p14="http://schemas.microsoft.com/office/powerpoint/2010/main" val="157776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54DF-E414-D48C-1924-B74F4D0A680E}"/>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Home / Recent Chats</a:t>
            </a:r>
            <a:endParaRPr lang="en-US" sz="3000" dirty="0"/>
          </a:p>
        </p:txBody>
      </p:sp>
      <p:pic>
        <p:nvPicPr>
          <p:cNvPr id="4" name="Content Placeholder 3">
            <a:extLst>
              <a:ext uri="{FF2B5EF4-FFF2-40B4-BE49-F238E27FC236}">
                <a16:creationId xmlns:a16="http://schemas.microsoft.com/office/drawing/2014/main" id="{DF97005E-19E4-84BE-F797-95453C5A2D26}"/>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225957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1CC9-BC79-E7C7-BD40-589C3419418D}"/>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Rooms</a:t>
            </a:r>
            <a:endParaRPr lang="en-US" sz="3000" dirty="0"/>
          </a:p>
        </p:txBody>
      </p:sp>
      <p:pic>
        <p:nvPicPr>
          <p:cNvPr id="4" name="Content Placeholder 3">
            <a:extLst>
              <a:ext uri="{FF2B5EF4-FFF2-40B4-BE49-F238E27FC236}">
                <a16:creationId xmlns:a16="http://schemas.microsoft.com/office/drawing/2014/main" id="{D9AAF114-F47F-681E-B8D7-5975DE482B15}"/>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312847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1AB6-E3ED-1827-FE19-100EB43F7624}"/>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Users</a:t>
            </a:r>
            <a:endParaRPr lang="en-US" sz="3000" dirty="0"/>
          </a:p>
        </p:txBody>
      </p:sp>
      <p:pic>
        <p:nvPicPr>
          <p:cNvPr id="4" name="Content Placeholder 3">
            <a:extLst>
              <a:ext uri="{FF2B5EF4-FFF2-40B4-BE49-F238E27FC236}">
                <a16:creationId xmlns:a16="http://schemas.microsoft.com/office/drawing/2014/main" id="{7BE8916F-CA73-6B29-8DCD-80661A05538E}"/>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16287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FCFD-7E24-7D26-AB92-303E953B4D78}"/>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Search</a:t>
            </a:r>
            <a:endParaRPr lang="en-US" sz="3000" dirty="0"/>
          </a:p>
        </p:txBody>
      </p:sp>
      <p:pic>
        <p:nvPicPr>
          <p:cNvPr id="4" name="Content Placeholder 3">
            <a:extLst>
              <a:ext uri="{FF2B5EF4-FFF2-40B4-BE49-F238E27FC236}">
                <a16:creationId xmlns:a16="http://schemas.microsoft.com/office/drawing/2014/main" id="{2697A36D-0908-4B49-0D71-D9FD09EDC8A8}"/>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3152922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23EA-E829-1BF2-3C92-C9A8A50A579F}"/>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Create New Room</a:t>
            </a:r>
            <a:endParaRPr lang="en-US" sz="3000" dirty="0"/>
          </a:p>
        </p:txBody>
      </p:sp>
      <p:pic>
        <p:nvPicPr>
          <p:cNvPr id="4" name="Content Placeholder 3">
            <a:extLst>
              <a:ext uri="{FF2B5EF4-FFF2-40B4-BE49-F238E27FC236}">
                <a16:creationId xmlns:a16="http://schemas.microsoft.com/office/drawing/2014/main" id="{62F97BD5-C4EB-4798-58B5-2E744817247D}"/>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277887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668"/>
            <a:ext cx="8229600" cy="868362"/>
          </a:xfrm>
        </p:spPr>
        <p:txBody>
          <a:bodyPr>
            <a:normAutofit/>
          </a:bodyPr>
          <a:lstStyle/>
          <a:p>
            <a:r>
              <a:rPr lang="en-US" sz="3000" b="1" dirty="0"/>
              <a:t>Introduction</a:t>
            </a:r>
          </a:p>
        </p:txBody>
      </p:sp>
      <p:sp>
        <p:nvSpPr>
          <p:cNvPr id="3" name="Content Placeholder 2"/>
          <p:cNvSpPr>
            <a:spLocks noGrp="1"/>
          </p:cNvSpPr>
          <p:nvPr>
            <p:ph idx="1"/>
          </p:nvPr>
        </p:nvSpPr>
        <p:spPr>
          <a:xfrm>
            <a:off x="457200" y="1295400"/>
            <a:ext cx="8229600" cy="5287962"/>
          </a:xfrm>
          <a:ln>
            <a:noFill/>
          </a:ln>
        </p:spPr>
        <p:txBody>
          <a:bodyPr>
            <a:normAutofit fontScale="92500" lnSpcReduction="20000"/>
          </a:bodyPr>
          <a:lstStyle/>
          <a:p>
            <a:pPr algn="just">
              <a:lnSpc>
                <a:spcPct val="115000"/>
              </a:lnSpc>
              <a:spcAft>
                <a:spcPts val="1000"/>
              </a:spcAft>
            </a:pPr>
            <a:r>
              <a:rPr lang="en-US" sz="2200" dirty="0">
                <a:effectLst/>
                <a:ea typeface="Calibri" panose="020F0502020204030204" pitchFamily="34" charset="0"/>
                <a:cs typeface="Times New Roman" panose="02020603050405020304" pitchFamily="18" charset="0"/>
              </a:rPr>
              <a:t>Teleconferencing or chatting, is a method of using technology to bring people and ideas “together” despite of the geographical barriers.</a:t>
            </a:r>
            <a:r>
              <a:rPr lang="en-US" sz="1800" dirty="0">
                <a:effectLst/>
                <a:ea typeface="Calibri" panose="020F0502020204030204" pitchFamily="34" charset="0"/>
                <a:cs typeface="Times New Roman" panose="02020603050405020304" pitchFamily="18" charset="0"/>
              </a:rPr>
              <a:t> </a:t>
            </a:r>
          </a:p>
          <a:p>
            <a:pPr algn="just">
              <a:lnSpc>
                <a:spcPct val="115000"/>
              </a:lnSpc>
              <a:spcAft>
                <a:spcPts val="1000"/>
              </a:spcAft>
            </a:pPr>
            <a:r>
              <a:rPr lang="en-US" sz="2200" dirty="0">
                <a:effectLst/>
                <a:ea typeface="Calibri" panose="020F0502020204030204" pitchFamily="34" charset="0"/>
                <a:cs typeface="Times New Roman" panose="02020603050405020304" pitchFamily="18" charset="0"/>
              </a:rPr>
              <a:t>The technology has been available for years but the acceptance of it was quite recent. </a:t>
            </a:r>
          </a:p>
          <a:p>
            <a:pPr algn="just">
              <a:lnSpc>
                <a:spcPct val="115000"/>
              </a:lnSpc>
              <a:spcAft>
                <a:spcPts val="1000"/>
              </a:spcAft>
            </a:pPr>
            <a:r>
              <a:rPr lang="en-US" sz="2200" dirty="0">
                <a:effectLst/>
                <a:ea typeface="Calibri" panose="020F0502020204030204" pitchFamily="34" charset="0"/>
                <a:cs typeface="Times New Roman" panose="02020603050405020304" pitchFamily="18" charset="0"/>
              </a:rPr>
              <a:t>This project is a web application which is hosted on the server computer of a network. </a:t>
            </a:r>
            <a:r>
              <a:rPr lang="en-US" sz="2200" dirty="0">
                <a:ea typeface="Calibri" panose="020F0502020204030204" pitchFamily="34" charset="0"/>
                <a:cs typeface="Times New Roman" panose="02020603050405020304" pitchFamily="18" charset="0"/>
              </a:rPr>
              <a:t>The users are required to visit the website link on which the application is hosted in order to chat. Users can practice two kinds of chatting, public one (message is broadcasted to multiple connected users) and private one (between any 2 users only).</a:t>
            </a:r>
            <a:endParaRPr lang="en-US" sz="2200" dirty="0">
              <a:effectLst/>
              <a:ea typeface="Calibri" panose="020F0502020204030204" pitchFamily="34" charset="0"/>
              <a:cs typeface="Times New Roman" panose="02020603050405020304" pitchFamily="18" charset="0"/>
            </a:endParaRPr>
          </a:p>
          <a:p>
            <a:pPr algn="just">
              <a:lnSpc>
                <a:spcPct val="115000"/>
              </a:lnSpc>
              <a:spcAft>
                <a:spcPts val="1000"/>
              </a:spcAft>
            </a:pPr>
            <a:r>
              <a:rPr lang="en-US" sz="2100" dirty="0">
                <a:effectLst/>
                <a:ea typeface="Calibri" panose="020F0502020204030204" pitchFamily="34" charset="0"/>
                <a:cs typeface="Times New Roman" panose="02020603050405020304" pitchFamily="18" charset="0"/>
              </a:rPr>
              <a:t>There is also a facility to share images, and audio files. </a:t>
            </a:r>
          </a:p>
          <a:p>
            <a:pPr algn="just">
              <a:lnSpc>
                <a:spcPct val="115000"/>
              </a:lnSpc>
              <a:spcAft>
                <a:spcPts val="1000"/>
              </a:spcAft>
            </a:pPr>
            <a:r>
              <a:rPr lang="en-US" sz="2100" dirty="0">
                <a:effectLst/>
                <a:ea typeface="Calibri" panose="020F0502020204030204" pitchFamily="34" charset="0"/>
                <a:cs typeface="Times New Roman" panose="02020603050405020304" pitchFamily="18" charset="0"/>
              </a:rPr>
              <a:t>Typically, the user will first login or signup to the chat application. On successful login, the user reaches the main page. At this page, the user can select another user from recent chats list or from new users list for chatting. </a:t>
            </a:r>
          </a:p>
          <a:p>
            <a:pPr algn="just">
              <a:lnSpc>
                <a:spcPct val="115000"/>
              </a:lnSpc>
              <a:spcAft>
                <a:spcPts val="1000"/>
              </a:spcAft>
            </a:pPr>
            <a:r>
              <a:rPr lang="en-US" sz="2100" dirty="0">
                <a:effectLst/>
                <a:ea typeface="Calibri" panose="020F0502020204030204" pitchFamily="34" charset="0"/>
                <a:cs typeface="Times New Roman" panose="02020603050405020304" pitchFamily="18" charset="0"/>
              </a:rPr>
              <a:t>After selecting user, he will be displayed with their older conversation, the user can now type message in the input box or can attach files and send them.</a:t>
            </a:r>
            <a:r>
              <a:rPr lang="en-US" sz="16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60B8-5851-EA07-54F2-3ADB4861789F}"/>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Chat Room</a:t>
            </a:r>
            <a:endParaRPr lang="en-US" sz="3000" dirty="0"/>
          </a:p>
        </p:txBody>
      </p:sp>
      <p:pic>
        <p:nvPicPr>
          <p:cNvPr id="4" name="Content Placeholder 3">
            <a:extLst>
              <a:ext uri="{FF2B5EF4-FFF2-40B4-BE49-F238E27FC236}">
                <a16:creationId xmlns:a16="http://schemas.microsoft.com/office/drawing/2014/main" id="{63114EA5-35D1-BDD3-6219-E31FDBBBAE2A}"/>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312345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DA17-05B0-EB24-2BB1-17E7B83E1C4E}"/>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On Image Click</a:t>
            </a:r>
            <a:endParaRPr lang="en-US" sz="3000" dirty="0"/>
          </a:p>
        </p:txBody>
      </p:sp>
      <p:pic>
        <p:nvPicPr>
          <p:cNvPr id="4" name="Content Placeholder 3">
            <a:extLst>
              <a:ext uri="{FF2B5EF4-FFF2-40B4-BE49-F238E27FC236}">
                <a16:creationId xmlns:a16="http://schemas.microsoft.com/office/drawing/2014/main" id="{F1C6C83C-690F-0198-57F2-DE588BA1D212}"/>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171978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F434-1E38-6EE4-CFF3-AACF706E8205}"/>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Emoji</a:t>
            </a:r>
            <a:endParaRPr lang="en-US" sz="3000" dirty="0"/>
          </a:p>
        </p:txBody>
      </p:sp>
      <p:pic>
        <p:nvPicPr>
          <p:cNvPr id="4" name="Content Placeholder 3">
            <a:extLst>
              <a:ext uri="{FF2B5EF4-FFF2-40B4-BE49-F238E27FC236}">
                <a16:creationId xmlns:a16="http://schemas.microsoft.com/office/drawing/2014/main" id="{BC50D390-771F-C09F-44C2-9FCED1D73E19}"/>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4192972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8EE2-0A64-C805-6E82-2C8DFADCF07B}"/>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Delete Message</a:t>
            </a:r>
            <a:endParaRPr lang="en-US" sz="3000" dirty="0"/>
          </a:p>
        </p:txBody>
      </p:sp>
      <p:pic>
        <p:nvPicPr>
          <p:cNvPr id="4" name="Content Placeholder 3">
            <a:extLst>
              <a:ext uri="{FF2B5EF4-FFF2-40B4-BE49-F238E27FC236}">
                <a16:creationId xmlns:a16="http://schemas.microsoft.com/office/drawing/2014/main" id="{0823CA8A-698D-CE16-2F9A-940E27DA05A8}"/>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175544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91CA-0BAE-95D3-7F95-AE9179D9E0E1}"/>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Audio Recorder</a:t>
            </a:r>
            <a:endParaRPr lang="en-US" sz="3000" dirty="0"/>
          </a:p>
        </p:txBody>
      </p:sp>
      <p:pic>
        <p:nvPicPr>
          <p:cNvPr id="4" name="Content Placeholder 3">
            <a:extLst>
              <a:ext uri="{FF2B5EF4-FFF2-40B4-BE49-F238E27FC236}">
                <a16:creationId xmlns:a16="http://schemas.microsoft.com/office/drawing/2014/main" id="{737553B1-37E6-63C0-EDEA-7A53F8C1A2DE}"/>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114989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054A-D5B9-FB8E-41BB-7D9B8762D130}"/>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Delete Room</a:t>
            </a:r>
            <a:endParaRPr lang="en-US" sz="3000" dirty="0"/>
          </a:p>
        </p:txBody>
      </p:sp>
      <p:pic>
        <p:nvPicPr>
          <p:cNvPr id="4" name="Content Placeholder 3">
            <a:extLst>
              <a:ext uri="{FF2B5EF4-FFF2-40B4-BE49-F238E27FC236}">
                <a16:creationId xmlns:a16="http://schemas.microsoft.com/office/drawing/2014/main" id="{A189C3BB-6154-E977-A506-92FEE7E97675}"/>
              </a:ext>
            </a:extLst>
          </p:cNvPr>
          <p:cNvPicPr>
            <a:picLocks noGrp="1" noChangeAspect="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val="94543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Conclusion</a:t>
            </a:r>
          </a:p>
        </p:txBody>
      </p:sp>
      <p:sp>
        <p:nvSpPr>
          <p:cNvPr id="3" name="Content Placeholder 2"/>
          <p:cNvSpPr>
            <a:spLocks noGrp="1"/>
          </p:cNvSpPr>
          <p:nvPr>
            <p:ph idx="1"/>
          </p:nvPr>
        </p:nvSpPr>
        <p:spPr/>
        <p:txBody>
          <a:bodyPr>
            <a:normAutofit/>
          </a:bodyPr>
          <a:lstStyle/>
          <a:p>
            <a:r>
              <a:rPr lang="en-US" sz="1900" dirty="0"/>
              <a:t>The entire project has been developed and deployed as per the requirements specification</a:t>
            </a:r>
          </a:p>
          <a:p>
            <a:r>
              <a:rPr lang="en-US" sz="1900" b="1" dirty="0">
                <a:effectLst/>
                <a:ea typeface="Calibri" panose="020F0502020204030204" pitchFamily="34" charset="0"/>
                <a:cs typeface="Times New Roman" panose="02020603050405020304" pitchFamily="18" charset="0"/>
              </a:rPr>
              <a:t>Testing Strategies: - </a:t>
            </a:r>
            <a:r>
              <a:rPr lang="en-US" sz="1900" dirty="0">
                <a:effectLst/>
                <a:ea typeface="Calibri" panose="020F0502020204030204" pitchFamily="34" charset="0"/>
                <a:cs typeface="Times New Roman" panose="02020603050405020304" pitchFamily="18" charset="0"/>
              </a:rPr>
              <a:t>UI Testing,</a:t>
            </a:r>
            <a:r>
              <a:rPr lang="en-US" sz="1900" b="1" dirty="0">
                <a:effectLst/>
                <a:ea typeface="Calibri" panose="020F0502020204030204" pitchFamily="34" charset="0"/>
                <a:cs typeface="Times New Roman" panose="02020603050405020304" pitchFamily="18" charset="0"/>
              </a:rPr>
              <a:t> </a:t>
            </a:r>
            <a:r>
              <a:rPr lang="en-US" sz="1900" dirty="0">
                <a:effectLst/>
                <a:ea typeface="Calibri" panose="020F0502020204030204" pitchFamily="34" charset="0"/>
                <a:cs typeface="Times New Roman" panose="02020603050405020304" pitchFamily="18" charset="0"/>
              </a:rPr>
              <a:t>Integration Test, Performance Test, </a:t>
            </a:r>
            <a:r>
              <a:rPr lang="en-US" sz="1900" kern="1800" dirty="0">
                <a:solidFill>
                  <a:srgbClr val="000000"/>
                </a:solidFill>
                <a:effectLst/>
                <a:ea typeface="Times New Roman" panose="02020603050405020304" pitchFamily="18" charset="0"/>
              </a:rPr>
              <a:t>Manual Testing</a:t>
            </a:r>
            <a:endParaRPr lang="en-US" sz="1900" dirty="0"/>
          </a:p>
          <a:p>
            <a:r>
              <a:rPr lang="en-US" sz="1900" dirty="0"/>
              <a:t>Bug free </a:t>
            </a:r>
          </a:p>
          <a:p>
            <a:r>
              <a:rPr lang="en-US" sz="1900" dirty="0"/>
              <a:t>This design is easy to understand </a:t>
            </a:r>
          </a:p>
          <a:p>
            <a:r>
              <a:rPr lang="en-US" sz="1900" dirty="0"/>
              <a:t>And any new modules can be incorporated easily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Limitation And Future Enhancement</a:t>
            </a:r>
          </a:p>
        </p:txBody>
      </p:sp>
      <p:sp>
        <p:nvSpPr>
          <p:cNvPr id="3" name="Content Placeholder 2"/>
          <p:cNvSpPr>
            <a:spLocks noGrp="1"/>
          </p:cNvSpPr>
          <p:nvPr>
            <p:ph idx="1"/>
          </p:nvPr>
        </p:nvSpPr>
        <p:spPr/>
        <p:txBody>
          <a:bodyPr>
            <a:normAutofit/>
          </a:bodyPr>
          <a:lstStyle/>
          <a:p>
            <a:r>
              <a:rPr lang="en-US" sz="1900" b="1" dirty="0">
                <a:solidFill>
                  <a:srgbClr val="000000"/>
                </a:solidFill>
                <a:effectLst/>
                <a:ea typeface="Times New Roman" panose="02020603050405020304" pitchFamily="18" charset="0"/>
              </a:rPr>
              <a:t>Non-Encrypted Message</a:t>
            </a:r>
            <a:r>
              <a:rPr lang="en-US" sz="1900" b="1" dirty="0"/>
              <a:t> </a:t>
            </a:r>
          </a:p>
          <a:p>
            <a:r>
              <a:rPr lang="en-US" sz="1900" b="1" dirty="0">
                <a:solidFill>
                  <a:srgbClr val="000000"/>
                </a:solidFill>
                <a:effectLst/>
                <a:ea typeface="Times New Roman" panose="02020603050405020304" pitchFamily="18" charset="0"/>
              </a:rPr>
              <a:t>Voice And Video chat</a:t>
            </a:r>
          </a:p>
          <a:p>
            <a:r>
              <a:rPr lang="en-US" sz="1900" b="1" dirty="0">
                <a:solidFill>
                  <a:srgbClr val="000000"/>
                </a:solidFill>
                <a:effectLst/>
                <a:ea typeface="Times New Roman" panose="02020603050405020304" pitchFamily="18" charset="0"/>
              </a:rPr>
              <a:t>Video and File Sharing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3840162"/>
          </a:xfrm>
        </p:spPr>
        <p:txBody>
          <a:bodyPr/>
          <a:lstStyle/>
          <a:p>
            <a:r>
              <a:rPr lang="en-US" b="1"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a:t>Problem definition And Objectives of Project </a:t>
            </a:r>
          </a:p>
        </p:txBody>
      </p:sp>
      <p:sp>
        <p:nvSpPr>
          <p:cNvPr id="3" name="Content Placeholder 2"/>
          <p:cNvSpPr>
            <a:spLocks noGrp="1"/>
          </p:cNvSpPr>
          <p:nvPr>
            <p:ph idx="1"/>
          </p:nvPr>
        </p:nvSpPr>
        <p:spPr/>
        <p:txBody>
          <a:bodyPr>
            <a:normAutofit/>
          </a:bodyPr>
          <a:lstStyle/>
          <a:p>
            <a:r>
              <a:rPr lang="en-US" sz="1900" dirty="0">
                <a:effectLst/>
                <a:ea typeface="Carlito"/>
                <a:cs typeface="Carlito"/>
              </a:rPr>
              <a:t>The chat application provides a platform for the clients/users to communicate with the other users and it gives a good user interface.</a:t>
            </a:r>
          </a:p>
          <a:p>
            <a:r>
              <a:rPr lang="en-US" sz="1900" dirty="0">
                <a:effectLst/>
                <a:ea typeface="Carlito"/>
                <a:cs typeface="Carlito"/>
              </a:rPr>
              <a:t> Communication over a network is one field where this tool finds wide ranging application. </a:t>
            </a:r>
          </a:p>
          <a:p>
            <a:r>
              <a:rPr lang="en-US" sz="1900" dirty="0">
                <a:effectLst/>
                <a:ea typeface="Carlito"/>
                <a:cs typeface="Carlito"/>
              </a:rPr>
              <a:t>Chat application establishes a connection between 2 or more systems connected over an intra-net or ad-hoc. </a:t>
            </a:r>
          </a:p>
          <a:p>
            <a:r>
              <a:rPr lang="en-US" sz="1900" dirty="0">
                <a:effectLst/>
                <a:ea typeface="Carlito"/>
                <a:cs typeface="Carlito"/>
              </a:rPr>
              <a:t>This tool can be used for large scale communication and conferencing in an organization or campus of vast size, thus increasing the standard of co-operation. In addition, it converts the complex concept of sockets to a user-friendly environment. </a:t>
            </a:r>
          </a:p>
          <a:p>
            <a:r>
              <a:rPr lang="en-US" sz="1900" dirty="0">
                <a:effectLst/>
                <a:ea typeface="Carlito"/>
                <a:cs typeface="Carlito"/>
              </a:rPr>
              <a:t>This application also provides facility to share files. This application can have further potentials, such as voice chatting and call facility options that can be worked upon later.</a:t>
            </a:r>
            <a:endParaRPr lang="en-US" sz="19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sz="3000" b="1" dirty="0"/>
              <a:t>Existing System and Disadvantages of Existing system</a:t>
            </a:r>
          </a:p>
        </p:txBody>
      </p:sp>
      <p:sp>
        <p:nvSpPr>
          <p:cNvPr id="3" name="Content Placeholder 2"/>
          <p:cNvSpPr>
            <a:spLocks noGrp="1"/>
          </p:cNvSpPr>
          <p:nvPr>
            <p:ph idx="1"/>
          </p:nvPr>
        </p:nvSpPr>
        <p:spPr/>
        <p:txBody>
          <a:bodyPr>
            <a:normAutofit/>
          </a:bodyPr>
          <a:lstStyle/>
          <a:p>
            <a:r>
              <a:rPr lang="en-US" sz="1900" dirty="0">
                <a:effectLst/>
                <a:ea typeface="Calibri" panose="020F0502020204030204" pitchFamily="34" charset="0"/>
                <a:cs typeface="Times New Roman" panose="02020603050405020304" pitchFamily="18" charset="0"/>
              </a:rPr>
              <a:t>There are many existing systems like WhatsApp, Instagram, Telegram and Facebook etc.</a:t>
            </a:r>
          </a:p>
          <a:p>
            <a:r>
              <a:rPr lang="en-US" sz="1900" dirty="0">
                <a:effectLst/>
                <a:ea typeface="Calibri" panose="020F0502020204030204" pitchFamily="34" charset="0"/>
                <a:cs typeface="Times New Roman" panose="02020603050405020304" pitchFamily="18" charset="0"/>
              </a:rPr>
              <a:t>Storing/Retrieving the Chat-Backup may be messy and takes time.</a:t>
            </a:r>
            <a:endParaRPr lang="en-US" sz="1900" dirty="0">
              <a:ea typeface="Calibri" panose="020F0502020204030204" pitchFamily="34" charset="0"/>
              <a:cs typeface="Times New Roman" panose="02020603050405020304" pitchFamily="18" charset="0"/>
            </a:endParaRPr>
          </a:p>
          <a:p>
            <a:r>
              <a:rPr lang="en-US" sz="1900" dirty="0">
                <a:effectLst/>
                <a:ea typeface="Carlito"/>
                <a:cs typeface="Carlito"/>
              </a:rPr>
              <a:t>While changing to a new device using the same number, the existing chat stored in the old device cannot be retrieved in this new device (in-case of not having chat backup).</a:t>
            </a:r>
          </a:p>
          <a:p>
            <a:r>
              <a:rPr lang="en-US" sz="1900" dirty="0">
                <a:effectLst/>
                <a:ea typeface="Carlito"/>
                <a:cs typeface="Carlito"/>
              </a:rPr>
              <a:t>Constant/Unwanted Messages like images and videos may eat all the space in the device.</a:t>
            </a:r>
          </a:p>
          <a:p>
            <a:r>
              <a:rPr lang="en-US" sz="1900" dirty="0">
                <a:effectLst/>
                <a:ea typeface="Calibri" panose="020F0502020204030204" pitchFamily="34" charset="0"/>
                <a:cs typeface="Times New Roman" panose="02020603050405020304" pitchFamily="18" charset="0"/>
              </a:rPr>
              <a:t>No logout option is available.</a:t>
            </a:r>
            <a:endParaRPr lang="en-US" sz="1900" dirty="0">
              <a:effectLst/>
              <a:ea typeface="Carlito"/>
              <a:cs typeface="Carlito"/>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Proposed System</a:t>
            </a:r>
          </a:p>
        </p:txBody>
      </p:sp>
      <p:sp>
        <p:nvSpPr>
          <p:cNvPr id="3" name="Content Placeholder 2"/>
          <p:cNvSpPr>
            <a:spLocks noGrp="1"/>
          </p:cNvSpPr>
          <p:nvPr>
            <p:ph idx="1"/>
          </p:nvPr>
        </p:nvSpPr>
        <p:spPr>
          <a:xfrm>
            <a:off x="457200" y="1295400"/>
            <a:ext cx="8229600" cy="4830763"/>
          </a:xfrm>
        </p:spPr>
        <p:txBody>
          <a:bodyPr>
            <a:normAutofit/>
          </a:bodyPr>
          <a:lstStyle/>
          <a:p>
            <a:pPr algn="just">
              <a:spcBef>
                <a:spcPts val="1140"/>
              </a:spcBef>
            </a:pPr>
            <a:r>
              <a:rPr lang="en-US" sz="1900" dirty="0">
                <a:effectLst/>
                <a:ea typeface="Carlito"/>
                <a:cs typeface="Carlito"/>
              </a:rPr>
              <a:t>Currently the present system holds the 256 members in the one group and we are proposing the system which can hold any number of members in the one group.</a:t>
            </a:r>
          </a:p>
          <a:p>
            <a:pPr algn="just">
              <a:spcBef>
                <a:spcPts val="1140"/>
              </a:spcBef>
            </a:pPr>
            <a:r>
              <a:rPr lang="en-US" sz="1900" dirty="0">
                <a:effectLst/>
                <a:ea typeface="Carlito"/>
                <a:cs typeface="Carlito"/>
              </a:rPr>
              <a:t>Logout option is available in the proposed system.</a:t>
            </a:r>
          </a:p>
          <a:p>
            <a:pPr algn="just">
              <a:spcBef>
                <a:spcPts val="1140"/>
              </a:spcBef>
            </a:pPr>
            <a:r>
              <a:rPr lang="en-US" sz="1900" dirty="0">
                <a:effectLst/>
                <a:ea typeface="Carlito"/>
                <a:cs typeface="Carlito"/>
              </a:rPr>
              <a:t>To maintain the system reliability and maintain the system to hold the multiple user at the same time.</a:t>
            </a:r>
          </a:p>
          <a:p>
            <a:r>
              <a:rPr lang="en-US" sz="1900" dirty="0">
                <a:effectLst/>
                <a:ea typeface="Calibri" panose="020F0502020204030204" pitchFamily="34" charset="0"/>
                <a:cs typeface="Times New Roman" panose="02020603050405020304" pitchFamily="18" charset="0"/>
              </a:rPr>
              <a:t>User has the right to download the file automatically or manually as per his/her needs to save the storage and data.</a:t>
            </a:r>
          </a:p>
          <a:p>
            <a:r>
              <a:rPr lang="en-US" sz="1900" dirty="0">
                <a:effectLst/>
                <a:ea typeface="Calibri" panose="020F0502020204030204" pitchFamily="34" charset="0"/>
                <a:cs typeface="Times New Roman" panose="02020603050405020304" pitchFamily="18" charset="0"/>
              </a:rPr>
              <a:t>No need to chat backup.</a:t>
            </a:r>
          </a:p>
          <a:p>
            <a:r>
              <a:rPr lang="en-US" sz="1900" dirty="0">
                <a:ea typeface="Calibri" panose="020F0502020204030204" pitchFamily="34" charset="0"/>
                <a:cs typeface="Times New Roman" panose="02020603050405020304" pitchFamily="18" charset="0"/>
              </a:rPr>
              <a:t>No need Download file local system.</a:t>
            </a:r>
            <a:endParaRPr lang="en-US" sz="1900" dirty="0">
              <a:effectLst/>
              <a:ea typeface="Calibri" panose="020F0502020204030204" pitchFamily="34" charset="0"/>
              <a:cs typeface="Times New Roman" panose="02020603050405020304" pitchFamily="18" charset="0"/>
            </a:endParaRPr>
          </a:p>
          <a:p>
            <a:endParaRPr lang="en-US" sz="1900" dirty="0">
              <a:ea typeface="Calibri" panose="020F0502020204030204" pitchFamily="34" charset="0"/>
              <a:cs typeface="Times New Roman" panose="02020603050405020304" pitchFamily="18" charset="0"/>
            </a:endParaRPr>
          </a:p>
          <a:p>
            <a:endParaRPr lang="en-US" sz="1900" dirty="0">
              <a:effectLst/>
              <a:ea typeface="Calibri" panose="020F0502020204030204" pitchFamily="34" charset="0"/>
              <a:cs typeface="Times New Roman" panose="02020603050405020304" pitchFamily="18" charset="0"/>
            </a:endParaRPr>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Technology Requirements</a:t>
            </a:r>
          </a:p>
        </p:txBody>
      </p:sp>
      <p:sp>
        <p:nvSpPr>
          <p:cNvPr id="3" name="Content Placeholder 2"/>
          <p:cNvSpPr>
            <a:spLocks noGrp="1"/>
          </p:cNvSpPr>
          <p:nvPr>
            <p:ph idx="1"/>
          </p:nvPr>
        </p:nvSpPr>
        <p:spPr>
          <a:xfrm>
            <a:off x="533400" y="1600200"/>
            <a:ext cx="8229600" cy="4525963"/>
          </a:xfrm>
        </p:spPr>
        <p:txBody>
          <a:bodyPr>
            <a:normAutofit/>
          </a:bodyPr>
          <a:lstStyle/>
          <a:p>
            <a:pPr>
              <a:lnSpc>
                <a:spcPct val="115000"/>
              </a:lnSpc>
              <a:spcAft>
                <a:spcPts val="1000"/>
              </a:spcAft>
            </a:pPr>
            <a:r>
              <a:rPr lang="en-US" sz="1900" b="1" dirty="0">
                <a:effectLst/>
                <a:ea typeface="Calibri" panose="020F0502020204030204" pitchFamily="34" charset="0"/>
                <a:cs typeface="Times New Roman" panose="02020603050405020304" pitchFamily="18" charset="0"/>
              </a:rPr>
              <a:t>IDEs</a:t>
            </a:r>
            <a:r>
              <a:rPr lang="en-US" sz="1900" dirty="0">
                <a:effectLst/>
                <a:ea typeface="Calibri" panose="020F0502020204030204" pitchFamily="34" charset="0"/>
                <a:cs typeface="Times New Roman" panose="02020603050405020304" pitchFamily="18" charset="0"/>
              </a:rPr>
              <a:t> - Visual Studio</a:t>
            </a:r>
          </a:p>
          <a:p>
            <a:pPr>
              <a:lnSpc>
                <a:spcPct val="115000"/>
              </a:lnSpc>
              <a:spcAft>
                <a:spcPts val="1000"/>
              </a:spcAft>
            </a:pPr>
            <a:r>
              <a:rPr lang="en-US" sz="1900" b="1" dirty="0">
                <a:effectLst/>
                <a:ea typeface="Calibri" panose="020F0502020204030204" pitchFamily="34" charset="0"/>
                <a:cs typeface="Times New Roman" panose="02020603050405020304" pitchFamily="18" charset="0"/>
              </a:rPr>
              <a:t>Database</a:t>
            </a:r>
            <a:r>
              <a:rPr lang="en-US" sz="1900" dirty="0">
                <a:effectLst/>
                <a:ea typeface="Calibri" panose="020F0502020204030204" pitchFamily="34" charset="0"/>
                <a:cs typeface="Times New Roman" panose="02020603050405020304" pitchFamily="18" charset="0"/>
              </a:rPr>
              <a:t> – </a:t>
            </a:r>
            <a:r>
              <a:rPr lang="en-US" sz="1900" dirty="0" err="1">
                <a:effectLst/>
                <a:ea typeface="Calibri" panose="020F0502020204030204" pitchFamily="34" charset="0"/>
                <a:cs typeface="Times New Roman" panose="02020603050405020304" pitchFamily="18" charset="0"/>
              </a:rPr>
              <a:t>Firestore</a:t>
            </a:r>
            <a:endParaRPr lang="en-US" sz="1900" dirty="0">
              <a:effectLst/>
              <a:ea typeface="Calibri" panose="020F0502020204030204" pitchFamily="34" charset="0"/>
              <a:cs typeface="Times New Roman" panose="02020603050405020304" pitchFamily="18" charset="0"/>
            </a:endParaRPr>
          </a:p>
          <a:p>
            <a:pPr>
              <a:lnSpc>
                <a:spcPct val="115000"/>
              </a:lnSpc>
              <a:spcAft>
                <a:spcPts val="1000"/>
              </a:spcAft>
            </a:pPr>
            <a:r>
              <a:rPr lang="en-US" sz="1900" b="1" dirty="0">
                <a:effectLst/>
                <a:ea typeface="Calibri" panose="020F0502020204030204" pitchFamily="34" charset="0"/>
                <a:cs typeface="Times New Roman" panose="02020603050405020304" pitchFamily="18" charset="0"/>
              </a:rPr>
              <a:t>Development Tool</a:t>
            </a:r>
            <a:r>
              <a:rPr lang="en-US" sz="1900" dirty="0">
                <a:effectLst/>
                <a:ea typeface="Calibri" panose="020F0502020204030204" pitchFamily="34" charset="0"/>
                <a:cs typeface="Times New Roman" panose="02020603050405020304" pitchFamily="18" charset="0"/>
              </a:rPr>
              <a:t> - Node JS</a:t>
            </a:r>
          </a:p>
          <a:p>
            <a:pPr>
              <a:lnSpc>
                <a:spcPct val="115000"/>
              </a:lnSpc>
              <a:spcAft>
                <a:spcPts val="1000"/>
              </a:spcAft>
            </a:pPr>
            <a:r>
              <a:rPr lang="en-US" sz="1900" b="1" dirty="0">
                <a:effectLst/>
                <a:ea typeface="Calibri" panose="020F0502020204030204" pitchFamily="34" charset="0"/>
                <a:cs typeface="Times New Roman" panose="02020603050405020304" pitchFamily="18" charset="0"/>
              </a:rPr>
              <a:t>Programming Language</a:t>
            </a:r>
            <a:r>
              <a:rPr lang="en-US" sz="1900" dirty="0">
                <a:effectLst/>
                <a:ea typeface="Calibri" panose="020F0502020204030204" pitchFamily="34" charset="0"/>
                <a:cs typeface="Times New Roman" panose="02020603050405020304" pitchFamily="18" charset="0"/>
              </a:rPr>
              <a:t> - JavaScript</a:t>
            </a:r>
          </a:p>
          <a:p>
            <a:pPr>
              <a:lnSpc>
                <a:spcPct val="115000"/>
              </a:lnSpc>
              <a:spcAft>
                <a:spcPts val="1000"/>
              </a:spcAft>
            </a:pPr>
            <a:r>
              <a:rPr lang="en-US" sz="1900" b="1" dirty="0">
                <a:effectLst/>
                <a:ea typeface="Calibri" panose="020F0502020204030204" pitchFamily="34" charset="0"/>
                <a:cs typeface="Times New Roman" panose="02020603050405020304" pitchFamily="18" charset="0"/>
              </a:rPr>
              <a:t>Framework</a:t>
            </a:r>
            <a:r>
              <a:rPr lang="en-US" sz="1900" dirty="0">
                <a:effectLst/>
                <a:ea typeface="Calibri" panose="020F0502020204030204" pitchFamily="34" charset="0"/>
                <a:cs typeface="Times New Roman" panose="02020603050405020304" pitchFamily="18" charset="0"/>
              </a:rPr>
              <a:t> – ReactJS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11CF-4A21-80CF-EE88-4DBEC0BAFBDA}"/>
              </a:ext>
            </a:extLst>
          </p:cNvPr>
          <p:cNvSpPr>
            <a:spLocks noGrp="1"/>
          </p:cNvSpPr>
          <p:nvPr>
            <p:ph type="title"/>
          </p:nvPr>
        </p:nvSpPr>
        <p:spPr/>
        <p:txBody>
          <a:bodyPr>
            <a:normAutofit/>
          </a:bodyPr>
          <a:lstStyle/>
          <a:p>
            <a:r>
              <a:rPr lang="en-US" sz="3000" b="1" dirty="0">
                <a:effectLst/>
                <a:ea typeface="Calibri" panose="020F0502020204030204" pitchFamily="34" charset="0"/>
                <a:cs typeface="Times New Roman" panose="02020603050405020304" pitchFamily="18" charset="0"/>
              </a:rPr>
              <a:t>Model Diagram</a:t>
            </a:r>
            <a:endParaRPr lang="en-US" sz="3000" dirty="0"/>
          </a:p>
        </p:txBody>
      </p:sp>
      <p:pic>
        <p:nvPicPr>
          <p:cNvPr id="4" name="Content Placeholder 3">
            <a:extLst>
              <a:ext uri="{FF2B5EF4-FFF2-40B4-BE49-F238E27FC236}">
                <a16:creationId xmlns:a16="http://schemas.microsoft.com/office/drawing/2014/main" id="{441686D9-E37E-C3E8-7DD0-75E3A18A515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823640"/>
            <a:ext cx="7010400" cy="3210719"/>
          </a:xfrm>
          <a:prstGeom prst="rect">
            <a:avLst/>
          </a:prstGeom>
          <a:noFill/>
          <a:ln>
            <a:noFill/>
          </a:ln>
        </p:spPr>
      </p:pic>
    </p:spTree>
    <p:extLst>
      <p:ext uri="{BB962C8B-B14F-4D97-AF65-F5344CB8AC3E}">
        <p14:creationId xmlns:p14="http://schemas.microsoft.com/office/powerpoint/2010/main" val="49534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Use Case Diagram</a:t>
            </a:r>
          </a:p>
        </p:txBody>
      </p:sp>
      <p:pic>
        <p:nvPicPr>
          <p:cNvPr id="7" name="Content Placeholder 6">
            <a:extLst>
              <a:ext uri="{FF2B5EF4-FFF2-40B4-BE49-F238E27FC236}">
                <a16:creationId xmlns:a16="http://schemas.microsoft.com/office/drawing/2014/main" id="{361E9DBD-CA77-DBD5-65B0-B6F5B6F414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943600" cy="4525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Activity Diagram</a:t>
            </a:r>
          </a:p>
        </p:txBody>
      </p:sp>
      <p:pic>
        <p:nvPicPr>
          <p:cNvPr id="7" name="Content Placeholder 6">
            <a:extLst>
              <a:ext uri="{FF2B5EF4-FFF2-40B4-BE49-F238E27FC236}">
                <a16:creationId xmlns:a16="http://schemas.microsoft.com/office/drawing/2014/main" id="{2FDEDE61-3BC1-8D57-0EF9-9455AD4DED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620000" cy="5105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TotalTime>
  <Words>642</Words>
  <Application>Microsoft Office PowerPoint</Application>
  <PresentationFormat>On-screen Show (4:3)</PresentationFormat>
  <Paragraphs>63</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Talk</vt:lpstr>
      <vt:lpstr>Introduction</vt:lpstr>
      <vt:lpstr>Problem definition And Objectives of Project </vt:lpstr>
      <vt:lpstr>Existing System and Disadvantages of Existing system</vt:lpstr>
      <vt:lpstr>Proposed System</vt:lpstr>
      <vt:lpstr>Technology Requirements</vt:lpstr>
      <vt:lpstr>Model Diagram</vt:lpstr>
      <vt:lpstr>Use Case Diagram</vt:lpstr>
      <vt:lpstr>Activity Diagram</vt:lpstr>
      <vt:lpstr>Sequence Diagram</vt:lpstr>
      <vt:lpstr>PowerPoint Presentation</vt:lpstr>
      <vt:lpstr>Entity-Relationship Diagram</vt:lpstr>
      <vt:lpstr>Login</vt:lpstr>
      <vt:lpstr>PowerPoint Presentation</vt:lpstr>
      <vt:lpstr>Home / Recent Chats</vt:lpstr>
      <vt:lpstr>Rooms</vt:lpstr>
      <vt:lpstr>Users</vt:lpstr>
      <vt:lpstr>Search</vt:lpstr>
      <vt:lpstr>Create New Room</vt:lpstr>
      <vt:lpstr>Chat Room</vt:lpstr>
      <vt:lpstr>On Image Click</vt:lpstr>
      <vt:lpstr>Emoji</vt:lpstr>
      <vt:lpstr>Delete Message</vt:lpstr>
      <vt:lpstr>Audio Recorder</vt:lpstr>
      <vt:lpstr>Delete Room</vt:lpstr>
      <vt:lpstr>Conclusion</vt:lpstr>
      <vt:lpstr>Limitation And 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Silver Screen</dc:title>
  <dc:creator>user</dc:creator>
  <cp:lastModifiedBy>Arun Patel</cp:lastModifiedBy>
  <cp:revision>57</cp:revision>
  <dcterms:created xsi:type="dcterms:W3CDTF">2022-03-09T04:16:55Z</dcterms:created>
  <dcterms:modified xsi:type="dcterms:W3CDTF">2022-11-29T17:32:17Z</dcterms:modified>
</cp:coreProperties>
</file>