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CYDaSFaock4qN9KkNV60+G5sX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0DB49F-1F1C-4824-B44F-9DD2F41711CA}">
  <a:tblStyle styleId="{060DB49F-1F1C-4824-B44F-9DD2F41711CA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Consistent improvement.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model: CNN+att and CNN.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with BERT not good.</a:t>
            </a:r>
            <a:endParaRPr/>
          </a:p>
        </p:txBody>
      </p:sp>
      <p:sp>
        <p:nvSpPr>
          <p:cNvPr id="153" name="Google Shape;15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85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36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2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co-occurrences are underlied by the clinical, biomedical, and biological associations between different diseases.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mullenbach/caml-mimi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hilinaRajapakse/simpletransform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cadTags/Label-Embedding-Medical-Coding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flearn.org/" TargetMode="External"/><Relationship Id="rId3" Type="http://schemas.openxmlformats.org/officeDocument/2006/relationships/hyperlink" Target="http://www.numpy.org/" TargetMode="External"/><Relationship Id="rId7" Type="http://schemas.openxmlformats.org/officeDocument/2006/relationships/hyperlink" Target="https://spacy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ltk.org/" TargetMode="External"/><Relationship Id="rId5" Type="http://schemas.openxmlformats.org/officeDocument/2006/relationships/hyperlink" Target="https://radimrehurek.com/gensim/" TargetMode="External"/><Relationship Id="rId4" Type="http://schemas.openxmlformats.org/officeDocument/2006/relationships/hyperlink" Target="http://scikit-learn.github.io/stab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uppan2/CS598_DLHProject/blob/0dea92a6057546027e3f94e759e5245dd8078d55/Explainable-Automated-Medical-Coding/HLAN/#1.-Configu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kuppan2/CS598_DLHProject/blob/0dea92a6057546027e3f94e759e5245dd8078d55/Explainable-Automated-Medical-Coding/HLAN/#3.-Prediction-and-visualisation" TargetMode="External"/><Relationship Id="rId4" Type="http://schemas.openxmlformats.org/officeDocument/2006/relationships/hyperlink" Target="https://github.com/skuppan2/CS598_DLHProject/blob/0dea92a6057546027e3f94e759e5245dd8078d55/Explainable-Automated-Medical-Coding/HLAN/#2.-Data-preprocess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4E77-EC06-84AC-900B-EC8417E1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CS598 DL4H Final Project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6B84-9239-2E3C-54C1-2198F1596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		</a:t>
            </a:r>
            <a:r>
              <a:rPr lang="en-US" b="1" i="0" u="sng" dirty="0">
                <a:effectLst/>
                <a:latin typeface="Arial" panose="020B0604020202020204" pitchFamily="34" charset="0"/>
              </a:rPr>
              <a:t>Reproducibility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Explainable Automated Coding of Clinical Notes using Hierarchical Label-wise Attention Networks and Label Embedding Initialization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085E5-1B9A-C36F-9561-3F71FD56127A}"/>
              </a:ext>
            </a:extLst>
          </p:cNvPr>
          <p:cNvSpPr txBox="1"/>
          <p:nvPr/>
        </p:nvSpPr>
        <p:spPr>
          <a:xfrm>
            <a:off x="1429407" y="443653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Arun Prabhakaran Geethabai and 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Senthil Kumar Kuppan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Group ID: 171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Paper ID: 149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5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120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MIMIC-III and MIMIC-III-50 (top-50 code prediction), Medical Information Mart for Intensive Care.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Discharge summaries, padded to 2500 tokens.</a:t>
            </a:r>
            <a:br>
              <a:rPr lang="en-US" sz="2590" dirty="0"/>
            </a:b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  <p:graphicFrame>
        <p:nvGraphicFramePr>
          <p:cNvPr id="141" name="Google Shape;141;p7"/>
          <p:cNvGraphicFramePr/>
          <p:nvPr/>
        </p:nvGraphicFramePr>
        <p:xfrm>
          <a:off x="595086" y="3258501"/>
          <a:ext cx="11001825" cy="2865190"/>
        </p:xfrm>
        <a:graphic>
          <a:graphicData uri="http://schemas.openxmlformats.org/drawingml/2006/table">
            <a:tbl>
              <a:tblPr firstRow="1" bandRow="1">
                <a:noFill/>
                <a:tableStyleId>{060DB49F-1F1C-4824-B44F-9DD2F41711CA}</a:tableStyleId>
              </a:tblPr>
              <a:tblGrid>
                <a:gridCol w="366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Numbers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MIMIC-III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MIMIC-III-50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Training documents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47,724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8,067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 documents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1,623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1,574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documents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3,372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1,730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Vocabularies in training documents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51,917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51,917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Labels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8,922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Labels per document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15.9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5.7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We applied label embedding </a:t>
            </a:r>
            <a:r>
              <a:rPr lang="en-US" sz="2400" dirty="0" err="1"/>
              <a:t>initialisation</a:t>
            </a:r>
            <a:r>
              <a:rPr lang="en-US" sz="2400" dirty="0"/>
              <a:t> on four different neural network models for multi-label classification: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Bi-directional Gated Recurrent Unit (</a:t>
            </a:r>
            <a:r>
              <a:rPr lang="en-US" sz="2000" b="1" dirty="0"/>
              <a:t>Bi-GRU</a:t>
            </a:r>
            <a:r>
              <a:rPr lang="en-US" sz="2000" dirty="0"/>
              <a:t>)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Convolutional Neural Networks (</a:t>
            </a:r>
            <a:r>
              <a:rPr lang="en-US" sz="2000" b="1" dirty="0"/>
              <a:t>CNN</a:t>
            </a:r>
            <a:r>
              <a:rPr lang="en-US" sz="2000" dirty="0"/>
              <a:t>)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CNN with attention mechanisms (</a:t>
            </a:r>
            <a:r>
              <a:rPr lang="en-US" sz="2000" b="1" dirty="0" err="1"/>
              <a:t>CNN+att</a:t>
            </a:r>
            <a:r>
              <a:rPr lang="en-US" sz="2000" b="1" dirty="0"/>
              <a:t> </a:t>
            </a:r>
            <a:r>
              <a:rPr lang="en-US" sz="2000" dirty="0"/>
              <a:t>or CAML)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Bi-directional Encoding Representation from Transformers (</a:t>
            </a:r>
            <a:r>
              <a:rPr lang="en-US" sz="2000" b="1" dirty="0"/>
              <a:t>BERT</a:t>
            </a:r>
            <a:r>
              <a:rPr lang="en-US" sz="2000" dirty="0"/>
              <a:t>)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dirty="0" err="1"/>
              <a:t>PyTorch</a:t>
            </a:r>
            <a:r>
              <a:rPr lang="en-US" sz="2100" dirty="0"/>
              <a:t> implementations adapted from </a:t>
            </a:r>
            <a:r>
              <a:rPr lang="en-US" sz="2100" u="sng" dirty="0" err="1">
                <a:solidFill>
                  <a:schemeClr val="hlink"/>
                </a:solidFill>
                <a:hlinkClick r:id="rId3"/>
              </a:rPr>
              <a:t>caml</a:t>
            </a:r>
            <a:r>
              <a:rPr lang="en-US" sz="2100" u="sng" dirty="0">
                <a:solidFill>
                  <a:schemeClr val="hlink"/>
                </a:solidFill>
                <a:hlinkClick r:id="rId3"/>
              </a:rPr>
              <a:t>-mimic</a:t>
            </a:r>
            <a:r>
              <a:rPr lang="en-US" sz="2100" dirty="0"/>
              <a:t> and </a:t>
            </a:r>
            <a:r>
              <a:rPr lang="en-US" sz="2100" u="sng" dirty="0" err="1">
                <a:solidFill>
                  <a:schemeClr val="hlink"/>
                </a:solidFill>
                <a:hlinkClick r:id="rId4"/>
              </a:rPr>
              <a:t>SimpleTransformers</a:t>
            </a:r>
            <a:r>
              <a:rPr lang="en-US" sz="2100" dirty="0"/>
              <a:t> 0.20.0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Label embeddings were pre-trained from label sets in the training data using the word2vec algorithm, having same dimensionality as the final hidden size of each NN model.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BioBERT</a:t>
            </a:r>
            <a:r>
              <a:rPr lang="en-US" sz="2000" dirty="0"/>
              <a:t> used (pre-trained with PubMed abstracts).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Dealing with the token length limit for BERT: averaged output of separated sub-documents.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with MIMIC-III and MIMIC-III-50</a:t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313" y="2154011"/>
            <a:ext cx="551497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2073275"/>
            <a:ext cx="55245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/>
          <p:nvPr/>
        </p:nvSpPr>
        <p:spPr>
          <a:xfrm>
            <a:off x="571500" y="5932034"/>
            <a:ext cx="107040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Macro-averaged and example-based metrics are consistent to the reported metrics.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571500" y="6347075"/>
            <a:ext cx="112755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results are available at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https://github.com/acadTags/Label-Embedding-Medical-Coding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649800" y="1604059"/>
            <a:ext cx="10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Averaged results of 10 random runs.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Conclusion and Future Improvements</a:t>
            </a:r>
            <a:endParaRPr dirty="0"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We recreated the label embedding initialization approach to improve automated medical coding.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Independent from neural network encoders.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Consistent improvement.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Future studies: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Ontologies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Using knowledge graph embeddings to represent label relations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Document Structure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Using attention mechanisms to model the guidance between document structures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Providing explainable visualization for medical coding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2796931" y="2700459"/>
            <a:ext cx="8347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Thanks for your attention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</p:txBody>
      </p:sp>
      <p:sp>
        <p:nvSpPr>
          <p:cNvPr id="180" name="Google Shape;1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/>
              <a:t>Project Introduction</a:t>
            </a:r>
            <a:endParaRPr b="1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intention of this project is to use HLAN for automated medical coding of clinical notes.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Past deep learning-based methods lack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explainability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accuracy. HLAN solves these problems.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proposed approach is to recreate the paper and provide more interpretable explanation of the model prediction while achieving state of the art performance on various data settings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/>
              <a:t>Automated Medical Coding</a:t>
            </a:r>
            <a:endParaRPr b="1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Assigning medical codes for clinical notes, to facilitate the work of professional medical coders.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ICD (International Classification of Diseases) or other coding systems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Challenging task </a:t>
            </a:r>
            <a:r>
              <a:rPr lang="en-US" sz="1800" dirty="0"/>
              <a:t>(</a:t>
            </a:r>
            <a:r>
              <a:rPr lang="en-US" sz="1800" dirty="0" err="1"/>
              <a:t>Baumel</a:t>
            </a:r>
            <a:r>
              <a:rPr lang="en-US" sz="1800" dirty="0"/>
              <a:t> </a:t>
            </a:r>
            <a:r>
              <a:rPr lang="en-US" sz="1800" i="1" dirty="0"/>
              <a:t>et al.</a:t>
            </a:r>
            <a:r>
              <a:rPr lang="en-US" sz="1800" dirty="0"/>
              <a:t>, 2018)</a:t>
            </a:r>
            <a:r>
              <a:rPr lang="en-US" sz="2400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Large number of labels</a:t>
            </a:r>
            <a:r>
              <a:rPr lang="en-US" sz="2000" dirty="0"/>
              <a:t>: 13k codes in ICD-9, 68k in ICD-10, and more in ICD-11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Multi-label setting</a:t>
            </a:r>
            <a:r>
              <a:rPr lang="en-US" sz="2000" dirty="0"/>
              <a:t>: 16 code per discharge summary in average in MIMIC-III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Long documents</a:t>
            </a:r>
            <a:r>
              <a:rPr lang="en-US" sz="2000" dirty="0"/>
              <a:t>: 2000 tokens in a discharge summary in average in MIMIC-III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This can be formalized as a multi-label classification problem.</a:t>
            </a:r>
            <a:endParaRPr sz="2400" dirty="0"/>
          </a:p>
        </p:txBody>
      </p:sp>
      <p:sp>
        <p:nvSpPr>
          <p:cNvPr id="101" name="Google Shape;101;p2"/>
          <p:cNvSpPr/>
          <p:nvPr/>
        </p:nvSpPr>
        <p:spPr>
          <a:xfrm>
            <a:off x="209550" y="6334780"/>
            <a:ext cx="117729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 Baumel, Jumana Nassour-Kassis, Raphael Cohen, Michael Elhadad, and Noemie Elhadad. 2018. Multi-label classification of patient notes: case study on icd code assignment. In Workshops at the 32nd AAAI Conference on Artificial Intelligence.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435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Requirements- to recreate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 3 (tested on versions 3.6.* and 3.7.*)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Tensorflow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1.* (tested on versions 1.4.1, 1.8.0, 1.13.1, 1.14.0, and 1.15.5)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Numpy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scikit-learn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implementing evaluation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5"/>
              </a:rPr>
              <a:t>Gensim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3.* (tested on 3.8.3) for pre-training word and label embeddings with the word2vec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NLTK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tokenisation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Spacy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2.3.2 (before 3.x) for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customised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rule-based sentence parsing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8"/>
              </a:rPr>
              <a:t>TFLearn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sequence padding</a:t>
            </a:r>
          </a:p>
        </p:txBody>
      </p:sp>
    </p:spTree>
    <p:extLst>
      <p:ext uri="{BB962C8B-B14F-4D97-AF65-F5344CB8AC3E}">
        <p14:creationId xmlns:p14="http://schemas.microsoft.com/office/powerpoint/2010/main" val="39240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How was it trained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Process latest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MIMIC-III 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data from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Physionet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-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MIMIC-III was downloaded from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Physionet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628650" indent="-5143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Prepare Embedding -prepare word embeddings and the optional label embeddings using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Gensim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package, using existing embeddings or those trained from your texts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: validate hyper-parameters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preprocessing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: (i) vocabulary building; (ii) sentence parsing,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tokenisation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 and </a:t>
            </a:r>
            <a:r>
              <a:rPr lang="en-US" dirty="0" err="1">
                <a:solidFill>
                  <a:srgbClr val="1F2328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visualistion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: (i) loading a pre-trained HLAN model (from the MIMIC-III dataset) to predict the top 50 ICD-9 codes; (ii)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visualising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the word-level and sentence-level attention scores for each assigned ICD-9 code.</a:t>
            </a:r>
          </a:p>
          <a:p>
            <a:pPr marL="628650" indent="-514350" algn="l">
              <a:buFont typeface="+mj-lt"/>
              <a:buAutoNum type="arabicPeriod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249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Label correlation in multi-label classification</a:t>
            </a:r>
            <a:endParaRPr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challenging and open problem in multi-label classification, especially for deep learning-based approaches.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Label correlation: </a:t>
            </a:r>
            <a:r>
              <a:rPr lang="en-US" sz="2400" dirty="0"/>
              <a:t>an example in the ICU setting (MIMIC-III dataset)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dirty="0">
                <a:solidFill>
                  <a:srgbClr val="FF0000"/>
                </a:solidFill>
              </a:rPr>
              <a:t>Code 486 (ICD9 as Pneumonia)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Code 518.81 (Acute respiratory failure)</a:t>
            </a:r>
            <a:r>
              <a:rPr lang="en-US" dirty="0"/>
              <a:t> appeared together for over 1.5k times (out of about 53k documents).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How to leverage label correlation for deep learning-based multi-label classification?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224E89A8-E0BC-9DFE-9CDD-8B9C6B5FB8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86"/>
    </mc:Choice>
    <mc:Fallback>
      <p:transition spd="slow" advTm="9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385782" y="321088"/>
            <a:ext cx="116440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Previous studies: co-occurrence-based weight </a:t>
            </a:r>
            <a:r>
              <a:rPr lang="en-US" sz="3600" dirty="0" err="1"/>
              <a:t>initialisation</a:t>
            </a:r>
            <a:endParaRPr sz="3600" dirty="0"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600" y="1418375"/>
            <a:ext cx="4457600" cy="531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4915" y="1270494"/>
            <a:ext cx="4603408" cy="4107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55142" y="2278998"/>
            <a:ext cx="313372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we initialise embedding instead of co-occurrence relations?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933868" y="6095632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 Baker and A. Korhonen, ‘Initializing neural networks for hierarchical multi-label text classification’, in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BioNLP 2017 (with ACL)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2017, pp. 307–315. (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right,  Figure 3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933868" y="5378150"/>
            <a:ext cx="58638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 Kurata, B. Xiang, and B. Zhou, ‘Improved Neural Network-based Multi-label Classification with Better Initialization Leveraging Label Co-occurrence’, in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NAACL 2016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pp. 521–526. (</a:t>
            </a: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left, Figure 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Label Embedding Initialisation</a:t>
            </a:r>
            <a:endParaRPr/>
          </a:p>
        </p:txBody>
      </p:sp>
      <p:pic>
        <p:nvPicPr>
          <p:cNvPr id="126" name="Google Shape;126;p5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900" y="1784795"/>
            <a:ext cx="5325158" cy="470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/>
              <a:t>C</a:t>
            </a:r>
            <a:r>
              <a:rPr lang="en-US" sz="3200"/>
              <a:t>onvolutional </a:t>
            </a:r>
            <a:r>
              <a:rPr lang="en-US" sz="3200" b="1"/>
              <a:t>A</a:t>
            </a:r>
            <a:r>
              <a:rPr lang="en-US" sz="3200"/>
              <a:t>ttention for </a:t>
            </a:r>
            <a:r>
              <a:rPr lang="en-US" sz="3200" b="1"/>
              <a:t>M</a:t>
            </a:r>
            <a:r>
              <a:rPr lang="en-US" sz="3200"/>
              <a:t>ulti-</a:t>
            </a:r>
            <a:r>
              <a:rPr lang="en-US" sz="3200" b="1"/>
              <a:t>L</a:t>
            </a:r>
            <a:r>
              <a:rPr lang="en-US" sz="3200"/>
              <a:t>abel Classification (CAML)</a:t>
            </a:r>
            <a:endParaRPr sz="3200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84941"/>
            <a:ext cx="5101704" cy="469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544" y="2467649"/>
            <a:ext cx="5444043" cy="14757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>
            <a:off x="252413" y="6231265"/>
            <a:ext cx="116871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from J. Mullenbach, S. Wiegreffe, J. Duke, J. Sun, and J. Eisenstein, ‘Explainable Prediction of Medical Codes from Clinical Text’, in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NAACL 2018 (Long Papers)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New Orleans, Louisiana, 2018, pp. 1101–1111.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947</Words>
  <Application>Microsoft Office PowerPoint</Application>
  <PresentationFormat>Widescreen</PresentationFormat>
  <Paragraphs>111</Paragraphs>
  <Slides>14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-apple-system</vt:lpstr>
      <vt:lpstr>Arial</vt:lpstr>
      <vt:lpstr>Office Theme</vt:lpstr>
      <vt:lpstr>CS598 DL4H Final Project</vt:lpstr>
      <vt:lpstr>Project Introduction</vt:lpstr>
      <vt:lpstr>Automated Medical Coding</vt:lpstr>
      <vt:lpstr>Requirements- to recreate</vt:lpstr>
      <vt:lpstr>How was it trained</vt:lpstr>
      <vt:lpstr>Label correlation in multi-label classification</vt:lpstr>
      <vt:lpstr>Previous studies: co-occurrence-based weight initialisation</vt:lpstr>
      <vt:lpstr>Label Embedding Initialisation</vt:lpstr>
      <vt:lpstr>Convolutional Attention for Multi-Label Classification (CAML)</vt:lpstr>
      <vt:lpstr>Datasets</vt:lpstr>
      <vt:lpstr>Implementation</vt:lpstr>
      <vt:lpstr>Results with MIMIC-III and MIMIC-III-50</vt:lpstr>
      <vt:lpstr>Conclusion and 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Initialising Label Embedding for Automaed Medical Coding of Clinical Notes</dc:title>
  <dc:creator>Dong Hang</dc:creator>
  <cp:lastModifiedBy>Kuppan, Senthil Kumar                           Export License Required - US Collins</cp:lastModifiedBy>
  <cp:revision>11</cp:revision>
  <dcterms:created xsi:type="dcterms:W3CDTF">2020-04-21T10:40:49Z</dcterms:created>
  <dcterms:modified xsi:type="dcterms:W3CDTF">2023-05-08T01:01:42Z</dcterms:modified>
</cp:coreProperties>
</file>