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jpeg" Type="http://schemas.openxmlformats.org/officeDocument/2006/relationships/image"/><Relationship Id="rId8" Target="/ppt/media/image8.png" Type="http://schemas.openxmlformats.org/officeDocument/2006/relationships/image"/><Relationship Id="rId9" Target="/ppt/media/image9.jpe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ppt/media/img_cc_black.png" Type="http://schemas.openxmlformats.org/officeDocument/2006/relationships/image"/><Relationship Id="rId19" Target="ppt/presentation.xml" Type="http://schemas.openxmlformats.org/officeDocument/2006/relationships/officeDocument"/><Relationship Id="rId20" Target="docProps/core.xml" Type="http://schemas.openxmlformats.org/package/2006/relationships/metadata/core-properties"/><Relationship Id="rId2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 type="custom"/>
  <p:notesSz cx="12192000" cy="6858000"/>
  <p:embeddedFontLst>
    <p:embeddedFont>
      <p:font typeface="Lato"/>
      <p:regular r:id="rId14"/>
      <p:bold r:id="rId15"/>
    </p:embeddedFont>
    <p:embeddedFont>
      <p:font typeface="Poppins"/>
      <p:regular r:id="rId16"/>
      <p:bold r:id="rId17"/>
    </p:embeddedFont>
  </p:embeddedFontLst>
  <p:custDataLst/>
  <p:defaultTextStyle>
    <a:defPPr>
      <a:defRPr lang="en-US"/>
    </a:defPPr>
    <a:lvl1pPr algn="l" lvl="0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1pPr>
    <a:lvl2pPr algn="l" lvl="1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2pPr>
    <a:lvl3pPr algn="l" lvl="2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3pPr>
    <a:lvl4pPr algn="l" lvl="3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4pPr>
    <a:lvl5pPr algn="l" lvl="4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5pPr>
    <a:lvl6pPr algn="l" lvl="5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6pPr>
    <a:lvl7pPr algn="l" lvl="6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7pPr>
    <a:lvl8pPr algn="l" lvl="7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8pPr>
    <a:lvl9pPr algn="l" lvl="8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867" u="none">
        <a:solidFill>
          <a:srgbClr val="000000"/>
        </a:solidFill>
        <a:latin typeface="Arial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17" Target="fonts/font4.fntdata" Type="http://schemas.openxmlformats.org/officeDocument/2006/relationships/font"/><Relationship Id="rId18" Target="presProps.xml" Type="http://schemas.openxmlformats.org/officeDocument/2006/relationships/presProps"/><Relationship Id="rId19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4104D32C-6907-46B8-B517-38D5F6195919}">
                <a16:creationId xmlns:a16="http://schemas.microsoft.com/office/drawing/2010/main" id="{4D83F0A7-77D4-46BA-80B8-03045248ECF4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A0066BA3-CAD4-45A2-B687-9BF6A034A85D}">
                <a16:creationId xmlns:a16="http://schemas.microsoft.com/office/drawing/2010/main" id="{6BD273BB-9376-40EC-B66F-1569132AB612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87B62F83-6717-4A05-A22D-0510B2103287}">
                <a16:creationId xmlns:a16="http://schemas.microsoft.com/office/drawing/2010/main" id="{80B86699-8915-41ED-BEEE-66C72B922A8C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996E730-A54E-4269-96C6-BECE19ABEA9C}">
        <p14:creationId xmlns:p14="http://schemas.microsoft.com/office/powerpoint/2010/main" val="173903472721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AD24104D-349F-47A5-BEC1-9E5378AD79D2}">
                <a16:creationId xmlns:a16="http://schemas.microsoft.com/office/drawing/2010/main" id="{DB3A5CD4-1E49-461D-BD2A-A2F47B6D6B0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35C66BBF-C41A-4B34-B731-EA04B8634942}">
                <a16:creationId xmlns:a16="http://schemas.microsoft.com/office/drawing/2010/main" id="{3D603F4D-19F4-4E5C-9192-4684FEB16456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5EBCF425-DB88-4ECB-AE89-9C9EF52D3733}">
                <a16:creationId xmlns:a16="http://schemas.microsoft.com/office/drawing/2010/main" id="{4BCE2E39-A831-49CC-9EA5-086819BBF14A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3A7BBCE-DDC5-439A-9BC3-1CD9A37DCAB0}">
        <p14:creationId xmlns:p14="http://schemas.microsoft.com/office/powerpoint/2010/main" val="173903472721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28E0D8A6-A01C-4F74-BA04-4FAE648A6C55}">
                <a16:creationId xmlns:a16="http://schemas.microsoft.com/office/drawing/2010/main" id="{20E01DC5-3098-4D27-9B7A-29A0E51ED5E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0B4ADF1F-DAFA-463D-B44C-2CB2110CEEB8}">
                <a16:creationId xmlns:a16="http://schemas.microsoft.com/office/drawing/2010/main" id="{83F394E5-2BE4-43BC-AED0-EC5991F5719F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32E42E6A-B405-4C3B-9976-5C5634BA8743}">
                <a16:creationId xmlns:a16="http://schemas.microsoft.com/office/drawing/2010/main" id="{A9E06BAB-C541-4E27-BA6B-0F255F82F391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0F6BFC0-6221-4021-BADD-52112B956864}">
        <p14:creationId xmlns:p14="http://schemas.microsoft.com/office/powerpoint/2010/main" val="173903472721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42462382-7055-474E-973F-BA6035F9594F}">
                <a16:creationId xmlns:a16="http://schemas.microsoft.com/office/drawing/2010/main" id="{EB5DCFE6-D308-4FF2-A7AE-17EED99D769E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19930DCC-159B-4A42-8DD0-5772FEDCD459}">
                <a16:creationId xmlns:a16="http://schemas.microsoft.com/office/drawing/2010/main" id="{F2AD48CB-833A-4194-A8B0-821E238EEA41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47C98BBE-0118-4107-89FB-48983C37802D}">
                <a16:creationId xmlns:a16="http://schemas.microsoft.com/office/drawing/2010/main" id="{2D57D6A0-C7BF-46BF-8764-961888633308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DB85C90-185C-44A6-94A1-C69B25B3FE91}">
        <p14:creationId xmlns:p14="http://schemas.microsoft.com/office/powerpoint/2010/main" val="173903472722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theme/theme1.xml" Type="http://schemas.openxmlformats.org/officeDocument/2006/relationships/theme"/><Relationship Id="rId6" Target="../media/image1.png" Type="http://schemas.openxmlformats.org/officeDocument/2006/relationships/image"/><Relationship Id="rId7" Target="../media/image2.jpg" Type="http://schemas.openxmlformats.org/officeDocument/2006/relationships/imag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" name="Google Shape;110;p4">
            <a:extLst>
              <a:ext uri="{5E7412C1-22C0-42D1-9936-DD95269F90BF}">
                <a16:creationId xmlns:a16="http://schemas.microsoft.com/office/drawing/2010/main" id="{66506CF1-2059-40A9-8FD0-4484EFDAE7C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0">
            <a:off x="10072689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4">
            <a:extLst>
              <a:ext uri="{98459993-EF02-44CE-8CF8-016CF9D4431B}">
                <a16:creationId xmlns:a16="http://schemas.microsoft.com/office/drawing/2010/main" id="{B62EAB8B-1AAB-4B4E-A8F1-1388D572F89A}"/>
              </a:ext>
            </a:extLst>
          </p:cNvPr>
          <p:cNvSpPr/>
          <p:nvPr/>
        </p:nvSpPr>
        <p:spPr>
          <a:xfrm rot="0"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18">
            <a:extLst>
              <a:ext uri="{7710065D-133C-4325-8700-BE884B8D4D9C}">
                <a16:creationId xmlns:a16="http://schemas.microsoft.com/office/drawing/2010/main" id="{46B1E42A-7798-4D13-836A-B25112FE88EE}"/>
              </a:ext>
            </a:extLst>
          </p:cNvPr>
          <p:cNvSpPr/>
          <p:nvPr/>
        </p:nvSpPr>
        <p:spPr>
          <a:xfrm rot="0"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blue and white background&#10;&#10;Description automatically generated with medium confidence" id="5" name="Picture 30">
            <a:extLst>
              <a:ext uri="{87E253EA-64FE-4367-8D98-C7E0BD69160B}">
                <a16:creationId xmlns:a16="http://schemas.microsoft.com/office/drawing/2010/main" id="{BCA6EC4E-C7E5-472B-9415-2A79972FD39D}"/>
              </a:ext>
            </a:extLst>
          </p:cNvPr>
          <p:cNvPicPr>
            <a:picLocks noChangeAspect="true"/>
          </p:cNvPicPr>
          <p:nvPr/>
        </p:nvPicPr>
        <p:blipFill>
          <a:blip r:embed="rId7">
            <a:alphaModFix amt="15999"/>
          </a:blip>
          <a:srcRect b="63695" r="1619" t="24724"/>
          <a:stretch>
            <a:fillRect/>
          </a:stretch>
        </p:blipFill>
        <p:spPr>
          <a:xfrm rot="0">
            <a:off x="0" y="-1"/>
            <a:ext cx="9839325" cy="723901"/>
          </a:xfrm>
          <a:prstGeom prst="rect">
            <a:avLst/>
          </a:prstGeom>
          <a:noFill/>
        </p:spPr>
      </p:pic>
      <p:sp>
        <p:nvSpPr>
          <p:cNvPr id="6" name="Rectangle 1">
            <a:extLst>
              <a:ext uri="{BAC1A8C2-0888-44AE-854E-649D0BFA73C3}">
                <a16:creationId xmlns:a16="http://schemas.microsoft.com/office/drawing/2010/main" id="{17696331-A014-417E-BA4D-0D7242F6FDEB}"/>
              </a:ext>
            </a:extLst>
          </p:cNvPr>
          <p:cNvSpPr/>
          <p:nvPr/>
        </p:nvSpPr>
        <p:spPr>
          <a:xfrm rot="0"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7" name="Footer Placeholder 4">
            <a:extLst>
              <a:ext uri="{20A81F53-3F7C-465E-AB22-7A7FD7FB8279}">
                <a16:creationId xmlns:a16="http://schemas.microsoft.com/office/drawing/2010/main" id="{B702278D-0C7C-4204-9907-235A70FBDE10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327400" y="6248400"/>
            <a:ext cx="69088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Slide Number Placeholder 5">
            <a:extLst>
              <a:ext uri="{95668387-ADF7-4063-8579-C7D10971BB79}">
                <a16:creationId xmlns:a16="http://schemas.microsoft.com/office/drawing/2010/main" id="{7AC128EC-9EB6-4E6F-9713-A1359C6DE4FA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0357087" y="6260044"/>
            <a:ext cx="817357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9" name="Date Placeholder 3">
            <a:extLst>
              <a:ext uri="{ED1EE491-28FF-452C-ACC5-635446DE8F82}">
                <a16:creationId xmlns:a16="http://schemas.microsoft.com/office/drawing/2010/main" id="{03E5E384-C5ED-4AC3-88CA-DAC5E201E570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1016000" y="6260044"/>
            <a:ext cx="2186093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10" name="Text Placeholder 2">
            <a:extLst>
              <a:ext uri="{0F41B0C9-ED06-403C-8773-6B9B99E9F95B}">
                <a16:creationId xmlns:a16="http://schemas.microsoft.com/office/drawing/2010/main" id="{5C63C940-0C13-4FFB-99EB-EA2421F5FCB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016000" y="1905000"/>
            <a:ext cx="10159999" cy="4064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867" u="none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3.jp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https://www.freepik.com/" TargetMode="External" Type="http://schemas.openxmlformats.org/officeDocument/2006/relationships/hyperlink"/><Relationship Id="rId3" Target="https://www.freepik.com/" TargetMode="External" Type="http://schemas.openxmlformats.org/officeDocument/2006/relationships/hyperlink"/><Relationship Id="rId4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8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2" name="Picture 1">
            <a:extLst>
              <a:ext uri="{AA7563DE-5740-4C44-8217-CD68E80875BA}">
                <a16:creationId xmlns:a16="http://schemas.microsoft.com/office/drawing/2010/main" id="{861C44AC-B812-44F4-8F7A-151351ED611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Rectangle: Rounded Corners 3">
            <a:extLst>
              <a:ext uri="{F8629B1F-256F-44D5-946B-384FD0EEC16E}">
                <a16:creationId xmlns:a16="http://schemas.microsoft.com/office/drawing/2010/main" id="{80256E63-68D8-4214-8895-3AA8027B5F8B}"/>
              </a:ext>
            </a:extLst>
          </p:cNvPr>
          <p:cNvSpPr/>
          <p:nvPr/>
        </p:nvSpPr>
        <p:spPr>
          <a:xfrm rot="0"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extBox 4">
            <a:extLst>
              <a:ext uri="{604091E3-1B4F-4DBB-923D-392E866D8DA9}">
                <a16:creationId xmlns:a16="http://schemas.microsoft.com/office/drawing/2010/main" id="{809FE9B6-DFB0-4914-AFB0-D4B8B2B24194}"/>
              </a:ext>
            </a:extLst>
          </p:cNvPr>
          <p:cNvSpPr txBox="1"/>
          <p:nvPr/>
        </p:nvSpPr>
        <p:spPr>
          <a:xfrm rot="0">
            <a:off x="4189685" y="3429000"/>
            <a:ext cx="7385275" cy="64632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b="1" dirty="0" lang="en-US" sz="3600">
                <a:solidFill>
                  <a:schemeClr val="bg1"/>
                </a:solidFill>
                <a:latin typeface="Calibri"/>
              </a:rPr>
              <a:t>Crop Recommendation using ML</a:t>
            </a:r>
            <a:r>
              <a:rPr b="1" dirty="0" lang="en-US" sz="3600">
                <a:solidFill>
                  <a:schemeClr val="bg1"/>
                </a:solidFill>
                <a:latin typeface="Calibri"/>
              </a:rPr>
              <a:t> </a:t>
            </a:r>
            <a:r>
              <a:rPr b="1" dirty="0" lang="en-IN" sz="3600">
                <a:solidFill>
                  <a:schemeClr val="bg1"/>
                </a:solidFill>
                <a:latin typeface="Calibri"/>
              </a:rPr>
              <a:t> </a:t>
            </a:r>
            <a:endParaRPr b="1" dirty="0" lang="en-IN" sz="360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5" name="Group 5">
            <a:extLst>
              <a:ext uri="{598C7094-B676-40E7-B856-72F03F2F608C}">
                <a16:creationId xmlns:a16="http://schemas.microsoft.com/office/drawing/2010/main" id="{796432F8-7575-4CC8-AE23-F787C8A1058A}"/>
              </a:ext>
            </a:extLst>
          </p:cNvPr>
          <p:cNvGrpSpPr/>
          <p:nvPr/>
        </p:nvGrpSpPr>
        <p:grpSpPr>
          <a:xfrm rot="0">
            <a:off x="6890523" y="742091"/>
            <a:ext cx="2640052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6" name="Picture 6">
              <a:extLst>
                <a:ext uri="{BCF71A59-233D-4A0C-B3BC-871E554D4376}">
                  <a16:creationId xmlns:a16="http://schemas.microsoft.com/office/drawing/2010/main" id="{9F0C77F4-F926-464A-9372-69582D76E7D7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092781" y="1270168"/>
              <a:ext cx="1575391" cy="512386"/>
            </a:xfrm>
            <a:prstGeom prst="rect">
              <a:avLst/>
            </a:prstGeom>
            <a:noFill/>
          </p:spPr>
        </p:pic>
        <p:pic>
          <p:nvPicPr>
            <p:cNvPr descr="A yellow and red shell logo&#10;&#10;Description automatically generated" id="7" name="Picture 7">
              <a:extLst>
                <a:ext uri="{5DD1834D-ED5D-438F-825D-FC4936138209}">
                  <a16:creationId xmlns:a16="http://schemas.microsoft.com/office/drawing/2010/main" id="{A5A3A0CC-5E41-4AEB-B737-834D76473D0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2375536" y="1112060"/>
              <a:ext cx="985474" cy="828603"/>
            </a:xfrm>
            <a:prstGeom prst="rect">
              <a:avLst/>
            </a:prstGeom>
            <a:noFill/>
          </p:spPr>
        </p:pic>
      </p:grpSp>
    </p:spTree>
    <p:extLst>
      <p:ext uri="{82E2CE12-5294-4080-BBBC-4FB42E42DA95}">
        <p14:creationId xmlns:p14="http://schemas.microsoft.com/office/powerpoint/2010/main" val="173903472722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D428702C-60F2-4E62-B686-082F83211B66}">
                <a16:creationId xmlns:a16="http://schemas.microsoft.com/office/drawing/2010/main" id="{881D78FE-FCE0-4F1D-BE8B-019BF63F9801}"/>
              </a:ext>
            </a:extLst>
          </p:cNvPr>
          <p:cNvSpPr txBox="1"/>
          <p:nvPr/>
        </p:nvSpPr>
        <p:spPr>
          <a:xfrm rot="0">
            <a:off x="191911" y="972537"/>
            <a:ext cx="2652889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IN" sz="2000">
                <a:solidFill>
                  <a:srgbClr val="213163"/>
                </a:solidFill>
                <a:latin typeface="+mj-lt"/>
              </a:rPr>
              <a:t>Learning Objectives</a:t>
            </a:r>
            <a:endParaRPr b="1" dirty="0" lang="en-IN" sz="200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813EA9B5-F9D3-4FB4-A3F6-1C68BC404FA6}">
                <a16:creationId xmlns:a16="http://schemas.microsoft.com/office/drawing/2010/main" id="{263B5602-D636-49E2-8FBE-08E462DB092D}"/>
              </a:ext>
            </a:extLst>
          </p:cNvPr>
          <p:cNvSpPr txBox="1"/>
          <p:nvPr/>
        </p:nvSpPr>
        <p:spPr>
          <a:xfrm rot="0">
            <a:off x="199809" y="6135328"/>
            <a:ext cx="795871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spcAft>
                <a:spcPts val="800"/>
              </a:spcAft>
            </a:pPr>
            <a:r>
              <a:rPr b="1" dirty="0" lang="en-IN" sz="1200">
                <a:latin typeface="+mn-lt"/>
              </a:rPr>
              <a:t>Source : </a:t>
            </a:r>
            <a:endParaRPr b="1" dirty="0" lang="en-IN" sz="1200">
              <a:latin typeface="+mn-lt"/>
            </a:endParaRPr>
          </a:p>
        </p:txBody>
      </p:sp>
      <p:sp>
        <p:nvSpPr>
          <p:cNvPr id="4" name="TextBox 3">
            <a:extLst>
              <a:ext uri="{DF438319-D444-4AD3-AF65-5EB329E2124E}">
                <a16:creationId xmlns:a16="http://schemas.microsoft.com/office/drawing/2010/main" id="{759B4B16-F5ED-41C2-9550-F72DA40FCDAF}"/>
              </a:ext>
            </a:extLst>
          </p:cNvPr>
          <p:cNvSpPr txBox="1"/>
          <p:nvPr/>
        </p:nvSpPr>
        <p:spPr>
          <a:xfrm rot="0">
            <a:off x="880528" y="6135328"/>
            <a:ext cx="1842351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spcAft>
                <a:spcPts val="800"/>
              </a:spcAft>
            </a:pPr>
            <a:r>
              <a:rPr dirty="0" lang="en-IN" sz="1200">
                <a:solidFill>
                  <a:srgbClr val="0000ff"/>
                </a:solidFill>
                <a:latin typeface="+mn-lt"/>
                <a:hlinkClick r:id="rId2"/>
              </a:rPr>
              <a:t>www.freepik.com/</a:t>
            </a:r>
            <a:endParaRPr dirty="0" lang="en-IN" sz="1200">
              <a:solidFill>
                <a:srgbClr val="0000ff"/>
              </a:solidFill>
              <a:latin typeface="+mn-lt"/>
              <a:hlinkClick r:id="rId3"/>
            </a:endParaRPr>
          </a:p>
        </p:txBody>
      </p:sp>
      <p:cxnSp>
        <p:nvCxnSpPr>
          <p:cNvPr id="5" name="Straight Connector 4">
            <a:extLst>
              <a:ext uri="{13588C73-AFE1-4497-9630-EDA854596525}">
                <a16:creationId xmlns:a16="http://schemas.microsoft.com/office/drawing/2010/main" id="{A4372325-D16A-402F-8306-63E506C30C74}"/>
              </a:ext>
            </a:extLst>
          </p:cNvPr>
          <p:cNvCxnSpPr/>
          <p:nvPr/>
        </p:nvCxnSpPr>
        <p:spPr>
          <a:xfrm rot="0"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A ladder leading to a large yellow circle&#10;&#10;Description automatically generated" id="6" name="Picture 5">
            <a:extLst>
              <a:ext uri="{770787A8-C9D1-407D-964F-2A328E9FC1AD}">
                <a16:creationId xmlns:a16="http://schemas.microsoft.com/office/drawing/2010/main" id="{29439195-6C29-4EF3-B250-E2DFEAE1EB11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85000"/>
          </a:blip>
          <a:srcRect l="13763" r="13650" t="6135"/>
          <a:stretch>
            <a:fillRect/>
          </a:stretch>
        </p:blipFill>
        <p:spPr>
          <a:xfrm rot="0">
            <a:off x="7345680" y="1442720"/>
            <a:ext cx="4500880" cy="463296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B9DCA9B5-6232-480B-8EBA-AC92225D6AED}">
                <a16:creationId xmlns:a16="http://schemas.microsoft.com/office/drawing/2010/main" id="{3FFD0F99-40C2-4E73-965B-C1DF4AD6B067}"/>
              </a:ext>
            </a:extLst>
          </p:cNvPr>
          <p:cNvSpPr txBox="1"/>
          <p:nvPr/>
        </p:nvSpPr>
        <p:spPr>
          <a:xfrm rot="0">
            <a:off x="8839200" y="3168609"/>
            <a:ext cx="1503681" cy="63094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spcAft>
                <a:spcPts val="800"/>
              </a:spcAft>
            </a:pPr>
            <a:r>
              <a:rPr b="1" dirty="0" lang="en-IN" sz="3500">
                <a:solidFill>
                  <a:schemeClr val="tx1"/>
                </a:solidFill>
                <a:latin typeface="+mn-lt"/>
              </a:rPr>
              <a:t>GOAL</a:t>
            </a:r>
            <a:endParaRPr b="1" dirty="0" lang="en-IN" sz="35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>
            <a:extLst>
              <a:ext uri="{F60DF3F8-A498-4C08-8264-489C8AAEAE0C}">
                <a16:creationId xmlns:a16="http://schemas.microsoft.com/office/drawing/2010/main" id="{407CEB7A-B8D0-4A70-A095-CAB3F804D3F9}"/>
              </a:ext>
            </a:extLst>
          </p:cNvPr>
          <p:cNvSpPr txBox="1"/>
          <p:nvPr/>
        </p:nvSpPr>
        <p:spPr>
          <a:xfrm flipH="false" flipV="false" rot="0">
            <a:off x="523503" y="1783194"/>
            <a:ext cx="8092068" cy="1679819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800">
                <a:latin typeface="Lato"/>
              </a:rPr>
              <a:t>Develop an ML model for crop recommendation.</a:t>
            </a:r>
          </a:p>
          <a:p>
            <a:pPr>
              <a:defRPr dirty="0" lang="en-US" sz="1400"/>
            </a:pPr>
            <a:r>
              <a:rPr dirty="0" lang="en-US" sz="1800">
                <a:latin typeface="Lato"/>
              </a:rPr>
              <a:t/>
            </a:r>
          </a:p>
          <a:p>
            <a:pPr>
              <a:defRPr dirty="0" lang="en-US" sz="1400"/>
            </a:pPr>
            <a:r>
              <a:rPr dirty="0" lang="en-US" sz="1800">
                <a:latin typeface="Lato"/>
              </a:rPr>
              <a:t>Use soil nutrients, weather conditions, and past yield data.</a:t>
            </a:r>
          </a:p>
          <a:p>
            <a:pPr>
              <a:defRPr dirty="0" lang="en-US" sz="1400"/>
            </a:pPr>
            <a:r>
              <a:rPr dirty="0" lang="en-US" sz="1800">
                <a:latin typeface="Lato"/>
              </a:rPr>
              <a:t/>
            </a:r>
          </a:p>
          <a:p>
            <a:pPr>
              <a:defRPr dirty="0" lang="en-US" sz="1400"/>
            </a:pPr>
            <a:r>
              <a:rPr dirty="0" lang="en-US" sz="1800">
                <a:latin typeface="Lato"/>
              </a:rPr>
              <a:t>Aid farmers in making data-driven decisions to boost productivity.</a:t>
            </a:r>
            <a:br>
              <a:rPr dirty="0" lang="en-US"/>
            </a:br>
            <a:endParaRPr dirty="0" lang="en-US"/>
          </a:p>
        </p:txBody>
      </p:sp>
    </p:spTree>
    <p:extLst>
      <p:ext uri="{AAF4F221-3FF5-4F12-B1B9-DCDA4580EF81}">
        <p14:creationId xmlns:p14="http://schemas.microsoft.com/office/powerpoint/2010/main" val="173903472722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9E41F619-BBC2-44AB-8301-1B5B03BD6C31}">
                <a16:creationId xmlns:a16="http://schemas.microsoft.com/office/drawing/2010/main" id="{22D9AFF4-1BE5-4D77-A4A6-25F3B796BAC1}"/>
              </a:ext>
            </a:extLst>
          </p:cNvPr>
          <p:cNvSpPr txBox="1"/>
          <p:nvPr/>
        </p:nvSpPr>
        <p:spPr>
          <a:xfrm rot="0">
            <a:off x="135834" y="1067664"/>
            <a:ext cx="6102626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1800">
                <a:solidFill>
                  <a:srgbClr val="213163"/>
                </a:solidFill>
                <a:latin typeface="+mj-lt"/>
              </a:rPr>
              <a:t>T</a:t>
            </a:r>
            <a:r>
              <a:rPr b="1" dirty="0" lang="en-US" sz="2000">
                <a:solidFill>
                  <a:srgbClr val="213163"/>
                </a:solidFill>
                <a:latin typeface="+mj-lt"/>
              </a:rPr>
              <a:t>ools</a:t>
            </a:r>
            <a:r>
              <a:rPr b="1" dirty="0" lang="en-IN" sz="2000">
                <a:solidFill>
                  <a:srgbClr val="213163"/>
                </a:solidFill>
                <a:latin typeface="+mj-lt"/>
              </a:rPr>
              <a:t> and Technology used </a:t>
            </a:r>
            <a:endParaRPr b="1" dirty="0" lang="en-IN" sz="200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3" name="Text Box 3">
            <a:extLst>
              <a:ext uri="{C1461BF9-CAFB-44E7-8E7C-9DC744210F72}">
                <a16:creationId xmlns:a16="http://schemas.microsoft.com/office/drawing/2010/main" id="{ECE9635E-81AD-49CC-9696-44CEB9F1DCB2}"/>
              </a:ext>
            </a:extLst>
          </p:cNvPr>
          <p:cNvSpPr txBox="1"/>
          <p:nvPr/>
        </p:nvSpPr>
        <p:spPr>
          <a:xfrm flipH="false" flipV="false">
            <a:off x="5524384" y="2857424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Text Box 4">
            <a:extLst>
              <a:ext uri="{C6E48759-1A30-4AE3-B36F-742EBC81AAB4}">
                <a16:creationId xmlns:a16="http://schemas.microsoft.com/office/drawing/2010/main" id="{F059B893-8E9D-444A-85EE-2C034429589F}"/>
              </a:ext>
            </a:extLst>
          </p:cNvPr>
          <p:cNvSpPr txBox="1"/>
          <p:nvPr/>
        </p:nvSpPr>
        <p:spPr>
          <a:xfrm flipH="false" flipV="false" rot="0">
            <a:off x="677637" y="1975970"/>
            <a:ext cx="6942239" cy="2289295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1600">
                <a:latin typeface="+mj-lt"/>
              </a:rPr>
              <a:t>Programming</a:t>
            </a:r>
            <a:r>
              <a:rPr b="1" dirty="0" lang="en-US" sz="1600"/>
              <a:t>: Python</a:t>
            </a:r>
            <a:br>
              <a:rPr b="1" dirty="0" lang="en-US" sz="1600"/>
            </a:br>
            <a:br>
              <a:rPr b="1" dirty="0" lang="en-US" sz="1600"/>
            </a:br>
            <a:r>
              <a:rPr b="1" dirty="0" lang="en-US" sz="1600">
                <a:latin typeface="+mj-lt"/>
              </a:rPr>
              <a:t>Libraries</a:t>
            </a:r>
            <a:r>
              <a:rPr b="1" dirty="0" lang="en-US" sz="1600"/>
              <a:t>: </a:t>
            </a:r>
            <a:r>
              <a:rPr b="1" dirty="0" err="1" lang="en-US" sz="1600"/>
              <a:t>Scikit</a:t>
            </a:r>
            <a:r>
              <a:rPr b="1" dirty="0" lang="en-US" sz="1600"/>
              <a:t>-Learn,  Pandas, </a:t>
            </a:r>
            <a:r>
              <a:rPr b="1" dirty="0" err="1" lang="en-US" sz="1600"/>
              <a:t>NumPy</a:t>
            </a:r>
            <a:br>
              <a:rPr b="1" dirty="0" lang="en-US" sz="1600"/>
            </a:br>
            <a:br>
              <a:rPr b="1" dirty="0" lang="en-US" sz="1600"/>
            </a:br>
            <a:r>
              <a:rPr b="1" dirty="0" lang="en-US" sz="1600">
                <a:latin typeface="+mj-lt"/>
              </a:rPr>
              <a:t>Environment: </a:t>
            </a:r>
            <a:r>
              <a:rPr b="1" dirty="0" lang="en-US" sz="1600"/>
              <a:t>Google </a:t>
            </a:r>
            <a:r>
              <a:rPr b="1" dirty="0" err="1" lang="en-US" sz="1600"/>
              <a:t>collab</a:t>
            </a:r>
            <a:br>
              <a:rPr b="1" dirty="0" lang="en-US" sz="1600"/>
            </a:br>
            <a:br>
              <a:rPr b="1" dirty="0" lang="en-US" sz="1600"/>
            </a:br>
            <a:r>
              <a:rPr b="1" dirty="0" lang="en-US" sz="1600">
                <a:latin typeface="+mj-lt"/>
              </a:rPr>
              <a:t>Data Sources:</a:t>
            </a:r>
            <a:r>
              <a:rPr b="1" dirty="0" lang="en-US" sz="1600"/>
              <a:t> Crop datasets</a:t>
            </a:r>
            <a:br>
              <a:rPr b="1" dirty="0" lang="en-US" sz="1600"/>
            </a:br>
            <a:br>
              <a:rPr b="1" dirty="0" lang="en-US" sz="1600"/>
            </a:br>
            <a:endParaRPr b="1" dirty="0" lang="en-US" sz="1600"/>
          </a:p>
        </p:txBody>
      </p:sp>
      <p:pic>
        <p:nvPicPr>
          <p:cNvPr id="5" name="Image 5">
            <a:extLst>
              <a:ext uri="{F6CE9697-2ED8-4409-B00C-34BAC55953FF}">
                <a16:creationId xmlns:a16="http://schemas.microsoft.com/office/drawing/2010/main" id="{8D54E1A3-116B-4B7E-832E-A52A8523FC9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778989" y="1654873"/>
            <a:ext cx="1943100" cy="1828800"/>
          </a:xfrm>
          <a:prstGeom prst="rect">
            <a:avLst/>
          </a:prstGeom>
          <a:noFill/>
        </p:spPr>
      </p:pic>
      <p:sp>
        <p:nvSpPr>
          <p:cNvPr id="6" name="Text Box 6">
            <a:extLst>
              <a:ext uri="{C797D117-EC1E-44D2-B182-4B049DA47AA2}">
                <a16:creationId xmlns:a16="http://schemas.microsoft.com/office/drawing/2010/main" id="{939D3AB7-1CA2-40D2-BDF2-CA59E82636C9}"/>
              </a:ext>
            </a:extLst>
          </p:cNvPr>
          <p:cNvSpPr txBox="1"/>
          <p:nvPr/>
        </p:nvSpPr>
        <p:spPr>
          <a:xfrm flipH="false" flipV="false" rot="0">
            <a:off x="6238456" y="3267094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/>
            </a:r>
            <a:endParaRPr b="1" dirty="0" lang="en-US"/>
          </a:p>
        </p:txBody>
      </p:sp>
      <p:pic>
        <p:nvPicPr>
          <p:cNvPr id="7" name="Image 7">
            <a:extLst>
              <a:ext uri="{88004690-5A2C-4368-83E8-5607A8F3239A}">
                <a16:creationId xmlns:a16="http://schemas.microsoft.com/office/drawing/2010/main" id="{1684D28F-FB78-4CB5-A936-33B3BA01C32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9040549" y="1654873"/>
            <a:ext cx="1943100" cy="1828800"/>
          </a:xfrm>
          <a:prstGeom prst="rect">
            <a:avLst/>
          </a:prstGeom>
          <a:noFill/>
        </p:spPr>
      </p:pic>
      <p:pic>
        <p:nvPicPr>
          <p:cNvPr id="8" name="Image 8">
            <a:extLst>
              <a:ext uri="{CC3C87A9-6C59-4057-B6C2-D9A47FBC1CEE}">
                <a16:creationId xmlns:a16="http://schemas.microsoft.com/office/drawing/2010/main" id="{38889AFF-CFF6-4678-9C0B-797FC3F5638C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475727" y="4366250"/>
            <a:ext cx="2705100" cy="1685925"/>
          </a:xfrm>
          <a:prstGeom prst="rect">
            <a:avLst/>
          </a:prstGeom>
          <a:noFill/>
        </p:spPr>
      </p:pic>
      <p:sp>
        <p:nvSpPr>
          <p:cNvPr id="9" name="Text Box 9">
            <a:extLst>
              <a:ext uri="{FBD3DC5E-1A21-4895-B935-C6A626C025A3}">
                <a16:creationId xmlns:a16="http://schemas.microsoft.com/office/drawing/2010/main" id="{95C98172-9659-4DDB-A4C7-93F647B8F041}"/>
              </a:ext>
            </a:extLst>
          </p:cNvPr>
          <p:cNvSpPr txBox="1"/>
          <p:nvPr/>
        </p:nvSpPr>
        <p:spPr>
          <a:xfrm flipH="false" flipV="false">
            <a:off x="2622871" y="2933661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0" name="Image 10">
            <a:extLst>
              <a:ext uri="{8FDDCA39-01FC-49F5-AFC9-9D79ED37F3D2}">
                <a16:creationId xmlns:a16="http://schemas.microsoft.com/office/drawing/2010/main" id="{01808FE4-299F-4777-9B91-0184D443B2C0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6238456" y="4581525"/>
            <a:ext cx="3552825" cy="1285875"/>
          </a:xfrm>
          <a:prstGeom prst="rect">
            <a:avLst/>
          </a:prstGeom>
          <a:noFill/>
        </p:spPr>
      </p:pic>
    </p:spTree>
    <p:extLst>
      <p:ext uri="{4A1D2EC6-4119-49ED-8520-649BB2C9BD1E}">
        <p14:creationId xmlns:p14="http://schemas.microsoft.com/office/powerpoint/2010/main" val="173903472722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956A2223-41AF-4A48-A232-566E7B4044EC}">
                <a16:creationId xmlns:a16="http://schemas.microsoft.com/office/drawing/2010/main" id="{5D48FE8D-9C00-418A-8C93-C3FCD572DF3F}"/>
              </a:ext>
            </a:extLst>
          </p:cNvPr>
          <p:cNvSpPr txBox="1"/>
          <p:nvPr/>
        </p:nvSpPr>
        <p:spPr>
          <a:xfrm rot="0">
            <a:off x="268356" y="1014656"/>
            <a:ext cx="6102626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2000">
                <a:solidFill>
                  <a:srgbClr val="213163"/>
                </a:solidFill>
                <a:latin typeface="+mj-lt"/>
              </a:rPr>
              <a:t>Methodology</a:t>
            </a:r>
            <a:r>
              <a:rPr b="1" dirty="0" lang="en-US" sz="1800">
                <a:solidFill>
                  <a:srgbClr val="213163"/>
                </a:solidFill>
                <a:latin typeface="+mj-lt"/>
              </a:rPr>
              <a:t> </a:t>
            </a:r>
            <a:endParaRPr b="1" dirty="0" lang="en-US" sz="180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3" name="Text Box 3">
            <a:extLst>
              <a:ext uri="{DB35F36F-86DD-4474-B7F1-8CCD8511487C}">
                <a16:creationId xmlns:a16="http://schemas.microsoft.com/office/drawing/2010/main" id="{D9FDEEA7-C9F5-4251-84E4-9AE69FCB91EE}"/>
              </a:ext>
            </a:extLst>
          </p:cNvPr>
          <p:cNvSpPr txBox="1"/>
          <p:nvPr/>
        </p:nvSpPr>
        <p:spPr>
          <a:xfrm flipH="false" flipV="false" rot="0">
            <a:off x="1466859" y="1731406"/>
            <a:ext cx="9707347" cy="3477730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600"/>
              <a:t>1. </a:t>
            </a:r>
            <a:r>
              <a:rPr b="1" dirty="0" lang="en-US" sz="1600">
                <a:latin typeface="+mj-lt"/>
              </a:rPr>
              <a:t>Data Collection:</a:t>
            </a:r>
            <a:r>
              <a:rPr dirty="0" lang="en-US" sz="1600"/>
              <a:t> Gather soil, climate, and crop yield data.</a:t>
            </a:r>
            <a:br>
              <a:rPr dirty="0" lang="en-US" sz="1600"/>
            </a:br>
            <a:br>
              <a:rPr dirty="0" lang="en-US" sz="1600"/>
            </a:br>
            <a:br>
              <a:rPr dirty="0" lang="en-US" sz="1600"/>
            </a:br>
            <a:r>
              <a:rPr dirty="0" lang="en-US" sz="1600"/>
              <a:t>2.</a:t>
            </a:r>
            <a:r>
              <a:rPr b="1" dirty="0" lang="en-US" sz="1600">
                <a:latin typeface="+mj-lt"/>
              </a:rPr>
              <a:t> Preprocessing:</a:t>
            </a:r>
            <a:r>
              <a:rPr dirty="0" lang="en-US" sz="1600"/>
              <a:t> Clean and normalize data for training.</a:t>
            </a:r>
            <a:br>
              <a:rPr dirty="0" lang="en-US" sz="1600"/>
            </a:br>
            <a:br>
              <a:rPr dirty="0" lang="en-US" sz="1600"/>
            </a:br>
            <a:br>
              <a:rPr dirty="0" lang="en-US" sz="1600"/>
            </a:br>
            <a:r>
              <a:rPr dirty="0" lang="en-US" sz="1600"/>
              <a:t>3. </a:t>
            </a:r>
            <a:r>
              <a:rPr b="1" dirty="0" lang="en-US" sz="1600">
                <a:latin typeface="+mj-lt"/>
              </a:rPr>
              <a:t>Feature Engineering: </a:t>
            </a:r>
            <a:r>
              <a:rPr b="0" dirty="0" lang="en-US" sz="1600">
                <a:latin typeface="+mj-lt"/>
              </a:rPr>
              <a:t>I</a:t>
            </a:r>
            <a:r>
              <a:rPr dirty="0" lang="en-US" sz="1600"/>
              <a:t>dentify key factors affecting crop yield.</a:t>
            </a:r>
            <a:br>
              <a:rPr dirty="0" lang="en-US" sz="1600"/>
            </a:br>
            <a:br>
              <a:rPr dirty="0" lang="en-US" sz="1600"/>
            </a:br>
            <a:br>
              <a:rPr dirty="0" lang="en-US" sz="1600"/>
            </a:br>
            <a:r>
              <a:rPr dirty="0" lang="en-US" sz="1600"/>
              <a:t>4. </a:t>
            </a:r>
            <a:r>
              <a:rPr b="1" dirty="0" lang="en-US" sz="1600">
                <a:latin typeface="+mj-lt"/>
              </a:rPr>
              <a:t>Model Training: </a:t>
            </a:r>
            <a:r>
              <a:rPr dirty="0" lang="en-US" sz="1600"/>
              <a:t>Train models like Random Forest, </a:t>
            </a:r>
            <a:r>
              <a:rPr dirty="0" err="1" lang="en-US" sz="1600"/>
              <a:t>SVM</a:t>
            </a:r>
            <a:r>
              <a:rPr dirty="0" lang="en-US" sz="1600"/>
              <a:t>, </a:t>
            </a:r>
            <a:r>
              <a:rPr dirty="0" err="1" lang="en-US" sz="1600"/>
              <a:t>XGBoost</a:t>
            </a:r>
            <a:r>
              <a:rPr dirty="0" lang="en-US" sz="1600"/>
              <a:t>.</a:t>
            </a:r>
            <a:br>
              <a:rPr dirty="0" lang="en-US" sz="1600"/>
            </a:br>
            <a:br>
              <a:rPr dirty="0" lang="en-US" sz="1600"/>
            </a:br>
            <a:br>
              <a:rPr dirty="0" lang="en-US" sz="1600"/>
            </a:br>
            <a:r>
              <a:rPr dirty="0" lang="en-US" sz="1600"/>
              <a:t>5.</a:t>
            </a:r>
            <a:r>
              <a:rPr b="1" dirty="0" lang="en-US" sz="1600">
                <a:latin typeface="+mj-lt"/>
              </a:rPr>
              <a:t> Deployment</a:t>
            </a:r>
            <a:r>
              <a:rPr dirty="0" lang="en-US" sz="1600"/>
              <a:t>: Develop a web or mobile-based recommendation system.</a:t>
            </a:r>
            <a:br>
              <a:rPr dirty="0" lang="en-US"/>
            </a:br>
            <a:endParaRPr dirty="0" lang="en-US"/>
          </a:p>
        </p:txBody>
      </p:sp>
    </p:spTree>
    <p:extLst>
      <p:ext uri="{15C773D7-6253-4790-8852-3AF79E79C083}">
        <p14:creationId xmlns:p14="http://schemas.microsoft.com/office/powerpoint/2010/main" val="17390347272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1D68F37F-C48A-4670-8077-9CE30C4BBA86}">
                <a16:creationId xmlns:a16="http://schemas.microsoft.com/office/drawing/2010/main" id="{8D1CE931-857C-4D62-910E-FBA6515A26D7}"/>
              </a:ext>
            </a:extLst>
          </p:cNvPr>
          <p:cNvSpPr txBox="1"/>
          <p:nvPr/>
        </p:nvSpPr>
        <p:spPr>
          <a:xfrm rot="0">
            <a:off x="255103" y="1054411"/>
            <a:ext cx="6102626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2000">
                <a:solidFill>
                  <a:srgbClr val="213163"/>
                </a:solidFill>
                <a:latin typeface="+mj-lt"/>
              </a:rPr>
              <a:t>Problem Statement:  </a:t>
            </a:r>
            <a:endParaRPr b="1" dirty="0" lang="en-US" sz="200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3" name="Text Box 3">
            <a:extLst>
              <a:ext uri="{FD350AB0-D9C0-4416-AFE5-765E4B1A40ED}">
                <a16:creationId xmlns:a16="http://schemas.microsoft.com/office/drawing/2010/main" id="{BD160C9F-86D2-450B-A57E-D1F7B95DD176}"/>
              </a:ext>
            </a:extLst>
          </p:cNvPr>
          <p:cNvSpPr txBox="1"/>
          <p:nvPr/>
        </p:nvSpPr>
        <p:spPr>
          <a:xfrm flipH="false" flipV="false" rot="0">
            <a:off x="554335" y="1875672"/>
            <a:ext cx="7891690" cy="2880769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dirty="0" i="0" lang="en-US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cap="none" dirty="0" i="0" lang="en-US" strike="noStrike" sz="1600" u="none">
                <a:solidFill>
                  <a:srgbClr val="000000"/>
                </a:solidFill>
                <a:latin typeface="Arial"/>
              </a:rPr>
              <a:t>Farmers struggle to choose the right crops due to unpredictable weather conditions, soil fertility variations, and lack of decision-making tools.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dirty="0" i="0" lang="en-US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cap="none" dirty="0" i="0" lang="en-US" strike="noStrike" sz="1600" u="none">
                <a:solidFill>
                  <a:srgbClr val="000000"/>
                </a:solidFill>
                <a:latin typeface="Arial"/>
              </a:rPr>
              <a:t/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dirty="0" i="0" lang="en-US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cap="none" dirty="0" i="0" lang="en-US" strike="noStrike" sz="1600" u="none">
                <a:solidFill>
                  <a:srgbClr val="000000"/>
                </a:solidFill>
                <a:latin typeface="Arial"/>
              </a:rPr>
              <a:t>This leads to low yield and economic losses.</a:t>
            </a:r>
            <a:endParaRPr b="0" cap="none" dirty="0" i="0" lang="en-US" strike="noStrike" sz="1600" u="non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4">
            <a:extLst>
              <a:ext uri="{3F7D5922-CF5E-4851-8FD0-8866D908D8B7}">
                <a16:creationId xmlns:a16="http://schemas.microsoft.com/office/drawing/2010/main" id="{4BE8B284-F673-4E82-B751-443B8E993D7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309907" y="3263407"/>
            <a:ext cx="8096250" cy="3228975"/>
          </a:xfrm>
          <a:prstGeom prst="rect">
            <a:avLst/>
          </a:prstGeom>
          <a:noFill/>
        </p:spPr>
      </p:pic>
    </p:spTree>
    <p:extLst>
      <p:ext uri="{EA7995D9-208B-4DDE-B2D5-A1AABB5E9166}">
        <p14:creationId xmlns:p14="http://schemas.microsoft.com/office/powerpoint/2010/main" val="17390347272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B07C36BB-A702-4D95-B48F-48B15E60B058}">
                <a16:creationId xmlns:a16="http://schemas.microsoft.com/office/drawing/2010/main" id="{53410DF4-6E94-413F-962B-1AC3561A0360}"/>
              </a:ext>
            </a:extLst>
          </p:cNvPr>
          <p:cNvSpPr txBox="1"/>
          <p:nvPr/>
        </p:nvSpPr>
        <p:spPr>
          <a:xfrm rot="0">
            <a:off x="255103" y="1054411"/>
            <a:ext cx="6102626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2000">
                <a:solidFill>
                  <a:srgbClr val="213163"/>
                </a:solidFill>
                <a:latin typeface="+mj-lt"/>
              </a:rPr>
              <a:t>Solution:  </a:t>
            </a:r>
            <a:endParaRPr b="1" dirty="0" lang="en-US" sz="200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3" name="Text Box 3">
            <a:extLst>
              <a:ext uri="{6E4AA7CA-0679-4493-A26B-5A6E82E4EF9A}">
                <a16:creationId xmlns:a16="http://schemas.microsoft.com/office/drawing/2010/main" id="{E5654C7D-6655-420C-BB67-777A94F34E83}"/>
              </a:ext>
            </a:extLst>
          </p:cNvPr>
          <p:cNvSpPr txBox="1"/>
          <p:nvPr/>
        </p:nvSpPr>
        <p:spPr>
          <a:xfrm flipH="false" flipV="false" rot="0">
            <a:off x="8807510" y="3274714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02F96EE7-5FFB-435D-8895-4D8720BDC4AA}">
                <a16:creationId xmlns:a16="http://schemas.microsoft.com/office/drawing/2010/main" id="{A2266A33-08BA-475C-8127-9AF4E2E749B0}"/>
              </a:ext>
            </a:extLst>
          </p:cNvPr>
          <p:cNvSpPr txBox="1"/>
          <p:nvPr/>
        </p:nvSpPr>
        <p:spPr>
          <a:xfrm flipH="false" flipV="false" rot="0">
            <a:off x="878014" y="1640128"/>
            <a:ext cx="9834496" cy="4931140"/>
          </a:xfrm>
          <a:prstGeom prst="rect">
            <a:avLst/>
          </a:prstGeom>
        </p:spPr>
        <p:txBody>
          <a:bodyPr bIns="47625" lIns="95250" rIns="95250" rtlCol="0" tIns="47625">
            <a:spAutoFit/>
          </a:bodyPr>
          <a:lstStyle/>
          <a:p>
            <a:pPr/>
            <a:r>
              <a:rPr b="1" dirty="0" lang="en-US">
                <a:latin typeface="Poppins"/>
              </a:rPr>
              <a:t>Analyzing Soil, Climate, and Yield Data</a:t>
            </a:r>
          </a:p>
          <a:p>
            <a:pPr/>
            <a:r>
              <a:rPr dirty="0" lang="en-US">
                <a:latin typeface="Poppins"/>
              </a:rPr>
              <a:t>Our machine learning model processes soil nutrient levels, local climate data (temperature, rainfall, humidity), and historical yield records to recommend the best crops suited to the region.</a:t>
            </a:r>
          </a:p>
          <a:p>
            <a:pPr/>
            <a:r>
              <a:rPr dirty="0" lang="en-US">
                <a:latin typeface="Poppins"/>
              </a:rPr>
              <a:t/>
            </a:r>
          </a:p>
          <a:p>
            <a:pPr/>
            <a:r>
              <a:rPr b="1" dirty="0" lang="en-US">
                <a:latin typeface="Poppins"/>
              </a:rPr>
              <a:t>Real-Time Data Integration</a:t>
            </a:r>
          </a:p>
          <a:p>
            <a:pPr/>
            <a:r>
              <a:rPr dirty="0" lang="en-US">
                <a:latin typeface="Poppins"/>
              </a:rPr>
              <a:t>Integrate real-time soil and weather data using IoT sensors, providing up-to-date insights to farmers for accurate decision-making.</a:t>
            </a:r>
          </a:p>
          <a:p>
            <a:pPr/>
            <a:r>
              <a:rPr dirty="0" lang="en-US">
                <a:latin typeface="Poppins"/>
              </a:rPr>
              <a:t/>
            </a:r>
          </a:p>
          <a:p>
            <a:pPr/>
            <a:r>
              <a:rPr b="1" dirty="0" lang="en-US">
                <a:latin typeface="Poppins"/>
              </a:rPr>
              <a:t>Predicting Crop Yield and Maximizing Efficiency</a:t>
            </a:r>
          </a:p>
          <a:p>
            <a:pPr/>
            <a:r>
              <a:rPr dirty="0" lang="en-US">
                <a:latin typeface="Poppins"/>
              </a:rPr>
              <a:t>By analyzing past yield data, the model predicts potential crop yields, helping farmers manage their resources more effectively and maximize productivity.</a:t>
            </a:r>
          </a:p>
          <a:p>
            <a:pPr/>
            <a:r>
              <a:rPr dirty="0" lang="en-US">
                <a:latin typeface="Poppins"/>
              </a:rPr>
              <a:t/>
            </a:r>
          </a:p>
          <a:p>
            <a:pPr/>
            <a:r>
              <a:rPr b="1" dirty="0" lang="en-US">
                <a:latin typeface="Poppins"/>
              </a:rPr>
              <a:t>User-Friendly Interface</a:t>
            </a:r>
          </a:p>
          <a:p>
            <a:pPr/>
            <a:r>
              <a:rPr dirty="0" lang="en-US">
                <a:latin typeface="Poppins"/>
              </a:rPr>
              <a:t>A web or mobile-based platform allows farmers to easily input their region's data and receive crop recommendations, making the technology accessible to everyone, regardless of technical expertise</a:t>
            </a:r>
            <a:endParaRPr dirty="0" lang="en-US">
              <a:latin typeface="Poppins"/>
            </a:endParaRPr>
          </a:p>
        </p:txBody>
      </p:sp>
    </p:spTree>
    <p:extLst>
      <p:ext uri="{CA357AEC-80C1-4271-B9B7-4004CD2BAD28}">
        <p14:creationId xmlns:p14="http://schemas.microsoft.com/office/powerpoint/2010/main" val="17390347272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D0BA15CB-5273-4D1A-A078-2D18B84B03D3}">
                <a16:creationId xmlns:a16="http://schemas.microsoft.com/office/drawing/2010/main" id="{C6D430EC-B4E2-4369-A2B1-B0EA7F1016BE}"/>
              </a:ext>
            </a:extLst>
          </p:cNvPr>
          <p:cNvSpPr txBox="1"/>
          <p:nvPr/>
        </p:nvSpPr>
        <p:spPr>
          <a:xfrm rot="0">
            <a:off x="255103" y="1054411"/>
            <a:ext cx="6102626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2000">
                <a:solidFill>
                  <a:srgbClr val="213163"/>
                </a:solidFill>
                <a:latin typeface="+mj-lt"/>
              </a:rPr>
              <a:t>Screenshot of Output:  </a:t>
            </a:r>
            <a:endParaRPr b="1" dirty="0" lang="en-US" sz="2000">
              <a:solidFill>
                <a:srgbClr val="213163"/>
              </a:solidFill>
              <a:latin typeface="+mj-lt"/>
            </a:endParaRPr>
          </a:p>
        </p:txBody>
      </p:sp>
      <p:pic>
        <p:nvPicPr>
          <p:cNvPr id="3" name="Image 3">
            <a:extLst>
              <a:ext uri="{710E668D-1B39-4422-821E-5B7749AF8D02}">
                <a16:creationId xmlns:a16="http://schemas.microsoft.com/office/drawing/2010/main" id="{66F92C7C-C3CC-411B-B792-3028A4F4DEE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034300" y="4371975"/>
            <a:ext cx="4544234" cy="2407596"/>
          </a:xfrm>
          <a:prstGeom prst="rect">
            <a:avLst/>
          </a:prstGeom>
          <a:noFill/>
        </p:spPr>
      </p:pic>
      <p:pic>
        <p:nvPicPr>
          <p:cNvPr id="4" name="Image 4">
            <a:extLst>
              <a:ext uri="{E2FBB423-ACF1-4E0D-9FA2-6DD2EF4C5C66}">
                <a16:creationId xmlns:a16="http://schemas.microsoft.com/office/drawing/2010/main" id="{6E51617F-E344-4907-9741-1FFFB7F3212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049712" y="1594589"/>
            <a:ext cx="4513411" cy="2637310"/>
          </a:xfrm>
          <a:prstGeom prst="rect">
            <a:avLst/>
          </a:prstGeom>
          <a:noFill/>
        </p:spPr>
      </p:pic>
      <p:pic>
        <p:nvPicPr>
          <p:cNvPr id="5" name="Image 5">
            <a:extLst>
              <a:ext uri="{A8E66682-5B88-491F-BB3E-47F8BFE351FF}">
                <a16:creationId xmlns:a16="http://schemas.microsoft.com/office/drawing/2010/main" id="{4F0F1045-64F1-4BF6-86AA-28A49A5D680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687024" y="1768563"/>
            <a:ext cx="5924550" cy="4800600"/>
          </a:xfrm>
          <a:prstGeom prst="rect">
            <a:avLst/>
          </a:prstGeom>
          <a:noFill/>
        </p:spPr>
      </p:pic>
    </p:spTree>
    <p:extLst>
      <p:ext uri="{18DF8FDD-833A-40F9-A615-CF4F74AE50C1}">
        <p14:creationId xmlns:p14="http://schemas.microsoft.com/office/powerpoint/2010/main" val="1739034727236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D5AD9922-5520-45DF-AC8C-73B430B56D01}">
                <a16:creationId xmlns:a16="http://schemas.microsoft.com/office/drawing/2010/main" id="{A4D9D6CD-A169-4C82-B6EA-DB13707595D3}"/>
              </a:ext>
            </a:extLst>
          </p:cNvPr>
          <p:cNvSpPr txBox="1"/>
          <p:nvPr/>
        </p:nvSpPr>
        <p:spPr>
          <a:xfrm rot="0">
            <a:off x="411118" y="988152"/>
            <a:ext cx="6102626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2000">
                <a:solidFill>
                  <a:srgbClr val="213163"/>
                </a:solidFill>
                <a:latin typeface="+mj-lt"/>
              </a:rPr>
              <a:t>Conclusion:</a:t>
            </a:r>
            <a:r>
              <a:rPr b="1" dirty="0" lang="en-US" sz="1800">
                <a:solidFill>
                  <a:srgbClr val="213163"/>
                </a:solidFill>
                <a:latin typeface="+mj-lt"/>
              </a:rPr>
              <a:t>  </a:t>
            </a:r>
            <a:endParaRPr b="1" dirty="0" lang="en-US" sz="180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3" name="Text Box 3">
            <a:extLst>
              <a:ext uri="{04422DCB-8FE6-4EB8-A4A4-1812076C6BFA}">
                <a16:creationId xmlns:a16="http://schemas.microsoft.com/office/drawing/2010/main" id="{F3736BEB-6556-4CEC-890D-342AE6FDD5A6}"/>
              </a:ext>
            </a:extLst>
          </p:cNvPr>
          <p:cNvSpPr txBox="1"/>
          <p:nvPr/>
        </p:nvSpPr>
        <p:spPr>
          <a:xfrm flipH="false" flipV="false" rot="0">
            <a:off x="1158592" y="1700584"/>
            <a:ext cx="8428025" cy="3508210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1" dirty="0" lang="en-US" sz="1600">
                <a:latin typeface="Lato"/>
              </a:rPr>
              <a:t>Data-Driven Crop Recommendations</a:t>
            </a:r>
            <a:r>
              <a:rPr b="1" dirty="0" lang="en-US" sz="1600">
                <a:latin typeface="Lato"/>
              </a:rPr>
              <a:t>: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>Machine learning can effectively analyze environmental factors to recommend the best crops for specific regions.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/>
            </a:r>
          </a:p>
          <a:p>
            <a:pPr>
              <a:defRPr dirty="0" lang="en-US" sz="1400"/>
            </a:pPr>
            <a:r>
              <a:rPr b="1" dirty="0" lang="en-US" sz="1600">
                <a:latin typeface="Lato"/>
              </a:rPr>
              <a:t>Increased Productivity</a:t>
            </a:r>
            <a:r>
              <a:rPr b="1" dirty="0" lang="en-US" sz="1600">
                <a:latin typeface="Lato"/>
              </a:rPr>
              <a:t>: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>By using weather, soil, and yield data, farmers can make informed decisions, leading to better crop selection and higher yields.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/>
            </a:r>
          </a:p>
          <a:p>
            <a:pPr>
              <a:defRPr dirty="0" lang="en-US" sz="1400"/>
            </a:pPr>
            <a:r>
              <a:rPr b="1" dirty="0" lang="en-US" sz="1600">
                <a:latin typeface="Lato"/>
              </a:rPr>
              <a:t>Empowering Farmers</a:t>
            </a:r>
            <a:r>
              <a:rPr b="1" dirty="0" lang="en-US" sz="1600">
                <a:latin typeface="Lato"/>
              </a:rPr>
              <a:t>: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>This solution helps farmers move beyond traditional practices, providing them with modern tools to optimize their resources, reduce risks, and improve economic stability.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/>
            </a:r>
          </a:p>
          <a:p>
            <a:pPr>
              <a:defRPr dirty="0" lang="en-US" sz="1400"/>
            </a:pPr>
            <a:r>
              <a:rPr b="1" dirty="0" lang="en-US" sz="1600">
                <a:latin typeface="Lato"/>
              </a:rPr>
              <a:t>Future Potential</a:t>
            </a:r>
            <a:r>
              <a:rPr b="1" dirty="0" lang="en-US" sz="1600">
                <a:latin typeface="Lato"/>
              </a:rPr>
              <a:t>:</a:t>
            </a:r>
          </a:p>
          <a:p>
            <a:pPr>
              <a:defRPr dirty="0" lang="en-US" sz="1400"/>
            </a:pPr>
            <a:r>
              <a:rPr b="0" dirty="0" lang="en-US" sz="1600">
                <a:latin typeface="Lato"/>
              </a:rPr>
              <a:t>With continuous improvement and more data, the system can evolve to offer even more</a:t>
            </a:r>
            <a:r>
              <a:rPr b="1" dirty="0" lang="en-US" sz="1600">
                <a:latin typeface="Lato"/>
              </a:rPr>
              <a:t> </a:t>
            </a:r>
            <a:endParaRPr b="1" dirty="0" lang="en-US" sz="1600">
              <a:latin typeface="Lato"/>
            </a:endParaRPr>
          </a:p>
        </p:txBody>
      </p:sp>
    </p:spTree>
    <p:extLst>
      <p:ext uri="{BB05AAF0-1729-4E33-9055-4026941EE4CC}">
        <p14:creationId xmlns:p14="http://schemas.microsoft.com/office/powerpoint/2010/main" val="1739034727238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2025-02-08T21:50:03Z</dcterms:created>
  <dcterms:modified xsi:type="dcterms:W3CDTF">2025-02-08T22:41:06Z</dcterms:modified>
</cp:coreProperties>
</file>