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8" r:id="rId3"/>
    <p:sldId id="259" r:id="rId4"/>
    <p:sldId id="265" r:id="rId5"/>
    <p:sldId id="266" r:id="rId6"/>
    <p:sldId id="280" r:id="rId7"/>
    <p:sldId id="267" r:id="rId8"/>
    <p:sldId id="270" r:id="rId9"/>
    <p:sldId id="273" r:id="rId10"/>
    <p:sldId id="279" r:id="rId11"/>
    <p:sldId id="278" r:id="rId12"/>
    <p:sldId id="277" r:id="rId13"/>
    <p:sldId id="272" r:id="rId14"/>
    <p:sldId id="276" r:id="rId15"/>
    <p:sldId id="274" r:id="rId16"/>
    <p:sldId id="275" r:id="rId17"/>
    <p:sldId id="264" r:id="rId18"/>
    <p:sldId id="269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143F69-D49A-4FC9-9CF5-2552E0D4E5FF}" v="50" dt="2023-01-05T20:23:22.494"/>
    <p1510:client id="{25C224B7-594B-4065-A258-DE06FF5909A2}" v="499" dt="2023-01-07T16:32:53.953"/>
    <p1510:client id="{3308FFFD-2833-40F1-92D1-534F4B25093F}" v="2160" dt="2023-01-07T15:23:41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447E09-1DC0-482D-B268-202BC4D373A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3D22BD-23AE-4AF9-8444-2D21A3279B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Objective and Problem Statement</a:t>
          </a:r>
        </a:p>
      </dgm:t>
    </dgm:pt>
    <dgm:pt modelId="{F7D3E78A-13C6-4E22-9710-9C96FB85781E}" type="parTrans" cxnId="{9B60118C-86A0-48D4-B86D-55E62BC4FB8F}">
      <dgm:prSet/>
      <dgm:spPr/>
      <dgm:t>
        <a:bodyPr/>
        <a:lstStyle/>
        <a:p>
          <a:endParaRPr lang="en-US"/>
        </a:p>
      </dgm:t>
    </dgm:pt>
    <dgm:pt modelId="{1CD2483D-1512-4B0E-BA79-96EAF614F993}" type="sibTrans" cxnId="{9B60118C-86A0-48D4-B86D-55E62BC4FB8F}">
      <dgm:prSet/>
      <dgm:spPr/>
      <dgm:t>
        <a:bodyPr/>
        <a:lstStyle/>
        <a:p>
          <a:endParaRPr lang="en-US"/>
        </a:p>
      </dgm:t>
    </dgm:pt>
    <dgm:pt modelId="{8096F5BB-F13C-4BA7-8B69-BBEFC35225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Approach </a:t>
          </a:r>
          <a:endParaRPr lang="en-US" dirty="0">
            <a:latin typeface="Trade Gothic Next Cond"/>
          </a:endParaRPr>
        </a:p>
      </dgm:t>
    </dgm:pt>
    <dgm:pt modelId="{986307B4-9D28-45D2-81DB-DA3295402493}" type="parTrans" cxnId="{DCDD377C-DA78-471F-A789-9E7F3B0AFAC0}">
      <dgm:prSet/>
      <dgm:spPr/>
      <dgm:t>
        <a:bodyPr/>
        <a:lstStyle/>
        <a:p>
          <a:endParaRPr lang="en-US"/>
        </a:p>
      </dgm:t>
    </dgm:pt>
    <dgm:pt modelId="{1D626BA0-96B1-4CAA-92A8-C76C7AE189ED}" type="sibTrans" cxnId="{DCDD377C-DA78-471F-A789-9E7F3B0AFAC0}">
      <dgm:prSet/>
      <dgm:spPr/>
      <dgm:t>
        <a:bodyPr/>
        <a:lstStyle/>
        <a:p>
          <a:endParaRPr lang="en-US"/>
        </a:p>
      </dgm:t>
    </dgm:pt>
    <dgm:pt modelId="{BCF027B6-483C-4FAB-9806-65339A155461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Trade Gothic Next Cond"/>
            </a:rPr>
            <a:t>2. Data </a:t>
          </a:r>
          <a:r>
            <a:rPr lang="en-US" dirty="0"/>
            <a:t> analysis</a:t>
          </a:r>
        </a:p>
      </dgm:t>
    </dgm:pt>
    <dgm:pt modelId="{D2138323-4D97-4671-94D1-A1C986361157}" type="parTrans" cxnId="{64E5FA12-2BB9-4C75-A760-15F57535492D}">
      <dgm:prSet/>
      <dgm:spPr/>
      <dgm:t>
        <a:bodyPr/>
        <a:lstStyle/>
        <a:p>
          <a:endParaRPr lang="en-US"/>
        </a:p>
      </dgm:t>
    </dgm:pt>
    <dgm:pt modelId="{31F1A7B5-0F85-4A8A-909B-0F8197EF8566}" type="sibTrans" cxnId="{64E5FA12-2BB9-4C75-A760-15F57535492D}">
      <dgm:prSet/>
      <dgm:spPr/>
      <dgm:t>
        <a:bodyPr/>
        <a:lstStyle/>
        <a:p>
          <a:endParaRPr lang="en-US"/>
        </a:p>
      </dgm:t>
    </dgm:pt>
    <dgm:pt modelId="{C78854B7-76BB-438D-B9DC-D44D36FE40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Business review of Statistical analysis</a:t>
          </a:r>
        </a:p>
      </dgm:t>
    </dgm:pt>
    <dgm:pt modelId="{6D93DCCE-BE35-4445-808D-B8DF10B3354F}" type="parTrans" cxnId="{EC3037A2-8D89-42A3-A506-9D26B8D6884E}">
      <dgm:prSet/>
      <dgm:spPr/>
      <dgm:t>
        <a:bodyPr/>
        <a:lstStyle/>
        <a:p>
          <a:endParaRPr lang="en-US"/>
        </a:p>
      </dgm:t>
    </dgm:pt>
    <dgm:pt modelId="{D9D315F0-3945-43A8-A5F7-D81F06FB9230}" type="sibTrans" cxnId="{EC3037A2-8D89-42A3-A506-9D26B8D6884E}">
      <dgm:prSet/>
      <dgm:spPr/>
      <dgm:t>
        <a:bodyPr/>
        <a:lstStyle/>
        <a:p>
          <a:endParaRPr lang="en-US"/>
        </a:p>
      </dgm:t>
    </dgm:pt>
    <dgm:pt modelId="{3A244CC6-10CA-41DA-B929-A9B61CA147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Summary</a:t>
          </a:r>
        </a:p>
      </dgm:t>
    </dgm:pt>
    <dgm:pt modelId="{77858EA6-A5BF-4BA5-9539-469093F02E82}" type="parTrans" cxnId="{6AEF79D7-60C2-476E-9859-91F88733E25C}">
      <dgm:prSet/>
      <dgm:spPr/>
      <dgm:t>
        <a:bodyPr/>
        <a:lstStyle/>
        <a:p>
          <a:endParaRPr lang="en-US"/>
        </a:p>
      </dgm:t>
    </dgm:pt>
    <dgm:pt modelId="{C5B060D0-DA3C-454C-B094-091A2940105C}" type="sibTrans" cxnId="{6AEF79D7-60C2-476E-9859-91F88733E25C}">
      <dgm:prSet/>
      <dgm:spPr/>
      <dgm:t>
        <a:bodyPr/>
        <a:lstStyle/>
        <a:p>
          <a:endParaRPr lang="en-US"/>
        </a:p>
      </dgm:t>
    </dgm:pt>
    <dgm:pt modelId="{65240111-E0FD-4355-9338-2B2313E8891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rade Gothic Next Cond"/>
            </a:rPr>
            <a:t>1.</a:t>
          </a:r>
          <a:r>
            <a:rPr lang="en-US" dirty="0"/>
            <a:t>Problem Solving </a:t>
          </a:r>
        </a:p>
      </dgm:t>
    </dgm:pt>
    <dgm:pt modelId="{8E7C1381-0D13-4B18-BC22-80252C49F83B}" type="parTrans" cxnId="{382A225F-826B-4E7B-A4E8-39DA3150CA0B}">
      <dgm:prSet/>
      <dgm:spPr/>
    </dgm:pt>
    <dgm:pt modelId="{6709E1E3-CA1E-4E79-B281-1362D47CA6A6}" type="sibTrans" cxnId="{382A225F-826B-4E7B-A4E8-39DA3150CA0B}">
      <dgm:prSet/>
      <dgm:spPr/>
    </dgm:pt>
    <dgm:pt modelId="{0E7ECB13-6E67-4215-A432-D180BCACE6C0}" type="pres">
      <dgm:prSet presAssocID="{00447E09-1DC0-482D-B268-202BC4D373A4}" presName="root" presStyleCnt="0">
        <dgm:presLayoutVars>
          <dgm:dir/>
          <dgm:resizeHandles val="exact"/>
        </dgm:presLayoutVars>
      </dgm:prSet>
      <dgm:spPr/>
    </dgm:pt>
    <dgm:pt modelId="{8B8A31A7-FBA1-4ACA-93B7-033B9ECFCFC9}" type="pres">
      <dgm:prSet presAssocID="{773D22BD-23AE-4AF9-8444-2D21A3279BA8}" presName="compNode" presStyleCnt="0"/>
      <dgm:spPr/>
    </dgm:pt>
    <dgm:pt modelId="{52998703-0B0D-4B0D-8640-99CD688787FE}" type="pres">
      <dgm:prSet presAssocID="{773D22BD-23AE-4AF9-8444-2D21A3279BA8}" presName="bgRect" presStyleLbl="bgShp" presStyleIdx="0" presStyleCnt="4"/>
      <dgm:spPr/>
    </dgm:pt>
    <dgm:pt modelId="{EB4CD617-ADC4-4B78-AC76-FB589AFCB303}" type="pres">
      <dgm:prSet presAssocID="{773D22BD-23AE-4AF9-8444-2D21A3279BA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5A17984-EFCE-4EFD-A68A-74FD186A4AD7}" type="pres">
      <dgm:prSet presAssocID="{773D22BD-23AE-4AF9-8444-2D21A3279BA8}" presName="spaceRect" presStyleCnt="0"/>
      <dgm:spPr/>
    </dgm:pt>
    <dgm:pt modelId="{5C6268F1-F66A-497C-851F-CE649AA81A19}" type="pres">
      <dgm:prSet presAssocID="{773D22BD-23AE-4AF9-8444-2D21A3279BA8}" presName="parTx" presStyleLbl="revTx" presStyleIdx="0" presStyleCnt="5">
        <dgm:presLayoutVars>
          <dgm:chMax val="0"/>
          <dgm:chPref val="0"/>
        </dgm:presLayoutVars>
      </dgm:prSet>
      <dgm:spPr/>
    </dgm:pt>
    <dgm:pt modelId="{158073E6-582D-4774-8B75-1D6AEACCE542}" type="pres">
      <dgm:prSet presAssocID="{1CD2483D-1512-4B0E-BA79-96EAF614F993}" presName="sibTrans" presStyleCnt="0"/>
      <dgm:spPr/>
    </dgm:pt>
    <dgm:pt modelId="{7965BC33-451F-4184-8D98-B029C4EF1A20}" type="pres">
      <dgm:prSet presAssocID="{8096F5BB-F13C-4BA7-8B69-BBEFC35225C5}" presName="compNode" presStyleCnt="0"/>
      <dgm:spPr/>
    </dgm:pt>
    <dgm:pt modelId="{F191BF3F-C98C-4A31-89DE-45983CDEA25E}" type="pres">
      <dgm:prSet presAssocID="{8096F5BB-F13C-4BA7-8B69-BBEFC35225C5}" presName="bgRect" presStyleLbl="bgShp" presStyleIdx="1" presStyleCnt="4"/>
      <dgm:spPr/>
    </dgm:pt>
    <dgm:pt modelId="{8C4A0835-D77E-48AE-A4BF-082BAD28E8DE}" type="pres">
      <dgm:prSet presAssocID="{8096F5BB-F13C-4BA7-8B69-BBEFC35225C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F51B312-2ECF-4292-BC48-0630ABF9530B}" type="pres">
      <dgm:prSet presAssocID="{8096F5BB-F13C-4BA7-8B69-BBEFC35225C5}" presName="spaceRect" presStyleCnt="0"/>
      <dgm:spPr/>
    </dgm:pt>
    <dgm:pt modelId="{FFA06387-0E9C-404E-B03D-21447A476DD8}" type="pres">
      <dgm:prSet presAssocID="{8096F5BB-F13C-4BA7-8B69-BBEFC35225C5}" presName="parTx" presStyleLbl="revTx" presStyleIdx="1" presStyleCnt="5">
        <dgm:presLayoutVars>
          <dgm:chMax val="0"/>
          <dgm:chPref val="0"/>
        </dgm:presLayoutVars>
      </dgm:prSet>
      <dgm:spPr/>
    </dgm:pt>
    <dgm:pt modelId="{C4D7AE2D-6646-4627-92A5-37ACFCDD4579}" type="pres">
      <dgm:prSet presAssocID="{8096F5BB-F13C-4BA7-8B69-BBEFC35225C5}" presName="desTx" presStyleLbl="revTx" presStyleIdx="2" presStyleCnt="5">
        <dgm:presLayoutVars/>
      </dgm:prSet>
      <dgm:spPr/>
    </dgm:pt>
    <dgm:pt modelId="{5BFD1601-CFAC-4A4C-9308-0933B27C63E6}" type="pres">
      <dgm:prSet presAssocID="{1D626BA0-96B1-4CAA-92A8-C76C7AE189ED}" presName="sibTrans" presStyleCnt="0"/>
      <dgm:spPr/>
    </dgm:pt>
    <dgm:pt modelId="{3B0854AD-B535-4847-8596-24FF78468745}" type="pres">
      <dgm:prSet presAssocID="{C78854B7-76BB-438D-B9DC-D44D36FE40F0}" presName="compNode" presStyleCnt="0"/>
      <dgm:spPr/>
    </dgm:pt>
    <dgm:pt modelId="{54BEBFA0-189D-4553-8B9E-91684E972F39}" type="pres">
      <dgm:prSet presAssocID="{C78854B7-76BB-438D-B9DC-D44D36FE40F0}" presName="bgRect" presStyleLbl="bgShp" presStyleIdx="2" presStyleCnt="4"/>
      <dgm:spPr/>
    </dgm:pt>
    <dgm:pt modelId="{7EF5F49F-EAB9-4B0B-9058-387EBDB2CB81}" type="pres">
      <dgm:prSet presAssocID="{C78854B7-76BB-438D-B9DC-D44D36FE40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9EBA427-84CB-4F9F-9D3F-53ADAC5174D5}" type="pres">
      <dgm:prSet presAssocID="{C78854B7-76BB-438D-B9DC-D44D36FE40F0}" presName="spaceRect" presStyleCnt="0"/>
      <dgm:spPr/>
    </dgm:pt>
    <dgm:pt modelId="{419CD798-EEFA-4BBE-9140-372AD31A7502}" type="pres">
      <dgm:prSet presAssocID="{C78854B7-76BB-438D-B9DC-D44D36FE40F0}" presName="parTx" presStyleLbl="revTx" presStyleIdx="3" presStyleCnt="5">
        <dgm:presLayoutVars>
          <dgm:chMax val="0"/>
          <dgm:chPref val="0"/>
        </dgm:presLayoutVars>
      </dgm:prSet>
      <dgm:spPr/>
    </dgm:pt>
    <dgm:pt modelId="{0A0400B4-700F-4E67-9838-09DD69C61235}" type="pres">
      <dgm:prSet presAssocID="{D9D315F0-3945-43A8-A5F7-D81F06FB9230}" presName="sibTrans" presStyleCnt="0"/>
      <dgm:spPr/>
    </dgm:pt>
    <dgm:pt modelId="{FBC84A10-7B70-4805-A3C4-7E6DD5249EA5}" type="pres">
      <dgm:prSet presAssocID="{3A244CC6-10CA-41DA-B929-A9B61CA1478F}" presName="compNode" presStyleCnt="0"/>
      <dgm:spPr/>
    </dgm:pt>
    <dgm:pt modelId="{60C0FF26-53A7-4630-9024-3E794DF15362}" type="pres">
      <dgm:prSet presAssocID="{3A244CC6-10CA-41DA-B929-A9B61CA1478F}" presName="bgRect" presStyleLbl="bgShp" presStyleIdx="3" presStyleCnt="4"/>
      <dgm:spPr/>
    </dgm:pt>
    <dgm:pt modelId="{7465A9D5-58AD-4CD3-97B9-7AE42A5918A6}" type="pres">
      <dgm:prSet presAssocID="{3A244CC6-10CA-41DA-B929-A9B61CA1478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524F993-B987-4E5B-A74F-6A18B26418A2}" type="pres">
      <dgm:prSet presAssocID="{3A244CC6-10CA-41DA-B929-A9B61CA1478F}" presName="spaceRect" presStyleCnt="0"/>
      <dgm:spPr/>
    </dgm:pt>
    <dgm:pt modelId="{555DB752-6A71-4222-B433-FBB4F42CA6E3}" type="pres">
      <dgm:prSet presAssocID="{3A244CC6-10CA-41DA-B929-A9B61CA1478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1A5B104-A11B-444F-BF38-D21783B8F050}" type="presOf" srcId="{C78854B7-76BB-438D-B9DC-D44D36FE40F0}" destId="{419CD798-EEFA-4BBE-9140-372AD31A7502}" srcOrd="0" destOrd="0" presId="urn:microsoft.com/office/officeart/2018/2/layout/IconVerticalSolidList"/>
    <dgm:cxn modelId="{64E5FA12-2BB9-4C75-A760-15F57535492D}" srcId="{8096F5BB-F13C-4BA7-8B69-BBEFC35225C5}" destId="{BCF027B6-483C-4FAB-9806-65339A155461}" srcOrd="1" destOrd="0" parTransId="{D2138323-4D97-4671-94D1-A1C986361157}" sibTransId="{31F1A7B5-0F85-4A8A-909B-0F8197EF8566}"/>
    <dgm:cxn modelId="{F805332A-B46A-4F17-BAEA-05D8F652CB19}" type="presOf" srcId="{65240111-E0FD-4355-9338-2B2313E8891D}" destId="{C4D7AE2D-6646-4627-92A5-37ACFCDD4579}" srcOrd="0" destOrd="0" presId="urn:microsoft.com/office/officeart/2018/2/layout/IconVerticalSolidList"/>
    <dgm:cxn modelId="{28991A31-72ED-4C5F-B8F5-C1ACAD687F68}" type="presOf" srcId="{BCF027B6-483C-4FAB-9806-65339A155461}" destId="{C4D7AE2D-6646-4627-92A5-37ACFCDD4579}" srcOrd="0" destOrd="1" presId="urn:microsoft.com/office/officeart/2018/2/layout/IconVerticalSolidList"/>
    <dgm:cxn modelId="{382A225F-826B-4E7B-A4E8-39DA3150CA0B}" srcId="{8096F5BB-F13C-4BA7-8B69-BBEFC35225C5}" destId="{65240111-E0FD-4355-9338-2B2313E8891D}" srcOrd="0" destOrd="0" parTransId="{8E7C1381-0D13-4B18-BC22-80252C49F83B}" sibTransId="{6709E1E3-CA1E-4E79-B281-1362D47CA6A6}"/>
    <dgm:cxn modelId="{9DF2B366-7E27-4BA8-B69B-306947221B2F}" type="presOf" srcId="{773D22BD-23AE-4AF9-8444-2D21A3279BA8}" destId="{5C6268F1-F66A-497C-851F-CE649AA81A19}" srcOrd="0" destOrd="0" presId="urn:microsoft.com/office/officeart/2018/2/layout/IconVerticalSolidList"/>
    <dgm:cxn modelId="{A1FC4676-9182-4376-B37B-F9BE174FCFE0}" type="presOf" srcId="{00447E09-1DC0-482D-B268-202BC4D373A4}" destId="{0E7ECB13-6E67-4215-A432-D180BCACE6C0}" srcOrd="0" destOrd="0" presId="urn:microsoft.com/office/officeart/2018/2/layout/IconVerticalSolidList"/>
    <dgm:cxn modelId="{DCDD377C-DA78-471F-A789-9E7F3B0AFAC0}" srcId="{00447E09-1DC0-482D-B268-202BC4D373A4}" destId="{8096F5BB-F13C-4BA7-8B69-BBEFC35225C5}" srcOrd="1" destOrd="0" parTransId="{986307B4-9D28-45D2-81DB-DA3295402493}" sibTransId="{1D626BA0-96B1-4CAA-92A8-C76C7AE189ED}"/>
    <dgm:cxn modelId="{587BF580-0419-4010-81D5-FA49E4E357F5}" type="presOf" srcId="{8096F5BB-F13C-4BA7-8B69-BBEFC35225C5}" destId="{FFA06387-0E9C-404E-B03D-21447A476DD8}" srcOrd="0" destOrd="0" presId="urn:microsoft.com/office/officeart/2018/2/layout/IconVerticalSolidList"/>
    <dgm:cxn modelId="{18BD0D8B-107D-4FD4-876F-E7D123E3BFF9}" type="presOf" srcId="{3A244CC6-10CA-41DA-B929-A9B61CA1478F}" destId="{555DB752-6A71-4222-B433-FBB4F42CA6E3}" srcOrd="0" destOrd="0" presId="urn:microsoft.com/office/officeart/2018/2/layout/IconVerticalSolidList"/>
    <dgm:cxn modelId="{9B60118C-86A0-48D4-B86D-55E62BC4FB8F}" srcId="{00447E09-1DC0-482D-B268-202BC4D373A4}" destId="{773D22BD-23AE-4AF9-8444-2D21A3279BA8}" srcOrd="0" destOrd="0" parTransId="{F7D3E78A-13C6-4E22-9710-9C96FB85781E}" sibTransId="{1CD2483D-1512-4B0E-BA79-96EAF614F993}"/>
    <dgm:cxn modelId="{EC3037A2-8D89-42A3-A506-9D26B8D6884E}" srcId="{00447E09-1DC0-482D-B268-202BC4D373A4}" destId="{C78854B7-76BB-438D-B9DC-D44D36FE40F0}" srcOrd="2" destOrd="0" parTransId="{6D93DCCE-BE35-4445-808D-B8DF10B3354F}" sibTransId="{D9D315F0-3945-43A8-A5F7-D81F06FB9230}"/>
    <dgm:cxn modelId="{6AEF79D7-60C2-476E-9859-91F88733E25C}" srcId="{00447E09-1DC0-482D-B268-202BC4D373A4}" destId="{3A244CC6-10CA-41DA-B929-A9B61CA1478F}" srcOrd="3" destOrd="0" parTransId="{77858EA6-A5BF-4BA5-9539-469093F02E82}" sibTransId="{C5B060D0-DA3C-454C-B094-091A2940105C}"/>
    <dgm:cxn modelId="{8FC5D2BD-404B-4DFA-90F1-24420D0A30C7}" type="presParOf" srcId="{0E7ECB13-6E67-4215-A432-D180BCACE6C0}" destId="{8B8A31A7-FBA1-4ACA-93B7-033B9ECFCFC9}" srcOrd="0" destOrd="0" presId="urn:microsoft.com/office/officeart/2018/2/layout/IconVerticalSolidList"/>
    <dgm:cxn modelId="{B3BB6065-DF05-4E55-A3FF-9F21D3B3F1B5}" type="presParOf" srcId="{8B8A31A7-FBA1-4ACA-93B7-033B9ECFCFC9}" destId="{52998703-0B0D-4B0D-8640-99CD688787FE}" srcOrd="0" destOrd="0" presId="urn:microsoft.com/office/officeart/2018/2/layout/IconVerticalSolidList"/>
    <dgm:cxn modelId="{87FDFCFD-ADC8-41A6-A6EA-20F56D9108DC}" type="presParOf" srcId="{8B8A31A7-FBA1-4ACA-93B7-033B9ECFCFC9}" destId="{EB4CD617-ADC4-4B78-AC76-FB589AFCB303}" srcOrd="1" destOrd="0" presId="urn:microsoft.com/office/officeart/2018/2/layout/IconVerticalSolidList"/>
    <dgm:cxn modelId="{8C8C6FA5-F468-4089-B055-35FD08E2E587}" type="presParOf" srcId="{8B8A31A7-FBA1-4ACA-93B7-033B9ECFCFC9}" destId="{35A17984-EFCE-4EFD-A68A-74FD186A4AD7}" srcOrd="2" destOrd="0" presId="urn:microsoft.com/office/officeart/2018/2/layout/IconVerticalSolidList"/>
    <dgm:cxn modelId="{B11B9499-0EBA-4AB9-A256-301B62508560}" type="presParOf" srcId="{8B8A31A7-FBA1-4ACA-93B7-033B9ECFCFC9}" destId="{5C6268F1-F66A-497C-851F-CE649AA81A19}" srcOrd="3" destOrd="0" presId="urn:microsoft.com/office/officeart/2018/2/layout/IconVerticalSolidList"/>
    <dgm:cxn modelId="{675AF311-C3B9-47C0-A8C0-EA518CA2B6F1}" type="presParOf" srcId="{0E7ECB13-6E67-4215-A432-D180BCACE6C0}" destId="{158073E6-582D-4774-8B75-1D6AEACCE542}" srcOrd="1" destOrd="0" presId="urn:microsoft.com/office/officeart/2018/2/layout/IconVerticalSolidList"/>
    <dgm:cxn modelId="{B05A5A7C-8FC7-4EB2-9951-587706D517FC}" type="presParOf" srcId="{0E7ECB13-6E67-4215-A432-D180BCACE6C0}" destId="{7965BC33-451F-4184-8D98-B029C4EF1A20}" srcOrd="2" destOrd="0" presId="urn:microsoft.com/office/officeart/2018/2/layout/IconVerticalSolidList"/>
    <dgm:cxn modelId="{2F2F6736-A13A-41CE-A47D-EFF96E516671}" type="presParOf" srcId="{7965BC33-451F-4184-8D98-B029C4EF1A20}" destId="{F191BF3F-C98C-4A31-89DE-45983CDEA25E}" srcOrd="0" destOrd="0" presId="urn:microsoft.com/office/officeart/2018/2/layout/IconVerticalSolidList"/>
    <dgm:cxn modelId="{C2EAC4F8-EC43-416A-910D-5DD5CF7CCF62}" type="presParOf" srcId="{7965BC33-451F-4184-8D98-B029C4EF1A20}" destId="{8C4A0835-D77E-48AE-A4BF-082BAD28E8DE}" srcOrd="1" destOrd="0" presId="urn:microsoft.com/office/officeart/2018/2/layout/IconVerticalSolidList"/>
    <dgm:cxn modelId="{EAD2B592-DF1A-4FCB-9026-6FBBFEA53667}" type="presParOf" srcId="{7965BC33-451F-4184-8D98-B029C4EF1A20}" destId="{DF51B312-2ECF-4292-BC48-0630ABF9530B}" srcOrd="2" destOrd="0" presId="urn:microsoft.com/office/officeart/2018/2/layout/IconVerticalSolidList"/>
    <dgm:cxn modelId="{3D381366-D1F4-4F5C-B8E4-72AA8CF39E7D}" type="presParOf" srcId="{7965BC33-451F-4184-8D98-B029C4EF1A20}" destId="{FFA06387-0E9C-404E-B03D-21447A476DD8}" srcOrd="3" destOrd="0" presId="urn:microsoft.com/office/officeart/2018/2/layout/IconVerticalSolidList"/>
    <dgm:cxn modelId="{B2D32E72-5F41-49FF-9BDC-CD7614F84C8B}" type="presParOf" srcId="{7965BC33-451F-4184-8D98-B029C4EF1A20}" destId="{C4D7AE2D-6646-4627-92A5-37ACFCDD4579}" srcOrd="4" destOrd="0" presId="urn:microsoft.com/office/officeart/2018/2/layout/IconVerticalSolidList"/>
    <dgm:cxn modelId="{6D06FC50-04C3-4C41-8844-C18939D66B18}" type="presParOf" srcId="{0E7ECB13-6E67-4215-A432-D180BCACE6C0}" destId="{5BFD1601-CFAC-4A4C-9308-0933B27C63E6}" srcOrd="3" destOrd="0" presId="urn:microsoft.com/office/officeart/2018/2/layout/IconVerticalSolidList"/>
    <dgm:cxn modelId="{5227AC5C-D630-4A37-87CD-2651EDD8D0C2}" type="presParOf" srcId="{0E7ECB13-6E67-4215-A432-D180BCACE6C0}" destId="{3B0854AD-B535-4847-8596-24FF78468745}" srcOrd="4" destOrd="0" presId="urn:microsoft.com/office/officeart/2018/2/layout/IconVerticalSolidList"/>
    <dgm:cxn modelId="{E8BA480E-916B-4DA7-A91C-2FDB8568B2D8}" type="presParOf" srcId="{3B0854AD-B535-4847-8596-24FF78468745}" destId="{54BEBFA0-189D-4553-8B9E-91684E972F39}" srcOrd="0" destOrd="0" presId="urn:microsoft.com/office/officeart/2018/2/layout/IconVerticalSolidList"/>
    <dgm:cxn modelId="{99D000D1-AA95-48B3-ACAA-7AA2B635AE15}" type="presParOf" srcId="{3B0854AD-B535-4847-8596-24FF78468745}" destId="{7EF5F49F-EAB9-4B0B-9058-387EBDB2CB81}" srcOrd="1" destOrd="0" presId="urn:microsoft.com/office/officeart/2018/2/layout/IconVerticalSolidList"/>
    <dgm:cxn modelId="{652421B5-CFF9-4D4F-ACBD-D84164AF2917}" type="presParOf" srcId="{3B0854AD-B535-4847-8596-24FF78468745}" destId="{E9EBA427-84CB-4F9F-9D3F-53ADAC5174D5}" srcOrd="2" destOrd="0" presId="urn:microsoft.com/office/officeart/2018/2/layout/IconVerticalSolidList"/>
    <dgm:cxn modelId="{A36F8CB0-F48D-4D2B-A3B3-E3BBDF8BE740}" type="presParOf" srcId="{3B0854AD-B535-4847-8596-24FF78468745}" destId="{419CD798-EEFA-4BBE-9140-372AD31A7502}" srcOrd="3" destOrd="0" presId="urn:microsoft.com/office/officeart/2018/2/layout/IconVerticalSolidList"/>
    <dgm:cxn modelId="{C39350C9-8CE6-4786-8D6A-D3C2D0F4FED5}" type="presParOf" srcId="{0E7ECB13-6E67-4215-A432-D180BCACE6C0}" destId="{0A0400B4-700F-4E67-9838-09DD69C61235}" srcOrd="5" destOrd="0" presId="urn:microsoft.com/office/officeart/2018/2/layout/IconVerticalSolidList"/>
    <dgm:cxn modelId="{924EBA9D-AF0C-4BDF-95E8-8EDC526F235A}" type="presParOf" srcId="{0E7ECB13-6E67-4215-A432-D180BCACE6C0}" destId="{FBC84A10-7B70-4805-A3C4-7E6DD5249EA5}" srcOrd="6" destOrd="0" presId="urn:microsoft.com/office/officeart/2018/2/layout/IconVerticalSolidList"/>
    <dgm:cxn modelId="{5941AECD-6E26-421F-A457-9B58539940CE}" type="presParOf" srcId="{FBC84A10-7B70-4805-A3C4-7E6DD5249EA5}" destId="{60C0FF26-53A7-4630-9024-3E794DF15362}" srcOrd="0" destOrd="0" presId="urn:microsoft.com/office/officeart/2018/2/layout/IconVerticalSolidList"/>
    <dgm:cxn modelId="{C93F4806-0D6A-4299-9179-D1ACDE1FDEB9}" type="presParOf" srcId="{FBC84A10-7B70-4805-A3C4-7E6DD5249EA5}" destId="{7465A9D5-58AD-4CD3-97B9-7AE42A5918A6}" srcOrd="1" destOrd="0" presId="urn:microsoft.com/office/officeart/2018/2/layout/IconVerticalSolidList"/>
    <dgm:cxn modelId="{2182121D-DA68-495C-AE01-3ACCE6417B95}" type="presParOf" srcId="{FBC84A10-7B70-4805-A3C4-7E6DD5249EA5}" destId="{C524F993-B987-4E5B-A74F-6A18B26418A2}" srcOrd="2" destOrd="0" presId="urn:microsoft.com/office/officeart/2018/2/layout/IconVerticalSolidList"/>
    <dgm:cxn modelId="{B3D7D657-4234-46F0-A005-274924A56CC7}" type="presParOf" srcId="{FBC84A10-7B70-4805-A3C4-7E6DD5249EA5}" destId="{555DB752-6A71-4222-B433-FBB4F42CA6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BAE49E-0088-4266-AEA1-183D1145C70A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41BB3-365A-4DC2-8F16-57A31FFF6754}">
      <dgm:prSet phldrT="[Text]" phldr="0"/>
      <dgm:spPr/>
      <dgm:t>
        <a:bodyPr/>
        <a:lstStyle/>
        <a:p>
          <a:r>
            <a:rPr lang="en-US" dirty="0">
              <a:latin typeface="Trade Gothic Next Cond"/>
            </a:rPr>
            <a:t>POLITICAL</a:t>
          </a:r>
          <a:endParaRPr lang="en-US" dirty="0"/>
        </a:p>
      </dgm:t>
    </dgm:pt>
    <dgm:pt modelId="{AAF9EAA2-0660-4A48-AD79-D47749FB97C5}" type="parTrans" cxnId="{F5EE9FF9-54AF-4B97-836A-4C035E0683F2}">
      <dgm:prSet/>
      <dgm:spPr/>
      <dgm:t>
        <a:bodyPr/>
        <a:lstStyle/>
        <a:p>
          <a:endParaRPr lang="en-US"/>
        </a:p>
      </dgm:t>
    </dgm:pt>
    <dgm:pt modelId="{F1614EE9-D51D-4BF0-97F5-1CB0AFC04250}" type="sibTrans" cxnId="{F5EE9FF9-54AF-4B97-836A-4C035E0683F2}">
      <dgm:prSet/>
      <dgm:spPr/>
      <dgm:t>
        <a:bodyPr/>
        <a:lstStyle/>
        <a:p>
          <a:endParaRPr lang="en-US"/>
        </a:p>
      </dgm:t>
    </dgm:pt>
    <dgm:pt modelId="{9A20303A-B44D-4117-A11F-BE12BBBB10DC}">
      <dgm:prSet phldrT="[Text]" phldr="0"/>
      <dgm:spPr/>
      <dgm:t>
        <a:bodyPr/>
        <a:lstStyle/>
        <a:p>
          <a:r>
            <a:rPr lang="en-US" dirty="0">
              <a:latin typeface="Trade Gothic Next Cond"/>
            </a:rPr>
            <a:t>ECONOMIC</a:t>
          </a:r>
          <a:endParaRPr lang="en-US" dirty="0"/>
        </a:p>
      </dgm:t>
    </dgm:pt>
    <dgm:pt modelId="{C70974A9-D269-47CE-8543-2D1F89E17E27}" type="parTrans" cxnId="{88BE6BCB-AD1F-46A7-8509-2E491F67E879}">
      <dgm:prSet/>
      <dgm:spPr/>
      <dgm:t>
        <a:bodyPr/>
        <a:lstStyle/>
        <a:p>
          <a:endParaRPr lang="en-US"/>
        </a:p>
      </dgm:t>
    </dgm:pt>
    <dgm:pt modelId="{8A0FE7A3-9EDA-4DFC-BC63-A602CBB7C682}" type="sibTrans" cxnId="{88BE6BCB-AD1F-46A7-8509-2E491F67E879}">
      <dgm:prSet/>
      <dgm:spPr/>
      <dgm:t>
        <a:bodyPr/>
        <a:lstStyle/>
        <a:p>
          <a:endParaRPr lang="en-US"/>
        </a:p>
      </dgm:t>
    </dgm:pt>
    <dgm:pt modelId="{0A3DF0BA-2A4C-4475-80CF-27E1AE46C82A}">
      <dgm:prSet phldrT="[Text]" phldr="0"/>
      <dgm:spPr/>
      <dgm:t>
        <a:bodyPr/>
        <a:lstStyle/>
        <a:p>
          <a:pPr rtl="0"/>
          <a:r>
            <a:rPr lang="en-US" dirty="0">
              <a:latin typeface="Trade Gothic Next Cond"/>
            </a:rPr>
            <a:t> SOCIAL</a:t>
          </a:r>
          <a:endParaRPr lang="en-US" dirty="0"/>
        </a:p>
      </dgm:t>
    </dgm:pt>
    <dgm:pt modelId="{19D79346-9F6E-4A38-8BAA-4713795CF732}" type="parTrans" cxnId="{0CCF8ABF-2CCC-4001-B914-B8D8B510AD5C}">
      <dgm:prSet/>
      <dgm:spPr/>
      <dgm:t>
        <a:bodyPr/>
        <a:lstStyle/>
        <a:p>
          <a:endParaRPr lang="en-US"/>
        </a:p>
      </dgm:t>
    </dgm:pt>
    <dgm:pt modelId="{A79D6369-5531-4C53-8450-A762D192CEF7}" type="sibTrans" cxnId="{0CCF8ABF-2CCC-4001-B914-B8D8B510AD5C}">
      <dgm:prSet/>
      <dgm:spPr/>
      <dgm:t>
        <a:bodyPr/>
        <a:lstStyle/>
        <a:p>
          <a:endParaRPr lang="en-US"/>
        </a:p>
      </dgm:t>
    </dgm:pt>
    <dgm:pt modelId="{01885812-D410-4019-BA11-9FDFA525B4E1}">
      <dgm:prSet phldrT="[Text]" phldr="0"/>
      <dgm:spPr/>
      <dgm:t>
        <a:bodyPr/>
        <a:lstStyle/>
        <a:p>
          <a:pPr rtl="0"/>
          <a:r>
            <a:rPr lang="en-US" dirty="0">
              <a:latin typeface="Trade Gothic Next Cond"/>
            </a:rPr>
            <a:t>TECH </a:t>
          </a:r>
          <a:endParaRPr lang="en-US" dirty="0"/>
        </a:p>
      </dgm:t>
    </dgm:pt>
    <dgm:pt modelId="{40EE9458-A5A8-456F-BC23-6E6AE308BD47}" type="parTrans" cxnId="{458B5EEE-F3C7-4C04-9DFA-D55782D92EA6}">
      <dgm:prSet/>
      <dgm:spPr/>
      <dgm:t>
        <a:bodyPr/>
        <a:lstStyle/>
        <a:p>
          <a:endParaRPr lang="en-US"/>
        </a:p>
      </dgm:t>
    </dgm:pt>
    <dgm:pt modelId="{25E25226-9AEA-4A31-BDC7-F1E1B743C962}" type="sibTrans" cxnId="{458B5EEE-F3C7-4C04-9DFA-D55782D92EA6}">
      <dgm:prSet/>
      <dgm:spPr/>
      <dgm:t>
        <a:bodyPr/>
        <a:lstStyle/>
        <a:p>
          <a:endParaRPr lang="en-US"/>
        </a:p>
      </dgm:t>
    </dgm:pt>
    <dgm:pt modelId="{F31AAB34-0A06-4E0E-8A99-FB05FEA33146}">
      <dgm:prSet phldr="0"/>
      <dgm:spPr/>
      <dgm:t>
        <a:bodyPr/>
        <a:lstStyle/>
        <a:p>
          <a:pPr rtl="0"/>
          <a:r>
            <a:rPr lang="en-US" dirty="0">
              <a:latin typeface="Trade Gothic Next Cond"/>
            </a:rPr>
            <a:t>In hand money has not increased but costs have increased</a:t>
          </a:r>
        </a:p>
      </dgm:t>
    </dgm:pt>
    <dgm:pt modelId="{AF33DE6C-812C-4885-82E1-C812DEB84BC0}" type="parTrans" cxnId="{E940951A-ACD4-470F-B52C-FD486EA617ED}">
      <dgm:prSet/>
      <dgm:spPr/>
    </dgm:pt>
    <dgm:pt modelId="{CCE25618-DB89-4CD0-9655-368C06199127}" type="sibTrans" cxnId="{E940951A-ACD4-470F-B52C-FD486EA617ED}">
      <dgm:prSet/>
      <dgm:spPr/>
    </dgm:pt>
    <dgm:pt modelId="{56C025C5-64B0-43A6-B938-BA6F92445130}">
      <dgm:prSet phldr="0"/>
      <dgm:spPr/>
      <dgm:t>
        <a:bodyPr/>
        <a:lstStyle/>
        <a:p>
          <a:pPr rtl="0"/>
          <a:r>
            <a:rPr lang="en-US" dirty="0"/>
            <a:t>Purchasing power has been impacted</a:t>
          </a:r>
          <a:endParaRPr lang="en-US" dirty="0">
            <a:latin typeface="Trade Gothic Next Cond"/>
          </a:endParaRPr>
        </a:p>
      </dgm:t>
    </dgm:pt>
    <dgm:pt modelId="{DF4FBE76-D24C-4185-9AD5-1E76D815F2F5}" type="parTrans" cxnId="{D2C0CC0D-1A13-46F3-8230-2888C7A4CEEC}">
      <dgm:prSet/>
      <dgm:spPr/>
    </dgm:pt>
    <dgm:pt modelId="{377E695D-7575-4CD0-931A-9D2EC26A970A}" type="sibTrans" cxnId="{D2C0CC0D-1A13-46F3-8230-2888C7A4CEEC}">
      <dgm:prSet/>
      <dgm:spPr/>
    </dgm:pt>
    <dgm:pt modelId="{15573F48-4F14-4FC9-BD10-D55F42249050}">
      <dgm:prSet phldr="0"/>
      <dgm:spPr/>
      <dgm:t>
        <a:bodyPr/>
        <a:lstStyle/>
        <a:p>
          <a:pPr rtl="0"/>
          <a:r>
            <a:rPr lang="en-US" dirty="0">
              <a:latin typeface="Trade Gothic Next Cond"/>
            </a:rPr>
            <a:t>Consumerism is high</a:t>
          </a:r>
        </a:p>
      </dgm:t>
    </dgm:pt>
    <dgm:pt modelId="{CC62C9DD-144E-43F6-9A71-EA9EF8799773}" type="parTrans" cxnId="{337EC87A-0F46-48BF-B630-5DE547CB8FFB}">
      <dgm:prSet/>
      <dgm:spPr/>
    </dgm:pt>
    <dgm:pt modelId="{D7199C2C-473F-4CD5-AAEC-2F3F4875B00D}" type="sibTrans" cxnId="{337EC87A-0F46-48BF-B630-5DE547CB8FFB}">
      <dgm:prSet/>
      <dgm:spPr/>
    </dgm:pt>
    <dgm:pt modelId="{D77D0406-B484-41B2-8962-79161B475C14}">
      <dgm:prSet phldr="0"/>
      <dgm:spPr/>
      <dgm:t>
        <a:bodyPr/>
        <a:lstStyle/>
        <a:p>
          <a:pPr rtl="0"/>
          <a:r>
            <a:rPr lang="en-US" dirty="0">
              <a:latin typeface="Trade Gothic Next Cond"/>
            </a:rPr>
            <a:t>Easier Paperwork to get loan </a:t>
          </a:r>
        </a:p>
      </dgm:t>
    </dgm:pt>
    <dgm:pt modelId="{225E8D26-BEFB-4312-8B1A-A0E39D278A89}" type="parTrans" cxnId="{84DA0233-BD9D-4EC4-8068-D854F06A745B}">
      <dgm:prSet/>
      <dgm:spPr/>
    </dgm:pt>
    <dgm:pt modelId="{7A7C48DC-84BA-47DB-8A7B-8F6E531A712F}" type="sibTrans" cxnId="{84DA0233-BD9D-4EC4-8068-D854F06A745B}">
      <dgm:prSet/>
      <dgm:spPr/>
    </dgm:pt>
    <dgm:pt modelId="{1D5ECB37-0672-478B-822F-0F53717BEB65}">
      <dgm:prSet phldr="0"/>
      <dgm:spPr/>
      <dgm:t>
        <a:bodyPr/>
        <a:lstStyle/>
        <a:p>
          <a:pPr rtl="0"/>
          <a:r>
            <a:rPr lang="en-US" dirty="0">
              <a:latin typeface="Trade Gothic Next Cond"/>
            </a:rPr>
            <a:t>Stable political scenario has led to increase purchases</a:t>
          </a:r>
        </a:p>
      </dgm:t>
    </dgm:pt>
    <dgm:pt modelId="{D934E976-31A8-41F7-B10A-14EB2B050D72}" type="parTrans" cxnId="{6F902E67-CC57-45F7-8E76-A59F62BC10E9}">
      <dgm:prSet/>
      <dgm:spPr/>
    </dgm:pt>
    <dgm:pt modelId="{B12DC69E-63DF-49CC-ACB6-1E8BC3A6DD99}" type="sibTrans" cxnId="{6F902E67-CC57-45F7-8E76-A59F62BC10E9}">
      <dgm:prSet/>
      <dgm:spPr/>
    </dgm:pt>
    <dgm:pt modelId="{C18C77AE-55BA-4FE9-95C2-0AE301A9B35C}">
      <dgm:prSet phldr="0"/>
      <dgm:spPr/>
      <dgm:t>
        <a:bodyPr/>
        <a:lstStyle/>
        <a:p>
          <a:pPr rtl="0"/>
          <a:r>
            <a:rPr lang="en-US" dirty="0">
              <a:latin typeface="Trade Gothic Next Cond"/>
            </a:rPr>
            <a:t>The public </a:t>
          </a:r>
          <a:r>
            <a:rPr lang="en-US" dirty="0" err="1">
              <a:latin typeface="Trade Gothic Next Cond"/>
            </a:rPr>
            <a:t>deliquency</a:t>
          </a:r>
          <a:r>
            <a:rPr lang="en-US" dirty="0">
              <a:latin typeface="Trade Gothic Next Cond"/>
            </a:rPr>
            <a:t> has not changed and more rigid verification needs to be done</a:t>
          </a:r>
        </a:p>
      </dgm:t>
    </dgm:pt>
    <dgm:pt modelId="{8CCCC130-214F-45ED-AD71-02E19676C230}" type="parTrans" cxnId="{39C1FF7D-1AA9-403C-8E92-3F605896ACA8}">
      <dgm:prSet/>
      <dgm:spPr/>
    </dgm:pt>
    <dgm:pt modelId="{963B22F9-578E-4036-8B5B-39E52A8C73D5}" type="sibTrans" cxnId="{39C1FF7D-1AA9-403C-8E92-3F605896ACA8}">
      <dgm:prSet/>
      <dgm:spPr/>
    </dgm:pt>
    <dgm:pt modelId="{F1995E95-1540-4111-A946-3008E8E9D2D1}">
      <dgm:prSet phldr="0"/>
      <dgm:spPr/>
      <dgm:t>
        <a:bodyPr/>
        <a:lstStyle/>
        <a:p>
          <a:r>
            <a:rPr lang="en-US" dirty="0">
              <a:latin typeface="Trade Gothic Next Cond"/>
            </a:rPr>
            <a:t>LEGAL</a:t>
          </a:r>
          <a:endParaRPr lang="en-US" dirty="0"/>
        </a:p>
      </dgm:t>
    </dgm:pt>
    <dgm:pt modelId="{3981E94B-8A83-43DA-BAB3-170BD31D76F1}" type="parTrans" cxnId="{5FA12997-F75F-483F-91A9-A1BBBAC58A0D}">
      <dgm:prSet/>
      <dgm:spPr/>
    </dgm:pt>
    <dgm:pt modelId="{6C39AB37-EA16-4FF4-A2D2-B417B2E01C52}" type="sibTrans" cxnId="{5FA12997-F75F-483F-91A9-A1BBBAC58A0D}">
      <dgm:prSet/>
      <dgm:spPr/>
    </dgm:pt>
    <dgm:pt modelId="{48C32D65-C906-4AB7-BE21-E3F7ABB580BC}" type="pres">
      <dgm:prSet presAssocID="{1CBAE49E-0088-4266-AEA1-183D1145C70A}" presName="Name0" presStyleCnt="0">
        <dgm:presLayoutVars>
          <dgm:dir/>
          <dgm:resizeHandles val="exact"/>
        </dgm:presLayoutVars>
      </dgm:prSet>
      <dgm:spPr/>
    </dgm:pt>
    <dgm:pt modelId="{339CE063-1DF8-4E21-A896-467CE6202D8C}" type="pres">
      <dgm:prSet presAssocID="{B5741BB3-365A-4DC2-8F16-57A31FFF6754}" presName="node" presStyleLbl="node1" presStyleIdx="0" presStyleCnt="5">
        <dgm:presLayoutVars>
          <dgm:bulletEnabled val="1"/>
        </dgm:presLayoutVars>
      </dgm:prSet>
      <dgm:spPr/>
    </dgm:pt>
    <dgm:pt modelId="{66F20567-F2F6-4034-9255-D151F87FA24B}" type="pres">
      <dgm:prSet presAssocID="{F1614EE9-D51D-4BF0-97F5-1CB0AFC04250}" presName="sibTrans" presStyleCnt="0"/>
      <dgm:spPr/>
    </dgm:pt>
    <dgm:pt modelId="{7BEA5FE1-1B72-4452-B04D-0E56519CB0B0}" type="pres">
      <dgm:prSet presAssocID="{9A20303A-B44D-4117-A11F-BE12BBBB10DC}" presName="node" presStyleLbl="node1" presStyleIdx="1" presStyleCnt="5">
        <dgm:presLayoutVars>
          <dgm:bulletEnabled val="1"/>
        </dgm:presLayoutVars>
      </dgm:prSet>
      <dgm:spPr/>
    </dgm:pt>
    <dgm:pt modelId="{13B00993-1457-427E-B56B-1B43ECB5F905}" type="pres">
      <dgm:prSet presAssocID="{8A0FE7A3-9EDA-4DFC-BC63-A602CBB7C682}" presName="sibTrans" presStyleCnt="0"/>
      <dgm:spPr/>
    </dgm:pt>
    <dgm:pt modelId="{7A5549C9-836C-4164-B78D-7BA76309EB58}" type="pres">
      <dgm:prSet presAssocID="{0A3DF0BA-2A4C-4475-80CF-27E1AE46C82A}" presName="node" presStyleLbl="node1" presStyleIdx="2" presStyleCnt="5">
        <dgm:presLayoutVars>
          <dgm:bulletEnabled val="1"/>
        </dgm:presLayoutVars>
      </dgm:prSet>
      <dgm:spPr/>
    </dgm:pt>
    <dgm:pt modelId="{67FF5803-7231-4700-B3FF-670F47CBD191}" type="pres">
      <dgm:prSet presAssocID="{A79D6369-5531-4C53-8450-A762D192CEF7}" presName="sibTrans" presStyleCnt="0"/>
      <dgm:spPr/>
    </dgm:pt>
    <dgm:pt modelId="{D2A99D99-DAB6-4A96-A20A-B012833B7C74}" type="pres">
      <dgm:prSet presAssocID="{01885812-D410-4019-BA11-9FDFA525B4E1}" presName="node" presStyleLbl="node1" presStyleIdx="3" presStyleCnt="5">
        <dgm:presLayoutVars>
          <dgm:bulletEnabled val="1"/>
        </dgm:presLayoutVars>
      </dgm:prSet>
      <dgm:spPr/>
    </dgm:pt>
    <dgm:pt modelId="{B9BB2A7D-EAE1-4851-8CC4-1A99CF312ECE}" type="pres">
      <dgm:prSet presAssocID="{25E25226-9AEA-4A31-BDC7-F1E1B743C962}" presName="sibTrans" presStyleCnt="0"/>
      <dgm:spPr/>
    </dgm:pt>
    <dgm:pt modelId="{5B287178-E321-4F97-AA90-F9684403D35D}" type="pres">
      <dgm:prSet presAssocID="{F1995E95-1540-4111-A946-3008E8E9D2D1}" presName="node" presStyleLbl="node1" presStyleIdx="4" presStyleCnt="5">
        <dgm:presLayoutVars>
          <dgm:bulletEnabled val="1"/>
        </dgm:presLayoutVars>
      </dgm:prSet>
      <dgm:spPr/>
    </dgm:pt>
  </dgm:ptLst>
  <dgm:cxnLst>
    <dgm:cxn modelId="{D2C0CC0D-1A13-46F3-8230-2888C7A4CEEC}" srcId="{0A3DF0BA-2A4C-4475-80CF-27E1AE46C82A}" destId="{56C025C5-64B0-43A6-B938-BA6F92445130}" srcOrd="0" destOrd="0" parTransId="{DF4FBE76-D24C-4185-9AD5-1E76D815F2F5}" sibTransId="{377E695D-7575-4CD0-931A-9D2EC26A970A}"/>
    <dgm:cxn modelId="{E940951A-ACD4-470F-B52C-FD486EA617ED}" srcId="{9A20303A-B44D-4117-A11F-BE12BBBB10DC}" destId="{F31AAB34-0A06-4E0E-8A99-FB05FEA33146}" srcOrd="0" destOrd="0" parTransId="{AF33DE6C-812C-4885-82E1-C812DEB84BC0}" sibTransId="{CCE25618-DB89-4CD0-9655-368C06199127}"/>
    <dgm:cxn modelId="{84DA0233-BD9D-4EC4-8068-D854F06A745B}" srcId="{01885812-D410-4019-BA11-9FDFA525B4E1}" destId="{D77D0406-B484-41B2-8962-79161B475C14}" srcOrd="0" destOrd="0" parTransId="{225E8D26-BEFB-4312-8B1A-A0E39D278A89}" sibTransId="{7A7C48DC-84BA-47DB-8A7B-8F6E531A712F}"/>
    <dgm:cxn modelId="{6F902E67-CC57-45F7-8E76-A59F62BC10E9}" srcId="{B5741BB3-365A-4DC2-8F16-57A31FFF6754}" destId="{1D5ECB37-0672-478B-822F-0F53717BEB65}" srcOrd="0" destOrd="0" parTransId="{D934E976-31A8-41F7-B10A-14EB2B050D72}" sibTransId="{B12DC69E-63DF-49CC-ACB6-1E8BC3A6DD99}"/>
    <dgm:cxn modelId="{6E27FC69-64A4-4C1F-A51E-D44968E7AEE7}" type="presOf" srcId="{0A3DF0BA-2A4C-4475-80CF-27E1AE46C82A}" destId="{7A5549C9-836C-4164-B78D-7BA76309EB58}" srcOrd="0" destOrd="0" presId="urn:microsoft.com/office/officeart/2005/8/layout/hList6"/>
    <dgm:cxn modelId="{D41EA74A-92A4-4D09-934D-C11C966A064D}" type="presOf" srcId="{56C025C5-64B0-43A6-B938-BA6F92445130}" destId="{7A5549C9-836C-4164-B78D-7BA76309EB58}" srcOrd="0" destOrd="1" presId="urn:microsoft.com/office/officeart/2005/8/layout/hList6"/>
    <dgm:cxn modelId="{337EC87A-0F46-48BF-B630-5DE547CB8FFB}" srcId="{0A3DF0BA-2A4C-4475-80CF-27E1AE46C82A}" destId="{15573F48-4F14-4FC9-BD10-D55F42249050}" srcOrd="1" destOrd="0" parTransId="{CC62C9DD-144E-43F6-9A71-EA9EF8799773}" sibTransId="{D7199C2C-473F-4CD5-AAEC-2F3F4875B00D}"/>
    <dgm:cxn modelId="{39C1FF7D-1AA9-403C-8E92-3F605896ACA8}" srcId="{F1995E95-1540-4111-A946-3008E8E9D2D1}" destId="{C18C77AE-55BA-4FE9-95C2-0AE301A9B35C}" srcOrd="0" destOrd="0" parTransId="{8CCCC130-214F-45ED-AD71-02E19676C230}" sibTransId="{963B22F9-578E-4036-8B5B-39E52A8C73D5}"/>
    <dgm:cxn modelId="{A13A8793-776B-47A4-8E0A-ABACC47D906D}" type="presOf" srcId="{15573F48-4F14-4FC9-BD10-D55F42249050}" destId="{7A5549C9-836C-4164-B78D-7BA76309EB58}" srcOrd="0" destOrd="2" presId="urn:microsoft.com/office/officeart/2005/8/layout/hList6"/>
    <dgm:cxn modelId="{5FA12997-F75F-483F-91A9-A1BBBAC58A0D}" srcId="{1CBAE49E-0088-4266-AEA1-183D1145C70A}" destId="{F1995E95-1540-4111-A946-3008E8E9D2D1}" srcOrd="4" destOrd="0" parTransId="{3981E94B-8A83-43DA-BAB3-170BD31D76F1}" sibTransId="{6C39AB37-EA16-4FF4-A2D2-B417B2E01C52}"/>
    <dgm:cxn modelId="{301D429E-D481-4926-8D3D-30374F2857E6}" type="presOf" srcId="{C18C77AE-55BA-4FE9-95C2-0AE301A9B35C}" destId="{5B287178-E321-4F97-AA90-F9684403D35D}" srcOrd="0" destOrd="1" presId="urn:microsoft.com/office/officeart/2005/8/layout/hList6"/>
    <dgm:cxn modelId="{7162CD9E-FAC6-410F-AA5E-E26B3EF0BE45}" type="presOf" srcId="{9A20303A-B44D-4117-A11F-BE12BBBB10DC}" destId="{7BEA5FE1-1B72-4452-B04D-0E56519CB0B0}" srcOrd="0" destOrd="0" presId="urn:microsoft.com/office/officeart/2005/8/layout/hList6"/>
    <dgm:cxn modelId="{BAC392A6-C035-4793-A171-3EF7469E836D}" type="presOf" srcId="{01885812-D410-4019-BA11-9FDFA525B4E1}" destId="{D2A99D99-DAB6-4A96-A20A-B012833B7C74}" srcOrd="0" destOrd="0" presId="urn:microsoft.com/office/officeart/2005/8/layout/hList6"/>
    <dgm:cxn modelId="{77B5F0A6-E9BB-46AF-BFE5-DD74CE014D11}" type="presOf" srcId="{1CBAE49E-0088-4266-AEA1-183D1145C70A}" destId="{48C32D65-C906-4AB7-BE21-E3F7ABB580BC}" srcOrd="0" destOrd="0" presId="urn:microsoft.com/office/officeart/2005/8/layout/hList6"/>
    <dgm:cxn modelId="{D30E74A9-E184-4D61-8A00-2491F019C6AB}" type="presOf" srcId="{1D5ECB37-0672-478B-822F-0F53717BEB65}" destId="{339CE063-1DF8-4E21-A896-467CE6202D8C}" srcOrd="0" destOrd="1" presId="urn:microsoft.com/office/officeart/2005/8/layout/hList6"/>
    <dgm:cxn modelId="{0CCF8ABF-2CCC-4001-B914-B8D8B510AD5C}" srcId="{1CBAE49E-0088-4266-AEA1-183D1145C70A}" destId="{0A3DF0BA-2A4C-4475-80CF-27E1AE46C82A}" srcOrd="2" destOrd="0" parTransId="{19D79346-9F6E-4A38-8BAA-4713795CF732}" sibTransId="{A79D6369-5531-4C53-8450-A762D192CEF7}"/>
    <dgm:cxn modelId="{302D5BC4-490C-48EA-9F2B-D677549F2C71}" type="presOf" srcId="{B5741BB3-365A-4DC2-8F16-57A31FFF6754}" destId="{339CE063-1DF8-4E21-A896-467CE6202D8C}" srcOrd="0" destOrd="0" presId="urn:microsoft.com/office/officeart/2005/8/layout/hList6"/>
    <dgm:cxn modelId="{88BE6BCB-AD1F-46A7-8509-2E491F67E879}" srcId="{1CBAE49E-0088-4266-AEA1-183D1145C70A}" destId="{9A20303A-B44D-4117-A11F-BE12BBBB10DC}" srcOrd="1" destOrd="0" parTransId="{C70974A9-D269-47CE-8543-2D1F89E17E27}" sibTransId="{8A0FE7A3-9EDA-4DFC-BC63-A602CBB7C682}"/>
    <dgm:cxn modelId="{1B46F5DB-29FC-468B-A70D-89ACD727030D}" type="presOf" srcId="{D77D0406-B484-41B2-8962-79161B475C14}" destId="{D2A99D99-DAB6-4A96-A20A-B012833B7C74}" srcOrd="0" destOrd="1" presId="urn:microsoft.com/office/officeart/2005/8/layout/hList6"/>
    <dgm:cxn modelId="{458B5EEE-F3C7-4C04-9DFA-D55782D92EA6}" srcId="{1CBAE49E-0088-4266-AEA1-183D1145C70A}" destId="{01885812-D410-4019-BA11-9FDFA525B4E1}" srcOrd="3" destOrd="0" parTransId="{40EE9458-A5A8-456F-BC23-6E6AE308BD47}" sibTransId="{25E25226-9AEA-4A31-BDC7-F1E1B743C962}"/>
    <dgm:cxn modelId="{7FA75DF1-1BF4-462F-9F3E-7416FDC89F8E}" type="presOf" srcId="{F31AAB34-0A06-4E0E-8A99-FB05FEA33146}" destId="{7BEA5FE1-1B72-4452-B04D-0E56519CB0B0}" srcOrd="0" destOrd="1" presId="urn:microsoft.com/office/officeart/2005/8/layout/hList6"/>
    <dgm:cxn modelId="{30BE29F9-55CF-4789-B414-1E825D992B75}" type="presOf" srcId="{F1995E95-1540-4111-A946-3008E8E9D2D1}" destId="{5B287178-E321-4F97-AA90-F9684403D35D}" srcOrd="0" destOrd="0" presId="urn:microsoft.com/office/officeart/2005/8/layout/hList6"/>
    <dgm:cxn modelId="{F5EE9FF9-54AF-4B97-836A-4C035E0683F2}" srcId="{1CBAE49E-0088-4266-AEA1-183D1145C70A}" destId="{B5741BB3-365A-4DC2-8F16-57A31FFF6754}" srcOrd="0" destOrd="0" parTransId="{AAF9EAA2-0660-4A48-AD79-D47749FB97C5}" sibTransId="{F1614EE9-D51D-4BF0-97F5-1CB0AFC04250}"/>
    <dgm:cxn modelId="{34A74454-EAE1-4873-BB8C-0A6DBD7D4D2D}" type="presParOf" srcId="{48C32D65-C906-4AB7-BE21-E3F7ABB580BC}" destId="{339CE063-1DF8-4E21-A896-467CE6202D8C}" srcOrd="0" destOrd="0" presId="urn:microsoft.com/office/officeart/2005/8/layout/hList6"/>
    <dgm:cxn modelId="{92257339-EFFC-440C-85D4-D7D110290527}" type="presParOf" srcId="{48C32D65-C906-4AB7-BE21-E3F7ABB580BC}" destId="{66F20567-F2F6-4034-9255-D151F87FA24B}" srcOrd="1" destOrd="0" presId="urn:microsoft.com/office/officeart/2005/8/layout/hList6"/>
    <dgm:cxn modelId="{00024BE5-0467-41EA-A873-CEC6FF4CA514}" type="presParOf" srcId="{48C32D65-C906-4AB7-BE21-E3F7ABB580BC}" destId="{7BEA5FE1-1B72-4452-B04D-0E56519CB0B0}" srcOrd="2" destOrd="0" presId="urn:microsoft.com/office/officeart/2005/8/layout/hList6"/>
    <dgm:cxn modelId="{F7C95E5E-D157-4CC3-BDE4-84E857B76BDA}" type="presParOf" srcId="{48C32D65-C906-4AB7-BE21-E3F7ABB580BC}" destId="{13B00993-1457-427E-B56B-1B43ECB5F905}" srcOrd="3" destOrd="0" presId="urn:microsoft.com/office/officeart/2005/8/layout/hList6"/>
    <dgm:cxn modelId="{B4775FCD-0EE7-4B9C-BEDF-874C22A2E221}" type="presParOf" srcId="{48C32D65-C906-4AB7-BE21-E3F7ABB580BC}" destId="{7A5549C9-836C-4164-B78D-7BA76309EB58}" srcOrd="4" destOrd="0" presId="urn:microsoft.com/office/officeart/2005/8/layout/hList6"/>
    <dgm:cxn modelId="{466CADCB-5A3C-491E-A5CB-EF47A4477229}" type="presParOf" srcId="{48C32D65-C906-4AB7-BE21-E3F7ABB580BC}" destId="{67FF5803-7231-4700-B3FF-670F47CBD191}" srcOrd="5" destOrd="0" presId="urn:microsoft.com/office/officeart/2005/8/layout/hList6"/>
    <dgm:cxn modelId="{96FECCF9-7235-4671-A93E-4B3F42AFEE70}" type="presParOf" srcId="{48C32D65-C906-4AB7-BE21-E3F7ABB580BC}" destId="{D2A99D99-DAB6-4A96-A20A-B012833B7C74}" srcOrd="6" destOrd="0" presId="urn:microsoft.com/office/officeart/2005/8/layout/hList6"/>
    <dgm:cxn modelId="{AE6B2B9E-DDBE-48C9-8CE1-2E18A07CF1E2}" type="presParOf" srcId="{48C32D65-C906-4AB7-BE21-E3F7ABB580BC}" destId="{B9BB2A7D-EAE1-4851-8CC4-1A99CF312ECE}" srcOrd="7" destOrd="0" presId="urn:microsoft.com/office/officeart/2005/8/layout/hList6"/>
    <dgm:cxn modelId="{43DCA376-E23D-4947-8F79-F7327D0651E1}" type="presParOf" srcId="{48C32D65-C906-4AB7-BE21-E3F7ABB580BC}" destId="{5B287178-E321-4F97-AA90-F9684403D35D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A031D0-B4A6-4F7B-8A66-B481BA3DDF0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49FEA3-196B-4CC8-94F4-CD52B5F1030A}">
      <dgm:prSet phldrT="[Text]" phldr="0"/>
      <dgm:spPr/>
      <dgm:t>
        <a:bodyPr/>
        <a:lstStyle/>
        <a:p>
          <a:pPr rtl="0"/>
          <a:r>
            <a:rPr lang="en-US" dirty="0">
              <a:latin typeface="Trade Gothic Next Cond"/>
            </a:rPr>
            <a:t>DATA CLEANING</a:t>
          </a:r>
          <a:endParaRPr lang="en-US" dirty="0"/>
        </a:p>
      </dgm:t>
    </dgm:pt>
    <dgm:pt modelId="{29CE449A-36B3-43B5-85ED-C1A8EA13113C}" type="parTrans" cxnId="{412EB13A-6AA0-4407-8666-91312E5EC26C}">
      <dgm:prSet/>
      <dgm:spPr/>
      <dgm:t>
        <a:bodyPr/>
        <a:lstStyle/>
        <a:p>
          <a:endParaRPr lang="en-US"/>
        </a:p>
      </dgm:t>
    </dgm:pt>
    <dgm:pt modelId="{25BF4132-50C2-4DDF-92FD-93451A0571FD}" type="sibTrans" cxnId="{412EB13A-6AA0-4407-8666-91312E5EC26C}">
      <dgm:prSet/>
      <dgm:spPr/>
      <dgm:t>
        <a:bodyPr/>
        <a:lstStyle/>
        <a:p>
          <a:endParaRPr lang="en-US"/>
        </a:p>
      </dgm:t>
    </dgm:pt>
    <dgm:pt modelId="{215F9437-89F2-4F3E-92C5-673C690C4AD2}">
      <dgm:prSet phldrT="[Text]" phldr="0"/>
      <dgm:spPr/>
      <dgm:t>
        <a:bodyPr/>
        <a:lstStyle/>
        <a:p>
          <a:pPr rtl="0"/>
          <a:r>
            <a:rPr lang="en-US" dirty="0"/>
            <a:t>Removing outliers</a:t>
          </a:r>
        </a:p>
      </dgm:t>
    </dgm:pt>
    <dgm:pt modelId="{FF645A15-FB5B-42FE-B951-C55444D880FC}" type="parTrans" cxnId="{E93C3E1D-7181-48F4-953B-0F9B2A83B74D}">
      <dgm:prSet/>
      <dgm:spPr/>
      <dgm:t>
        <a:bodyPr/>
        <a:lstStyle/>
        <a:p>
          <a:endParaRPr lang="en-US"/>
        </a:p>
      </dgm:t>
    </dgm:pt>
    <dgm:pt modelId="{4FA8D47F-352C-4D53-AD74-9DF8A8F6E857}" type="sibTrans" cxnId="{E93C3E1D-7181-48F4-953B-0F9B2A83B74D}">
      <dgm:prSet/>
      <dgm:spPr/>
      <dgm:t>
        <a:bodyPr/>
        <a:lstStyle/>
        <a:p>
          <a:endParaRPr lang="en-US"/>
        </a:p>
      </dgm:t>
    </dgm:pt>
    <dgm:pt modelId="{452A927B-E7ED-4706-A844-F8EFCCB5112A}">
      <dgm:prSet phldrT="[Text]" phldr="0"/>
      <dgm:spPr/>
      <dgm:t>
        <a:bodyPr/>
        <a:lstStyle/>
        <a:p>
          <a:pPr rtl="0"/>
          <a:r>
            <a:rPr lang="en-US" dirty="0">
              <a:latin typeface="Trade Gothic Next Cond"/>
            </a:rPr>
            <a:t>DATA PREPARATION</a:t>
          </a:r>
          <a:endParaRPr lang="en-US" dirty="0"/>
        </a:p>
      </dgm:t>
    </dgm:pt>
    <dgm:pt modelId="{4EB4E94D-85B3-4A7E-9A55-6C246B7D4A8D}" type="parTrans" cxnId="{536A3E2D-32F9-45A3-A58A-B426F45264E9}">
      <dgm:prSet/>
      <dgm:spPr/>
      <dgm:t>
        <a:bodyPr/>
        <a:lstStyle/>
        <a:p>
          <a:endParaRPr lang="en-US"/>
        </a:p>
      </dgm:t>
    </dgm:pt>
    <dgm:pt modelId="{F93735F2-3D37-4001-BAF2-D4781E88F41D}" type="sibTrans" cxnId="{536A3E2D-32F9-45A3-A58A-B426F45264E9}">
      <dgm:prSet/>
      <dgm:spPr/>
      <dgm:t>
        <a:bodyPr/>
        <a:lstStyle/>
        <a:p>
          <a:endParaRPr lang="en-US"/>
        </a:p>
      </dgm:t>
    </dgm:pt>
    <dgm:pt modelId="{587D5232-9379-4FFD-BFE8-C42A107F2C1F}">
      <dgm:prSet phldrT="[Text]" phldr="0"/>
      <dgm:spPr/>
      <dgm:t>
        <a:bodyPr/>
        <a:lstStyle/>
        <a:p>
          <a:pPr rtl="0"/>
          <a:r>
            <a:rPr lang="en-US" dirty="0">
              <a:latin typeface="Trade Gothic Next Cond"/>
            </a:rPr>
            <a:t> </a:t>
          </a:r>
          <a:r>
            <a:rPr lang="en-US" dirty="0"/>
            <a:t>Formatting the data by stripping extra characters</a:t>
          </a:r>
        </a:p>
      </dgm:t>
    </dgm:pt>
    <dgm:pt modelId="{BA544759-4D5C-4613-B84F-A6B355388A26}" type="parTrans" cxnId="{BA6A149D-990F-4CD4-8253-92D559050746}">
      <dgm:prSet/>
      <dgm:spPr/>
      <dgm:t>
        <a:bodyPr/>
        <a:lstStyle/>
        <a:p>
          <a:endParaRPr lang="en-US"/>
        </a:p>
      </dgm:t>
    </dgm:pt>
    <dgm:pt modelId="{383AD0E3-FA37-4E86-9BC8-DA886889F5B9}" type="sibTrans" cxnId="{BA6A149D-990F-4CD4-8253-92D559050746}">
      <dgm:prSet/>
      <dgm:spPr/>
      <dgm:t>
        <a:bodyPr/>
        <a:lstStyle/>
        <a:p>
          <a:endParaRPr lang="en-US"/>
        </a:p>
      </dgm:t>
    </dgm:pt>
    <dgm:pt modelId="{620D944A-BB87-4D33-8875-CE6CA2B24E22}">
      <dgm:prSet phldrT="[Text]" phldr="0"/>
      <dgm:spPr/>
      <dgm:t>
        <a:bodyPr/>
        <a:lstStyle/>
        <a:p>
          <a:pPr rtl="0"/>
          <a:r>
            <a:rPr lang="en-US" dirty="0"/>
            <a:t>Dropping the irrelevant columns and rows</a:t>
          </a:r>
        </a:p>
      </dgm:t>
    </dgm:pt>
    <dgm:pt modelId="{2AB00860-EC4D-41EC-B9AD-2902EB11BCED}" type="parTrans" cxnId="{5A0DA17E-5512-410D-AD77-B92A12F68694}">
      <dgm:prSet/>
      <dgm:spPr/>
      <dgm:t>
        <a:bodyPr/>
        <a:lstStyle/>
        <a:p>
          <a:endParaRPr lang="en-US"/>
        </a:p>
      </dgm:t>
    </dgm:pt>
    <dgm:pt modelId="{7E14C6D3-EE99-432F-BCE5-2E21CD7381F3}" type="sibTrans" cxnId="{5A0DA17E-5512-410D-AD77-B92A12F68694}">
      <dgm:prSet/>
      <dgm:spPr/>
      <dgm:t>
        <a:bodyPr/>
        <a:lstStyle/>
        <a:p>
          <a:endParaRPr lang="en-US"/>
        </a:p>
      </dgm:t>
    </dgm:pt>
    <dgm:pt modelId="{31B0782B-55C8-4EFE-B1EA-774FEE029170}">
      <dgm:prSet phldrT="[Text]" phldr="0"/>
      <dgm:spPr/>
      <dgm:t>
        <a:bodyPr/>
        <a:lstStyle/>
        <a:p>
          <a:pPr rtl="0"/>
          <a:r>
            <a:rPr lang="en-US" dirty="0">
              <a:latin typeface="Trade Gothic Next Cond"/>
            </a:rPr>
            <a:t> </a:t>
          </a:r>
          <a:r>
            <a:rPr lang="en-US" u="sng" dirty="0"/>
            <a:t>Exploratory Data Analysis</a:t>
          </a:r>
        </a:p>
      </dgm:t>
    </dgm:pt>
    <dgm:pt modelId="{F2C57DAF-2A6D-4EAC-9AF9-E688A3BD9FAF}" type="parTrans" cxnId="{46044C68-4155-4030-A332-43445FE3ABD3}">
      <dgm:prSet/>
      <dgm:spPr/>
      <dgm:t>
        <a:bodyPr/>
        <a:lstStyle/>
        <a:p>
          <a:endParaRPr lang="en-US"/>
        </a:p>
      </dgm:t>
    </dgm:pt>
    <dgm:pt modelId="{A861F844-923D-4FCD-A15C-A789B090402D}" type="sibTrans" cxnId="{46044C68-4155-4030-A332-43445FE3ABD3}">
      <dgm:prSet/>
      <dgm:spPr/>
      <dgm:t>
        <a:bodyPr/>
        <a:lstStyle/>
        <a:p>
          <a:endParaRPr lang="en-US"/>
        </a:p>
      </dgm:t>
    </dgm:pt>
    <dgm:pt modelId="{16FD1660-7C8D-4B59-BF80-19ACBC107B82}">
      <dgm:prSet phldrT="[Text]" phldr="0"/>
      <dgm:spPr/>
      <dgm:t>
        <a:bodyPr/>
        <a:lstStyle/>
        <a:p>
          <a:pPr rtl="0"/>
          <a:r>
            <a:rPr lang="en-US" dirty="0"/>
            <a:t>Univariate analysis </a:t>
          </a:r>
        </a:p>
      </dgm:t>
    </dgm:pt>
    <dgm:pt modelId="{94FD477F-3B85-4DFE-95FB-1860B3F52CC0}" type="parTrans" cxnId="{A5F34C1C-AD5E-4ECA-98A3-AC4E35CB044B}">
      <dgm:prSet/>
      <dgm:spPr/>
      <dgm:t>
        <a:bodyPr/>
        <a:lstStyle/>
        <a:p>
          <a:endParaRPr lang="en-US"/>
        </a:p>
      </dgm:t>
    </dgm:pt>
    <dgm:pt modelId="{A1C8003E-E1D3-4326-8051-8F2BA06498FB}" type="sibTrans" cxnId="{A5F34C1C-AD5E-4ECA-98A3-AC4E35CB044B}">
      <dgm:prSet/>
      <dgm:spPr/>
      <dgm:t>
        <a:bodyPr/>
        <a:lstStyle/>
        <a:p>
          <a:endParaRPr lang="en-US"/>
        </a:p>
      </dgm:t>
    </dgm:pt>
    <dgm:pt modelId="{150CAFC1-0327-423F-AABE-4CCB985720CE}">
      <dgm:prSet phldrT="[Text]" phldr="0"/>
      <dgm:spPr/>
      <dgm:t>
        <a:bodyPr/>
        <a:lstStyle/>
        <a:p>
          <a:pPr rtl="0"/>
          <a:r>
            <a:rPr lang="en-US" dirty="0"/>
            <a:t>Bivariate  analysis</a:t>
          </a:r>
        </a:p>
      </dgm:t>
    </dgm:pt>
    <dgm:pt modelId="{2317719D-EEC3-4801-A3F4-25187EBE5421}" type="parTrans" cxnId="{5A335041-5DC9-4805-A93A-0AA7A2157F85}">
      <dgm:prSet/>
      <dgm:spPr/>
      <dgm:t>
        <a:bodyPr/>
        <a:lstStyle/>
        <a:p>
          <a:endParaRPr lang="en-US"/>
        </a:p>
      </dgm:t>
    </dgm:pt>
    <dgm:pt modelId="{B5F0BCB5-1BFE-4969-9006-CDB1FB4BEAB2}" type="sibTrans" cxnId="{5A335041-5DC9-4805-A93A-0AA7A2157F85}">
      <dgm:prSet/>
      <dgm:spPr/>
      <dgm:t>
        <a:bodyPr/>
        <a:lstStyle/>
        <a:p>
          <a:endParaRPr lang="en-US"/>
        </a:p>
      </dgm:t>
    </dgm:pt>
    <dgm:pt modelId="{E4A3F9DC-9275-49DF-8AC1-29CAE9A03916}">
      <dgm:prSet phldr="0"/>
      <dgm:spPr/>
      <dgm:t>
        <a:bodyPr/>
        <a:lstStyle/>
        <a:p>
          <a:pPr algn="l" rtl="0">
            <a:lnSpc>
              <a:spcPct val="120000"/>
            </a:lnSpc>
          </a:pPr>
          <a:r>
            <a:rPr lang="en-US" dirty="0"/>
            <a:t>Removing the null value rows and columns</a:t>
          </a:r>
        </a:p>
      </dgm:t>
    </dgm:pt>
    <dgm:pt modelId="{4D66552F-C24D-4AB2-A491-A1894DF4539E}" type="parTrans" cxnId="{5A5BA936-1722-4107-8778-CE429DAF0524}">
      <dgm:prSet/>
      <dgm:spPr/>
    </dgm:pt>
    <dgm:pt modelId="{4EECFD09-31E9-4048-8562-7C92F3245C5C}" type="sibTrans" cxnId="{5A5BA936-1722-4107-8778-CE429DAF0524}">
      <dgm:prSet/>
      <dgm:spPr/>
    </dgm:pt>
    <dgm:pt modelId="{0DAFE8D5-84C0-4DDD-9E0B-A0B4ADECA42D}" type="pres">
      <dgm:prSet presAssocID="{95A031D0-B4A6-4F7B-8A66-B481BA3DDF0F}" presName="linearFlow" presStyleCnt="0">
        <dgm:presLayoutVars>
          <dgm:dir/>
          <dgm:animLvl val="lvl"/>
          <dgm:resizeHandles val="exact"/>
        </dgm:presLayoutVars>
      </dgm:prSet>
      <dgm:spPr/>
    </dgm:pt>
    <dgm:pt modelId="{6CE61F14-425B-4CC8-8743-3D5F56294E36}" type="pres">
      <dgm:prSet presAssocID="{9F49FEA3-196B-4CC8-94F4-CD52B5F1030A}" presName="composite" presStyleCnt="0"/>
      <dgm:spPr/>
    </dgm:pt>
    <dgm:pt modelId="{26FE9F2A-0B88-4F06-B151-11EFC38D4322}" type="pres">
      <dgm:prSet presAssocID="{9F49FEA3-196B-4CC8-94F4-CD52B5F1030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EAC699E-F3AD-4807-A7E2-89510E4091E8}" type="pres">
      <dgm:prSet presAssocID="{9F49FEA3-196B-4CC8-94F4-CD52B5F1030A}" presName="descendantText" presStyleLbl="alignAcc1" presStyleIdx="0" presStyleCnt="3">
        <dgm:presLayoutVars>
          <dgm:bulletEnabled val="1"/>
        </dgm:presLayoutVars>
      </dgm:prSet>
      <dgm:spPr/>
    </dgm:pt>
    <dgm:pt modelId="{63F46586-7959-4C47-AF83-8F27B15503DC}" type="pres">
      <dgm:prSet presAssocID="{25BF4132-50C2-4DDF-92FD-93451A0571FD}" presName="sp" presStyleCnt="0"/>
      <dgm:spPr/>
    </dgm:pt>
    <dgm:pt modelId="{6FF0D274-BA0D-4ACC-B0F5-1AFF6293EA44}" type="pres">
      <dgm:prSet presAssocID="{452A927B-E7ED-4706-A844-F8EFCCB5112A}" presName="composite" presStyleCnt="0"/>
      <dgm:spPr/>
    </dgm:pt>
    <dgm:pt modelId="{1DBC2F25-2C2D-4749-BC1E-BF91DDF537F5}" type="pres">
      <dgm:prSet presAssocID="{452A927B-E7ED-4706-A844-F8EFCCB5112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EBBDAF8-2FB5-4A38-9899-55D9EF9B561C}" type="pres">
      <dgm:prSet presAssocID="{452A927B-E7ED-4706-A844-F8EFCCB5112A}" presName="descendantText" presStyleLbl="alignAcc1" presStyleIdx="1" presStyleCnt="3">
        <dgm:presLayoutVars>
          <dgm:bulletEnabled val="1"/>
        </dgm:presLayoutVars>
      </dgm:prSet>
      <dgm:spPr/>
    </dgm:pt>
    <dgm:pt modelId="{9C90975B-5A6B-422C-9E33-96A9AB635E6C}" type="pres">
      <dgm:prSet presAssocID="{F93735F2-3D37-4001-BAF2-D4781E88F41D}" presName="sp" presStyleCnt="0"/>
      <dgm:spPr/>
    </dgm:pt>
    <dgm:pt modelId="{B0D88FF1-EBC7-41CB-851C-8FA639373DBC}" type="pres">
      <dgm:prSet presAssocID="{31B0782B-55C8-4EFE-B1EA-774FEE029170}" presName="composite" presStyleCnt="0"/>
      <dgm:spPr/>
    </dgm:pt>
    <dgm:pt modelId="{B7C90AEA-6996-4C29-8F76-83559331181F}" type="pres">
      <dgm:prSet presAssocID="{31B0782B-55C8-4EFE-B1EA-774FEE02917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C92EC0A-6E79-4BDC-8C08-EC748E5492B0}" type="pres">
      <dgm:prSet presAssocID="{31B0782B-55C8-4EFE-B1EA-774FEE029170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0B374101-84D4-4EDC-B489-951B7D8B0536}" type="presOf" srcId="{150CAFC1-0327-423F-AABE-4CCB985720CE}" destId="{3C92EC0A-6E79-4BDC-8C08-EC748E5492B0}" srcOrd="0" destOrd="1" presId="urn:microsoft.com/office/officeart/2005/8/layout/chevron2"/>
    <dgm:cxn modelId="{4D3FB906-AD17-49BC-9BE4-A5C180B1A0C6}" type="presOf" srcId="{E4A3F9DC-9275-49DF-8AC1-29CAE9A03916}" destId="{FEAC699E-F3AD-4807-A7E2-89510E4091E8}" srcOrd="0" destOrd="0" presId="urn:microsoft.com/office/officeart/2005/8/layout/chevron2"/>
    <dgm:cxn modelId="{10269A07-ADF4-4F4A-8749-9FA104A816C3}" type="presOf" srcId="{16FD1660-7C8D-4B59-BF80-19ACBC107B82}" destId="{3C92EC0A-6E79-4BDC-8C08-EC748E5492B0}" srcOrd="0" destOrd="0" presId="urn:microsoft.com/office/officeart/2005/8/layout/chevron2"/>
    <dgm:cxn modelId="{69AB780C-3BA8-4BFC-A35A-69C4FF50E81E}" type="presOf" srcId="{452A927B-E7ED-4706-A844-F8EFCCB5112A}" destId="{1DBC2F25-2C2D-4749-BC1E-BF91DDF537F5}" srcOrd="0" destOrd="0" presId="urn:microsoft.com/office/officeart/2005/8/layout/chevron2"/>
    <dgm:cxn modelId="{A5F34C1C-AD5E-4ECA-98A3-AC4E35CB044B}" srcId="{31B0782B-55C8-4EFE-B1EA-774FEE029170}" destId="{16FD1660-7C8D-4B59-BF80-19ACBC107B82}" srcOrd="0" destOrd="0" parTransId="{94FD477F-3B85-4DFE-95FB-1860B3F52CC0}" sibTransId="{A1C8003E-E1D3-4326-8051-8F2BA06498FB}"/>
    <dgm:cxn modelId="{E93C3E1D-7181-48F4-953B-0F9B2A83B74D}" srcId="{9F49FEA3-196B-4CC8-94F4-CD52B5F1030A}" destId="{215F9437-89F2-4F3E-92C5-673C690C4AD2}" srcOrd="1" destOrd="0" parTransId="{FF645A15-FB5B-42FE-B951-C55444D880FC}" sibTransId="{4FA8D47F-352C-4D53-AD74-9DF8A8F6E857}"/>
    <dgm:cxn modelId="{D43D461F-8BCC-4836-9345-76F16F1921AC}" type="presOf" srcId="{31B0782B-55C8-4EFE-B1EA-774FEE029170}" destId="{B7C90AEA-6996-4C29-8F76-83559331181F}" srcOrd="0" destOrd="0" presId="urn:microsoft.com/office/officeart/2005/8/layout/chevron2"/>
    <dgm:cxn modelId="{536A3E2D-32F9-45A3-A58A-B426F45264E9}" srcId="{95A031D0-B4A6-4F7B-8A66-B481BA3DDF0F}" destId="{452A927B-E7ED-4706-A844-F8EFCCB5112A}" srcOrd="1" destOrd="0" parTransId="{4EB4E94D-85B3-4A7E-9A55-6C246B7D4A8D}" sibTransId="{F93735F2-3D37-4001-BAF2-D4781E88F41D}"/>
    <dgm:cxn modelId="{5A5BA936-1722-4107-8778-CE429DAF0524}" srcId="{9F49FEA3-196B-4CC8-94F4-CD52B5F1030A}" destId="{E4A3F9DC-9275-49DF-8AC1-29CAE9A03916}" srcOrd="0" destOrd="0" parTransId="{4D66552F-C24D-4AB2-A491-A1894DF4539E}" sibTransId="{4EECFD09-31E9-4048-8562-7C92F3245C5C}"/>
    <dgm:cxn modelId="{412EB13A-6AA0-4407-8666-91312E5EC26C}" srcId="{95A031D0-B4A6-4F7B-8A66-B481BA3DDF0F}" destId="{9F49FEA3-196B-4CC8-94F4-CD52B5F1030A}" srcOrd="0" destOrd="0" parTransId="{29CE449A-36B3-43B5-85ED-C1A8EA13113C}" sibTransId="{25BF4132-50C2-4DDF-92FD-93451A0571FD}"/>
    <dgm:cxn modelId="{9251AC5D-8F05-491C-8F9F-C92E0B2DD239}" type="presOf" srcId="{95A031D0-B4A6-4F7B-8A66-B481BA3DDF0F}" destId="{0DAFE8D5-84C0-4DDD-9E0B-A0B4ADECA42D}" srcOrd="0" destOrd="0" presId="urn:microsoft.com/office/officeart/2005/8/layout/chevron2"/>
    <dgm:cxn modelId="{5A335041-5DC9-4805-A93A-0AA7A2157F85}" srcId="{31B0782B-55C8-4EFE-B1EA-774FEE029170}" destId="{150CAFC1-0327-423F-AABE-4CCB985720CE}" srcOrd="1" destOrd="0" parTransId="{2317719D-EEC3-4801-A3F4-25187EBE5421}" sibTransId="{B5F0BCB5-1BFE-4969-9006-CDB1FB4BEAB2}"/>
    <dgm:cxn modelId="{46044C68-4155-4030-A332-43445FE3ABD3}" srcId="{95A031D0-B4A6-4F7B-8A66-B481BA3DDF0F}" destId="{31B0782B-55C8-4EFE-B1EA-774FEE029170}" srcOrd="2" destOrd="0" parTransId="{F2C57DAF-2A6D-4EAC-9AF9-E688A3BD9FAF}" sibTransId="{A861F844-923D-4FCD-A15C-A789B090402D}"/>
    <dgm:cxn modelId="{5A0DA17E-5512-410D-AD77-B92A12F68694}" srcId="{452A927B-E7ED-4706-A844-F8EFCCB5112A}" destId="{620D944A-BB87-4D33-8875-CE6CA2B24E22}" srcOrd="1" destOrd="0" parTransId="{2AB00860-EC4D-41EC-B9AD-2902EB11BCED}" sibTransId="{7E14C6D3-EE99-432F-BCE5-2E21CD7381F3}"/>
    <dgm:cxn modelId="{BA6A149D-990F-4CD4-8253-92D559050746}" srcId="{452A927B-E7ED-4706-A844-F8EFCCB5112A}" destId="{587D5232-9379-4FFD-BFE8-C42A107F2C1F}" srcOrd="0" destOrd="0" parTransId="{BA544759-4D5C-4613-B84F-A6B355388A26}" sibTransId="{383AD0E3-FA37-4E86-9BC8-DA886889F5B9}"/>
    <dgm:cxn modelId="{7E1E7FA5-AA53-421F-8001-B2B07ED0F30D}" type="presOf" srcId="{9F49FEA3-196B-4CC8-94F4-CD52B5F1030A}" destId="{26FE9F2A-0B88-4F06-B151-11EFC38D4322}" srcOrd="0" destOrd="0" presId="urn:microsoft.com/office/officeart/2005/8/layout/chevron2"/>
    <dgm:cxn modelId="{C69112A7-28D3-4B7B-9473-916A9255C589}" type="presOf" srcId="{215F9437-89F2-4F3E-92C5-673C690C4AD2}" destId="{FEAC699E-F3AD-4807-A7E2-89510E4091E8}" srcOrd="0" destOrd="1" presId="urn:microsoft.com/office/officeart/2005/8/layout/chevron2"/>
    <dgm:cxn modelId="{BDED4BBC-F089-409F-8D14-FE1DD884FCFF}" type="presOf" srcId="{620D944A-BB87-4D33-8875-CE6CA2B24E22}" destId="{1EBBDAF8-2FB5-4A38-9899-55D9EF9B561C}" srcOrd="0" destOrd="1" presId="urn:microsoft.com/office/officeart/2005/8/layout/chevron2"/>
    <dgm:cxn modelId="{D0630BCC-8FC8-426C-A71F-701DCDDD220E}" type="presOf" srcId="{587D5232-9379-4FFD-BFE8-C42A107F2C1F}" destId="{1EBBDAF8-2FB5-4A38-9899-55D9EF9B561C}" srcOrd="0" destOrd="0" presId="urn:microsoft.com/office/officeart/2005/8/layout/chevron2"/>
    <dgm:cxn modelId="{B9A9ABAB-F26C-4911-9015-D762E3BEC250}" type="presParOf" srcId="{0DAFE8D5-84C0-4DDD-9E0B-A0B4ADECA42D}" destId="{6CE61F14-425B-4CC8-8743-3D5F56294E36}" srcOrd="0" destOrd="0" presId="urn:microsoft.com/office/officeart/2005/8/layout/chevron2"/>
    <dgm:cxn modelId="{D29614A1-A455-4736-810B-124E28110530}" type="presParOf" srcId="{6CE61F14-425B-4CC8-8743-3D5F56294E36}" destId="{26FE9F2A-0B88-4F06-B151-11EFC38D4322}" srcOrd="0" destOrd="0" presId="urn:microsoft.com/office/officeart/2005/8/layout/chevron2"/>
    <dgm:cxn modelId="{CF1A1228-A828-4368-AAD4-91DA86A7F6D0}" type="presParOf" srcId="{6CE61F14-425B-4CC8-8743-3D5F56294E36}" destId="{FEAC699E-F3AD-4807-A7E2-89510E4091E8}" srcOrd="1" destOrd="0" presId="urn:microsoft.com/office/officeart/2005/8/layout/chevron2"/>
    <dgm:cxn modelId="{5AE27DFF-A17C-4C70-A9E0-F951A4761C00}" type="presParOf" srcId="{0DAFE8D5-84C0-4DDD-9E0B-A0B4ADECA42D}" destId="{63F46586-7959-4C47-AF83-8F27B15503DC}" srcOrd="1" destOrd="0" presId="urn:microsoft.com/office/officeart/2005/8/layout/chevron2"/>
    <dgm:cxn modelId="{088E35CC-C44E-42F4-B0F0-8C7C89640C0A}" type="presParOf" srcId="{0DAFE8D5-84C0-4DDD-9E0B-A0B4ADECA42D}" destId="{6FF0D274-BA0D-4ACC-B0F5-1AFF6293EA44}" srcOrd="2" destOrd="0" presId="urn:microsoft.com/office/officeart/2005/8/layout/chevron2"/>
    <dgm:cxn modelId="{1CB8AF28-4459-4540-854C-2CF1B89F210A}" type="presParOf" srcId="{6FF0D274-BA0D-4ACC-B0F5-1AFF6293EA44}" destId="{1DBC2F25-2C2D-4749-BC1E-BF91DDF537F5}" srcOrd="0" destOrd="0" presId="urn:microsoft.com/office/officeart/2005/8/layout/chevron2"/>
    <dgm:cxn modelId="{295C0128-CABD-4450-86F8-5CA01254AB7B}" type="presParOf" srcId="{6FF0D274-BA0D-4ACC-B0F5-1AFF6293EA44}" destId="{1EBBDAF8-2FB5-4A38-9899-55D9EF9B561C}" srcOrd="1" destOrd="0" presId="urn:microsoft.com/office/officeart/2005/8/layout/chevron2"/>
    <dgm:cxn modelId="{730779B2-6386-4346-9A3E-A2D314687102}" type="presParOf" srcId="{0DAFE8D5-84C0-4DDD-9E0B-A0B4ADECA42D}" destId="{9C90975B-5A6B-422C-9E33-96A9AB635E6C}" srcOrd="3" destOrd="0" presId="urn:microsoft.com/office/officeart/2005/8/layout/chevron2"/>
    <dgm:cxn modelId="{82D85134-8CE9-4D61-845C-8636F370C0EA}" type="presParOf" srcId="{0DAFE8D5-84C0-4DDD-9E0B-A0B4ADECA42D}" destId="{B0D88FF1-EBC7-41CB-851C-8FA639373DBC}" srcOrd="4" destOrd="0" presId="urn:microsoft.com/office/officeart/2005/8/layout/chevron2"/>
    <dgm:cxn modelId="{F567E973-869F-4367-9C74-5C6FBDC61712}" type="presParOf" srcId="{B0D88FF1-EBC7-41CB-851C-8FA639373DBC}" destId="{B7C90AEA-6996-4C29-8F76-83559331181F}" srcOrd="0" destOrd="0" presId="urn:microsoft.com/office/officeart/2005/8/layout/chevron2"/>
    <dgm:cxn modelId="{3A86E68C-225B-4CC6-B414-33DAF6FEA5F1}" type="presParOf" srcId="{B0D88FF1-EBC7-41CB-851C-8FA639373DBC}" destId="{3C92EC0A-6E79-4BDC-8C08-EC748E5492B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98703-0B0D-4B0D-8640-99CD688787FE}">
      <dsp:nvSpPr>
        <dsp:cNvPr id="0" name=""/>
        <dsp:cNvSpPr/>
      </dsp:nvSpPr>
      <dsp:spPr>
        <a:xfrm>
          <a:off x="0" y="1614"/>
          <a:ext cx="10287000" cy="8184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CD617-ADC4-4B78-AC76-FB589AFCB303}">
      <dsp:nvSpPr>
        <dsp:cNvPr id="0" name=""/>
        <dsp:cNvSpPr/>
      </dsp:nvSpPr>
      <dsp:spPr>
        <a:xfrm>
          <a:off x="247587" y="185770"/>
          <a:ext cx="450158" cy="4501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268F1-F66A-497C-851F-CE649AA81A19}">
      <dsp:nvSpPr>
        <dsp:cNvPr id="0" name=""/>
        <dsp:cNvSpPr/>
      </dsp:nvSpPr>
      <dsp:spPr>
        <a:xfrm>
          <a:off x="945333" y="1614"/>
          <a:ext cx="9341666" cy="818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21" tIns="86621" rIns="86621" bIns="866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Objective and Problem Statement</a:t>
          </a:r>
        </a:p>
      </dsp:txBody>
      <dsp:txXfrm>
        <a:off x="945333" y="1614"/>
        <a:ext cx="9341666" cy="818470"/>
      </dsp:txXfrm>
    </dsp:sp>
    <dsp:sp modelId="{F191BF3F-C98C-4A31-89DE-45983CDEA25E}">
      <dsp:nvSpPr>
        <dsp:cNvPr id="0" name=""/>
        <dsp:cNvSpPr/>
      </dsp:nvSpPr>
      <dsp:spPr>
        <a:xfrm>
          <a:off x="0" y="1024703"/>
          <a:ext cx="10287000" cy="8184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A0835-D77E-48AE-A4BF-082BAD28E8DE}">
      <dsp:nvSpPr>
        <dsp:cNvPr id="0" name=""/>
        <dsp:cNvSpPr/>
      </dsp:nvSpPr>
      <dsp:spPr>
        <a:xfrm>
          <a:off x="247587" y="1208858"/>
          <a:ext cx="450158" cy="4501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06387-0E9C-404E-B03D-21447A476DD8}">
      <dsp:nvSpPr>
        <dsp:cNvPr id="0" name=""/>
        <dsp:cNvSpPr/>
      </dsp:nvSpPr>
      <dsp:spPr>
        <a:xfrm>
          <a:off x="945333" y="1024703"/>
          <a:ext cx="4629150" cy="818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21" tIns="86621" rIns="86621" bIns="866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Approach </a:t>
          </a:r>
          <a:endParaRPr lang="en-US" sz="2200" kern="1200" dirty="0">
            <a:latin typeface="Trade Gothic Next Cond"/>
          </a:endParaRPr>
        </a:p>
      </dsp:txBody>
      <dsp:txXfrm>
        <a:off x="945333" y="1024703"/>
        <a:ext cx="4629150" cy="818470"/>
      </dsp:txXfrm>
    </dsp:sp>
    <dsp:sp modelId="{C4D7AE2D-6646-4627-92A5-37ACFCDD4579}">
      <dsp:nvSpPr>
        <dsp:cNvPr id="0" name=""/>
        <dsp:cNvSpPr/>
      </dsp:nvSpPr>
      <dsp:spPr>
        <a:xfrm>
          <a:off x="5574483" y="1024703"/>
          <a:ext cx="4712516" cy="818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21" tIns="86621" rIns="86621" bIns="8662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rade Gothic Next Cond"/>
            </a:rPr>
            <a:t>1.</a:t>
          </a:r>
          <a:r>
            <a:rPr lang="en-US" sz="1800" kern="1200" dirty="0"/>
            <a:t>Problem Solving </a:t>
          </a:r>
        </a:p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rade Gothic Next Cond"/>
            </a:rPr>
            <a:t>2. Data </a:t>
          </a:r>
          <a:r>
            <a:rPr lang="en-US" sz="1800" kern="1200" dirty="0"/>
            <a:t> analysis</a:t>
          </a:r>
        </a:p>
      </dsp:txBody>
      <dsp:txXfrm>
        <a:off x="5574483" y="1024703"/>
        <a:ext cx="4712516" cy="818470"/>
      </dsp:txXfrm>
    </dsp:sp>
    <dsp:sp modelId="{54BEBFA0-189D-4553-8B9E-91684E972F39}">
      <dsp:nvSpPr>
        <dsp:cNvPr id="0" name=""/>
        <dsp:cNvSpPr/>
      </dsp:nvSpPr>
      <dsp:spPr>
        <a:xfrm>
          <a:off x="0" y="2047791"/>
          <a:ext cx="10287000" cy="8184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5F49F-EAB9-4B0B-9058-387EBDB2CB81}">
      <dsp:nvSpPr>
        <dsp:cNvPr id="0" name=""/>
        <dsp:cNvSpPr/>
      </dsp:nvSpPr>
      <dsp:spPr>
        <a:xfrm>
          <a:off x="247587" y="2231947"/>
          <a:ext cx="450158" cy="4501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CD798-EEFA-4BBE-9140-372AD31A7502}">
      <dsp:nvSpPr>
        <dsp:cNvPr id="0" name=""/>
        <dsp:cNvSpPr/>
      </dsp:nvSpPr>
      <dsp:spPr>
        <a:xfrm>
          <a:off x="945333" y="2047791"/>
          <a:ext cx="9341666" cy="818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21" tIns="86621" rIns="86621" bIns="866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Business review of Statistical analysis</a:t>
          </a:r>
        </a:p>
      </dsp:txBody>
      <dsp:txXfrm>
        <a:off x="945333" y="2047791"/>
        <a:ext cx="9341666" cy="818470"/>
      </dsp:txXfrm>
    </dsp:sp>
    <dsp:sp modelId="{60C0FF26-53A7-4630-9024-3E794DF15362}">
      <dsp:nvSpPr>
        <dsp:cNvPr id="0" name=""/>
        <dsp:cNvSpPr/>
      </dsp:nvSpPr>
      <dsp:spPr>
        <a:xfrm>
          <a:off x="0" y="3070879"/>
          <a:ext cx="10287000" cy="8184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65A9D5-58AD-4CD3-97B9-7AE42A5918A6}">
      <dsp:nvSpPr>
        <dsp:cNvPr id="0" name=""/>
        <dsp:cNvSpPr/>
      </dsp:nvSpPr>
      <dsp:spPr>
        <a:xfrm>
          <a:off x="247587" y="3255035"/>
          <a:ext cx="450158" cy="4501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DB752-6A71-4222-B433-FBB4F42CA6E3}">
      <dsp:nvSpPr>
        <dsp:cNvPr id="0" name=""/>
        <dsp:cNvSpPr/>
      </dsp:nvSpPr>
      <dsp:spPr>
        <a:xfrm>
          <a:off x="945333" y="3070879"/>
          <a:ext cx="9341666" cy="818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21" tIns="86621" rIns="86621" bIns="866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Summary</a:t>
          </a:r>
        </a:p>
      </dsp:txBody>
      <dsp:txXfrm>
        <a:off x="945333" y="3070879"/>
        <a:ext cx="9341666" cy="8184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CE063-1DF8-4E21-A896-467CE6202D8C}">
      <dsp:nvSpPr>
        <dsp:cNvPr id="0" name=""/>
        <dsp:cNvSpPr/>
      </dsp:nvSpPr>
      <dsp:spPr>
        <a:xfrm rot="16200000">
          <a:off x="-1527323" y="1530798"/>
          <a:ext cx="4281054" cy="121945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2249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rade Gothic Next Cond"/>
            </a:rPr>
            <a:t>POLITICAL</a:t>
          </a:r>
          <a:endParaRPr lang="en-US" sz="18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rade Gothic Next Cond"/>
            </a:rPr>
            <a:t>Stable political scenario has led to increase purchases</a:t>
          </a:r>
        </a:p>
      </dsp:txBody>
      <dsp:txXfrm rot="5400000">
        <a:off x="3476" y="856210"/>
        <a:ext cx="1219456" cy="2568632"/>
      </dsp:txXfrm>
    </dsp:sp>
    <dsp:sp modelId="{7BEA5FE1-1B72-4452-B04D-0E56519CB0B0}">
      <dsp:nvSpPr>
        <dsp:cNvPr id="0" name=""/>
        <dsp:cNvSpPr/>
      </dsp:nvSpPr>
      <dsp:spPr>
        <a:xfrm rot="16200000">
          <a:off x="-216407" y="1530798"/>
          <a:ext cx="4281054" cy="121945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2249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rade Gothic Next Cond"/>
            </a:rPr>
            <a:t>ECONOMIC</a:t>
          </a:r>
          <a:endParaRPr lang="en-US" sz="18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rade Gothic Next Cond"/>
            </a:rPr>
            <a:t>In hand money has not increased but costs have increased</a:t>
          </a:r>
        </a:p>
      </dsp:txBody>
      <dsp:txXfrm rot="5400000">
        <a:off x="1314392" y="856210"/>
        <a:ext cx="1219456" cy="2568632"/>
      </dsp:txXfrm>
    </dsp:sp>
    <dsp:sp modelId="{7A5549C9-836C-4164-B78D-7BA76309EB58}">
      <dsp:nvSpPr>
        <dsp:cNvPr id="0" name=""/>
        <dsp:cNvSpPr/>
      </dsp:nvSpPr>
      <dsp:spPr>
        <a:xfrm rot="16200000">
          <a:off x="1094509" y="1530798"/>
          <a:ext cx="4281054" cy="121945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2249" bIns="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rade Gothic Next Cond"/>
            </a:rPr>
            <a:t> SOCIAL</a:t>
          </a:r>
          <a:endParaRPr lang="en-US" sz="18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Purchasing power has been impacted</a:t>
          </a:r>
          <a:endParaRPr lang="en-US" sz="1400" kern="1200" dirty="0">
            <a:latin typeface="Trade Gothic Next Cond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rade Gothic Next Cond"/>
            </a:rPr>
            <a:t>Consumerism is high</a:t>
          </a:r>
        </a:p>
      </dsp:txBody>
      <dsp:txXfrm rot="5400000">
        <a:off x="2625308" y="856210"/>
        <a:ext cx="1219456" cy="2568632"/>
      </dsp:txXfrm>
    </dsp:sp>
    <dsp:sp modelId="{D2A99D99-DAB6-4A96-A20A-B012833B7C74}">
      <dsp:nvSpPr>
        <dsp:cNvPr id="0" name=""/>
        <dsp:cNvSpPr/>
      </dsp:nvSpPr>
      <dsp:spPr>
        <a:xfrm rot="16200000">
          <a:off x="2405425" y="1530798"/>
          <a:ext cx="4281054" cy="121945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2249" bIns="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rade Gothic Next Cond"/>
            </a:rPr>
            <a:t>TECH </a:t>
          </a:r>
          <a:endParaRPr lang="en-US" sz="18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rade Gothic Next Cond"/>
            </a:rPr>
            <a:t>Easier Paperwork to get loan </a:t>
          </a:r>
        </a:p>
      </dsp:txBody>
      <dsp:txXfrm rot="5400000">
        <a:off x="3936224" y="856210"/>
        <a:ext cx="1219456" cy="2568632"/>
      </dsp:txXfrm>
    </dsp:sp>
    <dsp:sp modelId="{5B287178-E321-4F97-AA90-F9684403D35D}">
      <dsp:nvSpPr>
        <dsp:cNvPr id="0" name=""/>
        <dsp:cNvSpPr/>
      </dsp:nvSpPr>
      <dsp:spPr>
        <a:xfrm rot="16200000">
          <a:off x="3716341" y="1530798"/>
          <a:ext cx="4281054" cy="121945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2249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rade Gothic Next Cond"/>
            </a:rPr>
            <a:t>LEGAL</a:t>
          </a:r>
          <a:endParaRPr lang="en-US" sz="18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rade Gothic Next Cond"/>
            </a:rPr>
            <a:t>The public </a:t>
          </a:r>
          <a:r>
            <a:rPr lang="en-US" sz="1400" kern="1200" dirty="0" err="1">
              <a:latin typeface="Trade Gothic Next Cond"/>
            </a:rPr>
            <a:t>deliquency</a:t>
          </a:r>
          <a:r>
            <a:rPr lang="en-US" sz="1400" kern="1200" dirty="0">
              <a:latin typeface="Trade Gothic Next Cond"/>
            </a:rPr>
            <a:t> has not changed and more rigid verification needs to be done</a:t>
          </a:r>
        </a:p>
      </dsp:txBody>
      <dsp:txXfrm rot="5400000">
        <a:off x="5247140" y="856210"/>
        <a:ext cx="1219456" cy="25686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E9F2A-0B88-4F06-B151-11EFC38D4322}">
      <dsp:nvSpPr>
        <dsp:cNvPr id="0" name=""/>
        <dsp:cNvSpPr/>
      </dsp:nvSpPr>
      <dsp:spPr>
        <a:xfrm rot="5400000">
          <a:off x="-219579" y="221024"/>
          <a:ext cx="1463861" cy="10247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rade Gothic Next Cond"/>
            </a:rPr>
            <a:t>DATA CLEANING</a:t>
          </a:r>
          <a:endParaRPr lang="en-US" sz="1300" kern="1200" dirty="0"/>
        </a:p>
      </dsp:txBody>
      <dsp:txXfrm rot="-5400000">
        <a:off x="1" y="513797"/>
        <a:ext cx="1024703" cy="439158"/>
      </dsp:txXfrm>
    </dsp:sp>
    <dsp:sp modelId="{FEAC699E-F3AD-4807-A7E2-89510E4091E8}">
      <dsp:nvSpPr>
        <dsp:cNvPr id="0" name=""/>
        <dsp:cNvSpPr/>
      </dsp:nvSpPr>
      <dsp:spPr>
        <a:xfrm rot="5400000">
          <a:off x="4457634" y="-3431485"/>
          <a:ext cx="951510" cy="78173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Removing the null value rows and columns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Removing outliers</a:t>
          </a:r>
        </a:p>
      </dsp:txBody>
      <dsp:txXfrm rot="-5400000">
        <a:off x="1024704" y="47894"/>
        <a:ext cx="7770922" cy="858612"/>
      </dsp:txXfrm>
    </dsp:sp>
    <dsp:sp modelId="{1DBC2F25-2C2D-4749-BC1E-BF91DDF537F5}">
      <dsp:nvSpPr>
        <dsp:cNvPr id="0" name=""/>
        <dsp:cNvSpPr/>
      </dsp:nvSpPr>
      <dsp:spPr>
        <a:xfrm rot="5400000">
          <a:off x="-219579" y="1488976"/>
          <a:ext cx="1463861" cy="10247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rade Gothic Next Cond"/>
            </a:rPr>
            <a:t>DATA PREPARATION</a:t>
          </a:r>
          <a:endParaRPr lang="en-US" sz="1300" kern="1200" dirty="0"/>
        </a:p>
      </dsp:txBody>
      <dsp:txXfrm rot="-5400000">
        <a:off x="1" y="1781749"/>
        <a:ext cx="1024703" cy="439158"/>
      </dsp:txXfrm>
    </dsp:sp>
    <dsp:sp modelId="{1EBBDAF8-2FB5-4A38-9899-55D9EF9B561C}">
      <dsp:nvSpPr>
        <dsp:cNvPr id="0" name=""/>
        <dsp:cNvSpPr/>
      </dsp:nvSpPr>
      <dsp:spPr>
        <a:xfrm rot="5400000">
          <a:off x="4457634" y="-2163533"/>
          <a:ext cx="951510" cy="78173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rade Gothic Next Cond"/>
            </a:rPr>
            <a:t> </a:t>
          </a:r>
          <a:r>
            <a:rPr lang="en-US" sz="2400" kern="1200" dirty="0"/>
            <a:t>Formatting the data by stripping extra characters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Dropping the irrelevant columns and rows</a:t>
          </a:r>
        </a:p>
      </dsp:txBody>
      <dsp:txXfrm rot="-5400000">
        <a:off x="1024704" y="1315846"/>
        <a:ext cx="7770922" cy="858612"/>
      </dsp:txXfrm>
    </dsp:sp>
    <dsp:sp modelId="{B7C90AEA-6996-4C29-8F76-83559331181F}">
      <dsp:nvSpPr>
        <dsp:cNvPr id="0" name=""/>
        <dsp:cNvSpPr/>
      </dsp:nvSpPr>
      <dsp:spPr>
        <a:xfrm rot="5400000">
          <a:off x="-219579" y="2756927"/>
          <a:ext cx="1463861" cy="10247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rade Gothic Next Cond"/>
            </a:rPr>
            <a:t> </a:t>
          </a:r>
          <a:r>
            <a:rPr lang="en-US" sz="1300" u="sng" kern="1200" dirty="0"/>
            <a:t>Exploratory Data Analysis</a:t>
          </a:r>
        </a:p>
      </dsp:txBody>
      <dsp:txXfrm rot="-5400000">
        <a:off x="1" y="3049700"/>
        <a:ext cx="1024703" cy="439158"/>
      </dsp:txXfrm>
    </dsp:sp>
    <dsp:sp modelId="{3C92EC0A-6E79-4BDC-8C08-EC748E5492B0}">
      <dsp:nvSpPr>
        <dsp:cNvPr id="0" name=""/>
        <dsp:cNvSpPr/>
      </dsp:nvSpPr>
      <dsp:spPr>
        <a:xfrm rot="5400000">
          <a:off x="4457634" y="-895581"/>
          <a:ext cx="951510" cy="78173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Univariate analysis 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Bivariate  analysis</a:t>
          </a:r>
        </a:p>
      </dsp:txBody>
      <dsp:txXfrm rot="-5400000">
        <a:off x="1024704" y="2583798"/>
        <a:ext cx="7770922" cy="858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62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0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2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0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05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9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11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5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6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3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7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ommons.wikimedia.org/wiki/Category:International_Institute_of_Information_Technology,_Bangalor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Category:International_Institute_of_Information_Technology,_Bangalor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Category:International_Institute_of_Information_Technology,_Bangalor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Category:International_Institute_of_Information_Technology,_Bangalor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Category:International_Institute_of_Information_Technology,_Bangalor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Category:International_Institute_of_Information_Technology,_Bangalor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Category:International_Institute_of_Information_Technology,_Bangalor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Category:International_Institute_of_Information_Technology,_Bangalor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Category:International_Institute_of_Information_Technology,_Bangalor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Category:International_Institute_of_Information_Technology,_Bangalor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Category:International_Institute_of_Information_Technology,_Bangalor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Category:International_Institute_of_Information_Technology,_Bangalore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Category:International_Institute_of_Information_Technology,_Bangalor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Category:International_Institute_of_Information_Technology,_Bangalor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Category:International_Institute_of_Information_Technology,_Bangalor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hyperlink" Target="https://commons.wikimedia.org/wiki/Category:International_Institute_of_Information_Technology,_Bangalore" TargetMode="External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hyperlink" Target="https://commons.wikimedia.org/wiki/Category:International_Institute_of_Information_Technology,_Bangalore" TargetMode="External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png"/><Relationship Id="rId9" Type="http://schemas.microsoft.com/office/2007/relationships/diagramDrawing" Target="../diagrams/drawin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Category:International_Institute_of_Information_Technology,_Bangalor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Category:International_Institute_of_Information_Technology,_Bangalor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1AE0BA55-0350-D141-8309-1B169B897E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13" b="1678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EB96CAC-5A33-8303-9C73-1B3220A5D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524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0159" y="2211977"/>
            <a:ext cx="3535679" cy="1450961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600"/>
              <a:t>Lending club –loan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8" y="4244336"/>
            <a:ext cx="3048000" cy="8775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Presented by Arun Prakash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54BE46-239F-BB50-4643-61FF5943B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>
            <a:extLst>
              <a:ext uri="{FF2B5EF4-FFF2-40B4-BE49-F238E27FC236}">
                <a16:creationId xmlns:a16="http://schemas.microsoft.com/office/drawing/2014/main" id="{5812A76E-F09B-9FBF-B9DE-806B9F1D5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5542" y="5985995"/>
            <a:ext cx="939338" cy="9127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8FEA91-7ADE-A1A3-5EAC-8AEB71944F50}"/>
              </a:ext>
            </a:extLst>
          </p:cNvPr>
          <p:cNvSpPr txBox="1"/>
          <p:nvPr/>
        </p:nvSpPr>
        <p:spPr>
          <a:xfrm>
            <a:off x="50511" y="6968259"/>
            <a:ext cx="383887" cy="1651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00">
                <a:hlinkClick r:id="rId4"/>
              </a:rPr>
              <a:t>This Photo</a:t>
            </a:r>
            <a:r>
              <a:rPr lang="en-US" sz="500"/>
              <a:t> by Unknown author is licensed under </a:t>
            </a:r>
            <a:r>
              <a:rPr lang="en-US" sz="500">
                <a:hlinkClick r:id="rId5"/>
              </a:rPr>
              <a:t>CC BY-SA</a:t>
            </a:r>
            <a:r>
              <a:rPr lang="en-US" sz="500"/>
              <a:t>.</a:t>
            </a:r>
          </a:p>
        </p:txBody>
      </p:sp>
      <p:pic>
        <p:nvPicPr>
          <p:cNvPr id="10" name="Picture 4" descr="upGrad Review - Top Edtech Startup | Eduvoice | Edtech Startups">
            <a:extLst>
              <a:ext uri="{FF2B5EF4-FFF2-40B4-BE49-F238E27FC236}">
                <a16:creationId xmlns:a16="http://schemas.microsoft.com/office/drawing/2014/main" id="{82AA7DCE-DC90-62EB-82FF-BA63C21D8B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0440" y="5980981"/>
            <a:ext cx="1119158" cy="87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4B6B-C2A3-90FA-9348-A241C851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292" y="478744"/>
            <a:ext cx="6972300" cy="2255794"/>
          </a:xfrm>
        </p:spPr>
        <p:txBody>
          <a:bodyPr>
            <a:normAutofit/>
          </a:bodyPr>
          <a:lstStyle/>
          <a:p>
            <a:r>
              <a:rPr lang="en-US" dirty="0"/>
              <a:t>univariate analysis-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E61E0-D85B-84D2-E420-F0499D749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79056" y="2060726"/>
            <a:ext cx="6430273" cy="186980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DDB1665-6E45-1038-6EA6-21AE47A38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585" y="180941"/>
            <a:ext cx="1174865" cy="829610"/>
          </a:xfrm>
          <a:prstGeom prst="rect">
            <a:avLst/>
          </a:prstGeom>
        </p:spPr>
      </p:pic>
      <p:pic>
        <p:nvPicPr>
          <p:cNvPr id="7" name="Picture 4" descr="upGrad Review - Top Edtech Startup | Eduvoice | Edtech Startups">
            <a:extLst>
              <a:ext uri="{FF2B5EF4-FFF2-40B4-BE49-F238E27FC236}">
                <a16:creationId xmlns:a16="http://schemas.microsoft.com/office/drawing/2014/main" id="{188858EE-EC6F-B642-8CA7-0306E0D92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2367" y="-4183"/>
            <a:ext cx="1119158" cy="87171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A1322A-0401-E4A3-AE28-9D1686D8DBC4}"/>
              </a:ext>
            </a:extLst>
          </p:cNvPr>
          <p:cNvSpPr txBox="1">
            <a:spLocks/>
          </p:cNvSpPr>
          <p:nvPr/>
        </p:nvSpPr>
        <p:spPr>
          <a:xfrm>
            <a:off x="6895381" y="2011843"/>
            <a:ext cx="6430273" cy="18698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ea typeface="+mn-lt"/>
                <a:cs typeface="+mn-lt"/>
              </a:rPr>
              <a:t>Address State 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Many of the defaulters are from CA and NY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4AD216BC-4AB0-EAC6-C066-6EE490B6A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749" y="1442507"/>
            <a:ext cx="6438180" cy="523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76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4B6B-C2A3-90FA-9348-A241C851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292" y="478744"/>
            <a:ext cx="6972300" cy="2255794"/>
          </a:xfrm>
        </p:spPr>
        <p:txBody>
          <a:bodyPr>
            <a:normAutofit/>
          </a:bodyPr>
          <a:lstStyle/>
          <a:p>
            <a:r>
              <a:rPr lang="en-US" dirty="0"/>
              <a:t>univariate analysis-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E61E0-D85B-84D2-E420-F0499D749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79056" y="2060726"/>
            <a:ext cx="6430273" cy="186980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DDB1665-6E45-1038-6EA6-21AE47A38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585" y="180941"/>
            <a:ext cx="1174865" cy="829610"/>
          </a:xfrm>
          <a:prstGeom prst="rect">
            <a:avLst/>
          </a:prstGeom>
        </p:spPr>
      </p:pic>
      <p:pic>
        <p:nvPicPr>
          <p:cNvPr id="7" name="Picture 4" descr="upGrad Review - Top Edtech Startup | Eduvoice | Edtech Startups">
            <a:extLst>
              <a:ext uri="{FF2B5EF4-FFF2-40B4-BE49-F238E27FC236}">
                <a16:creationId xmlns:a16="http://schemas.microsoft.com/office/drawing/2014/main" id="{188858EE-EC6F-B642-8CA7-0306E0D92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2367" y="-4183"/>
            <a:ext cx="1119158" cy="87171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A1322A-0401-E4A3-AE28-9D1686D8DBC4}"/>
              </a:ext>
            </a:extLst>
          </p:cNvPr>
          <p:cNvSpPr txBox="1">
            <a:spLocks/>
          </p:cNvSpPr>
          <p:nvPr/>
        </p:nvSpPr>
        <p:spPr>
          <a:xfrm>
            <a:off x="6895381" y="2011843"/>
            <a:ext cx="5121934" cy="18698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ea typeface="+mn-lt"/>
                <a:cs typeface="+mn-lt"/>
              </a:rPr>
              <a:t>Interest Rate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#Most defaulters received interest at the rate of 11.5-17%  against median interest of all borrowers of 10%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#Some defaulters received loans at more than 22.5%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4E8C419B-4F12-F009-70A8-39145E215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3" y="1544128"/>
            <a:ext cx="6754483" cy="484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44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4B6B-C2A3-90FA-9348-A241C851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bivariate analysis-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E61E0-D85B-84D2-E420-F0499D749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79056" y="2060726"/>
            <a:ext cx="6430273" cy="18698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Home Ownership vs Loan Amount</a:t>
            </a:r>
          </a:p>
          <a:p>
            <a:r>
              <a:rPr lang="en-US" dirty="0"/>
              <a:t>IIn case of "Charged of Loans"- </a:t>
            </a:r>
            <a:r>
              <a:rPr lang="en-US" dirty="0">
                <a:ea typeface="+mn-lt"/>
                <a:cs typeface="+mn-lt"/>
              </a:rPr>
              <a:t>Most of the defaulters whose home ownership is 'MORTGAGE  and RENT ".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DDB1665-6E45-1038-6EA6-21AE47A38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585" y="180941"/>
            <a:ext cx="1174865" cy="829610"/>
          </a:xfrm>
          <a:prstGeom prst="rect">
            <a:avLst/>
          </a:prstGeom>
        </p:spPr>
      </p:pic>
      <p:pic>
        <p:nvPicPr>
          <p:cNvPr id="7" name="Picture 4" descr="upGrad Review - Top Edtech Startup | Eduvoice | Edtech Startups">
            <a:extLst>
              <a:ext uri="{FF2B5EF4-FFF2-40B4-BE49-F238E27FC236}">
                <a16:creationId xmlns:a16="http://schemas.microsoft.com/office/drawing/2014/main" id="{188858EE-EC6F-B642-8CA7-0306E0D92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2367" y="-4183"/>
            <a:ext cx="1119158" cy="871718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744DF58B-CB01-E3D2-FE4A-4A29D0BB7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928" y="2389686"/>
            <a:ext cx="5201728" cy="406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3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4B6B-C2A3-90FA-9348-A241C851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bivariate analysis-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E61E0-D85B-84D2-E420-F0499D749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79056" y="2060726"/>
            <a:ext cx="6113971" cy="18698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Purpose  vs Loan Amount</a:t>
            </a:r>
          </a:p>
          <a:p>
            <a:r>
              <a:rPr lang="en-US" dirty="0"/>
              <a:t>IIn case of "Charged off Loans"- </a:t>
            </a:r>
            <a:r>
              <a:rPr lang="en-US" dirty="0">
                <a:ea typeface="+mn-lt"/>
                <a:cs typeface="+mn-lt"/>
              </a:rPr>
              <a:t>Most defaulters took loan had small business'  or had to pay of Credit Card Debt.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DDB1665-6E45-1038-6EA6-21AE47A38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585" y="180941"/>
            <a:ext cx="1174865" cy="829610"/>
          </a:xfrm>
          <a:prstGeom prst="rect">
            <a:avLst/>
          </a:prstGeom>
        </p:spPr>
      </p:pic>
      <p:pic>
        <p:nvPicPr>
          <p:cNvPr id="7" name="Picture 4" descr="upGrad Review - Top Edtech Startup | Eduvoice | Edtech Startups">
            <a:extLst>
              <a:ext uri="{FF2B5EF4-FFF2-40B4-BE49-F238E27FC236}">
                <a16:creationId xmlns:a16="http://schemas.microsoft.com/office/drawing/2014/main" id="{188858EE-EC6F-B642-8CA7-0306E0D92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2367" y="-4183"/>
            <a:ext cx="1119158" cy="871718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E00C324D-833F-90E8-1825-81A14B9FB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68" y="2063165"/>
            <a:ext cx="5575539" cy="455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54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4B6B-C2A3-90FA-9348-A241C851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bivariate analysis-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E61E0-D85B-84D2-E420-F0499D749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79056" y="2060726"/>
            <a:ext cx="6113971" cy="18698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Annual Income vs  Loan Amount</a:t>
            </a:r>
          </a:p>
          <a:p>
            <a:r>
              <a:rPr lang="en-US" dirty="0"/>
              <a:t>IIn case of "Charged off Loans"- </a:t>
            </a:r>
            <a:r>
              <a:rPr lang="en-US" dirty="0">
                <a:ea typeface="+mn-lt"/>
                <a:cs typeface="+mn-lt"/>
              </a:rPr>
              <a:t>Only high income people with salary higher than 23500$ took more than 30000$ loan amount.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DDB1665-6E45-1038-6EA6-21AE47A38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585" y="180941"/>
            <a:ext cx="1174865" cy="829610"/>
          </a:xfrm>
          <a:prstGeom prst="rect">
            <a:avLst/>
          </a:prstGeom>
        </p:spPr>
      </p:pic>
      <p:pic>
        <p:nvPicPr>
          <p:cNvPr id="7" name="Picture 4" descr="upGrad Review - Top Edtech Startup | Eduvoice | Edtech Startups">
            <a:extLst>
              <a:ext uri="{FF2B5EF4-FFF2-40B4-BE49-F238E27FC236}">
                <a16:creationId xmlns:a16="http://schemas.microsoft.com/office/drawing/2014/main" id="{188858EE-EC6F-B642-8CA7-0306E0D92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2367" y="-4183"/>
            <a:ext cx="1119158" cy="871718"/>
          </a:xfrm>
          <a:prstGeom prst="rect">
            <a:avLst/>
          </a:prstGeom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CCCEA4C2-46EF-CAD3-022C-0D83B3CF1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665" y="2258991"/>
            <a:ext cx="5446143" cy="449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08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4B6B-C2A3-90FA-9348-A241C851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bivariate analysis-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E61E0-D85B-84D2-E420-F0499D749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5358" y="2075103"/>
            <a:ext cx="6113971" cy="18698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Employment Length vs loan Amount . </a:t>
            </a:r>
          </a:p>
          <a:p>
            <a:r>
              <a:rPr lang="en-US" b="1" dirty="0"/>
              <a:t>In case of Charged of Loans-</a:t>
            </a:r>
            <a:r>
              <a:rPr lang="en-US" dirty="0">
                <a:ea typeface="+mn-lt"/>
                <a:cs typeface="+mn-lt"/>
              </a:rPr>
              <a:t>Most defaulters  have 10+yrs experience and loan amount is 14k+</a:t>
            </a:r>
            <a:endParaRPr lang="en-US" b="1" dirty="0">
              <a:ea typeface="+mn-lt"/>
              <a:cs typeface="+mn-lt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DDB1665-6E45-1038-6EA6-21AE47A38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585" y="180941"/>
            <a:ext cx="1174865" cy="829610"/>
          </a:xfrm>
          <a:prstGeom prst="rect">
            <a:avLst/>
          </a:prstGeom>
        </p:spPr>
      </p:pic>
      <p:pic>
        <p:nvPicPr>
          <p:cNvPr id="7" name="Picture 4" descr="upGrad Review - Top Edtech Startup | Eduvoice | Edtech Startups">
            <a:extLst>
              <a:ext uri="{FF2B5EF4-FFF2-40B4-BE49-F238E27FC236}">
                <a16:creationId xmlns:a16="http://schemas.microsoft.com/office/drawing/2014/main" id="{188858EE-EC6F-B642-8CA7-0306E0D92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2367" y="-4183"/>
            <a:ext cx="1119158" cy="871718"/>
          </a:xfrm>
          <a:prstGeom prst="rect">
            <a:avLst/>
          </a:prstGeom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9C87AF35-1515-C716-60AA-4D62708CA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751" y="2183726"/>
            <a:ext cx="6006859" cy="467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84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4B6B-C2A3-90FA-9348-A241C851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bivariate analysis-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E61E0-D85B-84D2-E420-F0499D749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79056" y="2060726"/>
            <a:ext cx="6113971" cy="18698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Grade   vs Annual Income</a:t>
            </a:r>
          </a:p>
          <a:p>
            <a:r>
              <a:rPr lang="en-US" dirty="0"/>
              <a:t>IIn case of "Charged off Loans"- </a:t>
            </a:r>
            <a:r>
              <a:rPr lang="en-US" dirty="0">
                <a:ea typeface="+mn-lt"/>
                <a:cs typeface="+mn-lt"/>
              </a:rPr>
              <a:t>Most defaulters took loan had small business' and loan was upwards of 12500 to pay of Credit Card Debt.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DDB1665-6E45-1038-6EA6-21AE47A38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585" y="180941"/>
            <a:ext cx="1174865" cy="829610"/>
          </a:xfrm>
          <a:prstGeom prst="rect">
            <a:avLst/>
          </a:prstGeom>
        </p:spPr>
      </p:pic>
      <p:pic>
        <p:nvPicPr>
          <p:cNvPr id="7" name="Picture 4" descr="upGrad Review - Top Edtech Startup | Eduvoice | Edtech Startups">
            <a:extLst>
              <a:ext uri="{FF2B5EF4-FFF2-40B4-BE49-F238E27FC236}">
                <a16:creationId xmlns:a16="http://schemas.microsoft.com/office/drawing/2014/main" id="{188858EE-EC6F-B642-8CA7-0306E0D92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2367" y="-4183"/>
            <a:ext cx="1119158" cy="871718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515849B4-5305-AFAD-D4CA-E4F7D52C6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2" y="2188587"/>
            <a:ext cx="5618672" cy="440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68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4B6B-C2A3-90FA-9348-A241C851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13AC0-2643-7D09-935A-49E5F6F8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981197"/>
            <a:ext cx="10287000" cy="3890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en-US" dirty="0"/>
              <a:t>Key driver variables behind loan default are 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pPr marL="598805" lvl="1" indent="-342900">
              <a:buAutoNum type="arabicPeriod"/>
            </a:pPr>
            <a:r>
              <a:rPr lang="en-US" b="0" dirty="0"/>
              <a:t>Home ownership &amp; Loan-Purpose </a:t>
            </a:r>
            <a:endParaRPr lang="en-US" dirty="0"/>
          </a:p>
          <a:p>
            <a:pPr marL="598805" lvl="1" indent="-342900">
              <a:buAutoNum type="arabicPeriod"/>
            </a:pPr>
            <a:r>
              <a:rPr lang="en-US" b="0" dirty="0"/>
              <a:t>Annual Income  &amp; Loan amount</a:t>
            </a:r>
          </a:p>
          <a:p>
            <a:pPr marL="598805" lvl="1" indent="-342900">
              <a:buAutoNum type="arabicPeriod"/>
            </a:pPr>
            <a:r>
              <a:rPr lang="en-US" b="0" dirty="0"/>
              <a:t>Loan Term</a:t>
            </a:r>
          </a:p>
          <a:p>
            <a:pPr marL="598805" lvl="1" indent="-342900">
              <a:buAutoNum type="arabicPeriod"/>
            </a:pPr>
            <a:r>
              <a:rPr lang="en-US" b="0" dirty="0"/>
              <a:t>Grade </a:t>
            </a:r>
          </a:p>
          <a:p>
            <a:pPr marL="598805" lvl="1" indent="-342900">
              <a:buFontTx/>
              <a:buAutoNum type="arabicPeriod"/>
            </a:pPr>
            <a:r>
              <a:rPr lang="en-US" b="0" dirty="0"/>
              <a:t>Applicant residing State</a:t>
            </a:r>
          </a:p>
          <a:p>
            <a:pPr marL="598805" lvl="1" indent="-342900">
              <a:buFontTx/>
              <a:buAutoNum type="arabicPeriod"/>
            </a:pPr>
            <a:endParaRPr lang="en-US" b="0" dirty="0"/>
          </a:p>
          <a:p>
            <a:pPr marL="342900" indent="-342900">
              <a:buAutoNum type="arabicPeriod"/>
            </a:pPr>
            <a:endParaRPr lang="en-US" b="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0" dirty="0"/>
          </a:p>
          <a:p>
            <a:pPr>
              <a:buFont typeface="Wingdings" panose="020B0604020202020204" pitchFamily="34" charset="0"/>
              <a:buChar char="q"/>
            </a:pPr>
            <a:endParaRPr lang="en-US" b="0" dirty="0"/>
          </a:p>
          <a:p>
            <a:pPr marL="541655" lvl="1" indent="-285750">
              <a:buFont typeface="Arial,Sans-Serif" panose="020B0604020202020204" pitchFamily="34" charset="0"/>
              <a:buChar char="•"/>
            </a:pPr>
            <a:endParaRPr lang="en-US" b="0" dirty="0"/>
          </a:p>
          <a:p>
            <a:pPr marL="541655" lvl="1" indent="-285750"/>
            <a:endParaRPr lang="en-US" sz="1800" b="0" dirty="0"/>
          </a:p>
          <a:p>
            <a:endParaRPr lang="en-US" sz="2000" b="0" dirty="0"/>
          </a:p>
          <a:p>
            <a:pPr>
              <a:buFont typeface="Wingdings" panose="020B0604020202020204" pitchFamily="34" charset="0"/>
              <a:buChar char="q"/>
            </a:pPr>
            <a:endParaRPr lang="en-US" b="0" dirty="0"/>
          </a:p>
          <a:p>
            <a:pPr marL="541655" lvl="1" indent="-285750">
              <a:buFont typeface="Arial"/>
              <a:buChar char="•"/>
            </a:pPr>
            <a:endParaRPr lang="en-US" b="0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DDB1665-6E45-1038-6EA6-21AE47A38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585" y="180941"/>
            <a:ext cx="1174865" cy="829610"/>
          </a:xfrm>
          <a:prstGeom prst="rect">
            <a:avLst/>
          </a:prstGeom>
        </p:spPr>
      </p:pic>
      <p:pic>
        <p:nvPicPr>
          <p:cNvPr id="7" name="Picture 4" descr="upGrad Review - Top Edtech Startup | Eduvoice | Edtech Startups">
            <a:extLst>
              <a:ext uri="{FF2B5EF4-FFF2-40B4-BE49-F238E27FC236}">
                <a16:creationId xmlns:a16="http://schemas.microsoft.com/office/drawing/2014/main" id="{188858EE-EC6F-B642-8CA7-0306E0D92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2367" y="-4183"/>
            <a:ext cx="1119158" cy="87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07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4B6B-C2A3-90FA-9348-A241C851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Conclusion-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13AC0-2643-7D09-935A-49E5F6F8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981197"/>
            <a:ext cx="10287000" cy="38909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 Observations</a:t>
            </a:r>
            <a:endParaRPr lang="en-US"/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Borrowers particularly from California with home ownership as Rent or Mortage have higher chances of default.</a:t>
            </a: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Lending club should look into verification of applicants for loans  taken for purpose of Debt Consolidation or Small business in fourth quarter of the year.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b="0" dirty="0"/>
              <a:t>There is high risk of default with employees having 10+ years' experience and in Grades F &amp; </a:t>
            </a:r>
            <a:r>
              <a:rPr lang="en-US" dirty="0"/>
              <a:t>G</a:t>
            </a:r>
          </a:p>
          <a:p>
            <a:pPr marL="342900" indent="-342900">
              <a:buAutoNum type="arabicPeriod"/>
            </a:pPr>
            <a:r>
              <a:rPr lang="en-US" dirty="0"/>
              <a:t>Most</a:t>
            </a:r>
            <a:r>
              <a:rPr lang="en-US" b="0" dirty="0"/>
              <a:t> defaults have been for loans with average interest rates have been 10-15% and for lower loan amounts </a:t>
            </a:r>
            <a:r>
              <a:rPr lang="en-US" b="0" dirty="0" err="1"/>
              <a:t>upto</a:t>
            </a:r>
            <a:r>
              <a:rPr lang="en-US" b="0" dirty="0"/>
              <a:t> </a:t>
            </a:r>
            <a:r>
              <a:rPr lang="en-US" dirty="0"/>
              <a:t>10k.</a:t>
            </a:r>
          </a:p>
          <a:p>
            <a:pPr marL="541655" lvl="1" indent="-285750">
              <a:buFont typeface="Arial"/>
              <a:buChar char="•"/>
            </a:pPr>
            <a:endParaRPr lang="en-US" b="0" dirty="0"/>
          </a:p>
          <a:p>
            <a:pPr marL="541655" lvl="1" indent="-285750">
              <a:buFont typeface="Arial"/>
              <a:buChar char="•"/>
            </a:pPr>
            <a:endParaRPr lang="en-US" b="0" dirty="0"/>
          </a:p>
          <a:p>
            <a:pPr marL="541655" lvl="1" indent="-285750">
              <a:buFont typeface="Arial"/>
              <a:buChar char="•"/>
            </a:pPr>
            <a:endParaRPr lang="en-US" b="0" dirty="0"/>
          </a:p>
          <a:p>
            <a:pPr marL="255905" lvl="1"/>
            <a:endParaRPr lang="en-US" b="0" dirty="0"/>
          </a:p>
          <a:p>
            <a:pPr marL="255905" lvl="1"/>
            <a:endParaRPr lang="en-US" b="0" dirty="0"/>
          </a:p>
          <a:p>
            <a:pPr>
              <a:buFont typeface="Wingdings" panose="020B0604020202020204" pitchFamily="34" charset="0"/>
              <a:buChar char="q"/>
            </a:pPr>
            <a:endParaRPr lang="en-US" b="0" dirty="0"/>
          </a:p>
          <a:p>
            <a:pPr marL="541655" lvl="1" indent="-285750">
              <a:buFont typeface="Arial,Sans-Serif" panose="020B0604020202020204" pitchFamily="34" charset="0"/>
              <a:buChar char="•"/>
            </a:pPr>
            <a:endParaRPr lang="en-US" sz="1800" b="0" dirty="0"/>
          </a:p>
          <a:p>
            <a:pPr marL="541655" lvl="1" indent="-285750"/>
            <a:endParaRPr lang="en-US" sz="1800" b="0" dirty="0"/>
          </a:p>
          <a:p>
            <a:endParaRPr lang="en-US" sz="2000" b="0" dirty="0"/>
          </a:p>
          <a:p>
            <a:pPr>
              <a:buFont typeface="Wingdings" panose="020B0604020202020204" pitchFamily="34" charset="0"/>
              <a:buChar char="q"/>
            </a:pPr>
            <a:endParaRPr lang="en-US" b="0" dirty="0"/>
          </a:p>
          <a:p>
            <a:pPr marL="541655" lvl="1" indent="-285750">
              <a:buFont typeface="Arial"/>
              <a:buChar char="•"/>
            </a:pPr>
            <a:endParaRPr lang="en-US" b="0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DDB1665-6E45-1038-6EA6-21AE47A38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585" y="180941"/>
            <a:ext cx="1174865" cy="829610"/>
          </a:xfrm>
          <a:prstGeom prst="rect">
            <a:avLst/>
          </a:prstGeom>
        </p:spPr>
      </p:pic>
      <p:pic>
        <p:nvPicPr>
          <p:cNvPr id="7" name="Picture 4" descr="upGrad Review - Top Edtech Startup | Eduvoice | Edtech Startups">
            <a:extLst>
              <a:ext uri="{FF2B5EF4-FFF2-40B4-BE49-F238E27FC236}">
                <a16:creationId xmlns:a16="http://schemas.microsoft.com/office/drawing/2014/main" id="{188858EE-EC6F-B642-8CA7-0306E0D92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2367" y="-4183"/>
            <a:ext cx="1119158" cy="87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85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ADDB1665-6E45-1038-6EA6-21AE47A38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585" y="180941"/>
            <a:ext cx="1174865" cy="829610"/>
          </a:xfrm>
          <a:prstGeom prst="rect">
            <a:avLst/>
          </a:prstGeom>
        </p:spPr>
      </p:pic>
      <p:pic>
        <p:nvPicPr>
          <p:cNvPr id="7" name="Picture 4" descr="upGrad Review - Top Edtech Startup | Eduvoice | Edtech Startups">
            <a:extLst>
              <a:ext uri="{FF2B5EF4-FFF2-40B4-BE49-F238E27FC236}">
                <a16:creationId xmlns:a16="http://schemas.microsoft.com/office/drawing/2014/main" id="{188858EE-EC6F-B642-8CA7-0306E0D92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2367" y="-4183"/>
            <a:ext cx="1119158" cy="871718"/>
          </a:xfrm>
          <a:prstGeom prst="rect">
            <a:avLst/>
          </a:prstGeom>
        </p:spPr>
      </p:pic>
      <p:pic>
        <p:nvPicPr>
          <p:cNvPr id="8" name="Picture 8" descr="Thank You Note · Free image on Pixabay">
            <a:extLst>
              <a:ext uri="{FF2B5EF4-FFF2-40B4-BE49-F238E27FC236}">
                <a16:creationId xmlns:a16="http://schemas.microsoft.com/office/drawing/2014/main" id="{399304ED-1F3C-CD8F-9727-C6E7227CB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2909" y="1190644"/>
            <a:ext cx="4475018" cy="462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5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4B6B-C2A3-90FA-9348-A241C851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803D490-F47C-BE59-58C5-B80D87B9D9B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52500" y="1981197"/>
          <a:ext cx="10287000" cy="3890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5">
            <a:extLst>
              <a:ext uri="{FF2B5EF4-FFF2-40B4-BE49-F238E27FC236}">
                <a16:creationId xmlns:a16="http://schemas.microsoft.com/office/drawing/2014/main" id="{ADDB1665-6E45-1038-6EA6-21AE47A382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7585" y="180941"/>
            <a:ext cx="1174865" cy="829610"/>
          </a:xfrm>
          <a:prstGeom prst="rect">
            <a:avLst/>
          </a:prstGeom>
        </p:spPr>
      </p:pic>
      <p:pic>
        <p:nvPicPr>
          <p:cNvPr id="7" name="Picture 4" descr="upGrad Review - Top Edtech Startup | Eduvoice | Edtech Startups">
            <a:extLst>
              <a:ext uri="{FF2B5EF4-FFF2-40B4-BE49-F238E27FC236}">
                <a16:creationId xmlns:a16="http://schemas.microsoft.com/office/drawing/2014/main" id="{188858EE-EC6F-B642-8CA7-0306E0D92F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92367" y="-4183"/>
            <a:ext cx="1119158" cy="87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5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4B6B-C2A3-90FA-9348-A241C851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&amp;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13AC0-2643-7D09-935A-49E5F6F8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981197"/>
            <a:ext cx="10287000" cy="38909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Objective of the case study was to identify risk applicants, what factors contribute to defaulting proportions and how can company leverage this information for portfolio and Risk assessment. </a:t>
            </a:r>
          </a:p>
          <a:p>
            <a:endParaRPr lang="en-US" dirty="0"/>
          </a:p>
          <a:p>
            <a:r>
              <a:rPr lang="en-US" dirty="0"/>
              <a:t>Problem Statement: </a:t>
            </a:r>
            <a:r>
              <a:rPr lang="en-US" dirty="0">
                <a:ea typeface="+mn-lt"/>
                <a:cs typeface="+mn-lt"/>
              </a:rPr>
              <a:t> In the last three financial year (2008-11), on an average at 10%  default rate at Lending company has increased . Over same period of time, the median annual income has remained same by increasing by ~5%</a:t>
            </a:r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DDB1665-6E45-1038-6EA6-21AE47A38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585" y="180941"/>
            <a:ext cx="1174865" cy="829610"/>
          </a:xfrm>
          <a:prstGeom prst="rect">
            <a:avLst/>
          </a:prstGeom>
        </p:spPr>
      </p:pic>
      <p:pic>
        <p:nvPicPr>
          <p:cNvPr id="7" name="Picture 4" descr="upGrad Review - Top Edtech Startup | Eduvoice | Edtech Startups">
            <a:extLst>
              <a:ext uri="{FF2B5EF4-FFF2-40B4-BE49-F238E27FC236}">
                <a16:creationId xmlns:a16="http://schemas.microsoft.com/office/drawing/2014/main" id="{188858EE-EC6F-B642-8CA7-0306E0D92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2367" y="-4183"/>
            <a:ext cx="1119158" cy="87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0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4B6B-C2A3-90FA-9348-A241C851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DEFAULT: Possible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13AC0-2643-7D09-935A-49E5F6F8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082" y="2784761"/>
            <a:ext cx="10287000" cy="38909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Fraud : Over last  3 years the possible cases of fraud over consumer purchases has increased</a:t>
            </a:r>
            <a:endParaRPr lang="en-US" dirty="0"/>
          </a:p>
          <a:p>
            <a:r>
              <a:rPr lang="en-US" dirty="0"/>
              <a:t>Interest rate : The interest rate over the loan amount and tenure is high.</a:t>
            </a:r>
          </a:p>
          <a:p>
            <a:r>
              <a:rPr lang="en-US" dirty="0">
                <a:ea typeface="+mn-lt"/>
                <a:cs typeface="+mn-lt"/>
              </a:rPr>
              <a:t>Verification :  The  client selection, monitoring of application has typically dropped over 3 years</a:t>
            </a:r>
          </a:p>
          <a:p>
            <a:r>
              <a:rPr lang="en-US" dirty="0">
                <a:ea typeface="+mn-lt"/>
                <a:cs typeface="+mn-lt"/>
              </a:rPr>
              <a:t>Ticket size of Loan :   With increased annual income, the possible increase in loan amount in last 3 years</a:t>
            </a:r>
            <a:endParaRPr lang="en-US" dirty="0"/>
          </a:p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DDB1665-6E45-1038-6EA6-21AE47A38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585" y="180941"/>
            <a:ext cx="1174865" cy="829610"/>
          </a:xfrm>
          <a:prstGeom prst="rect">
            <a:avLst/>
          </a:prstGeom>
        </p:spPr>
      </p:pic>
      <p:pic>
        <p:nvPicPr>
          <p:cNvPr id="7" name="Picture 4" descr="upGrad Review - Top Edtech Startup | Eduvoice | Edtech Startups">
            <a:extLst>
              <a:ext uri="{FF2B5EF4-FFF2-40B4-BE49-F238E27FC236}">
                <a16:creationId xmlns:a16="http://schemas.microsoft.com/office/drawing/2014/main" id="{188858EE-EC6F-B642-8CA7-0306E0D92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2367" y="-4183"/>
            <a:ext cx="1119158" cy="87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4B6B-C2A3-90FA-9348-A241C851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APPROACH- understanding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13AC0-2643-7D09-935A-49E5F6F8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981197"/>
            <a:ext cx="10287000" cy="389096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DDB1665-6E45-1038-6EA6-21AE47A38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585" y="180941"/>
            <a:ext cx="1174865" cy="829610"/>
          </a:xfrm>
          <a:prstGeom prst="rect">
            <a:avLst/>
          </a:prstGeom>
        </p:spPr>
      </p:pic>
      <p:pic>
        <p:nvPicPr>
          <p:cNvPr id="7" name="Picture 4" descr="upGrad Review - Top Edtech Startup | Eduvoice | Edtech Startups">
            <a:extLst>
              <a:ext uri="{FF2B5EF4-FFF2-40B4-BE49-F238E27FC236}">
                <a16:creationId xmlns:a16="http://schemas.microsoft.com/office/drawing/2014/main" id="{188858EE-EC6F-B642-8CA7-0306E0D92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2367" y="-4183"/>
            <a:ext cx="1119158" cy="871718"/>
          </a:xfrm>
          <a:prstGeom prst="rect">
            <a:avLst/>
          </a:prstGeom>
        </p:spPr>
      </p:pic>
      <p:sp>
        <p:nvSpPr>
          <p:cNvPr id="879" name="TextBox 878">
            <a:extLst>
              <a:ext uri="{FF2B5EF4-FFF2-40B4-BE49-F238E27FC236}">
                <a16:creationId xmlns:a16="http://schemas.microsoft.com/office/drawing/2014/main" id="{6CE2EFC2-0443-EC29-1958-AD2BFEF7037E}"/>
              </a:ext>
            </a:extLst>
          </p:cNvPr>
          <p:cNvSpPr txBox="1"/>
          <p:nvPr/>
        </p:nvSpPr>
        <p:spPr>
          <a:xfrm>
            <a:off x="858981" y="2244436"/>
            <a:ext cx="1029392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The typical consumer finance company is looking at building business model relying on past purchases to make a decision on whether to reject or select a loan application. For building this model ,they are looking to identify the attributes which impact the payment . Attributes which indicate tendency to default.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Why is the model Important? </a:t>
            </a:r>
          </a:p>
          <a:p>
            <a:r>
              <a:rPr lang="en-US" dirty="0">
                <a:ea typeface="+mn-lt"/>
                <a:cs typeface="+mn-lt"/>
              </a:rPr>
              <a:t>1.Because it impacts the revenue bottom line of the company.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2. Because no finance company wants NPA on their accounts.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0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4B6B-C2A3-90FA-9348-A241C851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APPROACH- BUSINESS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13AC0-2643-7D09-935A-49E5F6F8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981197"/>
            <a:ext cx="10287000" cy="389096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DDB1665-6E45-1038-6EA6-21AE47A38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585" y="180941"/>
            <a:ext cx="1174865" cy="829610"/>
          </a:xfrm>
          <a:prstGeom prst="rect">
            <a:avLst/>
          </a:prstGeom>
        </p:spPr>
      </p:pic>
      <p:pic>
        <p:nvPicPr>
          <p:cNvPr id="7" name="Picture 4" descr="upGrad Review - Top Edtech Startup | Eduvoice | Edtech Startups">
            <a:extLst>
              <a:ext uri="{FF2B5EF4-FFF2-40B4-BE49-F238E27FC236}">
                <a16:creationId xmlns:a16="http://schemas.microsoft.com/office/drawing/2014/main" id="{188858EE-EC6F-B642-8CA7-0306E0D92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2367" y="-4183"/>
            <a:ext cx="1119158" cy="871718"/>
          </a:xfrm>
          <a:prstGeom prst="rect">
            <a:avLst/>
          </a:prstGeom>
        </p:spPr>
      </p:pic>
      <p:graphicFrame>
        <p:nvGraphicFramePr>
          <p:cNvPr id="49" name="Diagram 49">
            <a:extLst>
              <a:ext uri="{FF2B5EF4-FFF2-40B4-BE49-F238E27FC236}">
                <a16:creationId xmlns:a16="http://schemas.microsoft.com/office/drawing/2014/main" id="{B78A03A2-1346-68FA-F802-50E5D640E9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1261104"/>
              </p:ext>
            </p:extLst>
          </p:nvPr>
        </p:nvGraphicFramePr>
        <p:xfrm>
          <a:off x="474976" y="2054264"/>
          <a:ext cx="6470072" cy="4281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52" name="TextBox 351">
            <a:extLst>
              <a:ext uri="{FF2B5EF4-FFF2-40B4-BE49-F238E27FC236}">
                <a16:creationId xmlns:a16="http://schemas.microsoft.com/office/drawing/2014/main" id="{B4EBB2F0-CC4C-F151-317D-545A3AAE02F8}"/>
              </a:ext>
            </a:extLst>
          </p:cNvPr>
          <p:cNvSpPr txBox="1"/>
          <p:nvPr/>
        </p:nvSpPr>
        <p:spPr>
          <a:xfrm>
            <a:off x="7629897" y="2386375"/>
            <a:ext cx="4288970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PESTEL Frame work Analysis –</a:t>
            </a:r>
            <a:r>
              <a:rPr lang="en-US" dirty="0"/>
              <a:t> Consumer Finance Lending Scenario</a:t>
            </a:r>
          </a:p>
        </p:txBody>
      </p:sp>
    </p:spTree>
    <p:extLst>
      <p:ext uri="{BB962C8B-B14F-4D97-AF65-F5344CB8AC3E}">
        <p14:creationId xmlns:p14="http://schemas.microsoft.com/office/powerpoint/2010/main" val="767837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4B6B-C2A3-90FA-9348-A241C851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APPROACH-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13AC0-2643-7D09-935A-49E5F6F8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981197"/>
            <a:ext cx="10287000" cy="389096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DDB1665-6E45-1038-6EA6-21AE47A38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585" y="180941"/>
            <a:ext cx="1174865" cy="829610"/>
          </a:xfrm>
          <a:prstGeom prst="rect">
            <a:avLst/>
          </a:prstGeom>
        </p:spPr>
      </p:pic>
      <p:pic>
        <p:nvPicPr>
          <p:cNvPr id="7" name="Picture 4" descr="upGrad Review - Top Edtech Startup | Eduvoice | Edtech Startups">
            <a:extLst>
              <a:ext uri="{FF2B5EF4-FFF2-40B4-BE49-F238E27FC236}">
                <a16:creationId xmlns:a16="http://schemas.microsoft.com/office/drawing/2014/main" id="{188858EE-EC6F-B642-8CA7-0306E0D92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2367" y="-4183"/>
            <a:ext cx="1119158" cy="871718"/>
          </a:xfrm>
          <a:prstGeom prst="rect">
            <a:avLst/>
          </a:prstGeom>
        </p:spPr>
      </p:pic>
      <p:graphicFrame>
        <p:nvGraphicFramePr>
          <p:cNvPr id="304" name="Diagram 304">
            <a:extLst>
              <a:ext uri="{FF2B5EF4-FFF2-40B4-BE49-F238E27FC236}">
                <a16:creationId xmlns:a16="http://schemas.microsoft.com/office/drawing/2014/main" id="{0FC20D1C-23D9-CF32-663F-EECD493F5F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5237615"/>
              </p:ext>
            </p:extLst>
          </p:nvPr>
        </p:nvGraphicFramePr>
        <p:xfrm>
          <a:off x="1667774" y="2117786"/>
          <a:ext cx="8842075" cy="4002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2215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4B6B-C2A3-90FA-9348-A241C851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453" y="2668438"/>
            <a:ext cx="97155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Exploratory data ANALYSIS- Business review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DDB1665-6E45-1038-6EA6-21AE47A38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585" y="180941"/>
            <a:ext cx="1174865" cy="829610"/>
          </a:xfrm>
          <a:prstGeom prst="rect">
            <a:avLst/>
          </a:prstGeom>
        </p:spPr>
      </p:pic>
      <p:pic>
        <p:nvPicPr>
          <p:cNvPr id="7" name="Picture 4" descr="upGrad Review - Top Edtech Startup | Eduvoice | Edtech Startups">
            <a:extLst>
              <a:ext uri="{FF2B5EF4-FFF2-40B4-BE49-F238E27FC236}">
                <a16:creationId xmlns:a16="http://schemas.microsoft.com/office/drawing/2014/main" id="{188858EE-EC6F-B642-8CA7-0306E0D92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2367" y="-4183"/>
            <a:ext cx="1119158" cy="87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6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4B6B-C2A3-90FA-9348-A241C851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292" y="478744"/>
            <a:ext cx="6972300" cy="2255794"/>
          </a:xfrm>
        </p:spPr>
        <p:txBody>
          <a:bodyPr>
            <a:normAutofit/>
          </a:bodyPr>
          <a:lstStyle/>
          <a:p>
            <a:r>
              <a:rPr lang="en-US" dirty="0"/>
              <a:t>univariate analysis-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E61E0-D85B-84D2-E420-F0499D749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79056" y="2060726"/>
            <a:ext cx="6430273" cy="186980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DDB1665-6E45-1038-6EA6-21AE47A38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585" y="180941"/>
            <a:ext cx="1174865" cy="829610"/>
          </a:xfrm>
          <a:prstGeom prst="rect">
            <a:avLst/>
          </a:prstGeom>
        </p:spPr>
      </p:pic>
      <p:pic>
        <p:nvPicPr>
          <p:cNvPr id="7" name="Picture 4" descr="upGrad Review - Top Edtech Startup | Eduvoice | Edtech Startups">
            <a:extLst>
              <a:ext uri="{FF2B5EF4-FFF2-40B4-BE49-F238E27FC236}">
                <a16:creationId xmlns:a16="http://schemas.microsoft.com/office/drawing/2014/main" id="{188858EE-EC6F-B642-8CA7-0306E0D92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2367" y="-4183"/>
            <a:ext cx="1119158" cy="87171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A1322A-0401-E4A3-AE28-9D1686D8DBC4}"/>
              </a:ext>
            </a:extLst>
          </p:cNvPr>
          <p:cNvSpPr txBox="1">
            <a:spLocks/>
          </p:cNvSpPr>
          <p:nvPr/>
        </p:nvSpPr>
        <p:spPr>
          <a:xfrm>
            <a:off x="6895381" y="2011843"/>
            <a:ext cx="5035670" cy="18698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DTI</a:t>
            </a:r>
          </a:p>
          <a:p>
            <a:r>
              <a:rPr lang="en-US" dirty="0">
                <a:ea typeface="+mn-lt"/>
                <a:cs typeface="+mn-lt"/>
              </a:rPr>
              <a:t>#As per industry standard good DTI should be less than 36% ,since the Loans have been dispersed with max </a:t>
            </a:r>
            <a:r>
              <a:rPr lang="en-US" dirty="0" err="1">
                <a:ea typeface="+mn-lt"/>
                <a:cs typeface="+mn-lt"/>
              </a:rPr>
              <a:t>dti</a:t>
            </a:r>
            <a:r>
              <a:rPr lang="en-US" dirty="0">
                <a:ea typeface="+mn-lt"/>
                <a:cs typeface="+mn-lt"/>
              </a:rPr>
              <a:t> of 30% it is good.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A83779E-125C-0741-69AC-1C44F802B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46" y="1712418"/>
            <a:ext cx="6567577" cy="426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53791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DarkSeedLeftStep">
      <a:dk1>
        <a:srgbClr val="000000"/>
      </a:dk1>
      <a:lt1>
        <a:srgbClr val="FFFFFF"/>
      </a:lt1>
      <a:dk2>
        <a:srgbClr val="3C2A22"/>
      </a:dk2>
      <a:lt2>
        <a:srgbClr val="E6E2E8"/>
      </a:lt2>
      <a:accent1>
        <a:srgbClr val="63B447"/>
      </a:accent1>
      <a:accent2>
        <a:srgbClr val="89AE3A"/>
      </a:accent2>
      <a:accent3>
        <a:srgbClr val="ACA244"/>
      </a:accent3>
      <a:accent4>
        <a:srgbClr val="B1753B"/>
      </a:accent4>
      <a:accent5>
        <a:srgbClr val="C3554D"/>
      </a:accent5>
      <a:accent6>
        <a:srgbClr val="B13B64"/>
      </a:accent6>
      <a:hlink>
        <a:srgbClr val="BF5D3F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AfterglowVTI</vt:lpstr>
      <vt:lpstr>Lending club –loan data analysis</vt:lpstr>
      <vt:lpstr>Agenda</vt:lpstr>
      <vt:lpstr>OBJECTIVE &amp; problem STATEMENT</vt:lpstr>
      <vt:lpstr>LOAN DEFAULT: Possible hypotheses</vt:lpstr>
      <vt:lpstr>APPROACH- understanding business</vt:lpstr>
      <vt:lpstr>APPROACH- BUSINESS ANALYSIS</vt:lpstr>
      <vt:lpstr>APPROACH- DATA ANALYSIS</vt:lpstr>
      <vt:lpstr>Exploratory data ANALYSIS- Business review</vt:lpstr>
      <vt:lpstr>univariate analysis-</vt:lpstr>
      <vt:lpstr>univariate analysis-</vt:lpstr>
      <vt:lpstr>univariate analysis-</vt:lpstr>
      <vt:lpstr>bivariate analysis-</vt:lpstr>
      <vt:lpstr>bivariate analysis-</vt:lpstr>
      <vt:lpstr>bivariate analysis-</vt:lpstr>
      <vt:lpstr>bivariate analysis-</vt:lpstr>
      <vt:lpstr>bivariate analysis-</vt:lpstr>
      <vt:lpstr> conclusion</vt:lpstr>
      <vt:lpstr> Conclusion-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795</cp:revision>
  <dcterms:created xsi:type="dcterms:W3CDTF">2023-01-05T20:12:00Z</dcterms:created>
  <dcterms:modified xsi:type="dcterms:W3CDTF">2023-01-07T16:33:31Z</dcterms:modified>
</cp:coreProperties>
</file>