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507DF4-47ED-4529-B6A1-0F89DD4DA7EF}"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B2506-1E07-43EF-8849-15F948105C91}" type="slidenum">
              <a:rPr lang="en-IN" smtClean="0"/>
              <a:t>‹#›</a:t>
            </a:fld>
            <a:endParaRPr lang="en-IN"/>
          </a:p>
        </p:txBody>
      </p:sp>
    </p:spTree>
    <p:extLst>
      <p:ext uri="{BB962C8B-B14F-4D97-AF65-F5344CB8AC3E}">
        <p14:creationId xmlns:p14="http://schemas.microsoft.com/office/powerpoint/2010/main" val="379027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92B2506-1E07-43EF-8849-15F948105C91}" type="slidenum">
              <a:rPr lang="en-IN" smtClean="0"/>
              <a:t>5</a:t>
            </a:fld>
            <a:endParaRPr lang="en-IN"/>
          </a:p>
        </p:txBody>
      </p:sp>
    </p:spTree>
    <p:extLst>
      <p:ext uri="{BB962C8B-B14F-4D97-AF65-F5344CB8AC3E}">
        <p14:creationId xmlns:p14="http://schemas.microsoft.com/office/powerpoint/2010/main" val="234814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HTML Lists</a:t>
            </a:r>
            <a:br>
              <a:rPr lang="en-IN" b="1" dirty="0"/>
            </a:br>
            <a:endParaRPr lang="en-IN" dirty="0"/>
          </a:p>
        </p:txBody>
      </p:sp>
    </p:spTree>
    <p:extLst>
      <p:ext uri="{BB962C8B-B14F-4D97-AF65-F5344CB8AC3E}">
        <p14:creationId xmlns:p14="http://schemas.microsoft.com/office/powerpoint/2010/main" val="199632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461273"/>
          </a:xfrm>
        </p:spPr>
        <p:txBody>
          <a:bodyPr>
            <a:normAutofit/>
          </a:bodyPr>
          <a:lstStyle/>
          <a:p>
            <a:pPr marL="0" indent="0">
              <a:buNone/>
            </a:pPr>
            <a:r>
              <a:rPr lang="en-IN" sz="2000" b="1" dirty="0">
                <a:solidFill>
                  <a:srgbClr val="FF0000"/>
                </a:solidFill>
              </a:rPr>
              <a:t>HTML Lists</a:t>
            </a:r>
          </a:p>
          <a:p>
            <a:pPr marL="0" indent="0">
              <a:buNone/>
            </a:pPr>
            <a:r>
              <a:rPr lang="en-GB" sz="2000" dirty="0"/>
              <a:t>Lists refer to a collection of items, and it is considered one of the best ways of representing information. Even in HTML, lists are one of the most frequently used elements, whether it's for navigation or for representing general content. HTML provides us with three ways to represent lists- Ordered lists, Unordered lists, and </a:t>
            </a:r>
            <a:r>
              <a:rPr lang="en-GB" sz="2000" dirty="0" smtClean="0"/>
              <a:t>Description </a:t>
            </a:r>
            <a:r>
              <a:rPr lang="en-GB" sz="2000" dirty="0"/>
              <a:t>lists</a:t>
            </a:r>
            <a:r>
              <a:rPr lang="en-GB" sz="2000" dirty="0" smtClean="0"/>
              <a:t>.</a:t>
            </a:r>
          </a:p>
          <a:p>
            <a:pPr marL="0" indent="0">
              <a:buNone/>
            </a:pPr>
            <a:endParaRPr lang="en-GB" sz="2000" dirty="0" smtClean="0"/>
          </a:p>
          <a:p>
            <a:pPr marL="0" indent="0">
              <a:buNone/>
            </a:pPr>
            <a:r>
              <a:rPr lang="en-GB" sz="2000" dirty="0">
                <a:solidFill>
                  <a:srgbClr val="0070C0"/>
                </a:solidFill>
              </a:rPr>
              <a:t>There are mainly three types of lists in HTML:</a:t>
            </a:r>
          </a:p>
          <a:p>
            <a:r>
              <a:rPr lang="en-GB" sz="2000" b="1" dirty="0"/>
              <a:t>Ordered list</a:t>
            </a:r>
            <a:endParaRPr lang="en-GB" sz="2000" dirty="0"/>
          </a:p>
          <a:p>
            <a:r>
              <a:rPr lang="en-GB" sz="2000" b="1" dirty="0"/>
              <a:t>Unordered list</a:t>
            </a:r>
            <a:endParaRPr lang="en-GB" sz="2000" dirty="0"/>
          </a:p>
          <a:p>
            <a:r>
              <a:rPr lang="en-GB" sz="2000" b="1" dirty="0"/>
              <a:t>Description list</a:t>
            </a:r>
            <a:endParaRPr lang="en-GB" sz="2000" dirty="0"/>
          </a:p>
          <a:p>
            <a:pPr marL="0" indent="0">
              <a:buNone/>
            </a:pPr>
            <a:endParaRPr lang="en-IN" sz="2000" dirty="0"/>
          </a:p>
        </p:txBody>
      </p:sp>
    </p:spTree>
    <p:extLst>
      <p:ext uri="{BB962C8B-B14F-4D97-AF65-F5344CB8AC3E}">
        <p14:creationId xmlns:p14="http://schemas.microsoft.com/office/powerpoint/2010/main" val="299179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00" y="78988"/>
            <a:ext cx="8071235" cy="5086350"/>
          </a:xfrm>
          <a:prstGeom prst="rect">
            <a:avLst/>
          </a:prstGeom>
        </p:spPr>
      </p:pic>
    </p:spTree>
    <p:extLst>
      <p:ext uri="{BB962C8B-B14F-4D97-AF65-F5344CB8AC3E}">
        <p14:creationId xmlns:p14="http://schemas.microsoft.com/office/powerpoint/2010/main" val="299342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385073"/>
          </a:xfrm>
        </p:spPr>
        <p:txBody>
          <a:bodyPr>
            <a:normAutofit/>
          </a:bodyPr>
          <a:lstStyle/>
          <a:p>
            <a:pPr marL="0" indent="0">
              <a:buNone/>
            </a:pPr>
            <a:r>
              <a:rPr lang="en-IN" sz="2000" b="1" dirty="0">
                <a:solidFill>
                  <a:srgbClr val="0070C0"/>
                </a:solidFill>
              </a:rPr>
              <a:t>HTML Unordered List</a:t>
            </a:r>
          </a:p>
          <a:p>
            <a:pPr marL="0" indent="0">
              <a:buNone/>
            </a:pPr>
            <a:r>
              <a:rPr lang="en-GB" sz="2000" dirty="0"/>
              <a:t>The HTML unordered list is used to represent HTML lists of items that aren't in any particular order. The unordered lists in HTML are represented by bullet points</a:t>
            </a:r>
            <a:r>
              <a:rPr lang="en-GB" sz="2000" dirty="0" smtClean="0"/>
              <a:t>.</a:t>
            </a:r>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a:p>
            <a:r>
              <a:rPr lang="en-GB" sz="2000" dirty="0"/>
              <a:t>The &lt;</a:t>
            </a:r>
            <a:r>
              <a:rPr lang="en-GB" sz="2000" dirty="0" err="1"/>
              <a:t>ul</a:t>
            </a:r>
            <a:r>
              <a:rPr lang="en-GB" sz="2000" dirty="0"/>
              <a:t>&gt; tag is used to </a:t>
            </a:r>
            <a:r>
              <a:rPr lang="en-GB" sz="2000" i="1" dirty="0"/>
              <a:t>define</a:t>
            </a:r>
            <a:r>
              <a:rPr lang="en-GB" sz="2000" dirty="0"/>
              <a:t> unordered lists in HTML. It must be closed with the &lt;/</a:t>
            </a:r>
            <a:r>
              <a:rPr lang="en-GB" sz="2000" dirty="0" err="1"/>
              <a:t>ul</a:t>
            </a:r>
            <a:r>
              <a:rPr lang="en-GB" sz="2000" dirty="0"/>
              <a:t>&gt; tag. The items on the lists can be inserted in between them.</a:t>
            </a:r>
          </a:p>
          <a:p>
            <a:r>
              <a:rPr lang="en-GB" sz="2000" dirty="0"/>
              <a:t>The &lt;li&gt; tag is used to define list items in HTML lists. It must be closed with the &lt;/li&gt; tag. The listing content can be inserted in between them.</a:t>
            </a:r>
          </a:p>
          <a:p>
            <a:pPr marL="0" indent="0">
              <a:buNone/>
            </a:pPr>
            <a:endParaRPr lang="en-GB" sz="2000" dirty="0"/>
          </a:p>
        </p:txBody>
      </p:sp>
      <p:pic>
        <p:nvPicPr>
          <p:cNvPr id="4" name="Picture 3"/>
          <p:cNvPicPr>
            <a:picLocks noChangeAspect="1"/>
          </p:cNvPicPr>
          <p:nvPr/>
        </p:nvPicPr>
        <p:blipFill>
          <a:blip r:embed="rId2"/>
          <a:stretch>
            <a:fillRect/>
          </a:stretch>
        </p:blipFill>
        <p:spPr>
          <a:xfrm>
            <a:off x="3200400" y="1657350"/>
            <a:ext cx="1695687" cy="1143160"/>
          </a:xfrm>
          <a:prstGeom prst="rect">
            <a:avLst/>
          </a:prstGeom>
        </p:spPr>
      </p:pic>
    </p:spTree>
    <p:extLst>
      <p:ext uri="{BB962C8B-B14F-4D97-AF65-F5344CB8AC3E}">
        <p14:creationId xmlns:p14="http://schemas.microsoft.com/office/powerpoint/2010/main" val="331805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724400"/>
          </a:xfrm>
        </p:spPr>
        <p:txBody>
          <a:bodyPr>
            <a:normAutofit fontScale="92500"/>
          </a:bodyPr>
          <a:lstStyle/>
          <a:p>
            <a:pPr marL="0" indent="0">
              <a:buNone/>
            </a:pPr>
            <a:r>
              <a:rPr lang="en-IN" sz="2000" b="1" dirty="0">
                <a:solidFill>
                  <a:srgbClr val="0070C0"/>
                </a:solidFill>
              </a:rPr>
              <a:t>HTML Ordered List</a:t>
            </a:r>
          </a:p>
          <a:p>
            <a:pPr marL="400050" lvl="1" indent="0">
              <a:buNone/>
            </a:pPr>
            <a:r>
              <a:rPr lang="en-GB" sz="1800" dirty="0"/>
              <a:t>The HTML-ordered list is used to represent HTML list items that are sequenced in a particular order. This order can be either increasing or decreasing</a:t>
            </a:r>
            <a:r>
              <a:rPr lang="en-GB" sz="1800" dirty="0" smtClean="0"/>
              <a:t>.</a:t>
            </a:r>
          </a:p>
          <a:p>
            <a:pPr marL="400050" lvl="1" indent="0">
              <a:buNone/>
            </a:pPr>
            <a:r>
              <a:rPr lang="en-GB" sz="1800" dirty="0" smtClean="0"/>
              <a:t>The </a:t>
            </a:r>
            <a:r>
              <a:rPr lang="en-GB" sz="1800" dirty="0"/>
              <a:t>ordered list in HTML can be represented by either </a:t>
            </a:r>
            <a:r>
              <a:rPr lang="en-GB" sz="1800" i="1" dirty="0"/>
              <a:t>numbers</a:t>
            </a:r>
            <a:r>
              <a:rPr lang="en-GB" sz="1800" dirty="0"/>
              <a:t>, </a:t>
            </a:r>
            <a:r>
              <a:rPr lang="en-GB" sz="1800" i="1" dirty="0"/>
              <a:t>letters</a:t>
            </a:r>
            <a:r>
              <a:rPr lang="en-GB" sz="1800" dirty="0"/>
              <a:t>, or </a:t>
            </a:r>
            <a:r>
              <a:rPr lang="en-GB" sz="1800" i="1" dirty="0"/>
              <a:t>roman numerals</a:t>
            </a:r>
            <a:r>
              <a:rPr lang="en-GB" sz="1800" dirty="0"/>
              <a:t>.</a:t>
            </a:r>
          </a:p>
          <a:p>
            <a:pPr marL="400050" lvl="1" indent="0">
              <a:buNone/>
            </a:pPr>
            <a:endParaRPr lang="en-GB" sz="1800" dirty="0" smtClean="0"/>
          </a:p>
          <a:p>
            <a:pPr marL="400050" lvl="1" indent="0">
              <a:buNone/>
            </a:pPr>
            <a:endParaRPr lang="en-GB" sz="1800" dirty="0"/>
          </a:p>
          <a:p>
            <a:pPr marL="400050" lvl="1" indent="0">
              <a:buNone/>
            </a:pPr>
            <a:endParaRPr lang="en-GB" sz="1800" dirty="0" smtClean="0"/>
          </a:p>
          <a:p>
            <a:pPr marL="400050" lvl="1" indent="0">
              <a:buNone/>
            </a:pPr>
            <a:endParaRPr lang="en-GB" sz="1800" dirty="0"/>
          </a:p>
          <a:p>
            <a:pPr marL="400050" lvl="1" indent="0">
              <a:buNone/>
            </a:pPr>
            <a:endParaRPr lang="en-GB" sz="1800" dirty="0" smtClean="0"/>
          </a:p>
          <a:p>
            <a:pPr marL="285750"/>
            <a:r>
              <a:rPr lang="en-GB" sz="2200" dirty="0"/>
              <a:t>The &lt;</a:t>
            </a:r>
            <a:r>
              <a:rPr lang="en-GB" sz="2200" dirty="0" err="1"/>
              <a:t>ol</a:t>
            </a:r>
            <a:r>
              <a:rPr lang="en-GB" sz="2200" dirty="0"/>
              <a:t>&gt; tag is used to </a:t>
            </a:r>
            <a:r>
              <a:rPr lang="en-GB" sz="2200" i="1" dirty="0"/>
              <a:t>define</a:t>
            </a:r>
            <a:r>
              <a:rPr lang="en-GB" sz="2200" dirty="0"/>
              <a:t> ordered lists in HTML. It needs to be closed using the &lt;/</a:t>
            </a:r>
            <a:r>
              <a:rPr lang="en-GB" sz="2200" dirty="0" err="1"/>
              <a:t>ol</a:t>
            </a:r>
            <a:r>
              <a:rPr lang="en-GB" sz="2200" dirty="0"/>
              <a:t>&gt; tag. The list of items can be included in between them</a:t>
            </a:r>
            <a:r>
              <a:rPr lang="en-GB" sz="2200" dirty="0" smtClean="0"/>
              <a:t>.</a:t>
            </a:r>
          </a:p>
          <a:p>
            <a:pPr marL="285750"/>
            <a:r>
              <a:rPr lang="en-GB" sz="2200" dirty="0" smtClean="0"/>
              <a:t>The</a:t>
            </a:r>
            <a:r>
              <a:rPr lang="en-GB" sz="2200" dirty="0"/>
              <a:t> &lt;li&gt; tag is used to define list items in HTML lists. The &lt;li&gt; tag needs to be closed by the &lt;/li&gt; tag. The listing content can be added in between them</a:t>
            </a:r>
          </a:p>
          <a:p>
            <a:pPr marL="400050" lvl="1" indent="0">
              <a:buNone/>
            </a:pPr>
            <a:endParaRPr lang="en-IN" sz="1800" dirty="0"/>
          </a:p>
        </p:txBody>
      </p:sp>
      <p:pic>
        <p:nvPicPr>
          <p:cNvPr id="4" name="Picture 3"/>
          <p:cNvPicPr>
            <a:picLocks noChangeAspect="1"/>
          </p:cNvPicPr>
          <p:nvPr/>
        </p:nvPicPr>
        <p:blipFill>
          <a:blip r:embed="rId3"/>
          <a:stretch>
            <a:fillRect/>
          </a:stretch>
        </p:blipFill>
        <p:spPr>
          <a:xfrm>
            <a:off x="1219200" y="1857264"/>
            <a:ext cx="2095792" cy="1581371"/>
          </a:xfrm>
          <a:prstGeom prst="rect">
            <a:avLst/>
          </a:prstGeom>
        </p:spPr>
      </p:pic>
    </p:spTree>
    <p:extLst>
      <p:ext uri="{BB962C8B-B14F-4D97-AF65-F5344CB8AC3E}">
        <p14:creationId xmlns:p14="http://schemas.microsoft.com/office/powerpoint/2010/main" val="373847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209550"/>
            <a:ext cx="8842963" cy="3121729"/>
          </a:xfrm>
          <a:prstGeom prst="rect">
            <a:avLst/>
          </a:prstGeom>
        </p:spPr>
      </p:pic>
    </p:spTree>
    <p:extLst>
      <p:ext uri="{BB962C8B-B14F-4D97-AF65-F5344CB8AC3E}">
        <p14:creationId xmlns:p14="http://schemas.microsoft.com/office/powerpoint/2010/main" val="4023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876800"/>
          </a:xfrm>
        </p:spPr>
        <p:txBody>
          <a:bodyPr>
            <a:normAutofit/>
          </a:bodyPr>
          <a:lstStyle/>
          <a:p>
            <a:pPr marL="0" indent="0">
              <a:buNone/>
            </a:pPr>
            <a:r>
              <a:rPr lang="en-IN" sz="2000" b="1" dirty="0">
                <a:solidFill>
                  <a:srgbClr val="00B0F0"/>
                </a:solidFill>
              </a:rPr>
              <a:t>HTML Description Lists</a:t>
            </a:r>
          </a:p>
          <a:p>
            <a:pPr marL="0" indent="0">
              <a:buNone/>
            </a:pPr>
            <a:r>
              <a:rPr lang="en-GB" sz="2000" dirty="0"/>
              <a:t>HTML lists enable us to create lists in which we may include a description for each item in the list. These are known as HTML description lists</a:t>
            </a:r>
            <a:r>
              <a:rPr lang="en-GB" sz="2000" dirty="0" smtClean="0"/>
              <a:t>.</a:t>
            </a:r>
          </a:p>
          <a:p>
            <a:pPr marL="0" indent="0">
              <a:buNone/>
            </a:pPr>
            <a:endParaRPr lang="en-GB" sz="2000" dirty="0"/>
          </a:p>
          <a:p>
            <a:pPr marL="0" indent="0">
              <a:buNone/>
            </a:pPr>
            <a:endParaRPr lang="en-GB" sz="2000" dirty="0" smtClean="0"/>
          </a:p>
          <a:p>
            <a:pPr marL="0" indent="0">
              <a:buNone/>
            </a:pPr>
            <a:endParaRPr lang="en-GB" sz="2000" dirty="0"/>
          </a:p>
          <a:p>
            <a:pPr marL="0" indent="0">
              <a:buNone/>
            </a:pPr>
            <a:endParaRPr lang="en-GB" sz="2000" dirty="0" smtClean="0"/>
          </a:p>
          <a:p>
            <a:r>
              <a:rPr lang="en-GB" sz="2000" dirty="0"/>
              <a:t>The &lt;dl&gt; tag is used to define the HTML description lists. This tag should be closed with the &lt;/dl&gt; tag. The list of items and their description can be placed in between.</a:t>
            </a:r>
          </a:p>
          <a:p>
            <a:r>
              <a:rPr lang="en-GB" sz="2000" dirty="0"/>
              <a:t>The &lt;</a:t>
            </a:r>
            <a:r>
              <a:rPr lang="en-GB" sz="2000" dirty="0" err="1"/>
              <a:t>dt</a:t>
            </a:r>
            <a:r>
              <a:rPr lang="en-GB" sz="2000" dirty="0"/>
              <a:t>&gt; tag is used to state the list item. It should also be closed with the &lt;/</a:t>
            </a:r>
            <a:r>
              <a:rPr lang="en-GB" sz="2000" dirty="0" err="1"/>
              <a:t>dt</a:t>
            </a:r>
            <a:r>
              <a:rPr lang="en-GB" sz="2000" dirty="0"/>
              <a:t>&gt; tag, and the list item name can be written in between.</a:t>
            </a:r>
          </a:p>
          <a:p>
            <a:r>
              <a:rPr lang="en-GB" sz="2000" dirty="0"/>
              <a:t>The &lt;</a:t>
            </a:r>
            <a:r>
              <a:rPr lang="en-GB" sz="2000" dirty="0" err="1"/>
              <a:t>dd</a:t>
            </a:r>
            <a:r>
              <a:rPr lang="en-GB" sz="2000" dirty="0"/>
              <a:t>&gt; tag is used to add the description of the list item. It should also be closed with the &lt;/</a:t>
            </a:r>
            <a:r>
              <a:rPr lang="en-GB" sz="2000" dirty="0" err="1"/>
              <a:t>dt</a:t>
            </a:r>
            <a:r>
              <a:rPr lang="en-GB" sz="2000" dirty="0"/>
              <a:t>&gt; tag. It is always placed after the list item.</a:t>
            </a:r>
          </a:p>
          <a:p>
            <a:pPr marL="0" indent="0">
              <a:buNone/>
            </a:pPr>
            <a:endParaRPr lang="en-GB" sz="2000" dirty="0"/>
          </a:p>
        </p:txBody>
      </p:sp>
      <p:pic>
        <p:nvPicPr>
          <p:cNvPr id="4" name="Picture 3"/>
          <p:cNvPicPr>
            <a:picLocks noChangeAspect="1"/>
          </p:cNvPicPr>
          <p:nvPr/>
        </p:nvPicPr>
        <p:blipFill>
          <a:blip r:embed="rId2"/>
          <a:stretch>
            <a:fillRect/>
          </a:stretch>
        </p:blipFill>
        <p:spPr>
          <a:xfrm>
            <a:off x="152400" y="1352550"/>
            <a:ext cx="3038899" cy="1409897"/>
          </a:xfrm>
          <a:prstGeom prst="rect">
            <a:avLst/>
          </a:prstGeom>
        </p:spPr>
      </p:pic>
    </p:spTree>
    <p:extLst>
      <p:ext uri="{BB962C8B-B14F-4D97-AF65-F5344CB8AC3E}">
        <p14:creationId xmlns:p14="http://schemas.microsoft.com/office/powerpoint/2010/main" val="316276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192</Words>
  <Application>Microsoft Office PowerPoint</Application>
  <PresentationFormat>On-screen Show (16:9)</PresentationFormat>
  <Paragraphs>36</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HTML Lists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Unordered List</dc:title>
  <dc:creator>R</dc:creator>
  <cp:lastModifiedBy>HP</cp:lastModifiedBy>
  <cp:revision>14</cp:revision>
  <dcterms:created xsi:type="dcterms:W3CDTF">2006-08-16T00:00:00Z</dcterms:created>
  <dcterms:modified xsi:type="dcterms:W3CDTF">2024-11-19T05:41:15Z</dcterms:modified>
</cp:coreProperties>
</file>