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58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458F3-ACBC-42CD-AA26-EAE4A88D1585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4553-A680-4D87-A2A8-780F00DC8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5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34553-A680-4D87-A2A8-780F00DC84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6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47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Tables in HTML</a:t>
            </a:r>
            <a:r>
              <a:rPr lang="en-GB" sz="2000" dirty="0"/>
              <a:t> are a collection of data organised in rows and columns, or a more complicated form tables are commonly used in data analysis, research, and </a:t>
            </a:r>
            <a:r>
              <a:rPr lang="en-GB" sz="2000" dirty="0" smtClean="0"/>
              <a:t>communication.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To create a Table in HTML &lt;table&gt; tag is used which is the main container of the table.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1670"/>
            <a:ext cx="2543530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38200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&lt;table&gt;…..&lt;/table&gt; tags represents an HTML table.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 tags is used to add a column heading in a column.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tags represents a row in the 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&lt;td&gt;…..&lt;/td&gt; tags are used to add data value in the column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2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7557" y="14763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783" y="20859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4783" y="26955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1409" y="14763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7226" y="209764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7226" y="269557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6"/>
          <p:cNvSpPr>
            <a:spLocks noChangeAspect="1" noChangeArrowheads="1" noTextEdit="1"/>
          </p:cNvSpPr>
          <p:nvPr/>
        </p:nvSpPr>
        <p:spPr bwMode="auto">
          <a:xfrm>
            <a:off x="1752600" y="790575"/>
            <a:ext cx="56388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6258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5054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46250" y="13970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746250" y="19875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1746250" y="257810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7462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7385050" y="806450"/>
            <a:ext cx="12700" cy="23749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1746250" y="8064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1746250" y="3168650"/>
            <a:ext cx="5651500" cy="127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18446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1974850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178050" y="871538"/>
            <a:ext cx="993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&gt;Name&lt;/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71813" y="871538"/>
            <a:ext cx="301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27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7242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38544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4057650" y="871538"/>
            <a:ext cx="828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&gt;Roll&lt;/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" name="Rectangle 25"/>
          <p:cNvSpPr>
            <a:spLocks noChangeArrowheads="1"/>
          </p:cNvSpPr>
          <p:nvPr/>
        </p:nvSpPr>
        <p:spPr bwMode="auto">
          <a:xfrm>
            <a:off x="47863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26"/>
          <p:cNvSpPr>
            <a:spLocks noChangeArrowheads="1"/>
          </p:cNvSpPr>
          <p:nvPr/>
        </p:nvSpPr>
        <p:spPr bwMode="auto">
          <a:xfrm>
            <a:off x="49895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5603875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Rectangle 28"/>
          <p:cNvSpPr>
            <a:spLocks noChangeArrowheads="1"/>
          </p:cNvSpPr>
          <p:nvPr/>
        </p:nvSpPr>
        <p:spPr bwMode="auto">
          <a:xfrm>
            <a:off x="5734050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29"/>
          <p:cNvSpPr>
            <a:spLocks noChangeArrowheads="1"/>
          </p:cNvSpPr>
          <p:nvPr/>
        </p:nvSpPr>
        <p:spPr bwMode="auto">
          <a:xfrm>
            <a:off x="5937250" y="871538"/>
            <a:ext cx="1044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&gt;Result&lt;/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30"/>
          <p:cNvSpPr>
            <a:spLocks noChangeArrowheads="1"/>
          </p:cNvSpPr>
          <p:nvPr/>
        </p:nvSpPr>
        <p:spPr bwMode="auto">
          <a:xfrm>
            <a:off x="6881813" y="871538"/>
            <a:ext cx="300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31"/>
          <p:cNvSpPr>
            <a:spLocks noChangeArrowheads="1"/>
          </p:cNvSpPr>
          <p:nvPr/>
        </p:nvSpPr>
        <p:spPr bwMode="auto">
          <a:xfrm>
            <a:off x="7085013" y="871538"/>
            <a:ext cx="227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&gt;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32"/>
          <p:cNvSpPr>
            <a:spLocks noChangeArrowheads="1"/>
          </p:cNvSpPr>
          <p:nvPr/>
        </p:nvSpPr>
        <p:spPr bwMode="auto">
          <a:xfrm>
            <a:off x="1844675" y="1468438"/>
            <a:ext cx="16158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&lt;td&gt;Sudhir&lt;/td&gt;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33"/>
          <p:cNvSpPr>
            <a:spLocks noChangeArrowheads="1"/>
          </p:cNvSpPr>
          <p:nvPr/>
        </p:nvSpPr>
        <p:spPr bwMode="auto">
          <a:xfrm>
            <a:off x="3724275" y="1468438"/>
            <a:ext cx="14255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&lt;td&gt;101&lt;/td&gt;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6" name="Rectangle 34"/>
          <p:cNvSpPr>
            <a:spLocks noChangeArrowheads="1"/>
          </p:cNvSpPr>
          <p:nvPr/>
        </p:nvSpPr>
        <p:spPr bwMode="auto">
          <a:xfrm>
            <a:off x="5603875" y="1468438"/>
            <a:ext cx="148907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35"/>
          <p:cNvSpPr>
            <a:spLocks noChangeArrowheads="1"/>
          </p:cNvSpPr>
          <p:nvPr/>
        </p:nvSpPr>
        <p:spPr bwMode="auto">
          <a:xfrm>
            <a:off x="1844675" y="2057400"/>
            <a:ext cx="14234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&lt;td&gt;Raja&lt;/td&gt;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36"/>
          <p:cNvSpPr>
            <a:spLocks noChangeArrowheads="1"/>
          </p:cNvSpPr>
          <p:nvPr/>
        </p:nvSpPr>
        <p:spPr bwMode="auto">
          <a:xfrm>
            <a:off x="3724275" y="2057400"/>
            <a:ext cx="1425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&lt;td&gt;102&lt;/td&gt;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37"/>
          <p:cNvSpPr>
            <a:spLocks noChangeArrowheads="1"/>
          </p:cNvSpPr>
          <p:nvPr/>
        </p:nvSpPr>
        <p:spPr bwMode="auto">
          <a:xfrm>
            <a:off x="5603875" y="2057400"/>
            <a:ext cx="148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38"/>
          <p:cNvSpPr>
            <a:spLocks noChangeArrowheads="1"/>
          </p:cNvSpPr>
          <p:nvPr/>
        </p:nvSpPr>
        <p:spPr bwMode="auto">
          <a:xfrm>
            <a:off x="1844675" y="2646363"/>
            <a:ext cx="5270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39"/>
          <p:cNvSpPr>
            <a:spLocks noChangeArrowheads="1"/>
          </p:cNvSpPr>
          <p:nvPr/>
        </p:nvSpPr>
        <p:spPr bwMode="auto">
          <a:xfrm>
            <a:off x="2282825" y="2646363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Sumit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40"/>
          <p:cNvSpPr>
            <a:spLocks noChangeArrowheads="1"/>
          </p:cNvSpPr>
          <p:nvPr/>
        </p:nvSpPr>
        <p:spPr bwMode="auto">
          <a:xfrm>
            <a:off x="2828925" y="2646363"/>
            <a:ext cx="6477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3" name="Rectangle 41"/>
          <p:cNvSpPr>
            <a:spLocks noChangeArrowheads="1"/>
          </p:cNvSpPr>
          <p:nvPr/>
        </p:nvSpPr>
        <p:spPr bwMode="auto">
          <a:xfrm>
            <a:off x="3724275" y="2646363"/>
            <a:ext cx="14255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&lt;td&gt;103&lt;/td&gt;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42"/>
          <p:cNvSpPr>
            <a:spLocks noChangeArrowheads="1"/>
          </p:cNvSpPr>
          <p:nvPr/>
        </p:nvSpPr>
        <p:spPr bwMode="auto">
          <a:xfrm>
            <a:off x="5603875" y="2646363"/>
            <a:ext cx="14890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&lt;td&gt;Pass&lt;/td&gt;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5" name="TextBox 1044"/>
          <p:cNvSpPr txBox="1"/>
          <p:nvPr/>
        </p:nvSpPr>
        <p:spPr>
          <a:xfrm>
            <a:off x="388129" y="221218"/>
            <a:ext cx="8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129" y="347448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&lt;/table&gt;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6" name="Table 10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53349"/>
              </p:ext>
            </p:extLst>
          </p:nvPr>
        </p:nvGraphicFramePr>
        <p:xfrm>
          <a:off x="5086352" y="3486150"/>
          <a:ext cx="3210411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137"/>
                <a:gridCol w="1070137"/>
                <a:gridCol w="1070137"/>
              </a:tblGrid>
              <a:tr h="2155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Roll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Result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Sudhir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Raja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552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Sumit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1024" grpId="0"/>
      <p:bldP spid="1025" grpId="0"/>
      <p:bldP spid="1029" grpId="0"/>
      <p:bldP spid="1030" grpId="0"/>
      <p:bldP spid="1031" grpId="0"/>
      <p:bldP spid="1032" grpId="0"/>
      <p:bldP spid="1033" grpId="0"/>
      <p:bldP spid="1034" grpId="0"/>
      <p:bldP spid="1035" grpId="0"/>
      <p:bldP spid="1036" grpId="0"/>
      <p:bldP spid="1037" grpId="0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9462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HTML table with </a:t>
            </a:r>
            <a:r>
              <a:rPr lang="en-IN" sz="2000" b="1" dirty="0" err="1">
                <a:solidFill>
                  <a:srgbClr val="FF0000"/>
                </a:solidFill>
              </a:rPr>
              <a:t>Colspan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 err="1"/>
              <a:t>Colspan</a:t>
            </a:r>
            <a:r>
              <a:rPr lang="en-GB" sz="2000" dirty="0"/>
              <a:t> is an attribute which assigns multiple columns to a cell of a table. The number of columns depends on the value entered by you in </a:t>
            </a:r>
            <a:r>
              <a:rPr lang="en-GB" sz="2000" dirty="0" err="1"/>
              <a:t>colspan</a:t>
            </a:r>
            <a:r>
              <a:rPr lang="en-GB" sz="2000" dirty="0"/>
              <a:t>="" attribute</a:t>
            </a:r>
            <a:r>
              <a:rPr lang="en-GB" sz="2000" dirty="0" smtClean="0"/>
              <a:t>.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HTML tables with </a:t>
            </a:r>
            <a:r>
              <a:rPr lang="en-IN" sz="2000" b="1" dirty="0" err="1">
                <a:solidFill>
                  <a:srgbClr val="FF0000"/>
                </a:solidFill>
              </a:rPr>
              <a:t>Rowspan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000" dirty="0" err="1"/>
              <a:t>Rowspan</a:t>
            </a:r>
            <a:r>
              <a:rPr lang="en-GB" sz="2000" dirty="0"/>
              <a:t> in table, works similar to the </a:t>
            </a:r>
            <a:r>
              <a:rPr lang="en-GB" sz="2000" dirty="0" err="1"/>
              <a:t>clospan</a:t>
            </a:r>
            <a:r>
              <a:rPr lang="en-GB" sz="2000" dirty="0"/>
              <a:t> for columns, but here, we assign </a:t>
            </a:r>
            <a:r>
              <a:rPr lang="en-GB" sz="2000" b="1" dirty="0"/>
              <a:t>multiple rows</a:t>
            </a:r>
            <a:r>
              <a:rPr lang="en-GB" sz="2000" dirty="0"/>
              <a:t> to a cell using an attribute </a:t>
            </a:r>
            <a:r>
              <a:rPr lang="en-GB" sz="2000" dirty="0" err="1"/>
              <a:t>rowspan</a:t>
            </a:r>
            <a:r>
              <a:rPr lang="en-GB" sz="2000" dirty="0"/>
              <a:t>="" 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31790"/>
            <a:ext cx="3762900" cy="1448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1" y="2862926"/>
            <a:ext cx="3534268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5020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&lt;table border="1"&gt;</a:t>
            </a:r>
          </a:p>
          <a:p>
            <a:pPr marL="0" indent="0">
              <a:buNone/>
            </a:pPr>
            <a:r>
              <a:rPr lang="en-IN" sz="1200" b="1" dirty="0"/>
              <a:t>  &lt;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</a:t>
            </a:r>
            <a:r>
              <a:rPr lang="en-IN" sz="1200" b="1" dirty="0" err="1"/>
              <a:t>th</a:t>
            </a:r>
            <a:r>
              <a:rPr lang="en-IN" sz="1200" b="1" dirty="0"/>
              <a:t>&gt;Name&lt;/</a:t>
            </a:r>
            <a:r>
              <a:rPr lang="en-IN" sz="1200" b="1" dirty="0" err="1"/>
              <a:t>th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</a:t>
            </a:r>
            <a:r>
              <a:rPr lang="en-IN" sz="1200" b="1" dirty="0" err="1"/>
              <a:t>th</a:t>
            </a:r>
            <a:r>
              <a:rPr lang="en-IN" sz="1200" b="1" dirty="0"/>
              <a:t> </a:t>
            </a:r>
            <a:r>
              <a:rPr lang="en-IN" sz="1200" b="1" dirty="0" err="1"/>
              <a:t>colspan</a:t>
            </a:r>
            <a:r>
              <a:rPr lang="en-IN" sz="1200" b="1" dirty="0"/>
              <a:t>="2"&gt;Jobs&lt;/</a:t>
            </a:r>
            <a:r>
              <a:rPr lang="en-IN" sz="1200" b="1" dirty="0" err="1"/>
              <a:t>th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</a:t>
            </a:r>
            <a:r>
              <a:rPr lang="en-IN" sz="1200" b="1" dirty="0" err="1"/>
              <a:t>th</a:t>
            </a:r>
            <a:r>
              <a:rPr lang="en-IN" sz="1200" b="1" dirty="0"/>
              <a:t>&gt;Working Experience&lt;/</a:t>
            </a:r>
            <a:r>
              <a:rPr lang="en-IN" sz="1200" b="1" dirty="0" err="1"/>
              <a:t>th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&lt;/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&lt;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&lt;td&gt;John&lt;/td&gt;</a:t>
            </a:r>
          </a:p>
          <a:p>
            <a:pPr marL="0" indent="0">
              <a:buNone/>
            </a:pPr>
            <a:r>
              <a:rPr lang="en-IN" sz="1200" b="1" dirty="0"/>
              <a:t>    &lt;td&gt;Software Engineer&lt;/td&gt;</a:t>
            </a:r>
          </a:p>
          <a:p>
            <a:pPr marL="0" indent="0">
              <a:buNone/>
            </a:pPr>
            <a:r>
              <a:rPr lang="en-IN" sz="1200" b="1" dirty="0"/>
              <a:t>    &lt;td&gt;Data Analyst&lt;/td&gt;</a:t>
            </a:r>
          </a:p>
          <a:p>
            <a:pPr marL="0" indent="0">
              <a:buNone/>
            </a:pPr>
            <a:r>
              <a:rPr lang="en-IN" sz="1200" b="1" dirty="0"/>
              <a:t>    &lt;td&gt;5 Years&lt;/td&gt;</a:t>
            </a:r>
          </a:p>
          <a:p>
            <a:pPr marL="0" indent="0">
              <a:buNone/>
            </a:pPr>
            <a:r>
              <a:rPr lang="en-IN" sz="1200" b="1" dirty="0"/>
              <a:t>  &lt;/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&lt;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&lt;td&gt;Ale&lt;/td&gt;</a:t>
            </a:r>
          </a:p>
          <a:p>
            <a:pPr marL="0" indent="0">
              <a:buNone/>
            </a:pPr>
            <a:r>
              <a:rPr lang="en-IN" sz="1200" b="1" dirty="0"/>
              <a:t>    &lt;td </a:t>
            </a:r>
            <a:r>
              <a:rPr lang="en-IN" sz="1200" b="1" dirty="0" err="1"/>
              <a:t>colspan</a:t>
            </a:r>
            <a:r>
              <a:rPr lang="en-IN" sz="1200" b="1" dirty="0"/>
              <a:t>="2"&gt;Senior Web developer&lt;/td&gt;</a:t>
            </a:r>
          </a:p>
          <a:p>
            <a:pPr marL="0" indent="0">
              <a:buNone/>
            </a:pPr>
            <a:r>
              <a:rPr lang="en-IN" sz="1200" b="1" dirty="0"/>
              <a:t>    &lt;td </a:t>
            </a:r>
            <a:r>
              <a:rPr lang="en-IN" sz="1200" b="1" dirty="0" err="1"/>
              <a:t>rowspan</a:t>
            </a:r>
            <a:r>
              <a:rPr lang="en-IN" sz="1200" b="1" dirty="0"/>
              <a:t>="2"&gt;2 Year&lt;/td&gt;</a:t>
            </a:r>
          </a:p>
          <a:p>
            <a:pPr marL="0" indent="0">
              <a:buNone/>
            </a:pPr>
            <a:r>
              <a:rPr lang="en-IN" sz="1200" b="1" dirty="0"/>
              <a:t>  &lt;/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&lt;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    &lt;td&gt;Jack&lt;/td&gt;</a:t>
            </a:r>
          </a:p>
          <a:p>
            <a:pPr marL="0" indent="0">
              <a:buNone/>
            </a:pPr>
            <a:r>
              <a:rPr lang="en-IN" sz="1200" b="1" dirty="0"/>
              <a:t>    &lt;td&gt;Junior Tech Writer&lt;/td&gt;</a:t>
            </a:r>
          </a:p>
          <a:p>
            <a:pPr marL="0" indent="0">
              <a:buNone/>
            </a:pPr>
            <a:r>
              <a:rPr lang="en-IN" sz="1200" b="1" dirty="0"/>
              <a:t>    &lt;td&gt;Blogger&lt;/td</a:t>
            </a:r>
            <a:r>
              <a:rPr lang="en-IN" sz="1200" b="1" dirty="0" smtClean="0"/>
              <a:t>&gt;</a:t>
            </a:r>
            <a:endParaRPr lang="en-IN" sz="1200" b="1" dirty="0"/>
          </a:p>
          <a:p>
            <a:pPr marL="0" indent="0">
              <a:buNone/>
            </a:pPr>
            <a:r>
              <a:rPr lang="en-IN" sz="1200" b="1" dirty="0"/>
              <a:t>  &lt;/</a:t>
            </a:r>
            <a:r>
              <a:rPr lang="en-IN" sz="1200" b="1" dirty="0" err="1"/>
              <a:t>tr</a:t>
            </a:r>
            <a:r>
              <a:rPr lang="en-IN" sz="1200" b="1" dirty="0"/>
              <a:t>&gt;</a:t>
            </a:r>
          </a:p>
          <a:p>
            <a:pPr marL="0" indent="0">
              <a:buNone/>
            </a:pPr>
            <a:r>
              <a:rPr lang="en-IN" sz="1200" b="1" dirty="0"/>
              <a:t>&lt;/table&gt;</a:t>
            </a:r>
          </a:p>
          <a:p>
            <a:pPr marL="0" indent="0">
              <a:buNone/>
            </a:pPr>
            <a:r>
              <a:rPr lang="en-IN" sz="1200" b="1" dirty="0"/>
              <a:t/>
            </a:r>
            <a:br>
              <a:rPr lang="en-IN" sz="1200" b="1" dirty="0"/>
            </a:br>
            <a:endParaRPr lang="en-IN" sz="1200" b="1" dirty="0"/>
          </a:p>
          <a:p>
            <a:pPr marL="0" indent="0">
              <a:buNone/>
            </a:pP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85511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156</Words>
  <Application>Microsoft Office PowerPoint</Application>
  <PresentationFormat>On-screen Show (16:9)</PresentationFormat>
  <Paragraphs>81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HP</cp:lastModifiedBy>
  <cp:revision>14</cp:revision>
  <dcterms:created xsi:type="dcterms:W3CDTF">2006-08-16T00:00:00Z</dcterms:created>
  <dcterms:modified xsi:type="dcterms:W3CDTF">2024-11-21T05:32:44Z</dcterms:modified>
</cp:coreProperties>
</file>