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58" r:id="rId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Audio Tag</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IN" sz="2000" b="1" dirty="0">
                <a:solidFill>
                  <a:srgbClr val="FF0000"/>
                </a:solidFill>
              </a:rPr>
              <a:t>HTML &lt;audio&gt; Tag</a:t>
            </a:r>
          </a:p>
          <a:p>
            <a:pPr marL="0" indent="0">
              <a:buNone/>
            </a:pPr>
            <a:r>
              <a:rPr lang="en-GB" sz="2000" dirty="0" smtClean="0"/>
              <a:t>The</a:t>
            </a:r>
            <a:r>
              <a:rPr lang="en-GB" sz="2000" dirty="0"/>
              <a:t> &lt;audio&gt; tag is used to add &lt;audio&gt; files to your webpage. HTML5 provides this tag where you can embed music/audio files to your HTML document instead of using any third-party plugins (External Libraries). There are 3 types of files that you can add to the audio tag:</a:t>
            </a:r>
          </a:p>
          <a:p>
            <a:r>
              <a:rPr lang="en-GB" sz="2000" dirty="0"/>
              <a:t>.mp3</a:t>
            </a:r>
          </a:p>
          <a:p>
            <a:r>
              <a:rPr lang="en-GB" sz="2000" dirty="0"/>
              <a:t>.wav</a:t>
            </a:r>
          </a:p>
          <a:p>
            <a:r>
              <a:rPr lang="en-GB" sz="2000" dirty="0"/>
              <a:t>.</a:t>
            </a:r>
            <a:r>
              <a:rPr lang="en-GB" sz="2000" dirty="0" err="1"/>
              <a:t>ogg</a:t>
            </a:r>
            <a:endParaRPr lang="en-GB" sz="2000" dirty="0"/>
          </a:p>
          <a:p>
            <a:pPr marL="0" indent="0">
              <a:buNone/>
            </a:pPr>
            <a:endParaRPr lang="en-US" sz="2000" dirty="0" smtClean="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450798" y="3712279"/>
            <a:ext cx="3477110" cy="1276528"/>
          </a:xfrm>
          <a:prstGeom prst="rect">
            <a:avLst/>
          </a:prstGeom>
        </p:spPr>
      </p:pic>
    </p:spTree>
    <p:extLst>
      <p:ext uri="{BB962C8B-B14F-4D97-AF65-F5344CB8AC3E}">
        <p14:creationId xmlns:p14="http://schemas.microsoft.com/office/powerpoint/2010/main" val="328345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0"/>
            <a:ext cx="8507288" cy="4594623"/>
          </a:xfrm>
        </p:spPr>
        <p:txBody>
          <a:bodyPr>
            <a:normAutofit/>
          </a:bodyPr>
          <a:lstStyle/>
          <a:p>
            <a:r>
              <a:rPr lang="en-GB" sz="2000" b="1" dirty="0" err="1" smtClean="0"/>
              <a:t>src</a:t>
            </a:r>
            <a:r>
              <a:rPr lang="en-GB" sz="2000" dirty="0"/>
              <a:t> The '</a:t>
            </a:r>
            <a:r>
              <a:rPr lang="en-GB" sz="2000" dirty="0" err="1"/>
              <a:t>src</a:t>
            </a:r>
            <a:r>
              <a:rPr lang="en-GB" sz="2000" dirty="0"/>
              <a:t>' attribute is used to add the audio file to your HTML document. You have to provide the audio file's path here, and then only the audio will get played on the browser</a:t>
            </a:r>
            <a:r>
              <a:rPr lang="en-GB" sz="2000" dirty="0" smtClean="0"/>
              <a:t>.</a:t>
            </a:r>
          </a:p>
          <a:p>
            <a:pPr marL="0" indent="0">
              <a:buNone/>
            </a:pPr>
            <a:endParaRPr lang="en-GB" sz="2000" dirty="0"/>
          </a:p>
          <a:p>
            <a:pPr marL="0" indent="0">
              <a:buNone/>
            </a:pPr>
            <a:endParaRPr lang="en-GB" sz="2000" dirty="0" smtClean="0"/>
          </a:p>
          <a:p>
            <a:pPr marL="0" indent="0">
              <a:buNone/>
            </a:pPr>
            <a:endParaRPr lang="en-GB" sz="2000" dirty="0"/>
          </a:p>
          <a:p>
            <a:pPr marL="400050" lvl="1" indent="0">
              <a:buNone/>
            </a:pPr>
            <a:r>
              <a:rPr lang="en-GB" sz="1600" dirty="0"/>
              <a:t>Even though this adds the audio file to your web page, you won't be able to see it. This is because you will have to add another attribute known as 'controls,' which will provide you the controls like play, pause, and audio </a:t>
            </a:r>
            <a:r>
              <a:rPr lang="en-GB" sz="1600" dirty="0" smtClean="0"/>
              <a:t>buttons.</a:t>
            </a:r>
          </a:p>
          <a:p>
            <a:r>
              <a:rPr lang="en-GB" sz="2000" b="1" dirty="0"/>
              <a:t>controls</a:t>
            </a:r>
            <a:r>
              <a:rPr lang="en-GB" sz="2000" dirty="0"/>
              <a:t> The next attribute is the controls attribute which is used to display the controls like play, pause, mute, etc., onto the browser. You must provide a control attribute inside the &lt;audio&gt; tag for it to get displayed.</a:t>
            </a:r>
          </a:p>
          <a:p>
            <a:pPr marL="0" indent="0">
              <a:buNone/>
            </a:pPr>
            <a:endParaRPr lang="en-GB" sz="2000" dirty="0"/>
          </a:p>
          <a:p>
            <a:pPr marL="0" indent="0">
              <a:buNone/>
            </a:pPr>
            <a:endParaRPr lang="en-GB" sz="2000" dirty="0"/>
          </a:p>
        </p:txBody>
      </p:sp>
      <p:pic>
        <p:nvPicPr>
          <p:cNvPr id="4" name="Picture 3"/>
          <p:cNvPicPr>
            <a:picLocks noChangeAspect="1"/>
          </p:cNvPicPr>
          <p:nvPr/>
        </p:nvPicPr>
        <p:blipFill>
          <a:blip r:embed="rId2"/>
          <a:stretch>
            <a:fillRect/>
          </a:stretch>
        </p:blipFill>
        <p:spPr>
          <a:xfrm>
            <a:off x="827584" y="987574"/>
            <a:ext cx="2600688" cy="857370"/>
          </a:xfrm>
          <a:prstGeom prst="rect">
            <a:avLst/>
          </a:prstGeom>
        </p:spPr>
      </p:pic>
      <p:pic>
        <p:nvPicPr>
          <p:cNvPr id="5" name="Picture 4"/>
          <p:cNvPicPr>
            <a:picLocks noChangeAspect="1"/>
          </p:cNvPicPr>
          <p:nvPr/>
        </p:nvPicPr>
        <p:blipFill>
          <a:blip r:embed="rId3"/>
          <a:stretch>
            <a:fillRect/>
          </a:stretch>
        </p:blipFill>
        <p:spPr>
          <a:xfrm>
            <a:off x="611560" y="3867894"/>
            <a:ext cx="3238952" cy="1028844"/>
          </a:xfrm>
          <a:prstGeom prst="rect">
            <a:avLst/>
          </a:prstGeom>
        </p:spPr>
      </p:pic>
    </p:spTree>
    <p:extLst>
      <p:ext uri="{BB962C8B-B14F-4D97-AF65-F5344CB8AC3E}">
        <p14:creationId xmlns:p14="http://schemas.microsoft.com/office/powerpoint/2010/main" val="375189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45426965"/>
              </p:ext>
            </p:extLst>
          </p:nvPr>
        </p:nvGraphicFramePr>
        <p:xfrm>
          <a:off x="381000" y="1047750"/>
          <a:ext cx="8382000" cy="2392342"/>
        </p:xfrm>
        <a:graphic>
          <a:graphicData uri="http://schemas.openxmlformats.org/drawingml/2006/table">
            <a:tbl>
              <a:tblPr firstRow="1" firstCol="1" bandRow="1">
                <a:tableStyleId>{5940675A-B579-460E-94D1-54222C63F5DA}</a:tableStyleId>
              </a:tblPr>
              <a:tblGrid>
                <a:gridCol w="1510270"/>
                <a:gridCol w="1359243"/>
                <a:gridCol w="5512487"/>
              </a:tblGrid>
              <a:tr h="294752">
                <a:tc>
                  <a:txBody>
                    <a:bodyPr/>
                    <a:lstStyle/>
                    <a:p>
                      <a:pPr marL="0" marR="0" algn="ctr">
                        <a:spcBef>
                          <a:spcPts val="0"/>
                        </a:spcBef>
                        <a:spcAft>
                          <a:spcPts val="0"/>
                        </a:spcAft>
                      </a:pPr>
                      <a:r>
                        <a:rPr lang="en-US" sz="1600" b="1" dirty="0">
                          <a:effectLst/>
                          <a:latin typeface="Times New Roman" pitchFamily="18" charset="0"/>
                          <a:cs typeface="Times New Roman" pitchFamily="18" charset="0"/>
                        </a:rPr>
                        <a:t>Attribute</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a:effectLst/>
                          <a:latin typeface="Times New Roman" pitchFamily="18" charset="0"/>
                          <a:cs typeface="Times New Roman" pitchFamily="18" charset="0"/>
                        </a:rPr>
                        <a:t>Value</a:t>
                      </a:r>
                      <a:endParaRPr lang="en-US" sz="1600" b="1">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c>
                  <a:txBody>
                    <a:bodyPr/>
                    <a:lstStyle/>
                    <a:p>
                      <a:pPr marL="0" marR="0" algn="ctr">
                        <a:spcBef>
                          <a:spcPts val="0"/>
                        </a:spcBef>
                        <a:spcAft>
                          <a:spcPts val="0"/>
                        </a:spcAft>
                      </a:pPr>
                      <a:r>
                        <a:rPr lang="en-US" sz="1600" b="1" dirty="0">
                          <a:effectLst/>
                          <a:latin typeface="Times New Roman" pitchFamily="18" charset="0"/>
                          <a:cs typeface="Times New Roman" pitchFamily="18" charset="0"/>
                        </a:rPr>
                        <a:t>Description</a:t>
                      </a:r>
                      <a:endParaRPr lang="en-US" sz="1600" b="1" dirty="0">
                        <a:effectLst/>
                        <a:latin typeface="Times New Roman" pitchFamily="18" charset="0"/>
                        <a:ea typeface="Calibri"/>
                        <a:cs typeface="Times New Roman" pitchFamily="18" charset="0"/>
                      </a:endParaRPr>
                    </a:p>
                  </a:txBody>
                  <a:tcPr marL="68580" marR="68580" marT="0" marB="0">
                    <a:solidFill>
                      <a:schemeClr val="accent6">
                        <a:lumMod val="20000"/>
                        <a:lumOff val="80000"/>
                      </a:schemeClr>
                    </a:solidFill>
                  </a:tcPr>
                </a:tc>
              </a:tr>
              <a:tr h="329076">
                <a:tc>
                  <a:txBody>
                    <a:bodyPr/>
                    <a:lstStyle/>
                    <a:p>
                      <a:pPr marL="0" marR="0" algn="ctr">
                        <a:spcBef>
                          <a:spcPts val="0"/>
                        </a:spcBef>
                        <a:spcAft>
                          <a:spcPts val="0"/>
                        </a:spcAft>
                      </a:pPr>
                      <a:r>
                        <a:rPr lang="en-US" sz="1600" dirty="0" err="1">
                          <a:effectLst/>
                          <a:latin typeface="Times New Roman" pitchFamily="18" charset="0"/>
                          <a:cs typeface="Times New Roman" pitchFamily="18" charset="0"/>
                        </a:rPr>
                        <a:t>autoplay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600" dirty="0" err="1">
                          <a:effectLst/>
                          <a:latin typeface="Times New Roman" pitchFamily="18" charset="0"/>
                          <a:cs typeface="Times New Roman" pitchFamily="18" charset="0"/>
                        </a:rPr>
                        <a:t>autoplay</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Specifies that the audio will start playing as soon as it is ready</a:t>
                      </a:r>
                      <a:endParaRPr lang="en-US" sz="1600">
                        <a:effectLst/>
                        <a:latin typeface="Times New Roman" pitchFamily="18" charset="0"/>
                        <a:ea typeface="Calibri"/>
                        <a:cs typeface="Times New Roman" pitchFamily="18" charset="0"/>
                      </a:endParaRPr>
                    </a:p>
                  </a:txBody>
                  <a:tcPr marL="68580" marR="68580" marT="0" marB="0"/>
                </a:tc>
              </a:tr>
              <a:tr h="589505">
                <a:tc>
                  <a:txBody>
                    <a:bodyPr/>
                    <a:lstStyle/>
                    <a:p>
                      <a:pPr marL="0" marR="0" algn="ctr">
                        <a:spcBef>
                          <a:spcPts val="0"/>
                        </a:spcBef>
                        <a:spcAft>
                          <a:spcPts val="0"/>
                        </a:spcAft>
                      </a:pPr>
                      <a:r>
                        <a:rPr lang="en-US" sz="1600" dirty="0">
                          <a:effectLst/>
                          <a:latin typeface="Times New Roman" pitchFamily="18" charset="0"/>
                          <a:cs typeface="Times New Roman" pitchFamily="18" charset="0"/>
                        </a:rPr>
                        <a:t>controls</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controls</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Specifies that audio controls should be displayed (such as a play/pause button etc)</a:t>
                      </a:r>
                      <a:endParaRPr lang="en-US" sz="1600">
                        <a:effectLst/>
                        <a:latin typeface="Times New Roman" pitchFamily="18" charset="0"/>
                        <a:ea typeface="Calibri"/>
                        <a:cs typeface="Times New Roman" pitchFamily="18" charset="0"/>
                      </a:endParaRPr>
                    </a:p>
                  </a:txBody>
                  <a:tcPr marL="68580" marR="68580" marT="0" marB="0"/>
                </a:tc>
              </a:tr>
              <a:tr h="589505">
                <a:tc>
                  <a:txBody>
                    <a:bodyPr/>
                    <a:lstStyle/>
                    <a:p>
                      <a:pPr marL="0" marR="0" algn="ctr">
                        <a:spcBef>
                          <a:spcPts val="0"/>
                        </a:spcBef>
                        <a:spcAft>
                          <a:spcPts val="0"/>
                        </a:spcAft>
                      </a:pPr>
                      <a:r>
                        <a:rPr lang="en-US" sz="1600">
                          <a:effectLst/>
                          <a:latin typeface="Times New Roman" pitchFamily="18" charset="0"/>
                          <a:cs typeface="Times New Roman" pitchFamily="18" charset="0"/>
                        </a:rPr>
                        <a:t>loop</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loop</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Specifies that the audio will start over again, every time it is finished</a:t>
                      </a:r>
                      <a:endParaRPr lang="en-US" sz="1600">
                        <a:effectLst/>
                        <a:latin typeface="Times New Roman" pitchFamily="18" charset="0"/>
                        <a:ea typeface="Calibri"/>
                        <a:cs typeface="Times New Roman" pitchFamily="18" charset="0"/>
                      </a:endParaRPr>
                    </a:p>
                  </a:txBody>
                  <a:tcPr marL="68580" marR="68580" marT="0" marB="0"/>
                </a:tc>
              </a:tr>
              <a:tr h="294752">
                <a:tc>
                  <a:txBody>
                    <a:bodyPr/>
                    <a:lstStyle/>
                    <a:p>
                      <a:pPr marL="0" marR="0" algn="ctr">
                        <a:spcBef>
                          <a:spcPts val="0"/>
                        </a:spcBef>
                        <a:spcAft>
                          <a:spcPts val="0"/>
                        </a:spcAft>
                      </a:pPr>
                      <a:r>
                        <a:rPr lang="en-US" sz="1600">
                          <a:effectLst/>
                          <a:latin typeface="Times New Roman" pitchFamily="18" charset="0"/>
                          <a:cs typeface="Times New Roman" pitchFamily="18" charset="0"/>
                        </a:rPr>
                        <a:t>muted</a:t>
                      </a:r>
                      <a:endParaRPr lang="en-US" sz="160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muted</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a:effectLst/>
                          <a:latin typeface="Times New Roman" pitchFamily="18" charset="0"/>
                          <a:cs typeface="Times New Roman" pitchFamily="18" charset="0"/>
                        </a:rPr>
                        <a:t>Specifies that the audio output should be muted</a:t>
                      </a:r>
                      <a:endParaRPr lang="en-US" sz="1600">
                        <a:effectLst/>
                        <a:latin typeface="Times New Roman" pitchFamily="18" charset="0"/>
                        <a:ea typeface="Calibri"/>
                        <a:cs typeface="Times New Roman" pitchFamily="18" charset="0"/>
                      </a:endParaRPr>
                    </a:p>
                  </a:txBody>
                  <a:tcPr marL="68580" marR="68580" marT="0" marB="0"/>
                </a:tc>
              </a:tr>
              <a:tr h="294752">
                <a:tc>
                  <a:txBody>
                    <a:bodyPr/>
                    <a:lstStyle/>
                    <a:p>
                      <a:pPr marL="0" marR="0" algn="ctr">
                        <a:spcBef>
                          <a:spcPts val="0"/>
                        </a:spcBef>
                        <a:spcAft>
                          <a:spcPts val="0"/>
                        </a:spcAft>
                      </a:pPr>
                      <a:r>
                        <a:rPr lang="en-US" sz="1600" dirty="0" err="1">
                          <a:effectLst/>
                          <a:latin typeface="Times New Roman" pitchFamily="18" charset="0"/>
                          <a:cs typeface="Times New Roman" pitchFamily="18" charset="0"/>
                        </a:rPr>
                        <a:t>src</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itchFamily="18" charset="0"/>
                          <a:cs typeface="Times New Roman" pitchFamily="18" charset="0"/>
                        </a:rPr>
                        <a:t>URL</a:t>
                      </a:r>
                      <a:endParaRPr lang="en-US" sz="1600" dirty="0">
                        <a:effectLst/>
                        <a:latin typeface="Times New Roman" pitchFamily="18" charset="0"/>
                        <a:ea typeface="Calibri"/>
                        <a:cs typeface="Times New Roman" pitchFamily="18" charset="0"/>
                      </a:endParaRPr>
                    </a:p>
                  </a:txBody>
                  <a:tcPr marL="68580" marR="68580" marT="0" marB="0"/>
                </a:tc>
                <a:tc>
                  <a:txBody>
                    <a:bodyPr/>
                    <a:lstStyle/>
                    <a:p>
                      <a:pPr marL="0" marR="0">
                        <a:spcBef>
                          <a:spcPts val="0"/>
                        </a:spcBef>
                        <a:spcAft>
                          <a:spcPts val="0"/>
                        </a:spcAft>
                      </a:pPr>
                      <a:r>
                        <a:rPr lang="en-US" sz="1600" dirty="0">
                          <a:effectLst/>
                          <a:latin typeface="Times New Roman" pitchFamily="18" charset="0"/>
                          <a:cs typeface="Times New Roman" pitchFamily="18" charset="0"/>
                        </a:rPr>
                        <a:t>Specifies the URL of the audio file</a:t>
                      </a:r>
                      <a:endParaRPr lang="en-US" sz="1600" dirty="0">
                        <a:effectLst/>
                        <a:latin typeface="Times New Roman" pitchFamily="18" charset="0"/>
                        <a:ea typeface="Calibri"/>
                        <a:cs typeface="Times New Roman" pitchFamily="18" charset="0"/>
                      </a:endParaRPr>
                    </a:p>
                  </a:txBody>
                  <a:tcPr marL="68580" marR="68580" marT="0" marB="0"/>
                </a:tc>
              </a:tr>
            </a:tbl>
          </a:graphicData>
        </a:graphic>
      </p:graphicFrame>
    </p:spTree>
    <p:extLst>
      <p:ext uri="{BB962C8B-B14F-4D97-AF65-F5344CB8AC3E}">
        <p14:creationId xmlns:p14="http://schemas.microsoft.com/office/powerpoint/2010/main" val="3618021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74</Words>
  <Application>Microsoft Office PowerPoint</Application>
  <PresentationFormat>On-screen Show (16:9)</PresentationFormat>
  <Paragraphs>30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Times New Roman</vt:lpstr>
      <vt:lpstr>Office Theme</vt:lpstr>
      <vt:lpstr>Audio Tag</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Tag</dc:title>
  <dc:creator>R</dc:creator>
  <cp:lastModifiedBy>HP</cp:lastModifiedBy>
  <cp:revision>13</cp:revision>
  <dcterms:created xsi:type="dcterms:W3CDTF">2006-08-16T00:00:00Z</dcterms:created>
  <dcterms:modified xsi:type="dcterms:W3CDTF">2024-11-21T05:52:29Z</dcterms:modified>
</cp:coreProperties>
</file>