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0" y="1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445418"/>
          </a:xfrm>
        </p:spPr>
        <p:txBody>
          <a:bodyPr>
            <a:normAutofit fontScale="90000"/>
          </a:bodyPr>
          <a:lstStyle/>
          <a:p>
            <a:r>
              <a:rPr lang="en-IN" sz="2400" b="1" dirty="0"/>
              <a:t>HTML &lt;video&gt; Tag</a:t>
            </a:r>
          </a:p>
        </p:txBody>
      </p:sp>
      <p:sp>
        <p:nvSpPr>
          <p:cNvPr id="3" name="Content Placeholder 2"/>
          <p:cNvSpPr>
            <a:spLocks noGrp="1"/>
          </p:cNvSpPr>
          <p:nvPr>
            <p:ph idx="1"/>
          </p:nvPr>
        </p:nvSpPr>
        <p:spPr>
          <a:xfrm>
            <a:off x="457200" y="555526"/>
            <a:ext cx="8229600" cy="3810496"/>
          </a:xfrm>
        </p:spPr>
        <p:txBody>
          <a:bodyPr>
            <a:normAutofit/>
          </a:bodyPr>
          <a:lstStyle/>
          <a:p>
            <a:pPr marL="0" indent="0">
              <a:buNone/>
            </a:pPr>
            <a:r>
              <a:rPr lang="en-GB" sz="2000" dirty="0"/>
              <a:t>As the name suggests, the &lt;video&gt; tag is used to display video files onto the browser. You can display that farewell video you have created on your website using this tag. There's a limitation for the file types of video for you to show on the website. You can only use .mp4, .</a:t>
            </a:r>
            <a:r>
              <a:rPr lang="en-GB" sz="2000" dirty="0" err="1"/>
              <a:t>webm</a:t>
            </a:r>
            <a:r>
              <a:rPr lang="en-GB" sz="2000" dirty="0"/>
              <a:t>, and .</a:t>
            </a:r>
            <a:r>
              <a:rPr lang="en-GB" sz="2000" dirty="0" err="1"/>
              <a:t>ogg</a:t>
            </a:r>
            <a:r>
              <a:rPr lang="en-GB" sz="2000" dirty="0"/>
              <a:t> file types. Other than this, formats will not get displayed on the webpage.</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485205" y="2462643"/>
            <a:ext cx="4086795" cy="1124107"/>
          </a:xfrm>
          <a:prstGeom prst="rect">
            <a:avLst/>
          </a:prstGeom>
        </p:spPr>
      </p:pic>
    </p:spTree>
    <p:extLst>
      <p:ext uri="{BB962C8B-B14F-4D97-AF65-F5344CB8AC3E}">
        <p14:creationId xmlns:p14="http://schemas.microsoft.com/office/powerpoint/2010/main" val="989767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7494"/>
            <a:ext cx="8229600" cy="4608512"/>
          </a:xfrm>
        </p:spPr>
        <p:txBody>
          <a:bodyPr>
            <a:noAutofit/>
          </a:bodyPr>
          <a:lstStyle/>
          <a:p>
            <a:r>
              <a:rPr lang="en-GB" sz="2000" b="1" dirty="0"/>
              <a:t>controls</a:t>
            </a:r>
            <a:r>
              <a:rPr lang="en-GB" sz="2000" dirty="0"/>
              <a:t> This attribute allows us to show various controls like play, pause, volume adjustments, full-screen icon, and 3 dots which even allows you to download the video file over your video. You just have to write controls as an attribute.</a:t>
            </a:r>
          </a:p>
          <a:p>
            <a:r>
              <a:rPr lang="en-GB" sz="2000" b="1" dirty="0"/>
              <a:t>poster</a:t>
            </a:r>
            <a:r>
              <a:rPr lang="en-GB" sz="2000" dirty="0"/>
              <a:t> Whenever a video is getting displayed on the screen, it takes some time to download and then display. If the file size is large and the connectivity is low, you might see the loading icon. Instead, you can use the poster attribute to add an image over the video, which gets disappear after the video gets fully loaded</a:t>
            </a:r>
            <a:r>
              <a:rPr lang="en-GB" sz="2000" dirty="0" smtClean="0"/>
              <a:t>.</a:t>
            </a:r>
          </a:p>
          <a:p>
            <a:endParaRPr lang="en-GB" sz="2000" dirty="0"/>
          </a:p>
          <a:p>
            <a:pPr marL="800100" lvl="2" indent="0">
              <a:buNone/>
            </a:pPr>
            <a:r>
              <a:rPr lang="en-IN" sz="1800" dirty="0">
                <a:solidFill>
                  <a:srgbClr val="002060"/>
                </a:solidFill>
              </a:rPr>
              <a:t>&lt;video controls poster="image.png"&gt;</a:t>
            </a:r>
          </a:p>
          <a:p>
            <a:pPr marL="800100" lvl="2" indent="0">
              <a:buNone/>
            </a:pPr>
            <a:r>
              <a:rPr lang="en-IN" sz="1800" dirty="0">
                <a:solidFill>
                  <a:srgbClr val="002060"/>
                </a:solidFill>
              </a:rPr>
              <a:t> </a:t>
            </a:r>
            <a:r>
              <a:rPr lang="en-IN" sz="1800" dirty="0" smtClean="0">
                <a:solidFill>
                  <a:srgbClr val="002060"/>
                </a:solidFill>
              </a:rPr>
              <a:t>	        </a:t>
            </a:r>
            <a:r>
              <a:rPr lang="en-IN" sz="1800" dirty="0">
                <a:solidFill>
                  <a:srgbClr val="002060"/>
                </a:solidFill>
              </a:rPr>
              <a:t>&lt;source </a:t>
            </a:r>
            <a:r>
              <a:rPr lang="en-IN" sz="1800" dirty="0" err="1">
                <a:solidFill>
                  <a:srgbClr val="002060"/>
                </a:solidFill>
              </a:rPr>
              <a:t>src</a:t>
            </a:r>
            <a:r>
              <a:rPr lang="en-IN" sz="1800" dirty="0" smtClean="0">
                <a:solidFill>
                  <a:srgbClr val="002060"/>
                </a:solidFill>
              </a:rPr>
              <a:t>=“cws.mp4</a:t>
            </a:r>
            <a:r>
              <a:rPr lang="en-IN" sz="1800" dirty="0">
                <a:solidFill>
                  <a:srgbClr val="002060"/>
                </a:solidFill>
              </a:rPr>
              <a:t>" type="video/mp4"&gt;</a:t>
            </a:r>
          </a:p>
          <a:p>
            <a:pPr marL="800100" lvl="2" indent="0">
              <a:buNone/>
            </a:pPr>
            <a:r>
              <a:rPr lang="en-IN" sz="1800" dirty="0">
                <a:solidFill>
                  <a:srgbClr val="002060"/>
                </a:solidFill>
              </a:rPr>
              <a:t>&lt;/video&gt;</a:t>
            </a:r>
          </a:p>
          <a:p>
            <a:pPr marL="0" indent="0">
              <a:buNone/>
            </a:pPr>
            <a:endParaRPr lang="en-IN" sz="2000" dirty="0"/>
          </a:p>
        </p:txBody>
      </p:sp>
    </p:spTree>
    <p:extLst>
      <p:ext uri="{BB962C8B-B14F-4D97-AF65-F5344CB8AC3E}">
        <p14:creationId xmlns:p14="http://schemas.microsoft.com/office/powerpoint/2010/main" val="318822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26757576"/>
              </p:ext>
            </p:extLst>
          </p:nvPr>
        </p:nvGraphicFramePr>
        <p:xfrm>
          <a:off x="609600" y="292283"/>
          <a:ext cx="7848600" cy="3681547"/>
        </p:xfrm>
        <a:graphic>
          <a:graphicData uri="http://schemas.openxmlformats.org/drawingml/2006/table">
            <a:tbl>
              <a:tblPr firstRow="1" firstCol="1" bandRow="1">
                <a:tableStyleId>{5940675A-B579-460E-94D1-54222C63F5DA}</a:tableStyleId>
              </a:tblPr>
              <a:tblGrid>
                <a:gridCol w="1569487"/>
                <a:gridCol w="1574148"/>
                <a:gridCol w="4704965"/>
              </a:tblGrid>
              <a:tr h="288471">
                <a:tc>
                  <a:txBody>
                    <a:bodyPr/>
                    <a:lstStyle/>
                    <a:p>
                      <a:pPr marL="0" marR="0" algn="ctr">
                        <a:spcBef>
                          <a:spcPts val="0"/>
                        </a:spcBef>
                        <a:spcAft>
                          <a:spcPts val="0"/>
                        </a:spcAft>
                      </a:pPr>
                      <a:r>
                        <a:rPr lang="en-US" sz="1600" b="1" dirty="0">
                          <a:effectLst/>
                          <a:latin typeface="Times New Roman" pitchFamily="18" charset="0"/>
                          <a:cs typeface="Times New Roman" pitchFamily="18" charset="0"/>
                        </a:rPr>
                        <a:t>Attribute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a:effectLst/>
                          <a:latin typeface="Times New Roman" pitchFamily="18" charset="0"/>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a:effectLst/>
                          <a:latin typeface="Times New Roman" pitchFamily="18" charset="0"/>
                          <a:cs typeface="Times New Roman" pitchFamily="18" charset="0"/>
                        </a:rPr>
                        <a:t>Description</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432707">
                <a:tc>
                  <a:txBody>
                    <a:bodyPr/>
                    <a:lstStyle/>
                    <a:p>
                      <a:pPr marL="0" marR="0" algn="ctr">
                        <a:spcBef>
                          <a:spcPts val="0"/>
                        </a:spcBef>
                        <a:spcAft>
                          <a:spcPts val="0"/>
                        </a:spcAft>
                      </a:pPr>
                      <a:r>
                        <a:rPr lang="en-US" sz="1600" dirty="0" err="1">
                          <a:effectLst/>
                          <a:latin typeface="Times New Roman" pitchFamily="18" charset="0"/>
                          <a:cs typeface="Times New Roman" pitchFamily="18" charset="0"/>
                        </a:rPr>
                        <a:t>autoplay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autoplay</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Play a video file immediately or automatically on the loading of </a:t>
                      </a:r>
                      <a:r>
                        <a:rPr lang="en-US" sz="1600" baseline="0" dirty="0" smtClean="0">
                          <a:effectLst/>
                          <a:latin typeface="Times New Roman" pitchFamily="18" charset="0"/>
                          <a:cs typeface="Times New Roman" pitchFamily="18" charset="0"/>
                        </a:rPr>
                        <a:t> a web page</a:t>
                      </a:r>
                      <a:endParaRPr lang="en-US" sz="1600" dirty="0">
                        <a:effectLst/>
                        <a:latin typeface="Times New Roman" pitchFamily="18" charset="0"/>
                        <a:ea typeface="Calibri"/>
                        <a:cs typeface="Times New Roman" pitchFamily="18" charset="0"/>
                      </a:endParaRPr>
                    </a:p>
                  </a:txBody>
                  <a:tcPr marL="68580" marR="68580" marT="0" marB="0"/>
                </a:tc>
              </a:tr>
              <a:tr h="432707">
                <a:tc>
                  <a:txBody>
                    <a:bodyPr/>
                    <a:lstStyle/>
                    <a:p>
                      <a:pPr marL="0" marR="0" algn="ctr">
                        <a:spcBef>
                          <a:spcPts val="0"/>
                        </a:spcBef>
                        <a:spcAft>
                          <a:spcPts val="0"/>
                        </a:spcAft>
                      </a:pPr>
                      <a:r>
                        <a:rPr lang="en-US" sz="1600" dirty="0">
                          <a:effectLst/>
                          <a:latin typeface="Times New Roman" pitchFamily="18" charset="0"/>
                          <a:cs typeface="Times New Roman" pitchFamily="18" charset="0"/>
                        </a:rPr>
                        <a:t>controls</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controls</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Display the controls on</a:t>
                      </a:r>
                      <a:r>
                        <a:rPr lang="en-US" sz="1600" baseline="0" dirty="0" smtClean="0">
                          <a:effectLst/>
                          <a:latin typeface="Times New Roman" pitchFamily="18" charset="0"/>
                          <a:cs typeface="Times New Roman" pitchFamily="18" charset="0"/>
                        </a:rPr>
                        <a:t> a web page such as a play button </a:t>
                      </a:r>
                      <a:r>
                        <a:rPr lang="en-US" sz="1600" baseline="0" dirty="0" err="1" smtClean="0">
                          <a:effectLst/>
                          <a:latin typeface="Times New Roman" pitchFamily="18" charset="0"/>
                          <a:cs typeface="Times New Roman" pitchFamily="18" charset="0"/>
                        </a:rPr>
                        <a:t>etc</a:t>
                      </a:r>
                      <a:endParaRPr lang="en-US" sz="1600" dirty="0">
                        <a:effectLst/>
                        <a:latin typeface="Times New Roman" pitchFamily="18" charset="0"/>
                        <a:ea typeface="Calibri"/>
                        <a:cs typeface="Times New Roman" pitchFamily="18" charset="0"/>
                      </a:endParaRPr>
                    </a:p>
                  </a:txBody>
                  <a:tcPr marL="68580" marR="68580" marT="0" marB="0"/>
                </a:tc>
              </a:tr>
              <a:tr h="288471">
                <a:tc>
                  <a:txBody>
                    <a:bodyPr/>
                    <a:lstStyle/>
                    <a:p>
                      <a:pPr marL="0" marR="0" algn="ctr">
                        <a:spcBef>
                          <a:spcPts val="0"/>
                        </a:spcBef>
                        <a:spcAft>
                          <a:spcPts val="0"/>
                        </a:spcAft>
                      </a:pPr>
                      <a:r>
                        <a:rPr lang="en-US" sz="1600" dirty="0">
                          <a:effectLst/>
                          <a:latin typeface="Times New Roman" pitchFamily="18" charset="0"/>
                          <a:cs typeface="Times New Roman" pitchFamily="18" charset="0"/>
                        </a:rPr>
                        <a:t>height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pixels</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Sets the height of the video player</a:t>
                      </a:r>
                      <a:endParaRPr lang="en-US" sz="1600">
                        <a:effectLst/>
                        <a:latin typeface="Times New Roman" pitchFamily="18" charset="0"/>
                        <a:ea typeface="Calibri"/>
                        <a:cs typeface="Times New Roman" pitchFamily="18" charset="0"/>
                      </a:endParaRPr>
                    </a:p>
                  </a:txBody>
                  <a:tcPr marL="68580" marR="68580" marT="0" marB="0"/>
                </a:tc>
              </a:tr>
              <a:tr h="432707">
                <a:tc>
                  <a:txBody>
                    <a:bodyPr/>
                    <a:lstStyle/>
                    <a:p>
                      <a:pPr marL="0" marR="0" algn="ctr">
                        <a:spcBef>
                          <a:spcPts val="0"/>
                        </a:spcBef>
                        <a:spcAft>
                          <a:spcPts val="0"/>
                        </a:spcAft>
                      </a:pPr>
                      <a:r>
                        <a:rPr lang="en-US" sz="1600" dirty="0">
                          <a:effectLst/>
                          <a:latin typeface="Times New Roman" pitchFamily="18" charset="0"/>
                          <a:cs typeface="Times New Roman" pitchFamily="18" charset="0"/>
                        </a:rPr>
                        <a:t>loop</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loop</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Specifies that the video will start over again, every time it is finished</a:t>
                      </a:r>
                      <a:endParaRPr lang="en-US" sz="1600">
                        <a:effectLst/>
                        <a:latin typeface="Times New Roman" pitchFamily="18" charset="0"/>
                        <a:ea typeface="Calibri"/>
                        <a:cs typeface="Times New Roman" pitchFamily="18" charset="0"/>
                      </a:endParaRPr>
                    </a:p>
                  </a:txBody>
                  <a:tcPr marL="68580" marR="68580" marT="0" marB="0"/>
                </a:tc>
              </a:tr>
              <a:tr h="432707">
                <a:tc>
                  <a:txBody>
                    <a:bodyPr/>
                    <a:lstStyle/>
                    <a:p>
                      <a:pPr marL="0" marR="0" algn="ctr">
                        <a:spcBef>
                          <a:spcPts val="0"/>
                        </a:spcBef>
                        <a:spcAft>
                          <a:spcPts val="0"/>
                        </a:spcAft>
                      </a:pPr>
                      <a:r>
                        <a:rPr lang="en-US" sz="1600" dirty="0">
                          <a:effectLst/>
                          <a:latin typeface="Times New Roman" pitchFamily="18" charset="0"/>
                          <a:cs typeface="Times New Roman" pitchFamily="18" charset="0"/>
                        </a:rPr>
                        <a:t>muted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muted</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Specifies that the audio output of the video should be muted</a:t>
                      </a:r>
                      <a:endParaRPr lang="en-US" sz="1600">
                        <a:effectLst/>
                        <a:latin typeface="Times New Roman" pitchFamily="18" charset="0"/>
                        <a:ea typeface="Calibri"/>
                        <a:cs typeface="Times New Roman" pitchFamily="18" charset="0"/>
                      </a:endParaRPr>
                    </a:p>
                  </a:txBody>
                  <a:tcPr marL="68580" marR="68580" marT="0" marB="0"/>
                </a:tc>
              </a:tr>
              <a:tr h="576943">
                <a:tc>
                  <a:txBody>
                    <a:bodyPr/>
                    <a:lstStyle/>
                    <a:p>
                      <a:pPr marL="0" marR="0" algn="ctr">
                        <a:spcBef>
                          <a:spcPts val="0"/>
                        </a:spcBef>
                        <a:spcAft>
                          <a:spcPts val="0"/>
                        </a:spcAft>
                      </a:pPr>
                      <a:r>
                        <a:rPr lang="en-US" sz="1600" dirty="0">
                          <a:effectLst/>
                          <a:latin typeface="Times New Roman" pitchFamily="18" charset="0"/>
                          <a:cs typeface="Times New Roman" pitchFamily="18" charset="0"/>
                        </a:rPr>
                        <a:t>poster</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URL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an image to be shown while the video is downloading, or until the user hits the play button</a:t>
                      </a:r>
                      <a:endParaRPr lang="en-US" sz="1600" dirty="0">
                        <a:effectLst/>
                        <a:latin typeface="Times New Roman" pitchFamily="18" charset="0"/>
                        <a:ea typeface="Calibri"/>
                        <a:cs typeface="Times New Roman" pitchFamily="18" charset="0"/>
                      </a:endParaRPr>
                    </a:p>
                  </a:txBody>
                  <a:tcPr marL="68580" marR="68580" marT="0" marB="0"/>
                </a:tc>
              </a:tr>
              <a:tr h="288471">
                <a:tc>
                  <a:txBody>
                    <a:bodyPr/>
                    <a:lstStyle/>
                    <a:p>
                      <a:pPr marL="0" marR="0" algn="ctr">
                        <a:spcBef>
                          <a:spcPts val="0"/>
                        </a:spcBef>
                        <a:spcAft>
                          <a:spcPts val="0"/>
                        </a:spcAft>
                      </a:pPr>
                      <a:r>
                        <a:rPr lang="en-US" sz="1600" dirty="0" err="1">
                          <a:effectLst/>
                          <a:latin typeface="Times New Roman" pitchFamily="18" charset="0"/>
                          <a:cs typeface="Times New Roman" pitchFamily="18" charset="0"/>
                        </a:rPr>
                        <a:t>src</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a:effectLst/>
                          <a:latin typeface="Times New Roman" pitchFamily="18" charset="0"/>
                          <a:cs typeface="Times New Roman" pitchFamily="18" charset="0"/>
                        </a:rPr>
                        <a:t>URL</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Specifies the URL of the video file</a:t>
                      </a:r>
                      <a:endParaRPr lang="en-US" sz="1600">
                        <a:effectLst/>
                        <a:latin typeface="Times New Roman" pitchFamily="18" charset="0"/>
                        <a:ea typeface="Calibri"/>
                        <a:cs typeface="Times New Roman" pitchFamily="18" charset="0"/>
                      </a:endParaRPr>
                    </a:p>
                  </a:txBody>
                  <a:tcPr marL="68580" marR="68580" marT="0" marB="0"/>
                </a:tc>
              </a:tr>
              <a:tr h="288471">
                <a:tc>
                  <a:txBody>
                    <a:bodyPr/>
                    <a:lstStyle/>
                    <a:p>
                      <a:pPr marL="0" marR="0" algn="ctr">
                        <a:spcBef>
                          <a:spcPts val="0"/>
                        </a:spcBef>
                        <a:spcAft>
                          <a:spcPts val="0"/>
                        </a:spcAft>
                      </a:pPr>
                      <a:r>
                        <a:rPr lang="en-US" sz="1600" dirty="0">
                          <a:effectLst/>
                          <a:latin typeface="Times New Roman" pitchFamily="18" charset="0"/>
                          <a:cs typeface="Times New Roman" pitchFamily="18" charset="0"/>
                        </a:rPr>
                        <a:t>width</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pixels</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Sets the width of the video player</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Rectangle 1"/>
          <p:cNvSpPr>
            <a:spLocks noChangeArrowheads="1"/>
          </p:cNvSpPr>
          <p:nvPr/>
        </p:nvSpPr>
        <p:spPr bwMode="auto">
          <a:xfrm>
            <a:off x="2433638" y="1379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3808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120</Words>
  <Application>Microsoft Office PowerPoint</Application>
  <PresentationFormat>On-screen Show (16:9)</PresentationFormat>
  <Paragraphs>35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HTML &lt;video&gt; Tag</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tag</dc:title>
  <dc:creator>R</dc:creator>
  <cp:lastModifiedBy>HP</cp:lastModifiedBy>
  <cp:revision>8</cp:revision>
  <dcterms:created xsi:type="dcterms:W3CDTF">2006-08-16T00:00:00Z</dcterms:created>
  <dcterms:modified xsi:type="dcterms:W3CDTF">2024-11-21T06:00:32Z</dcterms:modified>
</cp:coreProperties>
</file>