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7" r:id="rId3"/>
    <p:sldId id="258" r:id="rId4"/>
    <p:sldId id="270" r:id="rId5"/>
    <p:sldId id="271" r:id="rId6"/>
    <p:sldId id="273" r:id="rId7"/>
    <p:sldId id="274" r:id="rId8"/>
    <p:sldId id="275" r:id="rId9"/>
    <p:sldId id="277" r:id="rId10"/>
    <p:sldId id="278" r:id="rId11"/>
    <p:sldId id="279" r:id="rId12"/>
    <p:sldId id="282" r:id="rId13"/>
    <p:sldId id="283" r:id="rId14"/>
    <p:sldId id="284" r:id="rId15"/>
    <p:sldId id="285" r:id="rId16"/>
    <p:sldId id="286" r:id="rId17"/>
    <p:sldId id="260" r:id="rId18"/>
    <p:sldId id="261" r:id="rId19"/>
    <p:sldId id="263" r:id="rId20"/>
    <p:sldId id="268" r:id="rId21"/>
    <p:sldId id="267"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mailto:example@gmail.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Forms in </a:t>
            </a:r>
            <a:r>
              <a:rPr lang="en-IN" b="1" dirty="0" smtClean="0"/>
              <a:t>HTML</a:t>
            </a:r>
            <a:endParaRPr lang="en-IN" dirty="0"/>
          </a:p>
        </p:txBody>
      </p:sp>
      <p:sp>
        <p:nvSpPr>
          <p:cNvPr id="3" name="Content Placeholder 2"/>
          <p:cNvSpPr>
            <a:spLocks noGrp="1"/>
          </p:cNvSpPr>
          <p:nvPr>
            <p:ph idx="1"/>
          </p:nvPr>
        </p:nvSpPr>
        <p:spPr/>
        <p:txBody>
          <a:bodyPr>
            <a:normAutofit/>
          </a:bodyPr>
          <a:lstStyle/>
          <a:p>
            <a:pPr marL="0" indent="0">
              <a:buNone/>
            </a:pPr>
            <a:r>
              <a:rPr lang="en-GB" sz="2000" b="1" dirty="0"/>
              <a:t>HTML Forms are used to collect information submitted by the user, such as a user's name, email address, or any other essential information, and are sent to the server for processing the data.</a:t>
            </a:r>
            <a:r>
              <a:rPr lang="en-GB" sz="2000" dirty="0"/>
              <a:t> Forms in HTML contain a checkbox, radio button, input text fields, password fields etc., which can be seen on any website registration or Login/signup pages.</a:t>
            </a:r>
            <a:endParaRPr lang="en-IN" sz="2000" dirty="0"/>
          </a:p>
        </p:txBody>
      </p:sp>
    </p:spTree>
    <p:extLst>
      <p:ext uri="{BB962C8B-B14F-4D97-AF65-F5344CB8AC3E}">
        <p14:creationId xmlns:p14="http://schemas.microsoft.com/office/powerpoint/2010/main" val="3794016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4308872"/>
          </a:xfrm>
        </p:spPr>
        <p:txBody>
          <a:bodyPr>
            <a:noAutofit/>
          </a:bodyPr>
          <a:lstStyle/>
          <a:p>
            <a:r>
              <a:rPr lang="en-US" sz="1600" dirty="0">
                <a:latin typeface="Times New Roman" pitchFamily="18" charset="0"/>
                <a:cs typeface="Times New Roman" pitchFamily="18" charset="0"/>
              </a:rPr>
              <a:t>Text </a:t>
            </a:r>
            <a:r>
              <a:rPr lang="en-US" sz="1600" dirty="0" smtClean="0">
                <a:latin typeface="Times New Roman" pitchFamily="18" charset="0"/>
                <a:cs typeface="Times New Roman" pitchFamily="18" charset="0"/>
              </a:rPr>
              <a:t>– It defines </a:t>
            </a:r>
            <a:r>
              <a:rPr lang="en-US" sz="1600" dirty="0">
                <a:latin typeface="Times New Roman" pitchFamily="18" charset="0"/>
                <a:cs typeface="Times New Roman" pitchFamily="18" charset="0"/>
              </a:rPr>
              <a:t>a single-line text </a:t>
            </a:r>
            <a:r>
              <a:rPr lang="en-US" sz="1600" dirty="0" smtClean="0">
                <a:latin typeface="Times New Roman" pitchFamily="18" charset="0"/>
                <a:cs typeface="Times New Roman" pitchFamily="18" charset="0"/>
              </a:rPr>
              <a:t>field.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type=“text”&gt;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a:latin typeface="Times New Roman" pitchFamily="18" charset="0"/>
                <a:cs typeface="Times New Roman" pitchFamily="18" charset="0"/>
              </a:rPr>
              <a:t>Password </a:t>
            </a:r>
            <a:r>
              <a:rPr lang="en-US" sz="1600" dirty="0" smtClean="0">
                <a:latin typeface="Times New Roman" pitchFamily="18" charset="0"/>
                <a:cs typeface="Times New Roman" pitchFamily="18" charset="0"/>
              </a:rPr>
              <a:t>– A password field is like text field, the difference being that this control hides each typed character by displaying an asterisk(*) or bullets(●) instead of the character itself.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type=“password”&gt;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Button – This is used to add a button on a web form to activate a script when an user click the button.</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type=“button”&gt;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Email – This field is used to add an email address or a list of email address to a form, where type=“email” is a value for the input type. The input format should be an email like </a:t>
            </a:r>
            <a:r>
              <a:rPr lang="en-US" sz="1600" dirty="0" smtClean="0">
                <a:latin typeface="Times New Roman" pitchFamily="18" charset="0"/>
                <a:cs typeface="Times New Roman" pitchFamily="18" charset="0"/>
                <a:hlinkClick r:id="rId2"/>
              </a:rPr>
              <a:t>example@gmail.com</a:t>
            </a:r>
            <a:r>
              <a:rPr lang="en-US" sz="1600" dirty="0" smtClean="0">
                <a:latin typeface="Times New Roman" pitchFamily="18" charset="0"/>
                <a:cs typeface="Times New Roman" pitchFamily="18" charset="0"/>
              </a:rPr>
              <a:t> else it will prompt an error.</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type=“email”&gt;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32762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267200"/>
          </a:xfrm>
        </p:spPr>
        <p:txBody>
          <a:bodyPr>
            <a:noAutofit/>
          </a:bodyPr>
          <a:lstStyle/>
          <a:p>
            <a:r>
              <a:rPr lang="en-US" sz="1600" dirty="0" smtClean="0">
                <a:latin typeface="Times New Roman" pitchFamily="18" charset="0"/>
                <a:cs typeface="Times New Roman" pitchFamily="18" charset="0"/>
              </a:rPr>
              <a:t>Check Box – A check box is a small box, which when selected includes a checkmark. It is used to allow the user to select one or more than one of the options available on a web page. An User can select or clear the check box by clicking it.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type=“checkbox”&gt;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Radio Button – A radio button is used to create a series of options of which only one can be selected. It is displayed as a circle which when selected, displays a dot in the middle.</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&lt;input type=“radio”&gt;</a:t>
            </a:r>
            <a:br>
              <a:rPr lang="en-US" sz="1600" dirty="0" smtClean="0">
                <a:latin typeface="Times New Roman" pitchFamily="18" charset="0"/>
                <a:cs typeface="Times New Roman" pitchFamily="18" charset="0"/>
              </a:rPr>
            </a:b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URL - The </a:t>
            </a:r>
            <a:r>
              <a:rPr lang="en-US" sz="1600" dirty="0">
                <a:latin typeface="Times New Roman" pitchFamily="18" charset="0"/>
                <a:cs typeface="Times New Roman" pitchFamily="18" charset="0"/>
              </a:rPr>
              <a:t>URL field is used to enter only the web addresses, in their correct format. If the URL is not entered in the correct format then the URL field validates the text field to enter web address.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&lt;</a:t>
            </a:r>
            <a:r>
              <a:rPr lang="en-US" sz="1600" dirty="0">
                <a:latin typeface="Times New Roman" pitchFamily="18" charset="0"/>
                <a:cs typeface="Times New Roman" pitchFamily="18" charset="0"/>
              </a:rPr>
              <a:t>input type=“</a:t>
            </a:r>
            <a:r>
              <a:rPr lang="en-US" sz="1600" dirty="0" err="1">
                <a:latin typeface="Times New Roman" pitchFamily="18" charset="0"/>
                <a:cs typeface="Times New Roman" pitchFamily="18" charset="0"/>
              </a:rPr>
              <a:t>url</a:t>
            </a:r>
            <a:r>
              <a:rPr lang="en-US" sz="1600" dirty="0">
                <a:latin typeface="Times New Roman" pitchFamily="18" charset="0"/>
                <a:cs typeface="Times New Roman" pitchFamily="18" charset="0"/>
              </a:rPr>
              <a:t>”&gt; </a:t>
            </a:r>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sz="1600" dirty="0">
                <a:latin typeface="Times New Roman" pitchFamily="18" charset="0"/>
                <a:cs typeface="Times New Roman" pitchFamily="18" charset="0"/>
              </a:rPr>
              <a:t>Autofocus – helps in keeping the focus of mouse pointer on the input </a:t>
            </a:r>
            <a:r>
              <a:rPr lang="en-US" sz="1600" dirty="0" smtClean="0">
                <a:latin typeface="Times New Roman" pitchFamily="18" charset="0"/>
                <a:cs typeface="Times New Roman" pitchFamily="18" charset="0"/>
              </a:rPr>
              <a:t>field.</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Pattern </a:t>
            </a:r>
            <a:r>
              <a:rPr lang="en-US" sz="1600" dirty="0">
                <a:latin typeface="Times New Roman" pitchFamily="18" charset="0"/>
                <a:cs typeface="Times New Roman" pitchFamily="18" charset="0"/>
              </a:rPr>
              <a:t>– defines the regular expression of the text that should be entered in the text field. </a:t>
            </a:r>
            <a:endParaRPr lang="en-US" sz="1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89329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6478"/>
            <a:ext cx="8229600" cy="4156472"/>
          </a:xfrm>
        </p:spPr>
        <p:txBody>
          <a:bodyPr>
            <a:normAutofit fontScale="92500" lnSpcReduction="10000"/>
          </a:bodyPr>
          <a:lstStyle/>
          <a:p>
            <a:r>
              <a:rPr lang="en-US" sz="2000" dirty="0" smtClean="0">
                <a:latin typeface="Times New Roman" pitchFamily="18" charset="0"/>
                <a:cs typeface="Times New Roman" pitchFamily="18" charset="0"/>
              </a:rPr>
              <a:t>Search Box – This is used to add a search box to a form.</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type=“search”&gt;</a:t>
            </a:r>
          </a:p>
          <a:p>
            <a:pPr marL="0" indent="0">
              <a:buNone/>
            </a:pP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Tel - The </a:t>
            </a:r>
            <a:r>
              <a:rPr lang="en-US" sz="2000" dirty="0" err="1">
                <a:latin typeface="Times New Roman" pitchFamily="18" charset="0"/>
                <a:cs typeface="Times New Roman" pitchFamily="18" charset="0"/>
              </a:rPr>
              <a:t>tel</a:t>
            </a:r>
            <a:r>
              <a:rPr lang="en-US" sz="2000" dirty="0">
                <a:latin typeface="Times New Roman" pitchFamily="18" charset="0"/>
                <a:cs typeface="Times New Roman" pitchFamily="18" charset="0"/>
              </a:rPr>
              <a:t> type represents a one-line plain-text edit for entering a telephone number.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input type=“</a:t>
            </a:r>
            <a:r>
              <a:rPr lang="en-US" sz="2000" dirty="0" err="1">
                <a:latin typeface="Times New Roman" pitchFamily="18" charset="0"/>
                <a:cs typeface="Times New Roman" pitchFamily="18" charset="0"/>
              </a:rPr>
              <a:t>tel</a:t>
            </a:r>
            <a:r>
              <a:rPr lang="en-US" sz="2000" dirty="0" smtClean="0">
                <a:latin typeface="Times New Roman" pitchFamily="18" charset="0"/>
                <a:cs typeface="Times New Roman" pitchFamily="18" charset="0"/>
              </a:rPr>
              <a:t>”&gt;</a:t>
            </a:r>
          </a:p>
          <a:p>
            <a:pPr marL="0" indent="0">
              <a:buNone/>
            </a:pP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Range - Range </a:t>
            </a:r>
            <a:r>
              <a:rPr lang="en-US" sz="2000" dirty="0">
                <a:latin typeface="Times New Roman" pitchFamily="18" charset="0"/>
                <a:cs typeface="Times New Roman" pitchFamily="18" charset="0"/>
              </a:rPr>
              <a:t>input represents the input of limited range numerical values</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input type=“</a:t>
            </a:r>
            <a:r>
              <a:rPr lang="en-US" sz="2000" dirty="0" smtClean="0">
                <a:latin typeface="Times New Roman" pitchFamily="18" charset="0"/>
                <a:cs typeface="Times New Roman" pitchFamily="18" charset="0"/>
              </a:rPr>
              <a:t>range”&gt;</a:t>
            </a:r>
          </a:p>
          <a:p>
            <a:pPr marL="0" indent="0">
              <a:buNone/>
            </a:pP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Number - Number </a:t>
            </a:r>
            <a:r>
              <a:rPr lang="en-US" sz="2000" dirty="0">
                <a:latin typeface="Times New Roman" pitchFamily="18" charset="0"/>
                <a:cs typeface="Times New Roman" pitchFamily="18" charset="0"/>
              </a:rPr>
              <a:t>is used to validate the textbox only if the value within the field is a numerical value</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a:t>
            </a:r>
            <a:r>
              <a:rPr lang="en-US" sz="2000" dirty="0">
                <a:latin typeface="Times New Roman" pitchFamily="18" charset="0"/>
                <a:cs typeface="Times New Roman" pitchFamily="18" charset="0"/>
              </a:rPr>
              <a:t>input type=“number</a:t>
            </a:r>
            <a:r>
              <a:rPr lang="en-US" sz="2000" dirty="0" smtClean="0">
                <a:latin typeface="Times New Roman" pitchFamily="18" charset="0"/>
                <a:cs typeface="Times New Roman" pitchFamily="18" charset="0"/>
              </a:rPr>
              <a:t>”&gt;</a:t>
            </a: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6209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343400"/>
          </a:xfrm>
        </p:spPr>
        <p:txBody>
          <a:bodyPr>
            <a:normAutofit/>
          </a:bodyPr>
          <a:lstStyle/>
          <a:p>
            <a:r>
              <a:rPr lang="en-US" sz="2000" dirty="0" smtClean="0">
                <a:latin typeface="Times New Roman" pitchFamily="18" charset="0"/>
                <a:cs typeface="Times New Roman" pitchFamily="18" charset="0"/>
              </a:rPr>
              <a:t>File – This is used to upload a file on a web page. You also need to set the </a:t>
            </a:r>
            <a:r>
              <a:rPr lang="en-US" sz="2000" dirty="0" err="1" smtClean="0">
                <a:latin typeface="Times New Roman" pitchFamily="18" charset="0"/>
                <a:cs typeface="Times New Roman" pitchFamily="18" charset="0"/>
              </a:rPr>
              <a:t>enctype</a:t>
            </a:r>
            <a:r>
              <a:rPr lang="en-US" sz="2000" dirty="0" smtClean="0">
                <a:latin typeface="Times New Roman" pitchFamily="18" charset="0"/>
                <a:cs typeface="Times New Roman" pitchFamily="18" charset="0"/>
              </a:rPr>
              <a:t>=“multipart/form-data”</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type=“file”&gt;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Image </a:t>
            </a:r>
            <a:r>
              <a:rPr lang="en-US" sz="2000" dirty="0" smtClean="0">
                <a:latin typeface="Times New Roman" pitchFamily="18" charset="0"/>
                <a:cs typeface="Times New Roman" pitchFamily="18" charset="0"/>
              </a:rPr>
              <a:t>– It represents </a:t>
            </a:r>
            <a:r>
              <a:rPr lang="en-US" sz="2000" dirty="0">
                <a:latin typeface="Times New Roman" pitchFamily="18" charset="0"/>
                <a:cs typeface="Times New Roman" pitchFamily="18" charset="0"/>
              </a:rPr>
              <a:t>either an image from which the UA enables a user to interactively select a pair of coordinates and submit the form, or alternatively a button from which the user can submit the form</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type=“image”&gt;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Hidden – A hidden control stores the data that is not visible to the user on a web page. This control is used to submit some information, which can not be edited by user.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type=“hidden”&gt;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3070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5078"/>
            <a:ext cx="8229600" cy="3394472"/>
          </a:xfrm>
        </p:spPr>
        <p:txBody>
          <a:bodyPr>
            <a:normAutofit/>
          </a:bodyPr>
          <a:lstStyle/>
          <a:p>
            <a:r>
              <a:rPr lang="en-US" sz="2000" dirty="0" smtClean="0">
                <a:latin typeface="Times New Roman" pitchFamily="18" charset="0"/>
                <a:cs typeface="Times New Roman" pitchFamily="18" charset="0"/>
              </a:rPr>
              <a:t>Submit – A submit button is used to transfer form data to the URL specified in the &lt;form action&gt; tag.</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type=“submit”&gt;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Reset Button – A reset button helps user to clear all the data that they have entered in the text fields.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type=“reset”&gt;</a:t>
            </a:r>
          </a:p>
          <a:p>
            <a:pPr marL="0" indent="0">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97734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14350"/>
            <a:ext cx="8229600" cy="4038600"/>
          </a:xfrm>
        </p:spPr>
        <p:txBody>
          <a:bodyPr>
            <a:normAutofit/>
          </a:bodyPr>
          <a:lstStyle/>
          <a:p>
            <a:r>
              <a:rPr lang="en-US" sz="2000" dirty="0">
                <a:latin typeface="Times New Roman" pitchFamily="18" charset="0"/>
                <a:cs typeface="Times New Roman" pitchFamily="18" charset="0"/>
              </a:rPr>
              <a:t>Date </a:t>
            </a:r>
            <a:r>
              <a:rPr lang="en-US" sz="2000" dirty="0" smtClean="0">
                <a:latin typeface="Times New Roman" pitchFamily="18" charset="0"/>
                <a:cs typeface="Times New Roman" pitchFamily="18" charset="0"/>
              </a:rPr>
              <a:t>– This is </a:t>
            </a:r>
            <a:r>
              <a:rPr lang="en-US" sz="2000" dirty="0">
                <a:latin typeface="Times New Roman" pitchFamily="18" charset="0"/>
                <a:cs typeface="Times New Roman" pitchFamily="18" charset="0"/>
              </a:rPr>
              <a:t>used for input fields that should contain a date</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type=“date”&gt;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Time </a:t>
            </a:r>
            <a:r>
              <a:rPr lang="en-US" sz="2000" dirty="0" smtClean="0">
                <a:latin typeface="Times New Roman" pitchFamily="18" charset="0"/>
                <a:cs typeface="Times New Roman" pitchFamily="18" charset="0"/>
              </a:rPr>
              <a:t>– It allows </a:t>
            </a:r>
            <a:r>
              <a:rPr lang="en-US" sz="2000" dirty="0">
                <a:latin typeface="Times New Roman" pitchFamily="18" charset="0"/>
                <a:cs typeface="Times New Roman" pitchFamily="18" charset="0"/>
              </a:rPr>
              <a:t>the user to select a </a:t>
            </a:r>
            <a:r>
              <a:rPr lang="en-US" sz="2000" dirty="0" smtClean="0">
                <a:latin typeface="Times New Roman" pitchFamily="18" charset="0"/>
                <a:cs typeface="Times New Roman" pitchFamily="18" charset="0"/>
              </a:rPr>
              <a:t>time.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type=“time”&gt;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err="1" smtClean="0">
                <a:solidFill>
                  <a:srgbClr val="FF0000"/>
                </a:solidFill>
                <a:latin typeface="Times New Roman" pitchFamily="18" charset="0"/>
                <a:cs typeface="Times New Roman" pitchFamily="18" charset="0"/>
              </a:rPr>
              <a:t>DateTime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It allows </a:t>
            </a:r>
            <a:r>
              <a:rPr lang="en-US" sz="2000" dirty="0">
                <a:latin typeface="Times New Roman" pitchFamily="18" charset="0"/>
                <a:cs typeface="Times New Roman" pitchFamily="18" charset="0"/>
              </a:rPr>
              <a:t>the user to select  </a:t>
            </a:r>
            <a:r>
              <a:rPr lang="en-US" sz="2000" dirty="0" smtClean="0">
                <a:latin typeface="Times New Roman" pitchFamily="18" charset="0"/>
                <a:cs typeface="Times New Roman" pitchFamily="18" charset="0"/>
              </a:rPr>
              <a:t>date and time.</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a:t>
            </a:r>
            <a:r>
              <a:rPr lang="en-US" sz="2000" dirty="0" err="1" smtClean="0">
                <a:latin typeface="Times New Roman" pitchFamily="18" charset="0"/>
                <a:cs typeface="Times New Roman" pitchFamily="18" charset="0"/>
              </a:rPr>
              <a:t>datetime</a:t>
            </a:r>
            <a:r>
              <a:rPr lang="en-US" sz="2000" dirty="0" smtClean="0">
                <a:latin typeface="Times New Roman" pitchFamily="18" charset="0"/>
                <a:cs typeface="Times New Roman" pitchFamily="18" charset="0"/>
              </a:rPr>
              <a:t>”&gt;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082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878"/>
            <a:ext cx="8229600" cy="3394472"/>
          </a:xfrm>
        </p:spPr>
        <p:txBody>
          <a:bodyPr>
            <a:normAutofit/>
          </a:bodyPr>
          <a:lstStyle/>
          <a:p>
            <a:r>
              <a:rPr lang="en-US" sz="2000" dirty="0">
                <a:latin typeface="Times New Roman" pitchFamily="18" charset="0"/>
                <a:cs typeface="Times New Roman" pitchFamily="18" charset="0"/>
              </a:rPr>
              <a:t>Month – It allows the user to select a month and year</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type=“month”&gt;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Week – It allows the user to select a </a:t>
            </a:r>
            <a:r>
              <a:rPr lang="en-US" sz="2000" dirty="0" smtClean="0">
                <a:latin typeface="Times New Roman" pitchFamily="18" charset="0"/>
                <a:cs typeface="Times New Roman" pitchFamily="18" charset="0"/>
              </a:rPr>
              <a:t>week </a:t>
            </a:r>
            <a:r>
              <a:rPr lang="en-US" sz="2000" dirty="0">
                <a:latin typeface="Times New Roman" pitchFamily="18" charset="0"/>
                <a:cs typeface="Times New Roman" pitchFamily="18" charset="0"/>
              </a:rPr>
              <a:t>and year</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type=“week”&gt;</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Color – It is used for input fields that should contain a color</a:t>
            </a:r>
            <a:r>
              <a:rPr lang="en-US" sz="2000" dirty="0" smtClean="0">
                <a:latin typeface="Times New Roman" pitchFamily="18" charset="0"/>
                <a:cs typeface="Times New Roman" pitchFamily="18" charset="0"/>
              </a:rPr>
              <a:t>.</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&lt;input type=“color”&gt;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928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Action Attribute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657600"/>
          </a:xfrm>
        </p:spPr>
        <p:txBody>
          <a:bodyPr>
            <a:normAutofit/>
          </a:bodyPr>
          <a:lstStyle/>
          <a:p>
            <a:pPr marL="0" indent="0">
              <a:buNone/>
            </a:pPr>
            <a:r>
              <a:rPr lang="en-US" sz="2000" dirty="0" smtClean="0">
                <a:latin typeface="Times New Roman" pitchFamily="18" charset="0"/>
                <a:cs typeface="Times New Roman" pitchFamily="18" charset="0"/>
              </a:rPr>
              <a:t>It contains a URL that defines where to send the data after submitting the form.</a:t>
            </a:r>
          </a:p>
          <a:p>
            <a:pPr marL="0" indent="0">
              <a:buNone/>
            </a:pPr>
            <a:r>
              <a:rPr lang="en-US" sz="2000" dirty="0" smtClean="0">
                <a:latin typeface="Times New Roman" pitchFamily="18" charset="0"/>
                <a:cs typeface="Times New Roman" pitchFamily="18" charset="0"/>
              </a:rPr>
              <a:t>It specifies the physical address of the server to which the user data should be redirected at the click of the submit button.</a:t>
            </a:r>
          </a:p>
          <a:p>
            <a:pPr marL="0" indent="0">
              <a:buNone/>
            </a:pPr>
            <a:r>
              <a:rPr lang="en-US" sz="2000" dirty="0" smtClean="0">
                <a:latin typeface="Times New Roman" pitchFamily="18" charset="0"/>
                <a:cs typeface="Times New Roman" pitchFamily="18" charset="0"/>
              </a:rPr>
              <a:t>action=http://www.something.com/something.html</a:t>
            </a:r>
          </a:p>
          <a:p>
            <a:pPr marL="0" indent="0">
              <a:buNone/>
            </a:pPr>
            <a:r>
              <a:rPr lang="en-US" sz="2000" dirty="0" smtClean="0">
                <a:latin typeface="Times New Roman" pitchFamily="18" charset="0"/>
                <a:cs typeface="Times New Roman" pitchFamily="18" charset="0"/>
              </a:rPr>
              <a:t>action=“page.html”</a:t>
            </a:r>
          </a:p>
          <a:p>
            <a:pPr marL="0" indent="0">
              <a:buNone/>
            </a:pPr>
            <a:r>
              <a:rPr lang="en-US" sz="2000" dirty="0" smtClean="0">
                <a:latin typeface="Times New Roman" pitchFamily="18" charset="0"/>
                <a:cs typeface="Times New Roman" pitchFamily="18" charset="0"/>
              </a:rPr>
              <a:t>action=“gotform.php”</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If the action attribute is omitted, the action is set to the current page.</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1448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lstStyle/>
          <a:p>
            <a:r>
              <a:rPr lang="en-US" sz="3600" b="1" u="sng" dirty="0" smtClean="0">
                <a:latin typeface="Times New Roman" pitchFamily="18" charset="0"/>
                <a:cs typeface="Times New Roman" pitchFamily="18" charset="0"/>
              </a:rPr>
              <a:t>Autocomplete </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smtClean="0">
                <a:latin typeface="Times New Roman" pitchFamily="18" charset="0"/>
                <a:cs typeface="Times New Roman" pitchFamily="18" charset="0"/>
              </a:rPr>
              <a:t>On </a:t>
            </a:r>
            <a:r>
              <a:rPr lang="en-US" sz="2400" dirty="0">
                <a:latin typeface="Times New Roman" pitchFamily="18" charset="0"/>
                <a:cs typeface="Times New Roman" pitchFamily="18" charset="0"/>
              </a:rPr>
              <a:t>– The browser will automatically complete values based on values that the user has entered </a:t>
            </a:r>
            <a:r>
              <a:rPr lang="en-US" sz="2400" dirty="0" smtClean="0">
                <a:latin typeface="Times New Roman" pitchFamily="18" charset="0"/>
                <a:cs typeface="Times New Roman" pitchFamily="18" charset="0"/>
              </a:rPr>
              <a:t>before.</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Off – User need to write all values each time they fill the form</a:t>
            </a:r>
          </a:p>
          <a:p>
            <a:pPr marL="0" indent="0">
              <a:buNone/>
            </a:pP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&lt;form autocomplete=“on”&gt;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85610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Method Attribute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a:t>
            </a:r>
            <a:r>
              <a:rPr lang="en-US" sz="2000" dirty="0">
                <a:latin typeface="Times New Roman" pitchFamily="18" charset="0"/>
                <a:cs typeface="Times New Roman" pitchFamily="18" charset="0"/>
              </a:rPr>
              <a:t>how to send the form data to a web server. The data can be sent as URL variables, by using the get method or as HTTP post, by using the post </a:t>
            </a:r>
            <a:r>
              <a:rPr lang="en-US" sz="2000" dirty="0" smtClean="0">
                <a:latin typeface="Times New Roman" pitchFamily="18" charset="0"/>
                <a:cs typeface="Times New Roman" pitchFamily="18" charset="0"/>
              </a:rPr>
              <a:t>method.</a:t>
            </a:r>
          </a:p>
          <a:p>
            <a:pPr marL="0" indent="0">
              <a:buNone/>
            </a:pPr>
            <a:endParaRPr lang="en-US" sz="2000" dirty="0">
              <a:latin typeface="Times New Roman" pitchFamily="18" charset="0"/>
              <a:ea typeface="Calibri"/>
              <a:cs typeface="Times New Roman" pitchFamily="18" charset="0"/>
            </a:endParaRPr>
          </a:p>
          <a:p>
            <a:pPr marL="0">
              <a:spcBef>
                <a:spcPts val="0"/>
              </a:spcBef>
            </a:pPr>
            <a:r>
              <a:rPr lang="en-US" sz="2000" dirty="0" smtClean="0">
                <a:latin typeface="Times New Roman" pitchFamily="18" charset="0"/>
                <a:ea typeface="Calibri"/>
                <a:cs typeface="Times New Roman" pitchFamily="18" charset="0"/>
              </a:rPr>
              <a:t>GET (</a:t>
            </a:r>
            <a:r>
              <a:rPr lang="en-US" sz="2000" dirty="0">
                <a:latin typeface="Times New Roman" pitchFamily="18" charset="0"/>
                <a:ea typeface="Calibri"/>
                <a:cs typeface="Times New Roman" pitchFamily="18" charset="0"/>
              </a:rPr>
              <a:t>default)</a:t>
            </a:r>
          </a:p>
          <a:p>
            <a:pPr marL="0">
              <a:spcBef>
                <a:spcPts val="0"/>
              </a:spcBef>
            </a:pPr>
            <a:r>
              <a:rPr lang="en-US" sz="2000" dirty="0" smtClean="0">
                <a:latin typeface="Times New Roman" pitchFamily="18" charset="0"/>
                <a:ea typeface="Calibri"/>
                <a:cs typeface="Times New Roman" pitchFamily="18" charset="0"/>
              </a:rPr>
              <a:t>POST</a:t>
            </a:r>
            <a:endParaRPr lang="en-US" sz="2000" dirty="0">
              <a:latin typeface="Times New Roman" pitchFamily="18" charset="0"/>
              <a:ea typeface="Calibri"/>
              <a:cs typeface="Times New Roman" pitchFamily="18" charset="0"/>
            </a:endParaRPr>
          </a:p>
          <a:p>
            <a:pPr marL="0" indent="0">
              <a:buNone/>
            </a:pPr>
            <a:endParaRPr lang="en-US" sz="2000" dirty="0">
              <a:latin typeface="Times New Roman" pitchFamily="18" charset="0"/>
              <a:ea typeface="Calibri"/>
              <a:cs typeface="Times New Roman" pitchFamily="18" charset="0"/>
            </a:endParaRPr>
          </a:p>
          <a:p>
            <a:pPr marL="0" indent="0">
              <a:buNone/>
            </a:pPr>
            <a:endParaRPr lang="en-US" sz="2000" dirty="0"/>
          </a:p>
        </p:txBody>
      </p:sp>
    </p:spTree>
    <p:extLst>
      <p:ext uri="{BB962C8B-B14F-4D97-AF65-F5344CB8AC3E}">
        <p14:creationId xmlns:p14="http://schemas.microsoft.com/office/powerpoint/2010/main" val="320659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3600" b="1" u="sng" dirty="0" smtClean="0">
                <a:latin typeface="Times New Roman" pitchFamily="18" charset="0"/>
                <a:cs typeface="Times New Roman" pitchFamily="18" charset="0"/>
              </a:rPr>
              <a:t>Form Tag</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657600"/>
          </a:xfrm>
        </p:spPr>
        <p:txBody>
          <a:bodyPr>
            <a:normAutofit/>
          </a:bodyPr>
          <a:lstStyle/>
          <a:p>
            <a:pPr marL="0" indent="0">
              <a:buNone/>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HTML &lt;form</a:t>
            </a:r>
            <a:r>
              <a:rPr lang="en-US" sz="2000" dirty="0" smtClean="0">
                <a:latin typeface="Times New Roman" pitchFamily="18" charset="0"/>
                <a:cs typeface="Times New Roman" pitchFamily="18" charset="0"/>
              </a:rPr>
              <a:t>&gt;…..&lt;/form&gt; </a:t>
            </a:r>
            <a:r>
              <a:rPr lang="en-US" sz="2000" dirty="0">
                <a:latin typeface="Times New Roman" pitchFamily="18" charset="0"/>
                <a:cs typeface="Times New Roman" pitchFamily="18" charset="0"/>
              </a:rPr>
              <a:t>tag is used to create an HTML </a:t>
            </a:r>
            <a:r>
              <a:rPr lang="en-US" sz="2000" dirty="0" smtClean="0">
                <a:latin typeface="Times New Roman" pitchFamily="18" charset="0"/>
                <a:cs typeface="Times New Roman" pitchFamily="18" charset="0"/>
              </a:rPr>
              <a:t>form</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&lt;input&gt;</a:t>
            </a:r>
          </a:p>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textarea</a:t>
            </a:r>
            <a:r>
              <a:rPr lang="en-US" sz="20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&lt;button&gt;</a:t>
            </a:r>
          </a:p>
          <a:p>
            <a:pPr marL="0" indent="0">
              <a:buNone/>
            </a:pPr>
            <a:r>
              <a:rPr lang="en-US" sz="2000" dirty="0">
                <a:latin typeface="Times New Roman" pitchFamily="18" charset="0"/>
                <a:cs typeface="Times New Roman" pitchFamily="18" charset="0"/>
              </a:rPr>
              <a:t>&lt;select&gt;</a:t>
            </a:r>
          </a:p>
          <a:p>
            <a:pPr marL="0" indent="0">
              <a:buNone/>
            </a:pPr>
            <a:r>
              <a:rPr lang="en-US" sz="2000" dirty="0">
                <a:latin typeface="Times New Roman" pitchFamily="18" charset="0"/>
                <a:cs typeface="Times New Roman" pitchFamily="18" charset="0"/>
              </a:rPr>
              <a:t>&lt;option&gt;</a:t>
            </a:r>
          </a:p>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optgroup</a:t>
            </a:r>
            <a:r>
              <a:rPr lang="en-US" sz="20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fieldset</a:t>
            </a:r>
            <a:r>
              <a:rPr lang="en-US" sz="2000" dirty="0">
                <a:latin typeface="Times New Roman" pitchFamily="18" charset="0"/>
                <a:cs typeface="Times New Roman" pitchFamily="18" charset="0"/>
              </a:rPr>
              <a:t>&gt;</a:t>
            </a:r>
          </a:p>
          <a:p>
            <a:pPr marL="0" indent="0">
              <a:buNone/>
            </a:pPr>
            <a:r>
              <a:rPr lang="en-US" sz="2000" dirty="0">
                <a:latin typeface="Times New Roman" pitchFamily="18" charset="0"/>
                <a:cs typeface="Times New Roman" pitchFamily="18" charset="0"/>
              </a:rPr>
              <a:t>&lt;label&gt;</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16649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Name  Attribute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Specifies </a:t>
            </a:r>
            <a:r>
              <a:rPr lang="en-US" sz="2000" dirty="0">
                <a:latin typeface="Times New Roman" pitchFamily="18" charset="0"/>
                <a:cs typeface="Times New Roman" pitchFamily="18" charset="0"/>
              </a:rPr>
              <a:t>a name used to identify the </a:t>
            </a:r>
            <a:r>
              <a:rPr lang="en-US" sz="2000" dirty="0" smtClean="0">
                <a:latin typeface="Times New Roman" pitchFamily="18" charset="0"/>
                <a:cs typeface="Times New Roman" pitchFamily="18" charset="0"/>
              </a:rPr>
              <a:t>form</a:t>
            </a: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It is </a:t>
            </a:r>
            <a:r>
              <a:rPr lang="en-US" sz="2000" dirty="0">
                <a:latin typeface="Times New Roman" pitchFamily="18" charset="0"/>
                <a:cs typeface="Times New Roman" pitchFamily="18" charset="0"/>
              </a:rPr>
              <a:t>Used to give a name to the control which is sent to the server to be recognized and get the value</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name=“</a:t>
            </a:r>
            <a:r>
              <a:rPr lang="en-US" sz="2000" dirty="0" err="1" smtClean="0">
                <a:latin typeface="Times New Roman" pitchFamily="18" charset="0"/>
                <a:cs typeface="Times New Roman" pitchFamily="18" charset="0"/>
              </a:rPr>
              <a:t>lastname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37962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err="1">
                <a:latin typeface="Times New Roman" pitchFamily="18" charset="0"/>
                <a:cs typeface="Times New Roman" pitchFamily="18" charset="0"/>
              </a:rPr>
              <a:t>novalidate</a:t>
            </a:r>
            <a:endParaRPr lang="en-US" sz="3600" b="1" u="sng" dirty="0"/>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If we use </a:t>
            </a:r>
            <a:r>
              <a:rPr lang="en-US" sz="2000" dirty="0" err="1" smtClean="0">
                <a:latin typeface="Times New Roman" pitchFamily="18" charset="0"/>
                <a:cs typeface="Times New Roman" pitchFamily="18" charset="0"/>
              </a:rPr>
              <a:t>novalidate</a:t>
            </a:r>
            <a:r>
              <a:rPr lang="en-US" sz="2000" dirty="0" smtClean="0">
                <a:latin typeface="Times New Roman" pitchFamily="18" charset="0"/>
                <a:cs typeface="Times New Roman" pitchFamily="18" charset="0"/>
              </a:rPr>
              <a:t> attribute in form tag then the validation will not take place, even if there is a required filed.</a:t>
            </a:r>
          </a:p>
          <a:p>
            <a:pPr marL="0" indent="0">
              <a:buNone/>
            </a:pPr>
            <a:r>
              <a:rPr lang="en-US" sz="2000" dirty="0" smtClean="0">
                <a:latin typeface="Times New Roman" pitchFamily="18" charset="0"/>
                <a:cs typeface="Times New Roman" pitchFamily="18" charset="0"/>
              </a:rPr>
              <a:t>&lt;form </a:t>
            </a:r>
            <a:r>
              <a:rPr lang="en-US" sz="2000" dirty="0" err="1" smtClean="0">
                <a:latin typeface="Times New Roman" pitchFamily="18" charset="0"/>
                <a:cs typeface="Times New Roman" pitchFamily="18" charset="0"/>
              </a:rPr>
              <a:t>novalidate</a:t>
            </a:r>
            <a:r>
              <a:rPr lang="en-US" sz="2000" dirty="0" smtClean="0">
                <a:latin typeface="Times New Roman" pitchFamily="18" charset="0"/>
                <a:cs typeface="Times New Roman" pitchFamily="18" charset="0"/>
              </a:rPr>
              <a:t>&gt;</a:t>
            </a:r>
          </a:p>
          <a:p>
            <a:pPr marL="0" indent="0">
              <a:buNone/>
            </a:pPr>
            <a:r>
              <a:rPr lang="en-US" sz="2000" dirty="0" smtClean="0">
                <a:latin typeface="Times New Roman" pitchFamily="18" charset="0"/>
                <a:cs typeface="Times New Roman" pitchFamily="18" charset="0"/>
              </a:rPr>
              <a:t>&lt;form </a:t>
            </a:r>
            <a:r>
              <a:rPr lang="en-US" sz="2000" dirty="0" err="1" smtClean="0">
                <a:latin typeface="Times New Roman" pitchFamily="18" charset="0"/>
                <a:cs typeface="Times New Roman" pitchFamily="18" charset="0"/>
              </a:rPr>
              <a:t>novalidate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novalidate</a:t>
            </a:r>
            <a:r>
              <a:rPr lang="en-US" sz="2000" dirty="0" smtClean="0">
                <a:latin typeface="Times New Roman" pitchFamily="18" charset="0"/>
                <a:cs typeface="Times New Roman" pitchFamily="18" charset="0"/>
              </a:rPr>
              <a:t>”&gt; </a:t>
            </a:r>
          </a:p>
          <a:p>
            <a:pPr marL="0" indent="0">
              <a:buNone/>
            </a:pPr>
            <a:r>
              <a:rPr lang="en-US" sz="2000" dirty="0">
                <a:latin typeface="Times New Roman" pitchFamily="18" charset="0"/>
                <a:cs typeface="Times New Roman" pitchFamily="18" charset="0"/>
              </a:rPr>
              <a:t>&lt;form </a:t>
            </a:r>
            <a:r>
              <a:rPr lang="en-US" sz="2000" dirty="0" err="1">
                <a:latin typeface="Times New Roman" pitchFamily="18" charset="0"/>
                <a:cs typeface="Times New Roman" pitchFamily="18" charset="0"/>
              </a:rPr>
              <a:t>novalidate</a:t>
            </a:r>
            <a:r>
              <a:rPr lang="en-US" sz="2000" dirty="0" smtClean="0">
                <a:latin typeface="Times New Roman" pitchFamily="18" charset="0"/>
                <a:cs typeface="Times New Roman" pitchFamily="18" charset="0"/>
              </a:rPr>
              <a:t>=“true”&gt; </a:t>
            </a:r>
          </a:p>
          <a:p>
            <a:pPr marL="0" indent="0">
              <a:buNone/>
            </a:pPr>
            <a:endParaRPr lang="en-US" sz="2000" dirty="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There is one more tag </a:t>
            </a:r>
            <a:r>
              <a:rPr lang="en-US" sz="2000" dirty="0" err="1" smtClean="0">
                <a:latin typeface="Times New Roman" pitchFamily="18" charset="0"/>
                <a:cs typeface="Times New Roman" pitchFamily="18" charset="0"/>
              </a:rPr>
              <a:t>formnovalidate</a:t>
            </a:r>
            <a:r>
              <a:rPr lang="en-US" sz="2000" dirty="0" smtClean="0">
                <a:latin typeface="Times New Roman" pitchFamily="18" charset="0"/>
                <a:cs typeface="Times New Roman" pitchFamily="18" charset="0"/>
              </a:rPr>
              <a:t> which is used by input tag to </a:t>
            </a:r>
            <a:r>
              <a:rPr lang="en-US" sz="2000" dirty="0" err="1" smtClean="0">
                <a:latin typeface="Times New Roman" pitchFamily="18" charset="0"/>
                <a:cs typeface="Times New Roman" pitchFamily="18" charset="0"/>
              </a:rPr>
              <a:t>speficiy</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novlidate</a:t>
            </a:r>
            <a:r>
              <a:rPr lang="en-US" sz="2000" dirty="0" smtClean="0">
                <a:latin typeface="Times New Roman" pitchFamily="18" charset="0"/>
                <a:cs typeface="Times New Roman" pitchFamily="18" charset="0"/>
              </a:rPr>
              <a:t> this particular text or field we will study about this later.</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936365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21920584"/>
              </p:ext>
            </p:extLst>
          </p:nvPr>
        </p:nvGraphicFramePr>
        <p:xfrm>
          <a:off x="0" y="-18"/>
          <a:ext cx="9144000" cy="4605319"/>
        </p:xfrm>
        <a:graphic>
          <a:graphicData uri="http://schemas.openxmlformats.org/drawingml/2006/table">
            <a:tbl>
              <a:tblPr firstRow="1" firstCol="1" bandRow="1">
                <a:tableStyleId>{5940675A-B579-460E-94D1-54222C63F5DA}</a:tableStyleId>
              </a:tblPr>
              <a:tblGrid>
                <a:gridCol w="1986470"/>
                <a:gridCol w="1453016"/>
                <a:gridCol w="5704514"/>
              </a:tblGrid>
              <a:tr h="225363">
                <a:tc>
                  <a:txBody>
                    <a:bodyPr/>
                    <a:lstStyle/>
                    <a:p>
                      <a:pPr marL="0" marR="0" algn="ctr">
                        <a:spcBef>
                          <a:spcPts val="0"/>
                        </a:spcBef>
                        <a:spcAft>
                          <a:spcPts val="0"/>
                        </a:spcAft>
                      </a:pPr>
                      <a:r>
                        <a:rPr lang="en-US" sz="1600" b="1" dirty="0">
                          <a:effectLst/>
                          <a:latin typeface="Times New Roman" pitchFamily="18" charset="0"/>
                          <a:cs typeface="Times New Roman" pitchFamily="18" charset="0"/>
                        </a:rPr>
                        <a:t>Attribute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a:effectLst/>
                          <a:latin typeface="Times New Roman" pitchFamily="18" charset="0"/>
                          <a:cs typeface="Times New Roman" pitchFamily="18" charset="0"/>
                        </a:rPr>
                        <a:t>Description</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450725">
                <a:tc>
                  <a:txBody>
                    <a:bodyPr/>
                    <a:lstStyle/>
                    <a:p>
                      <a:pPr marL="0" marR="0" algn="ctr">
                        <a:spcBef>
                          <a:spcPts val="0"/>
                        </a:spcBef>
                        <a:spcAft>
                          <a:spcPts val="0"/>
                        </a:spcAft>
                      </a:pPr>
                      <a:r>
                        <a:rPr lang="en-US" sz="1600" b="0" dirty="0">
                          <a:effectLst/>
                          <a:latin typeface="Times New Roman" pitchFamily="18" charset="0"/>
                          <a:cs typeface="Times New Roman" pitchFamily="18" charset="0"/>
                        </a:rPr>
                        <a:t>accept-charset</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UTF-8</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charset used in the submitted form (default: the page charset).</a:t>
                      </a:r>
                      <a:endParaRPr lang="en-US" sz="1600" dirty="0">
                        <a:effectLst/>
                        <a:latin typeface="Times New Roman" pitchFamily="18" charset="0"/>
                        <a:ea typeface="Calibri"/>
                        <a:cs typeface="Times New Roman" pitchFamily="18" charset="0"/>
                      </a:endParaRPr>
                    </a:p>
                  </a:txBody>
                  <a:tcPr marL="68580" marR="68580" marT="0" marB="0"/>
                </a:tc>
              </a:tr>
              <a:tr h="450725">
                <a:tc>
                  <a:txBody>
                    <a:bodyPr/>
                    <a:lstStyle/>
                    <a:p>
                      <a:pPr marL="0" marR="0" algn="ctr">
                        <a:spcBef>
                          <a:spcPts val="0"/>
                        </a:spcBef>
                        <a:spcAft>
                          <a:spcPts val="0"/>
                        </a:spcAft>
                      </a:pPr>
                      <a:r>
                        <a:rPr lang="en-US" sz="1600" b="0" dirty="0">
                          <a:effectLst/>
                          <a:latin typeface="Times New Roman" pitchFamily="18" charset="0"/>
                          <a:cs typeface="Times New Roman" pitchFamily="18" charset="0"/>
                        </a:rPr>
                        <a:t>action</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URL</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Contains a URL that defines where to</a:t>
                      </a:r>
                      <a:r>
                        <a:rPr lang="en-US" sz="1600" baseline="0" dirty="0" smtClean="0">
                          <a:effectLst/>
                          <a:latin typeface="Times New Roman" pitchFamily="18" charset="0"/>
                          <a:cs typeface="Times New Roman" pitchFamily="18" charset="0"/>
                        </a:rPr>
                        <a:t> send the data after submitting the form</a:t>
                      </a:r>
                      <a:endParaRPr lang="en-US" sz="1600" dirty="0">
                        <a:effectLst/>
                        <a:latin typeface="Times New Roman" pitchFamily="18" charset="0"/>
                        <a:ea typeface="Calibri"/>
                        <a:cs typeface="Times New Roman" pitchFamily="18" charset="0"/>
                      </a:endParaRPr>
                    </a:p>
                  </a:txBody>
                  <a:tcPr marL="68580" marR="68580" marT="0" marB="0"/>
                </a:tc>
              </a:tr>
              <a:tr h="450725">
                <a:tc>
                  <a:txBody>
                    <a:bodyPr/>
                    <a:lstStyle/>
                    <a:p>
                      <a:pPr marL="0" marR="0" algn="ctr">
                        <a:spcBef>
                          <a:spcPts val="0"/>
                        </a:spcBef>
                        <a:spcAft>
                          <a:spcPts val="0"/>
                        </a:spcAft>
                      </a:pPr>
                      <a:r>
                        <a:rPr lang="en-US" sz="1600" b="0" dirty="0">
                          <a:effectLst/>
                          <a:latin typeface="Times New Roman" pitchFamily="18" charset="0"/>
                          <a:cs typeface="Times New Roman" pitchFamily="18" charset="0"/>
                        </a:rPr>
                        <a:t>autocomplete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On (default)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Off</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Determines that the browser retains the history of previous values.</a:t>
                      </a:r>
                      <a:endParaRPr lang="en-US" sz="1600" dirty="0">
                        <a:effectLst/>
                        <a:latin typeface="Times New Roman" pitchFamily="18" charset="0"/>
                        <a:ea typeface="Calibri"/>
                        <a:cs typeface="Times New Roman" pitchFamily="18" charset="0"/>
                      </a:endParaRPr>
                    </a:p>
                  </a:txBody>
                  <a:tcPr marL="68580" marR="68580" marT="0" marB="0"/>
                </a:tc>
              </a:tr>
              <a:tr h="901451">
                <a:tc>
                  <a:txBody>
                    <a:bodyPr/>
                    <a:lstStyle/>
                    <a:p>
                      <a:pPr marL="0" marR="0" algn="ctr">
                        <a:spcBef>
                          <a:spcPts val="0"/>
                        </a:spcBef>
                        <a:spcAft>
                          <a:spcPts val="0"/>
                        </a:spcAft>
                      </a:pPr>
                      <a:endParaRPr lang="en-US" sz="1600" b="0" dirty="0" smtClean="0">
                        <a:effectLst/>
                        <a:latin typeface="Times New Roman" pitchFamily="18" charset="0"/>
                        <a:cs typeface="Times New Roman" pitchFamily="18" charset="0"/>
                      </a:endParaRPr>
                    </a:p>
                    <a:p>
                      <a:pPr marL="0" marR="0" algn="ctr">
                        <a:spcBef>
                          <a:spcPts val="0"/>
                        </a:spcBef>
                        <a:spcAft>
                          <a:spcPts val="0"/>
                        </a:spcAft>
                      </a:pPr>
                      <a:r>
                        <a:rPr lang="en-US" sz="1600" b="0" dirty="0" smtClean="0">
                          <a:effectLst/>
                          <a:latin typeface="Times New Roman" pitchFamily="18" charset="0"/>
                          <a:cs typeface="Times New Roman" pitchFamily="18" charset="0"/>
                        </a:rPr>
                        <a:t>method</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endParaRPr lang="en-US" sz="1600" b="0" dirty="0" smtClean="0">
                        <a:effectLst/>
                        <a:latin typeface="Times New Roman" pitchFamily="18" charset="0"/>
                        <a:ea typeface="Calibri"/>
                        <a:cs typeface="Times New Roman" pitchFamily="18" charset="0"/>
                      </a:endParaRP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GET (default)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POST</a:t>
                      </a: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Specifies how to send the form data to a web</a:t>
                      </a:r>
                      <a:r>
                        <a:rPr lang="en-US" sz="1600" baseline="0" dirty="0" smtClean="0">
                          <a:effectLst/>
                          <a:latin typeface="Times New Roman" pitchFamily="18" charset="0"/>
                          <a:cs typeface="Times New Roman" pitchFamily="18" charset="0"/>
                        </a:rPr>
                        <a:t> server. The data can be sent as URL variables, by using the get method or as HTTP post, by using the post method</a:t>
                      </a:r>
                      <a:endParaRPr lang="en-US" sz="1600" dirty="0">
                        <a:effectLst/>
                        <a:latin typeface="Times New Roman" pitchFamily="18" charset="0"/>
                        <a:ea typeface="Calibri"/>
                        <a:cs typeface="Times New Roman" pitchFamily="18" charset="0"/>
                      </a:endParaRPr>
                    </a:p>
                  </a:txBody>
                  <a:tcPr marL="68580" marR="68580" marT="0" marB="0"/>
                </a:tc>
              </a:tr>
              <a:tr h="290108">
                <a:tc>
                  <a:txBody>
                    <a:bodyPr/>
                    <a:lstStyle/>
                    <a:p>
                      <a:pPr marL="0" marR="0" algn="ctr">
                        <a:spcBef>
                          <a:spcPts val="0"/>
                        </a:spcBef>
                        <a:spcAft>
                          <a:spcPts val="0"/>
                        </a:spcAft>
                      </a:pPr>
                      <a:r>
                        <a:rPr lang="en-US" sz="1600" b="0" dirty="0">
                          <a:effectLst/>
                          <a:latin typeface="Times New Roman" pitchFamily="18" charset="0"/>
                          <a:cs typeface="Times New Roman" pitchFamily="18" charset="0"/>
                        </a:rPr>
                        <a:t>name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name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a name used to identify the </a:t>
                      </a:r>
                      <a:r>
                        <a:rPr lang="en-US" sz="1600" dirty="0" smtClean="0">
                          <a:effectLst/>
                          <a:latin typeface="Times New Roman" pitchFamily="18" charset="0"/>
                          <a:cs typeface="Times New Roman" pitchFamily="18" charset="0"/>
                        </a:rPr>
                        <a:t>form</a:t>
                      </a:r>
                      <a:endParaRPr lang="en-US" sz="1600" dirty="0">
                        <a:effectLst/>
                        <a:latin typeface="Times New Roman" pitchFamily="18" charset="0"/>
                        <a:ea typeface="Calibri"/>
                        <a:cs typeface="Times New Roman" pitchFamily="18" charset="0"/>
                      </a:endParaRPr>
                    </a:p>
                  </a:txBody>
                  <a:tcPr marL="68580" marR="68580" marT="0" marB="0"/>
                </a:tc>
              </a:tr>
              <a:tr h="271480">
                <a:tc>
                  <a:txBody>
                    <a:bodyPr/>
                    <a:lstStyle/>
                    <a:p>
                      <a:pPr marL="0" marR="0" algn="ctr">
                        <a:spcBef>
                          <a:spcPts val="0"/>
                        </a:spcBef>
                        <a:spcAft>
                          <a:spcPts val="0"/>
                        </a:spcAft>
                      </a:pPr>
                      <a:r>
                        <a:rPr lang="en-US" sz="1600" b="0" dirty="0" err="1">
                          <a:effectLst/>
                          <a:latin typeface="Times New Roman" pitchFamily="18" charset="0"/>
                          <a:cs typeface="Times New Roman" pitchFamily="18" charset="0"/>
                        </a:rPr>
                        <a:t>novalidate</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err="1" smtClean="0">
                          <a:effectLst/>
                          <a:latin typeface="Times New Roman" pitchFamily="18" charset="0"/>
                          <a:ea typeface="Calibri"/>
                          <a:cs typeface="Times New Roman" pitchFamily="18" charset="0"/>
                        </a:rPr>
                        <a:t>novalidate</a:t>
                      </a:r>
                      <a:endParaRPr lang="en-US" sz="1600" b="0" dirty="0" smtClean="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that the browser should not validate the form</a:t>
                      </a:r>
                      <a:r>
                        <a:rPr lang="en-US" sz="1600" dirty="0" smtClean="0">
                          <a:effectLst/>
                          <a:latin typeface="Times New Roman" pitchFamily="18" charset="0"/>
                          <a:cs typeface="Times New Roman" pitchFamily="18" charset="0"/>
                        </a:rPr>
                        <a:t>.</a:t>
                      </a:r>
                    </a:p>
                    <a:p>
                      <a:pPr marL="0" marR="0">
                        <a:spcBef>
                          <a:spcPts val="0"/>
                        </a:spcBef>
                        <a:spcAft>
                          <a:spcPts val="0"/>
                        </a:spcAft>
                      </a:pPr>
                      <a:r>
                        <a:rPr lang="en-US" sz="1600" dirty="0" smtClean="0"/>
                        <a:t>If some input fields do not meet their specified requirements (like required, pattern, type, etc.), the form can still be submitted.</a:t>
                      </a:r>
                      <a:endParaRPr lang="en-US" sz="1600" dirty="0">
                        <a:effectLst/>
                        <a:latin typeface="Times New Roman" pitchFamily="18" charset="0"/>
                        <a:ea typeface="Calibri"/>
                        <a:cs typeface="Times New Roman" pitchFamily="18" charset="0"/>
                      </a:endParaRPr>
                    </a:p>
                  </a:txBody>
                  <a:tcPr marL="68580" marR="68580" marT="0" marB="0"/>
                </a:tc>
              </a:tr>
              <a:tr h="901451">
                <a:tc>
                  <a:txBody>
                    <a:bodyPr/>
                    <a:lstStyle/>
                    <a:p>
                      <a:pPr marL="0" marR="0" algn="ctr">
                        <a:spcBef>
                          <a:spcPts val="0"/>
                        </a:spcBef>
                        <a:spcAft>
                          <a:spcPts val="0"/>
                        </a:spcAft>
                      </a:pPr>
                      <a:endParaRPr lang="en-US" sz="1600" b="0" dirty="0" smtClean="0">
                        <a:effectLst/>
                        <a:latin typeface="Times New Roman" pitchFamily="18" charset="0"/>
                        <a:cs typeface="Times New Roman" pitchFamily="18" charset="0"/>
                      </a:endParaRPr>
                    </a:p>
                    <a:p>
                      <a:pPr marL="0" marR="0" algn="ctr">
                        <a:spcBef>
                          <a:spcPts val="0"/>
                        </a:spcBef>
                        <a:spcAft>
                          <a:spcPts val="0"/>
                        </a:spcAft>
                      </a:pPr>
                      <a:r>
                        <a:rPr lang="en-US" sz="1600" b="0" dirty="0" smtClean="0">
                          <a:effectLst/>
                          <a:latin typeface="Times New Roman" pitchFamily="18" charset="0"/>
                          <a:cs typeface="Times New Roman" pitchFamily="18" charset="0"/>
                        </a:rPr>
                        <a:t>target</a:t>
                      </a:r>
                      <a:endParaRPr lang="en-US" sz="1600" b="0" dirty="0">
                        <a:effectLst/>
                        <a:latin typeface="Times New Roman" pitchFamily="18" charset="0"/>
                        <a:ea typeface="Calibri"/>
                        <a:cs typeface="Times New Roman" pitchFamily="18" charset="0"/>
                      </a:endParaRPr>
                    </a:p>
                  </a:txBody>
                  <a:tcPr marL="68580" marR="68580" marT="0" marB="0"/>
                </a:tc>
                <a:tc>
                  <a:txBody>
                    <a:bodyPr/>
                    <a:lstStyle/>
                    <a:p>
                      <a:pPr marL="0" marR="0" algn="l">
                        <a:spcBef>
                          <a:spcPts val="0"/>
                        </a:spcBef>
                        <a:spcAft>
                          <a:spcPts val="0"/>
                        </a:spcAft>
                      </a:pPr>
                      <a:r>
                        <a:rPr lang="en-US" sz="1600" b="0" dirty="0" smtClean="0">
                          <a:effectLst/>
                          <a:latin typeface="Times New Roman" pitchFamily="18" charset="0"/>
                          <a:ea typeface="Calibri"/>
                          <a:cs typeface="Times New Roman" pitchFamily="18" charset="0"/>
                        </a:rPr>
                        <a:t>_self (default)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_blank</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_parent</a:t>
                      </a:r>
                    </a:p>
                    <a:p>
                      <a:pPr marL="0" marR="0" algn="l">
                        <a:spcBef>
                          <a:spcPts val="0"/>
                        </a:spcBef>
                        <a:spcAft>
                          <a:spcPts val="0"/>
                        </a:spcAft>
                      </a:pPr>
                      <a:r>
                        <a:rPr lang="en-US" sz="1600" b="0" dirty="0" smtClean="0">
                          <a:effectLst/>
                          <a:latin typeface="Times New Roman" pitchFamily="18" charset="0"/>
                          <a:ea typeface="Calibri"/>
                          <a:cs typeface="Times New Roman" pitchFamily="18" charset="0"/>
                        </a:rPr>
                        <a:t>_top</a:t>
                      </a:r>
                    </a:p>
                  </a:txBody>
                  <a:tcPr marL="68580" marR="68580" marT="0" marB="0"/>
                </a:tc>
                <a:tc>
                  <a:txBody>
                    <a:bodyPr/>
                    <a:lstStyle/>
                    <a:p>
                      <a:pPr marL="0" marR="0">
                        <a:spcBef>
                          <a:spcPts val="0"/>
                        </a:spcBef>
                        <a:spcAft>
                          <a:spcPts val="0"/>
                        </a:spcAft>
                      </a:pPr>
                      <a:endParaRPr lang="en-US" sz="1600" dirty="0" smtClean="0">
                        <a:effectLst/>
                        <a:latin typeface="Times New Roman" pitchFamily="18" charset="0"/>
                        <a:cs typeface="Times New Roman" pitchFamily="18" charset="0"/>
                      </a:endParaRPr>
                    </a:p>
                    <a:p>
                      <a:pPr marL="0" marR="0">
                        <a:spcBef>
                          <a:spcPts val="0"/>
                        </a:spcBef>
                        <a:spcAft>
                          <a:spcPts val="0"/>
                        </a:spcAft>
                      </a:pPr>
                      <a:r>
                        <a:rPr lang="en-US" sz="1600" dirty="0" smtClean="0">
                          <a:effectLst/>
                          <a:latin typeface="Times New Roman" pitchFamily="18" charset="0"/>
                          <a:cs typeface="Times New Roman" pitchFamily="18" charset="0"/>
                        </a:rPr>
                        <a:t>Specifies </a:t>
                      </a:r>
                      <a:r>
                        <a:rPr lang="en-US" sz="1600" dirty="0">
                          <a:effectLst/>
                          <a:latin typeface="Times New Roman" pitchFamily="18" charset="0"/>
                          <a:cs typeface="Times New Roman" pitchFamily="18" charset="0"/>
                        </a:rPr>
                        <a:t>the target of the address in the action </a:t>
                      </a:r>
                      <a:r>
                        <a:rPr lang="en-US" sz="1600" dirty="0" smtClean="0">
                          <a:effectLst/>
                          <a:latin typeface="Times New Roman" pitchFamily="18" charset="0"/>
                          <a:cs typeface="Times New Roman" pitchFamily="18" charset="0"/>
                        </a:rPr>
                        <a:t>attribute</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760491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Input Tag</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a:bodyPr>
          <a:lstStyle/>
          <a:p>
            <a:pPr marL="0" indent="0">
              <a:buNone/>
            </a:pPr>
            <a:r>
              <a:rPr lang="en-US" sz="2000" dirty="0" smtClean="0">
                <a:latin typeface="Times New Roman" pitchFamily="18" charset="0"/>
                <a:cs typeface="Times New Roman" pitchFamily="18" charset="0"/>
              </a:rPr>
              <a:t>&lt;input&gt; tag prompts the user to enter data and also request for the information from the web server after submitting the web form. </a:t>
            </a:r>
          </a:p>
          <a:p>
            <a:pPr marL="0" indent="0">
              <a:buNone/>
            </a:pPr>
            <a:r>
              <a:rPr lang="en-US" sz="2000" dirty="0" smtClean="0">
                <a:latin typeface="Times New Roman" pitchFamily="18" charset="0"/>
                <a:cs typeface="Times New Roman" pitchFamily="18" charset="0"/>
              </a:rPr>
              <a:t>&lt;form&gt;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&lt;input&gt;</a:t>
            </a:r>
          </a:p>
          <a:p>
            <a:pPr marL="0" indent="0">
              <a:buNone/>
            </a:pPr>
            <a:r>
              <a:rPr lang="en-US" sz="2000" dirty="0" smtClean="0">
                <a:latin typeface="Times New Roman" pitchFamily="18" charset="0"/>
                <a:cs typeface="Times New Roman" pitchFamily="18" charset="0"/>
              </a:rPr>
              <a:t>&lt;/form&gt;</a:t>
            </a:r>
          </a:p>
          <a:p>
            <a:pPr marL="0" indent="0">
              <a:buNone/>
            </a:pPr>
            <a:r>
              <a:rPr lang="en-US" sz="2000" dirty="0" smtClean="0">
                <a:latin typeface="Times New Roman" pitchFamily="18" charset="0"/>
                <a:cs typeface="Times New Roman" pitchFamily="18" charset="0"/>
              </a:rPr>
              <a:t>No input end tag in HTML5</a:t>
            </a:r>
          </a:p>
        </p:txBody>
      </p:sp>
    </p:spTree>
    <p:extLst>
      <p:ext uri="{BB962C8B-B14F-4D97-AF65-F5344CB8AC3E}">
        <p14:creationId xmlns:p14="http://schemas.microsoft.com/office/powerpoint/2010/main" val="381949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63775102"/>
              </p:ext>
            </p:extLst>
          </p:nvPr>
        </p:nvGraphicFramePr>
        <p:xfrm>
          <a:off x="4958" y="19071"/>
          <a:ext cx="9031538" cy="5085473"/>
        </p:xfrm>
        <a:graphic>
          <a:graphicData uri="http://schemas.openxmlformats.org/drawingml/2006/table">
            <a:tbl>
              <a:tblPr firstRow="1" firstCol="1" bandRow="1">
                <a:tableStyleId>{5940675A-B579-460E-94D1-54222C63F5DA}</a:tableStyleId>
              </a:tblPr>
              <a:tblGrid>
                <a:gridCol w="1447799"/>
                <a:gridCol w="1531640"/>
                <a:gridCol w="6052099"/>
              </a:tblGrid>
              <a:tr h="197575">
                <a:tc>
                  <a:txBody>
                    <a:bodyPr/>
                    <a:lstStyle/>
                    <a:p>
                      <a:pPr marL="0" marR="0" algn="ctr">
                        <a:spcBef>
                          <a:spcPts val="0"/>
                        </a:spcBef>
                        <a:spcAft>
                          <a:spcPts val="0"/>
                        </a:spcAft>
                      </a:pPr>
                      <a:r>
                        <a:rPr lang="en-US" sz="1400" b="1" dirty="0">
                          <a:solidFill>
                            <a:schemeClr val="tx1"/>
                          </a:solidFill>
                          <a:effectLst/>
                          <a:latin typeface="Times New Roman" pitchFamily="18" charset="0"/>
                          <a:cs typeface="Times New Roman" pitchFamily="18" charset="0"/>
                        </a:rPr>
                        <a:t>Attribute</a:t>
                      </a:r>
                      <a:endParaRPr lang="en-US" sz="1200" b="1" dirty="0">
                        <a:solidFill>
                          <a:schemeClr val="tx1"/>
                        </a:solidFill>
                        <a:effectLst/>
                        <a:latin typeface="Times New Roman" pitchFamily="18" charset="0"/>
                        <a:ea typeface="Calibri"/>
                        <a:cs typeface="Times New Roman" pitchFamily="18" charset="0"/>
                      </a:endParaRPr>
                    </a:p>
                  </a:txBody>
                  <a:tcPr marL="66988" marR="66988" marT="0" marB="0">
                    <a:solidFill>
                      <a:schemeClr val="accent6">
                        <a:lumMod val="20000"/>
                        <a:lumOff val="80000"/>
                      </a:schemeClr>
                    </a:solidFill>
                  </a:tcPr>
                </a:tc>
                <a:tc>
                  <a:txBody>
                    <a:bodyPr/>
                    <a:lstStyle/>
                    <a:p>
                      <a:pPr marL="0" marR="0" algn="ctr">
                        <a:spcBef>
                          <a:spcPts val="0"/>
                        </a:spcBef>
                        <a:spcAft>
                          <a:spcPts val="0"/>
                        </a:spcAft>
                      </a:pPr>
                      <a:r>
                        <a:rPr lang="en-US" sz="1400" b="1" dirty="0">
                          <a:effectLst/>
                          <a:latin typeface="Times New Roman" pitchFamily="18" charset="0"/>
                          <a:cs typeface="Times New Roman" pitchFamily="18" charset="0"/>
                        </a:rPr>
                        <a:t>Value</a:t>
                      </a:r>
                      <a:endParaRPr lang="en-US" sz="1200" b="1" dirty="0">
                        <a:effectLst/>
                        <a:latin typeface="Times New Roman" pitchFamily="18" charset="0"/>
                        <a:ea typeface="Calibri"/>
                        <a:cs typeface="Times New Roman" pitchFamily="18" charset="0"/>
                      </a:endParaRPr>
                    </a:p>
                  </a:txBody>
                  <a:tcPr marL="66988" marR="66988" marT="0" marB="0">
                    <a:solidFill>
                      <a:schemeClr val="accent6">
                        <a:lumMod val="20000"/>
                        <a:lumOff val="80000"/>
                      </a:schemeClr>
                    </a:solidFill>
                  </a:tcPr>
                </a:tc>
                <a:tc>
                  <a:txBody>
                    <a:bodyPr/>
                    <a:lstStyle/>
                    <a:p>
                      <a:pPr marL="0" marR="0" algn="ctr">
                        <a:spcBef>
                          <a:spcPts val="0"/>
                        </a:spcBef>
                        <a:spcAft>
                          <a:spcPts val="0"/>
                        </a:spcAft>
                      </a:pPr>
                      <a:r>
                        <a:rPr lang="en-US" sz="1400" b="1" dirty="0">
                          <a:effectLst/>
                          <a:latin typeface="Times New Roman" pitchFamily="18" charset="0"/>
                          <a:cs typeface="Times New Roman" pitchFamily="18" charset="0"/>
                        </a:rPr>
                        <a:t>Description</a:t>
                      </a:r>
                      <a:endParaRPr lang="en-US" sz="1200" b="1" dirty="0">
                        <a:effectLst/>
                        <a:latin typeface="Times New Roman" pitchFamily="18" charset="0"/>
                        <a:ea typeface="Calibri"/>
                        <a:cs typeface="Times New Roman" pitchFamily="18" charset="0"/>
                      </a:endParaRPr>
                    </a:p>
                  </a:txBody>
                  <a:tcPr marL="66988" marR="66988" marT="0" marB="0">
                    <a:solidFill>
                      <a:schemeClr val="accent6">
                        <a:lumMod val="20000"/>
                        <a:lumOff val="80000"/>
                      </a:schemeClr>
                    </a:solidFill>
                  </a:tcPr>
                </a:tc>
              </a:tr>
              <a:tr h="995846">
                <a:tc>
                  <a:txBody>
                    <a:bodyPr/>
                    <a:lstStyle/>
                    <a:p>
                      <a:pPr marL="0" marR="0" algn="ctr">
                        <a:spcBef>
                          <a:spcPts val="0"/>
                        </a:spcBef>
                        <a:spcAft>
                          <a:spcPts val="0"/>
                        </a:spcAft>
                      </a:pPr>
                      <a:endParaRPr lang="en-US" sz="1400" b="0" dirty="0" smtClean="0">
                        <a:solidFill>
                          <a:schemeClr val="tx1"/>
                        </a:solidFill>
                        <a:effectLst/>
                        <a:latin typeface="Times New Roman" pitchFamily="18" charset="0"/>
                        <a:cs typeface="Times New Roman" pitchFamily="18" charset="0"/>
                      </a:endParaRPr>
                    </a:p>
                    <a:p>
                      <a:pPr marL="0" marR="0" algn="ctr">
                        <a:spcBef>
                          <a:spcPts val="0"/>
                        </a:spcBef>
                        <a:spcAft>
                          <a:spcPts val="0"/>
                        </a:spcAft>
                      </a:pPr>
                      <a:endParaRPr lang="en-US" sz="1400" b="0" dirty="0" smtClean="0">
                        <a:solidFill>
                          <a:schemeClr val="tx1"/>
                        </a:solidFill>
                        <a:effectLst/>
                        <a:latin typeface="Times New Roman" pitchFamily="18" charset="0"/>
                        <a:cs typeface="Times New Roman" pitchFamily="18" charset="0"/>
                      </a:endParaRPr>
                    </a:p>
                    <a:p>
                      <a:pPr marL="0" marR="0" algn="ctr">
                        <a:spcBef>
                          <a:spcPts val="0"/>
                        </a:spcBef>
                        <a:spcAft>
                          <a:spcPts val="0"/>
                        </a:spcAft>
                      </a:pPr>
                      <a:r>
                        <a:rPr lang="en-US" sz="1400" b="0" dirty="0" smtClean="0">
                          <a:solidFill>
                            <a:schemeClr val="tx1"/>
                          </a:solidFill>
                          <a:effectLst/>
                          <a:latin typeface="Times New Roman" pitchFamily="18" charset="0"/>
                          <a:cs typeface="Times New Roman" pitchFamily="18" charset="0"/>
                        </a:rPr>
                        <a:t>accept</a:t>
                      </a:r>
                      <a:endParaRPr lang="en-US" sz="12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400" dirty="0" err="1">
                          <a:effectLst/>
                          <a:latin typeface="Times New Roman" pitchFamily="18" charset="0"/>
                          <a:cs typeface="Times New Roman" pitchFamily="18" charset="0"/>
                        </a:rPr>
                        <a:t>file_extension</a:t>
                      </a:r>
                      <a:r>
                        <a:rPr lang="en-US" sz="1400" dirty="0">
                          <a:effectLst/>
                          <a:latin typeface="Times New Roman" pitchFamily="18" charset="0"/>
                          <a:cs typeface="Times New Roman" pitchFamily="18" charset="0"/>
                        </a:rPr>
                        <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audio/*</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video/*</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image</a:t>
                      </a:r>
                      <a:r>
                        <a:rPr lang="en-US" sz="1400" dirty="0" smtClean="0">
                          <a:effectLst/>
                          <a:latin typeface="Times New Roman" pitchFamily="18" charset="0"/>
                          <a:cs typeface="Times New Roman" pitchFamily="18" charset="0"/>
                        </a:rPr>
                        <a:t>/*</a:t>
                      </a:r>
                      <a:endParaRPr lang="en-US" sz="12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endParaRPr lang="en-US" sz="1400" dirty="0" smtClean="0">
                        <a:effectLst/>
                        <a:latin typeface="Times New Roman" pitchFamily="18" charset="0"/>
                        <a:cs typeface="Times New Roman" pitchFamily="18" charset="0"/>
                      </a:endParaRPr>
                    </a:p>
                    <a:p>
                      <a:pPr marL="0" marR="0">
                        <a:spcBef>
                          <a:spcPts val="0"/>
                        </a:spcBef>
                        <a:spcAft>
                          <a:spcPts val="0"/>
                        </a:spcAft>
                      </a:pPr>
                      <a:endParaRPr lang="en-US" sz="1400" dirty="0" smtClean="0">
                        <a:effectLst/>
                        <a:latin typeface="Times New Roman" pitchFamily="18" charset="0"/>
                        <a:cs typeface="Times New Roman" pitchFamily="18" charset="0"/>
                      </a:endParaRPr>
                    </a:p>
                    <a:p>
                      <a:pPr marL="0" marR="0">
                        <a:spcBef>
                          <a:spcPts val="0"/>
                        </a:spcBef>
                        <a:spcAft>
                          <a:spcPts val="0"/>
                        </a:spcAft>
                      </a:pPr>
                      <a:r>
                        <a:rPr lang="en-US" sz="1400" dirty="0" smtClean="0">
                          <a:effectLst/>
                          <a:latin typeface="Times New Roman" pitchFamily="18" charset="0"/>
                          <a:cs typeface="Times New Roman" pitchFamily="18" charset="0"/>
                        </a:rPr>
                        <a:t>Specifies </a:t>
                      </a:r>
                      <a:r>
                        <a:rPr lang="en-US" sz="1400" dirty="0">
                          <a:effectLst/>
                          <a:latin typeface="Times New Roman" pitchFamily="18" charset="0"/>
                          <a:cs typeface="Times New Roman" pitchFamily="18" charset="0"/>
                        </a:rPr>
                        <a:t>the types of files that the server accepts </a:t>
                      </a:r>
                      <a:endParaRPr lang="en-US" sz="1200" dirty="0">
                        <a:effectLst/>
                        <a:latin typeface="Times New Roman" pitchFamily="18" charset="0"/>
                        <a:ea typeface="Calibri"/>
                        <a:cs typeface="Times New Roman" pitchFamily="18" charset="0"/>
                      </a:endParaRPr>
                    </a:p>
                  </a:txBody>
                  <a:tcPr marL="66988" marR="66988" marT="0" marB="0"/>
                </a:tc>
              </a:tr>
              <a:tr h="197575">
                <a:tc>
                  <a:txBody>
                    <a:bodyPr/>
                    <a:lstStyle/>
                    <a:p>
                      <a:pPr marL="0" marR="0" algn="ctr">
                        <a:spcBef>
                          <a:spcPts val="0"/>
                        </a:spcBef>
                        <a:spcAft>
                          <a:spcPts val="0"/>
                        </a:spcAft>
                      </a:pPr>
                      <a:r>
                        <a:rPr lang="en-US" sz="1400" b="0" dirty="0">
                          <a:solidFill>
                            <a:schemeClr val="tx1"/>
                          </a:solidFill>
                          <a:effectLst/>
                          <a:latin typeface="Times New Roman" pitchFamily="18" charset="0"/>
                          <a:cs typeface="Times New Roman" pitchFamily="18" charset="0"/>
                        </a:rPr>
                        <a:t>alt</a:t>
                      </a:r>
                      <a:endParaRPr lang="en-US" sz="12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400" dirty="0">
                          <a:effectLst/>
                          <a:latin typeface="Times New Roman" pitchFamily="18" charset="0"/>
                          <a:cs typeface="Times New Roman" pitchFamily="18" charset="0"/>
                        </a:rPr>
                        <a:t>text</a:t>
                      </a:r>
                      <a:endParaRPr lang="en-US" sz="12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400" dirty="0">
                          <a:effectLst/>
                          <a:latin typeface="Times New Roman" pitchFamily="18" charset="0"/>
                          <a:cs typeface="Times New Roman" pitchFamily="18" charset="0"/>
                        </a:rPr>
                        <a:t>Specifies an alternate text for an </a:t>
                      </a:r>
                      <a:r>
                        <a:rPr lang="en-US" sz="1400" dirty="0" smtClean="0">
                          <a:effectLst/>
                          <a:latin typeface="Times New Roman" pitchFamily="18" charset="0"/>
                          <a:cs typeface="Times New Roman" pitchFamily="18" charset="0"/>
                        </a:rPr>
                        <a:t>image. only used with type=“image”</a:t>
                      </a:r>
                      <a:endParaRPr lang="en-US" sz="1200" dirty="0">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400" b="0" dirty="0">
                          <a:solidFill>
                            <a:schemeClr val="tx1"/>
                          </a:solidFill>
                          <a:effectLst/>
                          <a:latin typeface="Times New Roman" pitchFamily="18" charset="0"/>
                          <a:cs typeface="Times New Roman" pitchFamily="18" charset="0"/>
                        </a:rPr>
                        <a:t>autocomplete</a:t>
                      </a:r>
                      <a:endParaRPr lang="en-US" sz="12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400" dirty="0">
                          <a:effectLst/>
                          <a:latin typeface="Times New Roman" pitchFamily="18" charset="0"/>
                          <a:cs typeface="Times New Roman" pitchFamily="18" charset="0"/>
                        </a:rPr>
                        <a:t>on</a:t>
                      </a:r>
                      <a:br>
                        <a:rPr lang="en-US" sz="1400" dirty="0">
                          <a:effectLst/>
                          <a:latin typeface="Times New Roman" pitchFamily="18" charset="0"/>
                          <a:cs typeface="Times New Roman" pitchFamily="18" charset="0"/>
                        </a:rPr>
                      </a:br>
                      <a:r>
                        <a:rPr lang="en-US" sz="1400" dirty="0">
                          <a:effectLst/>
                          <a:latin typeface="Times New Roman" pitchFamily="18" charset="0"/>
                          <a:cs typeface="Times New Roman" pitchFamily="18" charset="0"/>
                        </a:rPr>
                        <a:t>off</a:t>
                      </a:r>
                      <a:endParaRPr lang="en-US" sz="12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400">
                          <a:effectLst/>
                          <a:latin typeface="Times New Roman" pitchFamily="18" charset="0"/>
                          <a:cs typeface="Times New Roman" pitchFamily="18" charset="0"/>
                        </a:rPr>
                        <a:t>It enables or disable autocomplete in &lt;input&gt; tag </a:t>
                      </a:r>
                      <a:endParaRPr lang="en-US" sz="1200">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400" b="0" dirty="0">
                          <a:solidFill>
                            <a:schemeClr val="tx1"/>
                          </a:solidFill>
                          <a:effectLst/>
                          <a:latin typeface="Times New Roman" pitchFamily="18" charset="0"/>
                          <a:cs typeface="Times New Roman" pitchFamily="18" charset="0"/>
                        </a:rPr>
                        <a:t>autofocus</a:t>
                      </a:r>
                      <a:endParaRPr lang="en-US" sz="12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400" dirty="0">
                          <a:effectLst/>
                          <a:latin typeface="Times New Roman" pitchFamily="18" charset="0"/>
                          <a:cs typeface="Times New Roman" pitchFamily="18" charset="0"/>
                        </a:rPr>
                        <a:t>autofocus</a:t>
                      </a:r>
                      <a:endParaRPr lang="en-US" sz="12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400" dirty="0">
                          <a:effectLst/>
                          <a:latin typeface="Times New Roman" pitchFamily="18" charset="0"/>
                          <a:cs typeface="Times New Roman" pitchFamily="18" charset="0"/>
                        </a:rPr>
                        <a:t>Specifies that an &lt;input&gt; element should automatically get focus when the page loads</a:t>
                      </a:r>
                      <a:endParaRPr lang="en-US" sz="1200" dirty="0">
                        <a:effectLst/>
                        <a:latin typeface="Times New Roman" pitchFamily="18" charset="0"/>
                        <a:ea typeface="Calibri"/>
                        <a:cs typeface="Times New Roman" pitchFamily="18" charset="0"/>
                      </a:endParaRPr>
                    </a:p>
                  </a:txBody>
                  <a:tcPr marL="66988" marR="66988" marT="0" marB="0"/>
                </a:tc>
              </a:tr>
              <a:tr h="523467">
                <a:tc>
                  <a:txBody>
                    <a:bodyPr/>
                    <a:lstStyle/>
                    <a:p>
                      <a:pPr marL="0" marR="0" algn="ctr">
                        <a:spcBef>
                          <a:spcPts val="0"/>
                        </a:spcBef>
                        <a:spcAft>
                          <a:spcPts val="0"/>
                        </a:spcAft>
                      </a:pPr>
                      <a:r>
                        <a:rPr lang="en-US" sz="1400" b="0" dirty="0">
                          <a:solidFill>
                            <a:schemeClr val="tx1"/>
                          </a:solidFill>
                          <a:effectLst/>
                          <a:latin typeface="Times New Roman" pitchFamily="18" charset="0"/>
                          <a:cs typeface="Times New Roman" pitchFamily="18" charset="0"/>
                        </a:rPr>
                        <a:t>checked</a:t>
                      </a:r>
                      <a:endParaRPr lang="en-US" sz="12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400">
                          <a:effectLst/>
                          <a:latin typeface="Times New Roman" pitchFamily="18" charset="0"/>
                          <a:cs typeface="Times New Roman" pitchFamily="18" charset="0"/>
                        </a:rPr>
                        <a:t>checked</a:t>
                      </a:r>
                      <a:endParaRPr lang="en-US" sz="120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400" dirty="0" smtClean="0">
                          <a:effectLst/>
                          <a:latin typeface="Times New Roman" pitchFamily="18" charset="0"/>
                          <a:cs typeface="Times New Roman" pitchFamily="18" charset="0"/>
                        </a:rPr>
                        <a:t>Input element</a:t>
                      </a:r>
                      <a:r>
                        <a:rPr lang="en-US" sz="1400" baseline="0" dirty="0" smtClean="0">
                          <a:effectLst/>
                          <a:latin typeface="Times New Roman" pitchFamily="18" charset="0"/>
                          <a:cs typeface="Times New Roman" pitchFamily="18" charset="0"/>
                        </a:rPr>
                        <a:t> should be checked/selected when a web page loads. It is used only with </a:t>
                      </a:r>
                      <a:r>
                        <a:rPr lang="en-US" sz="1400" dirty="0" smtClean="0">
                          <a:effectLst/>
                          <a:latin typeface="Times New Roman" pitchFamily="18" charset="0"/>
                          <a:cs typeface="Times New Roman" pitchFamily="18" charset="0"/>
                        </a:rPr>
                        <a:t> </a:t>
                      </a:r>
                      <a:r>
                        <a:rPr lang="en-US" sz="1400" dirty="0">
                          <a:effectLst/>
                          <a:latin typeface="Times New Roman" pitchFamily="18" charset="0"/>
                          <a:cs typeface="Times New Roman" pitchFamily="18" charset="0"/>
                        </a:rPr>
                        <a:t>type=”checkbox” </a:t>
                      </a:r>
                      <a:r>
                        <a:rPr lang="en-US" sz="1400" dirty="0" smtClean="0">
                          <a:effectLst/>
                          <a:latin typeface="Times New Roman" pitchFamily="18" charset="0"/>
                          <a:cs typeface="Times New Roman" pitchFamily="18" charset="0"/>
                        </a:rPr>
                        <a:t>and </a:t>
                      </a:r>
                      <a:r>
                        <a:rPr lang="en-US" sz="1400" dirty="0">
                          <a:effectLst/>
                          <a:latin typeface="Times New Roman" pitchFamily="18" charset="0"/>
                          <a:cs typeface="Times New Roman" pitchFamily="18" charset="0"/>
                        </a:rPr>
                        <a:t>type=”radio”</a:t>
                      </a:r>
                      <a:endParaRPr lang="en-US" sz="1200" dirty="0">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400" b="0" dirty="0">
                          <a:solidFill>
                            <a:schemeClr val="tx1"/>
                          </a:solidFill>
                          <a:effectLst/>
                          <a:latin typeface="Times New Roman" pitchFamily="18" charset="0"/>
                          <a:cs typeface="Times New Roman" pitchFamily="18" charset="0"/>
                        </a:rPr>
                        <a:t>disabled</a:t>
                      </a:r>
                      <a:endParaRPr lang="en-US" sz="12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400" dirty="0">
                          <a:effectLst/>
                          <a:latin typeface="Times New Roman" pitchFamily="18" charset="0"/>
                          <a:cs typeface="Times New Roman" pitchFamily="18" charset="0"/>
                        </a:rPr>
                        <a:t>disabled</a:t>
                      </a:r>
                      <a:endParaRPr lang="en-US" sz="12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US" sz="1400" dirty="0" smtClean="0">
                          <a:effectLst/>
                          <a:latin typeface="Times New Roman" pitchFamily="18" charset="0"/>
                          <a:cs typeface="Times New Roman" pitchFamily="18" charset="0"/>
                        </a:rPr>
                        <a:t>Disables</a:t>
                      </a:r>
                      <a:r>
                        <a:rPr lang="en-US" sz="1400" baseline="0" dirty="0" smtClean="0">
                          <a:effectLst/>
                          <a:latin typeface="Times New Roman" pitchFamily="18" charset="0"/>
                          <a:cs typeface="Times New Roman" pitchFamily="18" charset="0"/>
                        </a:rPr>
                        <a:t> the input element when it loads on the client side’s web page, so that user cannot write text in it or select it. This attribute cannot be used with type=“hidden”</a:t>
                      </a:r>
                      <a:endParaRPr lang="en-US" sz="1200" dirty="0">
                        <a:effectLst/>
                        <a:latin typeface="Times New Roman" pitchFamily="18" charset="0"/>
                        <a:ea typeface="Calibri"/>
                        <a:cs typeface="Times New Roman" pitchFamily="18" charset="0"/>
                      </a:endParaRPr>
                    </a:p>
                  </a:txBody>
                  <a:tcPr marL="66988" marR="66988" marT="0" marB="0"/>
                </a:tc>
              </a:tr>
              <a:tr h="197575">
                <a:tc>
                  <a:txBody>
                    <a:bodyPr/>
                    <a:lstStyle/>
                    <a:p>
                      <a:pPr marL="0" marR="0" algn="ctr">
                        <a:spcBef>
                          <a:spcPts val="0"/>
                        </a:spcBef>
                        <a:spcAft>
                          <a:spcPts val="0"/>
                        </a:spcAft>
                      </a:pPr>
                      <a:r>
                        <a:rPr lang="en-US" sz="1400" b="0" dirty="0">
                          <a:solidFill>
                            <a:schemeClr val="tx1"/>
                          </a:solidFill>
                          <a:effectLst/>
                          <a:latin typeface="Times New Roman" pitchFamily="18" charset="0"/>
                          <a:cs typeface="Times New Roman" pitchFamily="18" charset="0"/>
                        </a:rPr>
                        <a:t>form</a:t>
                      </a:r>
                      <a:endParaRPr lang="en-US" sz="12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400" dirty="0" err="1">
                          <a:effectLst/>
                          <a:latin typeface="Times New Roman" pitchFamily="18" charset="0"/>
                          <a:cs typeface="Times New Roman" pitchFamily="18" charset="0"/>
                        </a:rPr>
                        <a:t>form_id</a:t>
                      </a:r>
                      <a:endParaRPr lang="en-US" sz="1200" dirty="0">
                        <a:effectLst/>
                        <a:latin typeface="Times New Roman" pitchFamily="18" charset="0"/>
                        <a:ea typeface="Calibri"/>
                        <a:cs typeface="Times New Roman" pitchFamily="18" charset="0"/>
                      </a:endParaRPr>
                    </a:p>
                  </a:txBody>
                  <a:tcPr marL="66988" marR="66988" marT="0" marB="0"/>
                </a:tc>
                <a:tc>
                  <a:txBody>
                    <a:bodyPr/>
                    <a:lstStyle/>
                    <a:p>
                      <a:pPr marL="0" marR="0">
                        <a:spcBef>
                          <a:spcPts val="0"/>
                        </a:spcBef>
                        <a:spcAft>
                          <a:spcPts val="0"/>
                        </a:spcAft>
                      </a:pPr>
                      <a:r>
                        <a:rPr lang="en-GB" sz="1400" dirty="0" smtClean="0"/>
                        <a:t>The form attribute in HTML is used to associate form controls (like input fields, select menus, buttons, etc.) with a specific &lt;form&gt; element. This is particularly useful when you have form controls outside of the &lt;form&gt; element itself or when you want to group multiple form elements across different parts of your page into one form submission Ex: </a:t>
                      </a:r>
                      <a:r>
                        <a:rPr lang="en-IN" sz="1200" dirty="0" smtClean="0">
                          <a:solidFill>
                            <a:srgbClr val="7030A0"/>
                          </a:solidFill>
                        </a:rPr>
                        <a:t>&lt;form id="</a:t>
                      </a:r>
                      <a:r>
                        <a:rPr lang="en-IN" sz="1200" dirty="0" err="1" smtClean="0">
                          <a:solidFill>
                            <a:srgbClr val="7030A0"/>
                          </a:solidFill>
                        </a:rPr>
                        <a:t>myForm</a:t>
                      </a:r>
                      <a:r>
                        <a:rPr lang="en-IN" sz="1200" dirty="0" smtClean="0">
                          <a:solidFill>
                            <a:srgbClr val="7030A0"/>
                          </a:solidFill>
                        </a:rPr>
                        <a:t>"&gt; &lt;!-- Form content here --&gt; &lt;/form&gt; &lt;input type="text" form="</a:t>
                      </a:r>
                      <a:r>
                        <a:rPr lang="en-IN" sz="1200" dirty="0" err="1" smtClean="0">
                          <a:solidFill>
                            <a:srgbClr val="7030A0"/>
                          </a:solidFill>
                        </a:rPr>
                        <a:t>myForm</a:t>
                      </a:r>
                      <a:r>
                        <a:rPr lang="en-IN" sz="1200" dirty="0" smtClean="0">
                          <a:solidFill>
                            <a:srgbClr val="7030A0"/>
                          </a:solidFill>
                        </a:rPr>
                        <a:t>" name="username" placeholder="Enter username"&gt;</a:t>
                      </a:r>
                      <a:endParaRPr lang="en-US" sz="1200" dirty="0">
                        <a:solidFill>
                          <a:srgbClr val="7030A0"/>
                        </a:solidFill>
                        <a:effectLst/>
                        <a:latin typeface="Times New Roman" pitchFamily="18" charset="0"/>
                        <a:ea typeface="Calibri"/>
                        <a:cs typeface="Times New Roman" pitchFamily="18" charset="0"/>
                      </a:endParaRPr>
                    </a:p>
                  </a:txBody>
                  <a:tcPr marL="66988" marR="66988" marT="0" marB="0"/>
                </a:tc>
              </a:tr>
              <a:tr h="395151">
                <a:tc>
                  <a:txBody>
                    <a:bodyPr/>
                    <a:lstStyle/>
                    <a:p>
                      <a:pPr marL="0" marR="0" algn="ctr">
                        <a:spcBef>
                          <a:spcPts val="0"/>
                        </a:spcBef>
                        <a:spcAft>
                          <a:spcPts val="0"/>
                        </a:spcAft>
                      </a:pPr>
                      <a:r>
                        <a:rPr lang="en-US" sz="1400" b="0" dirty="0" err="1">
                          <a:solidFill>
                            <a:schemeClr val="tx1"/>
                          </a:solidFill>
                          <a:effectLst/>
                          <a:latin typeface="Times New Roman" pitchFamily="18" charset="0"/>
                          <a:cs typeface="Times New Roman" pitchFamily="18" charset="0"/>
                        </a:rPr>
                        <a:t>formaction</a:t>
                      </a:r>
                      <a:endParaRPr lang="en-US" sz="1200" b="0" dirty="0">
                        <a:solidFill>
                          <a:schemeClr val="tx1"/>
                        </a:solidFill>
                        <a:effectLst/>
                        <a:latin typeface="Times New Roman" pitchFamily="18" charset="0"/>
                        <a:ea typeface="Calibri"/>
                        <a:cs typeface="Times New Roman" pitchFamily="18" charset="0"/>
                      </a:endParaRPr>
                    </a:p>
                  </a:txBody>
                  <a:tcPr marL="66988" marR="66988" marT="0" marB="0"/>
                </a:tc>
                <a:tc>
                  <a:txBody>
                    <a:bodyPr/>
                    <a:lstStyle/>
                    <a:p>
                      <a:pPr marL="0" marR="0" algn="ctr">
                        <a:spcBef>
                          <a:spcPts val="0"/>
                        </a:spcBef>
                        <a:spcAft>
                          <a:spcPts val="0"/>
                        </a:spcAft>
                      </a:pPr>
                      <a:r>
                        <a:rPr lang="en-US" sz="1400" dirty="0">
                          <a:effectLst/>
                          <a:latin typeface="Times New Roman" pitchFamily="18" charset="0"/>
                          <a:cs typeface="Times New Roman" pitchFamily="18" charset="0"/>
                        </a:rPr>
                        <a:t>URL</a:t>
                      </a:r>
                      <a:endParaRPr lang="en-US" sz="1200" dirty="0">
                        <a:effectLst/>
                        <a:latin typeface="Times New Roman" pitchFamily="18" charset="0"/>
                        <a:ea typeface="Calibri"/>
                        <a:cs typeface="Times New Roman" pitchFamily="18" charset="0"/>
                      </a:endParaRPr>
                    </a:p>
                  </a:txBody>
                  <a:tcPr marL="66988" marR="66988"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Times New Roman" pitchFamily="18" charset="0"/>
                          <a:cs typeface="Times New Roman" pitchFamily="18" charset="0"/>
                        </a:rPr>
                        <a:t>Specifies the URL of the file that will process the input control when the form is submitted </a:t>
                      </a:r>
                      <a:r>
                        <a:rPr lang="en-US" sz="1400" dirty="0" smtClean="0">
                          <a:effectLst/>
                          <a:latin typeface="Times New Roman" pitchFamily="18" charset="0"/>
                          <a:cs typeface="Times New Roman" pitchFamily="18" charset="0"/>
                        </a:rPr>
                        <a:t>Ex: </a:t>
                      </a:r>
                      <a:r>
                        <a:rPr lang="en-GB" sz="1400" b="0" kern="1200" dirty="0" smtClean="0">
                          <a:solidFill>
                            <a:srgbClr val="7030A0"/>
                          </a:solidFill>
                          <a:effectLst/>
                          <a:latin typeface="+mn-lt"/>
                          <a:ea typeface="+mn-ea"/>
                          <a:cs typeface="+mn-cs"/>
                        </a:rPr>
                        <a:t>&lt;input type="submit" </a:t>
                      </a:r>
                      <a:r>
                        <a:rPr lang="en-GB" sz="1400" b="0" kern="1200" dirty="0" err="1" smtClean="0">
                          <a:solidFill>
                            <a:srgbClr val="7030A0"/>
                          </a:solidFill>
                          <a:effectLst/>
                          <a:latin typeface="+mn-lt"/>
                          <a:ea typeface="+mn-ea"/>
                          <a:cs typeface="+mn-cs"/>
                        </a:rPr>
                        <a:t>formaction</a:t>
                      </a:r>
                      <a:r>
                        <a:rPr lang="en-GB" sz="1400" b="0" kern="1200" dirty="0" smtClean="0">
                          <a:solidFill>
                            <a:srgbClr val="7030A0"/>
                          </a:solidFill>
                          <a:effectLst/>
                          <a:latin typeface="+mn-lt"/>
                          <a:ea typeface="+mn-ea"/>
                          <a:cs typeface="+mn-cs"/>
                        </a:rPr>
                        <a:t>="index.html"&gt;</a:t>
                      </a:r>
                    </a:p>
                    <a:p>
                      <a:pPr marL="0" marR="0">
                        <a:spcBef>
                          <a:spcPts val="0"/>
                        </a:spcBef>
                        <a:spcAft>
                          <a:spcPts val="0"/>
                        </a:spcAft>
                      </a:pPr>
                      <a:endParaRPr lang="en-US" sz="1200" dirty="0">
                        <a:effectLst/>
                        <a:latin typeface="Times New Roman" pitchFamily="18" charset="0"/>
                        <a:ea typeface="Calibri"/>
                        <a:cs typeface="Times New Roman" pitchFamily="18" charset="0"/>
                      </a:endParaRPr>
                    </a:p>
                  </a:txBody>
                  <a:tcPr marL="66988" marR="66988" marT="0" marB="0"/>
                </a:tc>
              </a:tr>
            </a:tbl>
          </a:graphicData>
        </a:graphic>
      </p:graphicFrame>
    </p:spTree>
    <p:extLst>
      <p:ext uri="{BB962C8B-B14F-4D97-AF65-F5344CB8AC3E}">
        <p14:creationId xmlns:p14="http://schemas.microsoft.com/office/powerpoint/2010/main" val="2192649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27251765"/>
              </p:ext>
            </p:extLst>
          </p:nvPr>
        </p:nvGraphicFramePr>
        <p:xfrm>
          <a:off x="285720" y="214296"/>
          <a:ext cx="8750776" cy="4246146"/>
        </p:xfrm>
        <a:graphic>
          <a:graphicData uri="http://schemas.openxmlformats.org/drawingml/2006/table">
            <a:tbl>
              <a:tblPr firstRow="1" firstCol="1" bandRow="1">
                <a:tableStyleId>{5940675A-B579-460E-94D1-54222C63F5DA}</a:tableStyleId>
              </a:tblPr>
              <a:tblGrid>
                <a:gridCol w="1219200"/>
                <a:gridCol w="1066800"/>
                <a:gridCol w="6464776"/>
              </a:tblGrid>
              <a:tr h="205914">
                <a:tc>
                  <a:txBody>
                    <a:bodyPr/>
                    <a:lstStyle/>
                    <a:p>
                      <a:pPr marL="0" marR="0" algn="ctr">
                        <a:spcBef>
                          <a:spcPts val="0"/>
                        </a:spcBef>
                        <a:spcAft>
                          <a:spcPts val="0"/>
                        </a:spcAft>
                      </a:pPr>
                      <a:r>
                        <a:rPr lang="en-US" sz="1600" b="1" dirty="0" smtClean="0">
                          <a:solidFill>
                            <a:schemeClr val="tx1"/>
                          </a:solidFill>
                          <a:effectLst/>
                          <a:latin typeface="Times New Roman" pitchFamily="18" charset="0"/>
                          <a:ea typeface="Calibri"/>
                          <a:cs typeface="Times New Roman" pitchFamily="18" charset="0"/>
                        </a:rPr>
                        <a:t>Attribute</a:t>
                      </a:r>
                      <a:endParaRPr lang="en-US" sz="1600" b="1" dirty="0">
                        <a:solidFill>
                          <a:schemeClr val="tx1"/>
                        </a:solidFill>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smtClean="0">
                          <a:effectLst/>
                          <a:latin typeface="Times New Roman" pitchFamily="18" charset="0"/>
                          <a:ea typeface="Calibri"/>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smtClean="0">
                          <a:effectLst/>
                          <a:latin typeface="Times New Roman" pitchFamily="18" charset="0"/>
                          <a:ea typeface="Calibri"/>
                          <a:cs typeface="Times New Roman" pitchFamily="18" charset="0"/>
                        </a:rPr>
                        <a:t>Description </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470661">
                <a:tc>
                  <a:txBody>
                    <a:bodyPr/>
                    <a:lstStyle/>
                    <a:p>
                      <a:pPr marL="0" marR="0">
                        <a:spcBef>
                          <a:spcPts val="0"/>
                        </a:spcBef>
                        <a:spcAft>
                          <a:spcPts val="0"/>
                        </a:spcAft>
                      </a:pPr>
                      <a:r>
                        <a:rPr lang="en-US" sz="1600" b="0" smtClean="0">
                          <a:solidFill>
                            <a:schemeClr val="tx1"/>
                          </a:solidFill>
                          <a:effectLst/>
                          <a:latin typeface="Times New Roman" pitchFamily="18" charset="0"/>
                          <a:cs typeface="Times New Roman" pitchFamily="18" charset="0"/>
                        </a:rPr>
                        <a:t>max</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smtClean="0">
                          <a:effectLst/>
                          <a:latin typeface="Times New Roman" pitchFamily="18" charset="0"/>
                          <a:cs typeface="Times New Roman" pitchFamily="18" charset="0"/>
                        </a:rPr>
                        <a:t>number</a:t>
                      </a:r>
                      <a:br>
                        <a:rPr lang="en-US" sz="1600" smtClean="0">
                          <a:effectLst/>
                          <a:latin typeface="Times New Roman" pitchFamily="18" charset="0"/>
                          <a:cs typeface="Times New Roman" pitchFamily="18" charset="0"/>
                        </a:rPr>
                      </a:br>
                      <a:r>
                        <a:rPr lang="en-US" sz="1600" smtClean="0">
                          <a:effectLst/>
                          <a:latin typeface="Times New Roman" pitchFamily="18" charset="0"/>
                          <a:cs typeface="Times New Roman" pitchFamily="18" charset="0"/>
                        </a:rPr>
                        <a:t>date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smtClean="0">
                          <a:effectLst/>
                          <a:latin typeface="Times New Roman" pitchFamily="18" charset="0"/>
                          <a:cs typeface="Times New Roman" pitchFamily="18" charset="0"/>
                        </a:rPr>
                        <a:t>Specifies the maximum value for an &lt;input&gt; element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latin typeface="Times New Roman" pitchFamily="18" charset="0"/>
                          <a:cs typeface="Times New Roman" pitchFamily="18" charset="0"/>
                        </a:rPr>
                        <a:t>number, range, date, datetime-local, month, time and week.</a:t>
                      </a:r>
                      <a:endParaRPr lang="en-US" sz="1400" dirty="0" smtClean="0">
                        <a:latin typeface="Times New Roman" pitchFamily="18" charset="0"/>
                        <a:cs typeface="Times New Roman" pitchFamily="18" charset="0"/>
                      </a:endParaRPr>
                    </a:p>
                  </a:txBody>
                  <a:tcPr marL="68580" marR="68580" marT="0" marB="0"/>
                </a:tc>
              </a:tr>
              <a:tr h="256218">
                <a:tc>
                  <a:txBody>
                    <a:bodyPr/>
                    <a:lstStyle/>
                    <a:p>
                      <a:pPr marL="0" marR="0">
                        <a:spcBef>
                          <a:spcPts val="0"/>
                        </a:spcBef>
                        <a:spcAft>
                          <a:spcPts val="0"/>
                        </a:spcAft>
                      </a:pPr>
                      <a:r>
                        <a:rPr lang="en-US" sz="1600" b="0" smtClean="0">
                          <a:solidFill>
                            <a:schemeClr val="tx1"/>
                          </a:solidFill>
                          <a:effectLst/>
                          <a:latin typeface="Times New Roman" pitchFamily="18" charset="0"/>
                          <a:cs typeface="Times New Roman" pitchFamily="18" charset="0"/>
                        </a:rPr>
                        <a:t>maxlength</a:t>
                      </a:r>
                    </a:p>
                    <a:p>
                      <a:pPr marL="0" marR="0">
                        <a:spcBef>
                          <a:spcPts val="0"/>
                        </a:spcBef>
                        <a:spcAft>
                          <a:spcPts val="0"/>
                        </a:spcAft>
                      </a:pPr>
                      <a:r>
                        <a:rPr lang="en-US" sz="1600" b="0" smtClean="0">
                          <a:solidFill>
                            <a:schemeClr val="tx1"/>
                          </a:solidFill>
                          <a:effectLst/>
                          <a:latin typeface="Times New Roman" pitchFamily="18" charset="0"/>
                          <a:ea typeface="Calibri"/>
                          <a:cs typeface="Times New Roman" pitchFamily="18" charset="0"/>
                        </a:rPr>
                        <a:t>minlength </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smtClean="0">
                          <a:effectLst/>
                          <a:latin typeface="Times New Roman" pitchFamily="18" charset="0"/>
                          <a:cs typeface="Times New Roman" pitchFamily="18" charset="0"/>
                        </a:rPr>
                        <a:t>number</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smtClean="0">
                          <a:effectLst/>
                          <a:latin typeface="Times New Roman" pitchFamily="18" charset="0"/>
                          <a:cs typeface="Times New Roman" pitchFamily="18" charset="0"/>
                        </a:rPr>
                        <a:t>Specifies the maximum/minimum number of characters allowed in a text field. </a:t>
                      </a:r>
                      <a:endParaRPr lang="en-US" sz="1400" dirty="0">
                        <a:effectLst/>
                        <a:latin typeface="Times New Roman" pitchFamily="18" charset="0"/>
                        <a:ea typeface="Calibri"/>
                        <a:cs typeface="Times New Roman" pitchFamily="18" charset="0"/>
                      </a:endParaRPr>
                    </a:p>
                  </a:txBody>
                  <a:tcPr marL="68580" marR="68580" marT="0" marB="0"/>
                </a:tc>
              </a:tr>
              <a:tr h="470661">
                <a:tc>
                  <a:txBody>
                    <a:bodyPr/>
                    <a:lstStyle/>
                    <a:p>
                      <a:pPr marL="0" marR="0">
                        <a:spcBef>
                          <a:spcPts val="0"/>
                        </a:spcBef>
                        <a:spcAft>
                          <a:spcPts val="0"/>
                        </a:spcAft>
                      </a:pPr>
                      <a:r>
                        <a:rPr lang="en-US" sz="1600" b="0" smtClean="0">
                          <a:solidFill>
                            <a:schemeClr val="tx1"/>
                          </a:solidFill>
                          <a:effectLst/>
                          <a:latin typeface="Times New Roman" pitchFamily="18" charset="0"/>
                          <a:cs typeface="Times New Roman" pitchFamily="18" charset="0"/>
                        </a:rPr>
                        <a:t>Min</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smtClean="0">
                          <a:effectLst/>
                          <a:latin typeface="Times New Roman" pitchFamily="18" charset="0"/>
                          <a:cs typeface="Times New Roman" pitchFamily="18" charset="0"/>
                        </a:rPr>
                        <a:t>number</a:t>
                      </a:r>
                      <a:br>
                        <a:rPr lang="en-US" sz="1600" smtClean="0">
                          <a:effectLst/>
                          <a:latin typeface="Times New Roman" pitchFamily="18" charset="0"/>
                          <a:cs typeface="Times New Roman" pitchFamily="18" charset="0"/>
                        </a:rPr>
                      </a:br>
                      <a:r>
                        <a:rPr lang="en-US" sz="1600" smtClean="0">
                          <a:effectLst/>
                          <a:latin typeface="Times New Roman" pitchFamily="18" charset="0"/>
                          <a:cs typeface="Times New Roman" pitchFamily="18" charset="0"/>
                        </a:rPr>
                        <a:t>date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smtClean="0">
                          <a:effectLst/>
                          <a:latin typeface="Times New Roman" pitchFamily="18" charset="0"/>
                          <a:cs typeface="Times New Roman" pitchFamily="18" charset="0"/>
                        </a:rPr>
                        <a:t>Specifies a minimum value for an &lt;input&gt; element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400" smtClean="0">
                          <a:latin typeface="Times New Roman" pitchFamily="18" charset="0"/>
                          <a:cs typeface="Times New Roman" pitchFamily="18" charset="0"/>
                        </a:rPr>
                        <a:t>number, range, date, datetime-local, month, time and week.</a:t>
                      </a:r>
                      <a:endParaRPr lang="en-US" sz="1400" dirty="0" smtClean="0">
                        <a:latin typeface="Times New Roman" pitchFamily="18" charset="0"/>
                        <a:cs typeface="Times New Roman" pitchFamily="18" charset="0"/>
                      </a:endParaRPr>
                    </a:p>
                  </a:txBody>
                  <a:tcPr marL="68580" marR="68580" marT="0" marB="0"/>
                </a:tc>
              </a:tr>
              <a:tr h="322991">
                <a:tc>
                  <a:txBody>
                    <a:bodyPr/>
                    <a:lstStyle/>
                    <a:p>
                      <a:pPr marL="0" marR="0">
                        <a:spcBef>
                          <a:spcPts val="0"/>
                        </a:spcBef>
                        <a:spcAft>
                          <a:spcPts val="0"/>
                        </a:spcAft>
                      </a:pPr>
                      <a:r>
                        <a:rPr lang="en-US" sz="1600" b="0" smtClean="0">
                          <a:solidFill>
                            <a:schemeClr val="tx1"/>
                          </a:solidFill>
                          <a:effectLst/>
                          <a:latin typeface="Times New Roman" pitchFamily="18" charset="0"/>
                          <a:cs typeface="Times New Roman" pitchFamily="18" charset="0"/>
                        </a:rPr>
                        <a:t>multiple</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smtClean="0">
                          <a:effectLst/>
                          <a:latin typeface="Times New Roman" pitchFamily="18" charset="0"/>
                          <a:cs typeface="Times New Roman" pitchFamily="18" charset="0"/>
                        </a:rPr>
                        <a:t>multiple</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GB" sz="1600" dirty="0" smtClean="0"/>
                        <a:t>The </a:t>
                      </a:r>
                      <a:r>
                        <a:rPr lang="en-GB" sz="1600" b="1" dirty="0" smtClean="0"/>
                        <a:t>multiple</a:t>
                      </a:r>
                      <a:r>
                        <a:rPr lang="en-GB" sz="1600" dirty="0" smtClean="0"/>
                        <a:t> attribute on an </a:t>
                      </a:r>
                      <a:r>
                        <a:rPr lang="en-IN" sz="1600" dirty="0" smtClean="0">
                          <a:solidFill>
                            <a:srgbClr val="7030A0"/>
                          </a:solidFill>
                        </a:rPr>
                        <a:t>&lt;input type="file" multiple&gt;</a:t>
                      </a:r>
                      <a:r>
                        <a:rPr lang="en-GB" sz="1600" dirty="0" smtClean="0"/>
                        <a:t>allows the user to select multiple files at once when browsing the file system.</a:t>
                      </a:r>
                      <a:endParaRPr lang="en-US" sz="1400" dirty="0">
                        <a:effectLst/>
                        <a:latin typeface="Times New Roman" pitchFamily="18" charset="0"/>
                        <a:ea typeface="Calibri"/>
                        <a:cs typeface="Times New Roman" pitchFamily="18" charset="0"/>
                      </a:endParaRPr>
                    </a:p>
                  </a:txBody>
                  <a:tcPr marL="68580" marR="68580" marT="0" marB="0"/>
                </a:tc>
              </a:tr>
              <a:tr h="235331">
                <a:tc>
                  <a:txBody>
                    <a:bodyPr/>
                    <a:lstStyle/>
                    <a:p>
                      <a:pPr marL="0" marR="0">
                        <a:spcBef>
                          <a:spcPts val="0"/>
                        </a:spcBef>
                        <a:spcAft>
                          <a:spcPts val="0"/>
                        </a:spcAft>
                      </a:pPr>
                      <a:r>
                        <a:rPr lang="en-US" sz="1600" b="0" smtClean="0">
                          <a:solidFill>
                            <a:schemeClr val="tx1"/>
                          </a:solidFill>
                          <a:effectLst/>
                          <a:latin typeface="Times New Roman" pitchFamily="18" charset="0"/>
                          <a:cs typeface="Times New Roman" pitchFamily="18" charset="0"/>
                        </a:rPr>
                        <a:t>name</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smtClean="0">
                          <a:effectLst/>
                          <a:latin typeface="Times New Roman" pitchFamily="18" charset="0"/>
                          <a:cs typeface="Times New Roman" pitchFamily="18" charset="0"/>
                        </a:rPr>
                        <a:t>text</a:t>
                      </a:r>
                      <a:endParaRPr lang="en-US" sz="14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smtClean="0">
                          <a:effectLst/>
                          <a:latin typeface="Times New Roman" pitchFamily="18" charset="0"/>
                          <a:cs typeface="Times New Roman" pitchFamily="18" charset="0"/>
                        </a:rPr>
                        <a:t>Defines a unique name for the input element.</a:t>
                      </a:r>
                      <a:r>
                        <a:rPr lang="en-US" sz="1600" baseline="0" smtClean="0">
                          <a:effectLst/>
                          <a:latin typeface="Times New Roman" pitchFamily="18" charset="0"/>
                          <a:cs typeface="Times New Roman" pitchFamily="18" charset="0"/>
                        </a:rPr>
                        <a:t> </a:t>
                      </a:r>
                      <a:endParaRPr lang="en-US" sz="1400" dirty="0">
                        <a:effectLst/>
                        <a:latin typeface="Times New Roman" pitchFamily="18" charset="0"/>
                        <a:ea typeface="Calibri"/>
                        <a:cs typeface="Times New Roman" pitchFamily="18" charset="0"/>
                      </a:endParaRPr>
                    </a:p>
                  </a:txBody>
                  <a:tcPr marL="68580" marR="68580" marT="0" marB="0"/>
                </a:tc>
              </a:tr>
              <a:tr h="256218">
                <a:tc>
                  <a:txBody>
                    <a:bodyPr/>
                    <a:lstStyle/>
                    <a:p>
                      <a:pPr marL="0" marR="0">
                        <a:spcBef>
                          <a:spcPts val="0"/>
                        </a:spcBef>
                        <a:spcAft>
                          <a:spcPts val="0"/>
                        </a:spcAft>
                      </a:pPr>
                      <a:r>
                        <a:rPr lang="en-US" sz="1600" b="0" smtClean="0">
                          <a:solidFill>
                            <a:schemeClr val="tx1"/>
                          </a:solidFill>
                          <a:effectLst/>
                          <a:latin typeface="Times New Roman" pitchFamily="18" charset="0"/>
                          <a:cs typeface="Times New Roman" pitchFamily="18" charset="0"/>
                        </a:rPr>
                        <a:t>placeholder</a:t>
                      </a:r>
                      <a:endParaRPr lang="en-US" sz="14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smtClean="0">
                          <a:effectLst/>
                          <a:latin typeface="Times New Roman" pitchFamily="18" charset="0"/>
                          <a:cs typeface="Times New Roman" pitchFamily="18" charset="0"/>
                        </a:rPr>
                        <a:t>text</a:t>
                      </a:r>
                      <a:endParaRPr lang="en-US" sz="14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smtClean="0">
                          <a:effectLst/>
                          <a:latin typeface="Times New Roman" pitchFamily="18" charset="0"/>
                          <a:cs typeface="Times New Roman" pitchFamily="18" charset="0"/>
                        </a:rPr>
                        <a:t>Specifies a short hint that describes the expected value </a:t>
                      </a:r>
                    </a:p>
                    <a:p>
                      <a:pPr marL="0" marR="0">
                        <a:spcBef>
                          <a:spcPts val="0"/>
                        </a:spcBef>
                        <a:spcAft>
                          <a:spcPts val="0"/>
                        </a:spcAft>
                      </a:pPr>
                      <a:r>
                        <a:rPr lang="en-US" sz="1600" b="0" i="0" kern="1200" smtClean="0">
                          <a:solidFill>
                            <a:schemeClr val="tx1"/>
                          </a:solidFill>
                          <a:effectLst/>
                          <a:latin typeface="Times New Roman" pitchFamily="18" charset="0"/>
                          <a:ea typeface="+mn-ea"/>
                          <a:cs typeface="Times New Roman" pitchFamily="18" charset="0"/>
                        </a:rPr>
                        <a:t>text, search, url, tel, email, and password</a:t>
                      </a:r>
                      <a:endParaRPr lang="en-US" sz="1200" b="0" dirty="0">
                        <a:effectLst/>
                        <a:latin typeface="Times New Roman" pitchFamily="18" charset="0"/>
                        <a:ea typeface="Calibri"/>
                        <a:cs typeface="Times New Roman" pitchFamily="18" charset="0"/>
                      </a:endParaRPr>
                    </a:p>
                  </a:txBody>
                  <a:tcPr marL="68580" marR="68580" marT="0" marB="0"/>
                </a:tc>
              </a:tr>
              <a:tr h="332328">
                <a:tc>
                  <a:txBody>
                    <a:bodyPr/>
                    <a:lstStyle/>
                    <a:p>
                      <a:pPr marL="0" marR="0">
                        <a:spcBef>
                          <a:spcPts val="0"/>
                        </a:spcBef>
                        <a:spcAft>
                          <a:spcPts val="0"/>
                        </a:spcAft>
                      </a:pPr>
                      <a:r>
                        <a:rPr lang="en-US" sz="1600" b="0" smtClean="0">
                          <a:solidFill>
                            <a:schemeClr val="tx1"/>
                          </a:solidFill>
                          <a:effectLst/>
                          <a:latin typeface="Times New Roman"/>
                          <a:ea typeface="Calibri"/>
                          <a:cs typeface="Times New Roman"/>
                        </a:rPr>
                        <a:t>readonly</a:t>
                      </a:r>
                      <a:endParaRPr lang="en-US" sz="1400" b="0" dirty="0">
                        <a:solidFill>
                          <a:schemeClr val="tx1"/>
                        </a:solidFill>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smtClean="0">
                          <a:effectLst/>
                          <a:latin typeface="Times New Roman"/>
                          <a:ea typeface="Calibri"/>
                          <a:cs typeface="Times New Roman"/>
                        </a:rPr>
                        <a:t>readonly</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smtClean="0">
                          <a:effectLst/>
                          <a:latin typeface="Times New Roman"/>
                          <a:ea typeface="Calibri"/>
                          <a:cs typeface="Times New Roman"/>
                        </a:rPr>
                        <a:t>Indicates that the value of this field cannot be modified. </a:t>
                      </a:r>
                      <a:endParaRPr lang="en-US" sz="1400" dirty="0">
                        <a:effectLst/>
                        <a:latin typeface="Calibri"/>
                        <a:ea typeface="Calibri"/>
                        <a:cs typeface="Times New Roman"/>
                      </a:endParaRPr>
                    </a:p>
                  </a:txBody>
                  <a:tcPr marL="68580" marR="68580" marT="0" marB="0"/>
                </a:tc>
              </a:tr>
              <a:tr h="256218">
                <a:tc>
                  <a:txBody>
                    <a:bodyPr/>
                    <a:lstStyle/>
                    <a:p>
                      <a:pPr marL="0" marR="0">
                        <a:spcBef>
                          <a:spcPts val="0"/>
                        </a:spcBef>
                        <a:spcAft>
                          <a:spcPts val="0"/>
                        </a:spcAft>
                      </a:pPr>
                      <a:r>
                        <a:rPr lang="en-US" sz="1600" b="0" smtClean="0">
                          <a:solidFill>
                            <a:schemeClr val="tx1"/>
                          </a:solidFill>
                          <a:effectLst/>
                          <a:latin typeface="Times New Roman"/>
                          <a:ea typeface="Calibri"/>
                          <a:cs typeface="Times New Roman"/>
                        </a:rPr>
                        <a:t>required</a:t>
                      </a:r>
                      <a:endParaRPr lang="en-US" sz="1400" b="0" dirty="0">
                        <a:solidFill>
                          <a:schemeClr val="tx1"/>
                        </a:solidFill>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smtClean="0">
                          <a:effectLst/>
                          <a:latin typeface="Times New Roman"/>
                          <a:ea typeface="Calibri"/>
                          <a:cs typeface="Times New Roman"/>
                        </a:rPr>
                        <a:t>required</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smtClean="0">
                          <a:effectLst/>
                          <a:latin typeface="Times New Roman"/>
                          <a:ea typeface="Calibri"/>
                          <a:cs typeface="Times New Roman"/>
                        </a:rPr>
                        <a:t>Specifies that an input field must be filled out before submitting the form</a:t>
                      </a:r>
                      <a:endParaRPr lang="en-US" sz="1400" dirty="0">
                        <a:effectLst/>
                        <a:latin typeface="Calibri"/>
                        <a:ea typeface="Calibri"/>
                        <a:cs typeface="Times New Roman"/>
                      </a:endParaRPr>
                    </a:p>
                  </a:txBody>
                  <a:tcPr marL="68580" marR="68580" marT="0" marB="0"/>
                </a:tc>
              </a:tr>
              <a:tr h="470661">
                <a:tc>
                  <a:txBody>
                    <a:bodyPr/>
                    <a:lstStyle/>
                    <a:p>
                      <a:pPr marL="0" marR="0">
                        <a:spcBef>
                          <a:spcPts val="0"/>
                        </a:spcBef>
                        <a:spcAft>
                          <a:spcPts val="0"/>
                        </a:spcAft>
                      </a:pPr>
                      <a:r>
                        <a:rPr lang="en-US" sz="1600" b="0" dirty="0" smtClean="0">
                          <a:solidFill>
                            <a:schemeClr val="tx1"/>
                          </a:solidFill>
                          <a:effectLst/>
                          <a:latin typeface="Times New Roman"/>
                          <a:ea typeface="Calibri"/>
                          <a:cs typeface="Times New Roman"/>
                        </a:rPr>
                        <a:t>size</a:t>
                      </a:r>
                      <a:endParaRPr lang="en-US" sz="1400" b="0" dirty="0">
                        <a:solidFill>
                          <a:schemeClr val="tx1"/>
                        </a:solidFill>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600" smtClean="0">
                          <a:effectLst/>
                          <a:latin typeface="Times New Roman"/>
                          <a:ea typeface="Calibri"/>
                          <a:cs typeface="Times New Roman"/>
                        </a:rPr>
                        <a:t>number</a:t>
                      </a:r>
                      <a:endParaRPr lang="en-US" sz="1400">
                        <a:effectLst/>
                        <a:latin typeface="Calibri"/>
                        <a:ea typeface="Calibri"/>
                        <a:cs typeface="Times New Roman"/>
                      </a:endParaRPr>
                    </a:p>
                  </a:txBody>
                  <a:tcPr marL="68580" marR="68580" marT="0" marB="0"/>
                </a:tc>
                <a:tc>
                  <a:txBody>
                    <a:bodyPr/>
                    <a:lstStyle/>
                    <a:p>
                      <a:pPr marL="0" marR="0">
                        <a:spcBef>
                          <a:spcPts val="0"/>
                        </a:spcBef>
                        <a:spcAft>
                          <a:spcPts val="0"/>
                        </a:spcAft>
                      </a:pPr>
                      <a:r>
                        <a:rPr lang="en-GB" sz="1600" dirty="0" smtClean="0"/>
                        <a:t>The size attribute is used to </a:t>
                      </a:r>
                      <a:r>
                        <a:rPr lang="en-GB" sz="1600" b="1" dirty="0" smtClean="0"/>
                        <a:t>set the width</a:t>
                      </a:r>
                      <a:r>
                        <a:rPr lang="en-GB" sz="1600" dirty="0" smtClean="0"/>
                        <a:t> of a text input field in HTML. It doesn't limit the number of characters the user can type, but it </a:t>
                      </a:r>
                      <a:r>
                        <a:rPr lang="en-GB" sz="1600" b="1" dirty="0" smtClean="0"/>
                        <a:t>controls how wide the text input box will be</a:t>
                      </a:r>
                      <a:r>
                        <a:rPr lang="en-GB" sz="1600" dirty="0" smtClean="0"/>
                        <a:t> on the screen.</a:t>
                      </a:r>
                      <a:endParaRPr lang="en-US" sz="14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181224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81967150"/>
              </p:ext>
            </p:extLst>
          </p:nvPr>
        </p:nvGraphicFramePr>
        <p:xfrm>
          <a:off x="685800" y="57150"/>
          <a:ext cx="7924800" cy="4860982"/>
        </p:xfrm>
        <a:graphic>
          <a:graphicData uri="http://schemas.openxmlformats.org/drawingml/2006/table">
            <a:tbl>
              <a:tblPr firstRow="1" firstCol="1" bandRow="1">
                <a:tableStyleId>{5940675A-B579-460E-94D1-54222C63F5DA}</a:tableStyleId>
              </a:tblPr>
              <a:tblGrid>
                <a:gridCol w="1143000"/>
                <a:gridCol w="1143000"/>
                <a:gridCol w="5638800"/>
              </a:tblGrid>
              <a:tr h="263188">
                <a:tc>
                  <a:txBody>
                    <a:bodyPr/>
                    <a:lstStyle/>
                    <a:p>
                      <a:pPr marL="0" marR="0" algn="ctr">
                        <a:spcBef>
                          <a:spcPts val="0"/>
                        </a:spcBef>
                        <a:spcAft>
                          <a:spcPts val="0"/>
                        </a:spcAft>
                      </a:pPr>
                      <a:r>
                        <a:rPr lang="en-US" sz="1200" b="1" dirty="0" smtClean="0">
                          <a:effectLst/>
                          <a:latin typeface="Times New Roman" pitchFamily="18" charset="0"/>
                          <a:ea typeface="Calibri"/>
                          <a:cs typeface="Times New Roman" pitchFamily="18" charset="0"/>
                        </a:rPr>
                        <a:t>Attribute</a:t>
                      </a:r>
                      <a:endParaRPr lang="en-US" sz="1200" b="1" dirty="0">
                        <a:effectLst/>
                        <a:latin typeface="Times New Roman" pitchFamily="18" charset="0"/>
                        <a:ea typeface="Calibri"/>
                        <a:cs typeface="Times New Roman" pitchFamily="18" charset="0"/>
                      </a:endParaRPr>
                    </a:p>
                  </a:txBody>
                  <a:tcPr marL="50855" marR="50855" marT="0" marB="0">
                    <a:solidFill>
                      <a:schemeClr val="accent6">
                        <a:lumMod val="20000"/>
                        <a:lumOff val="80000"/>
                      </a:schemeClr>
                    </a:solidFill>
                  </a:tcPr>
                </a:tc>
                <a:tc>
                  <a:txBody>
                    <a:bodyPr/>
                    <a:lstStyle/>
                    <a:p>
                      <a:pPr marL="0" marR="0" algn="ctr">
                        <a:spcBef>
                          <a:spcPts val="0"/>
                        </a:spcBef>
                        <a:spcAft>
                          <a:spcPts val="0"/>
                        </a:spcAft>
                      </a:pPr>
                      <a:r>
                        <a:rPr lang="en-US" sz="1200" b="1" dirty="0" smtClean="0">
                          <a:effectLst/>
                          <a:latin typeface="Times New Roman" pitchFamily="18" charset="0"/>
                          <a:ea typeface="Calibri"/>
                          <a:cs typeface="Times New Roman" pitchFamily="18" charset="0"/>
                        </a:rPr>
                        <a:t>Value</a:t>
                      </a:r>
                      <a:endParaRPr lang="en-US" sz="1200" b="1" dirty="0">
                        <a:effectLst/>
                        <a:latin typeface="Times New Roman" pitchFamily="18" charset="0"/>
                        <a:ea typeface="Calibri"/>
                        <a:cs typeface="Times New Roman" pitchFamily="18" charset="0"/>
                      </a:endParaRPr>
                    </a:p>
                  </a:txBody>
                  <a:tcPr marL="50855" marR="50855" marT="0" marB="0">
                    <a:solidFill>
                      <a:schemeClr val="accent6">
                        <a:lumMod val="20000"/>
                        <a:lumOff val="80000"/>
                      </a:schemeClr>
                    </a:solidFill>
                  </a:tcPr>
                </a:tc>
                <a:tc>
                  <a:txBody>
                    <a:bodyPr/>
                    <a:lstStyle/>
                    <a:p>
                      <a:pPr marL="0" marR="0" algn="ctr">
                        <a:spcBef>
                          <a:spcPts val="0"/>
                        </a:spcBef>
                        <a:spcAft>
                          <a:spcPts val="0"/>
                        </a:spcAft>
                      </a:pPr>
                      <a:r>
                        <a:rPr lang="en-US" sz="1200" b="1" dirty="0" smtClean="0">
                          <a:effectLst/>
                          <a:latin typeface="Times New Roman" pitchFamily="18" charset="0"/>
                          <a:ea typeface="Calibri"/>
                          <a:cs typeface="Times New Roman" pitchFamily="18" charset="0"/>
                        </a:rPr>
                        <a:t>Description</a:t>
                      </a:r>
                      <a:endParaRPr lang="en-US" sz="1200" b="1" dirty="0">
                        <a:effectLst/>
                        <a:latin typeface="Times New Roman" pitchFamily="18" charset="0"/>
                        <a:ea typeface="Calibri"/>
                        <a:cs typeface="Times New Roman" pitchFamily="18" charset="0"/>
                      </a:endParaRPr>
                    </a:p>
                  </a:txBody>
                  <a:tcPr marL="50855" marR="50855" marT="0" marB="0">
                    <a:solidFill>
                      <a:schemeClr val="accent6">
                        <a:lumMod val="20000"/>
                        <a:lumOff val="80000"/>
                      </a:schemeClr>
                    </a:solidFill>
                  </a:tcPr>
                </a:tc>
              </a:tr>
              <a:tr h="263188">
                <a:tc>
                  <a:txBody>
                    <a:bodyPr/>
                    <a:lstStyle/>
                    <a:p>
                      <a:pPr marL="0" marR="0">
                        <a:spcBef>
                          <a:spcPts val="0"/>
                        </a:spcBef>
                        <a:spcAft>
                          <a:spcPts val="0"/>
                        </a:spcAft>
                      </a:pPr>
                      <a:r>
                        <a:rPr lang="en-US" sz="1200" b="0" dirty="0" err="1">
                          <a:solidFill>
                            <a:schemeClr val="tx1"/>
                          </a:solidFill>
                          <a:effectLst/>
                          <a:latin typeface="Times New Roman" pitchFamily="18" charset="0"/>
                          <a:cs typeface="Times New Roman" pitchFamily="18" charset="0"/>
                        </a:rPr>
                        <a:t>src</a:t>
                      </a:r>
                      <a:endParaRPr lang="en-US" sz="1200" b="0" dirty="0">
                        <a:solidFill>
                          <a:schemeClr val="tx1"/>
                        </a:solidFill>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dirty="0">
                          <a:effectLst/>
                          <a:latin typeface="Times New Roman" pitchFamily="18" charset="0"/>
                          <a:cs typeface="Times New Roman" pitchFamily="18" charset="0"/>
                        </a:rPr>
                        <a:t>URL</a:t>
                      </a:r>
                      <a:endParaRPr lang="en-US" sz="1200" dirty="0">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GB" sz="1200" dirty="0" smtClean="0"/>
                        <a:t>The &lt;input type="image"&gt; is used to create a clickable image that functions like a submit button. This element displays an image, and when the image is clicked, it </a:t>
                      </a:r>
                      <a:r>
                        <a:rPr lang="en-GB" sz="1200" b="1" dirty="0" smtClean="0"/>
                        <a:t>submits the form</a:t>
                      </a:r>
                      <a:r>
                        <a:rPr lang="en-GB" sz="1200" dirty="0" smtClean="0"/>
                        <a:t>.</a:t>
                      </a:r>
                      <a:endParaRPr lang="en-US" sz="1200" dirty="0">
                        <a:effectLst/>
                        <a:latin typeface="Times New Roman" pitchFamily="18" charset="0"/>
                        <a:ea typeface="Calibri"/>
                        <a:cs typeface="Times New Roman" pitchFamily="18" charset="0"/>
                      </a:endParaRPr>
                    </a:p>
                  </a:txBody>
                  <a:tcPr marL="50855" marR="50855" marT="0" marB="0"/>
                </a:tc>
              </a:tr>
              <a:tr h="208674">
                <a:tc>
                  <a:txBody>
                    <a:bodyPr/>
                    <a:lstStyle/>
                    <a:p>
                      <a:pPr marL="0" marR="0">
                        <a:spcBef>
                          <a:spcPts val="0"/>
                        </a:spcBef>
                        <a:spcAft>
                          <a:spcPts val="0"/>
                        </a:spcAft>
                      </a:pPr>
                      <a:r>
                        <a:rPr lang="en-US" sz="1200" b="0" dirty="0">
                          <a:solidFill>
                            <a:schemeClr val="tx1"/>
                          </a:solidFill>
                          <a:effectLst/>
                          <a:latin typeface="Times New Roman" pitchFamily="18" charset="0"/>
                          <a:cs typeface="Times New Roman" pitchFamily="18" charset="0"/>
                        </a:rPr>
                        <a:t>step</a:t>
                      </a:r>
                      <a:endParaRPr lang="en-US" sz="1200" b="0" dirty="0">
                        <a:solidFill>
                          <a:schemeClr val="tx1"/>
                        </a:solidFill>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a:effectLst/>
                          <a:latin typeface="Times New Roman" pitchFamily="18" charset="0"/>
                          <a:cs typeface="Times New Roman" pitchFamily="18" charset="0"/>
                        </a:rPr>
                        <a:t>number</a:t>
                      </a:r>
                      <a:endParaRPr lang="en-US" sz="1200">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dirty="0">
                          <a:effectLst/>
                          <a:latin typeface="Times New Roman" pitchFamily="18" charset="0"/>
                          <a:cs typeface="Times New Roman" pitchFamily="18" charset="0"/>
                        </a:rPr>
                        <a:t>Specifies the legal number intervals for an input field</a:t>
                      </a:r>
                      <a:endParaRPr lang="en-US" sz="1200" dirty="0">
                        <a:effectLst/>
                        <a:latin typeface="Times New Roman" pitchFamily="18" charset="0"/>
                        <a:ea typeface="Calibri"/>
                        <a:cs typeface="Times New Roman" pitchFamily="18" charset="0"/>
                      </a:endParaRPr>
                    </a:p>
                  </a:txBody>
                  <a:tcPr marL="50855" marR="50855" marT="0" marB="0"/>
                </a:tc>
              </a:tr>
              <a:tr h="3769169">
                <a:tc>
                  <a:txBody>
                    <a:bodyPr/>
                    <a:lstStyle/>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endParaRPr lang="en-US" sz="1200" b="0" dirty="0" smtClean="0">
                        <a:solidFill>
                          <a:schemeClr val="tx1"/>
                        </a:solidFill>
                        <a:effectLst/>
                        <a:latin typeface="Times New Roman" pitchFamily="18" charset="0"/>
                        <a:cs typeface="Times New Roman" pitchFamily="18" charset="0"/>
                      </a:endParaRPr>
                    </a:p>
                    <a:p>
                      <a:pPr marL="0" marR="0">
                        <a:spcBef>
                          <a:spcPts val="0"/>
                        </a:spcBef>
                        <a:spcAft>
                          <a:spcPts val="0"/>
                        </a:spcAft>
                      </a:pPr>
                      <a:r>
                        <a:rPr lang="en-US" sz="1200" b="0" dirty="0" smtClean="0">
                          <a:solidFill>
                            <a:schemeClr val="tx1"/>
                          </a:solidFill>
                          <a:effectLst/>
                          <a:latin typeface="Times New Roman" pitchFamily="18" charset="0"/>
                          <a:cs typeface="Times New Roman" pitchFamily="18" charset="0"/>
                        </a:rPr>
                        <a:t>type</a:t>
                      </a:r>
                      <a:endParaRPr lang="en-US" sz="1200" b="0" dirty="0">
                        <a:solidFill>
                          <a:schemeClr val="tx1"/>
                        </a:solidFill>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r>
                        <a:rPr lang="en-US" sz="1200" dirty="0">
                          <a:effectLst/>
                          <a:latin typeface="Times New Roman" pitchFamily="18" charset="0"/>
                          <a:cs typeface="Times New Roman" pitchFamily="18" charset="0"/>
                        </a:rPr>
                        <a:t>button</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checkbox</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color</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date </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datetime</a:t>
                      </a:r>
                      <a:r>
                        <a:rPr lang="en-US" sz="1200" dirty="0">
                          <a:effectLst/>
                          <a:latin typeface="Times New Roman" pitchFamily="18" charset="0"/>
                          <a:cs typeface="Times New Roman" pitchFamily="18" charset="0"/>
                        </a:rPr>
                        <a:t>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email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file</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hidden</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image</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month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number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password</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radio</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range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reset</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search</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submit</a:t>
                      </a:r>
                      <a:br>
                        <a:rPr lang="en-US" sz="1200" dirty="0">
                          <a:effectLst/>
                          <a:latin typeface="Times New Roman" pitchFamily="18" charset="0"/>
                          <a:cs typeface="Times New Roman" pitchFamily="18" charset="0"/>
                        </a:rPr>
                      </a:br>
                      <a:r>
                        <a:rPr lang="en-US" sz="1200" dirty="0" err="1">
                          <a:effectLst/>
                          <a:latin typeface="Times New Roman" pitchFamily="18" charset="0"/>
                          <a:cs typeface="Times New Roman" pitchFamily="18" charset="0"/>
                        </a:rPr>
                        <a:t>tel</a:t>
                      </a:r>
                      <a:r>
                        <a:rPr lang="en-US" sz="1200" dirty="0">
                          <a:effectLst/>
                          <a:latin typeface="Times New Roman" pitchFamily="18" charset="0"/>
                          <a:cs typeface="Times New Roman" pitchFamily="18" charset="0"/>
                        </a:rPr>
                        <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text</a:t>
                      </a:r>
                      <a:br>
                        <a:rPr lang="en-US" sz="1200" dirty="0">
                          <a:effectLst/>
                          <a:latin typeface="Times New Roman" pitchFamily="18" charset="0"/>
                          <a:cs typeface="Times New Roman" pitchFamily="18" charset="0"/>
                        </a:rPr>
                      </a:br>
                      <a:r>
                        <a:rPr lang="en-US" sz="1200" dirty="0">
                          <a:effectLst/>
                          <a:latin typeface="Times New Roman" pitchFamily="18" charset="0"/>
                          <a:cs typeface="Times New Roman" pitchFamily="18" charset="0"/>
                        </a:rPr>
                        <a:t>time </a:t>
                      </a:r>
                      <a:br>
                        <a:rPr lang="en-US" sz="1200" dirty="0">
                          <a:effectLst/>
                          <a:latin typeface="Times New Roman" pitchFamily="18" charset="0"/>
                          <a:cs typeface="Times New Roman" pitchFamily="18" charset="0"/>
                        </a:rPr>
                      </a:br>
                      <a:r>
                        <a:rPr lang="en-US" sz="1200" dirty="0" err="1" smtClean="0">
                          <a:effectLst/>
                          <a:latin typeface="Times New Roman" pitchFamily="18" charset="0"/>
                          <a:cs typeface="Times New Roman" pitchFamily="18" charset="0"/>
                        </a:rPr>
                        <a:t>url</a:t>
                      </a:r>
                      <a:endParaRPr lang="en-US" sz="1200" dirty="0">
                        <a:effectLst/>
                        <a:latin typeface="Times New Roman" pitchFamily="18" charset="0"/>
                        <a:ea typeface="Calibri"/>
                        <a:cs typeface="Times New Roman" pitchFamily="18" charset="0"/>
                      </a:endParaRPr>
                    </a:p>
                  </a:txBody>
                  <a:tcPr marL="50855" marR="50855" marT="0" marB="0"/>
                </a:tc>
                <a:tc>
                  <a:txBody>
                    <a:bodyPr/>
                    <a:lstStyle/>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endParaRPr lang="en-US" sz="1200" dirty="0" smtClean="0">
                        <a:effectLst/>
                        <a:latin typeface="Times New Roman" pitchFamily="18" charset="0"/>
                        <a:cs typeface="Times New Roman" pitchFamily="18" charset="0"/>
                      </a:endParaRPr>
                    </a:p>
                    <a:p>
                      <a:pPr marL="0" marR="0">
                        <a:spcBef>
                          <a:spcPts val="0"/>
                        </a:spcBef>
                        <a:spcAft>
                          <a:spcPts val="0"/>
                        </a:spcAft>
                      </a:pPr>
                      <a:r>
                        <a:rPr lang="en-US" sz="1200" dirty="0" smtClean="0">
                          <a:effectLst/>
                          <a:latin typeface="Times New Roman" pitchFamily="18" charset="0"/>
                          <a:cs typeface="Times New Roman" pitchFamily="18" charset="0"/>
                        </a:rPr>
                        <a:t>Indicates the type of the input element</a:t>
                      </a:r>
                      <a:r>
                        <a:rPr lang="en-US" sz="1200" baseline="0" dirty="0" smtClean="0">
                          <a:effectLst/>
                          <a:latin typeface="Times New Roman" pitchFamily="18" charset="0"/>
                          <a:cs typeface="Times New Roman" pitchFamily="18" charset="0"/>
                        </a:rPr>
                        <a:t>. The default value is text. </a:t>
                      </a:r>
                      <a:endParaRPr lang="en-US" sz="1200" dirty="0">
                        <a:effectLst/>
                        <a:latin typeface="Times New Roman" pitchFamily="18" charset="0"/>
                        <a:ea typeface="Calibri"/>
                        <a:cs typeface="Times New Roman" pitchFamily="18" charset="0"/>
                      </a:endParaRPr>
                    </a:p>
                  </a:txBody>
                  <a:tcPr marL="50855" marR="50855" marT="0" marB="0"/>
                </a:tc>
              </a:tr>
            </a:tbl>
          </a:graphicData>
        </a:graphic>
      </p:graphicFrame>
    </p:spTree>
    <p:extLst>
      <p:ext uri="{BB962C8B-B14F-4D97-AF65-F5344CB8AC3E}">
        <p14:creationId xmlns:p14="http://schemas.microsoft.com/office/powerpoint/2010/main" val="2411329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59974406"/>
              </p:ext>
            </p:extLst>
          </p:nvPr>
        </p:nvGraphicFramePr>
        <p:xfrm>
          <a:off x="1243330" y="468630"/>
          <a:ext cx="6148070" cy="731520"/>
        </p:xfrm>
        <a:graphic>
          <a:graphicData uri="http://schemas.openxmlformats.org/drawingml/2006/table">
            <a:tbl>
              <a:tblPr firstRow="1" firstCol="1" bandRow="1">
                <a:tableStyleId>{5940675A-B579-460E-94D1-54222C63F5DA}</a:tableStyleId>
              </a:tblPr>
              <a:tblGrid>
                <a:gridCol w="1073150"/>
                <a:gridCol w="1109980"/>
                <a:gridCol w="3964940"/>
              </a:tblGrid>
              <a:tr h="165100">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Attribute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Value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smtClean="0">
                          <a:effectLst/>
                          <a:latin typeface="Times New Roman" pitchFamily="18" charset="0"/>
                          <a:ea typeface="Calibri"/>
                          <a:cs typeface="Times New Roman" pitchFamily="18" charset="0"/>
                        </a:rPr>
                        <a:t>Description</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165100">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value</a:t>
                      </a:r>
                      <a:endParaRPr lang="en-US" sz="16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text</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value of an &lt;input&gt; element</a:t>
                      </a:r>
                      <a:endParaRPr lang="en-US" sz="1600" dirty="0">
                        <a:effectLst/>
                        <a:latin typeface="Times New Roman" pitchFamily="18" charset="0"/>
                        <a:ea typeface="Calibri"/>
                        <a:cs typeface="Times New Roman" pitchFamily="18" charset="0"/>
                      </a:endParaRPr>
                    </a:p>
                  </a:txBody>
                  <a:tcPr marL="68580" marR="68580" marT="0" marB="0"/>
                </a:tc>
              </a:tr>
              <a:tr h="180975">
                <a:tc>
                  <a:txBody>
                    <a:bodyPr/>
                    <a:lstStyle/>
                    <a:p>
                      <a:pPr marL="0" marR="0">
                        <a:spcBef>
                          <a:spcPts val="0"/>
                        </a:spcBef>
                        <a:spcAft>
                          <a:spcPts val="0"/>
                        </a:spcAft>
                      </a:pPr>
                      <a:r>
                        <a:rPr lang="en-US" sz="1600" b="0" dirty="0">
                          <a:solidFill>
                            <a:schemeClr val="tx1"/>
                          </a:solidFill>
                          <a:effectLst/>
                          <a:latin typeface="Times New Roman" pitchFamily="18" charset="0"/>
                          <a:cs typeface="Times New Roman" pitchFamily="18" charset="0"/>
                        </a:rPr>
                        <a:t>width</a:t>
                      </a:r>
                      <a:endParaRPr lang="en-US" sz="1600" b="0" dirty="0">
                        <a:solidFill>
                          <a:schemeClr val="tx1"/>
                        </a:solidFill>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pixels</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smtClean="0">
                          <a:effectLst/>
                          <a:latin typeface="Times New Roman" pitchFamily="18" charset="0"/>
                          <a:cs typeface="Times New Roman" pitchFamily="18" charset="0"/>
                        </a:rPr>
                        <a:t>Indicates the width of an input field </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20181880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Type Attribute </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2209800"/>
          </a:xfrm>
        </p:spPr>
        <p:txBody>
          <a:bodyPr>
            <a:normAutofit/>
          </a:bodyPr>
          <a:lstStyle/>
          <a:p>
            <a:pPr marL="0" indent="0">
              <a:buNone/>
            </a:pPr>
            <a:r>
              <a:rPr lang="en-US" sz="2000" dirty="0" smtClean="0">
                <a:latin typeface="Times New Roman" pitchFamily="18" charset="0"/>
                <a:cs typeface="Times New Roman" pitchFamily="18" charset="0"/>
              </a:rPr>
              <a:t>It indicates the type of input element. It’s an empty tag. The default value is text.</a:t>
            </a:r>
          </a:p>
          <a:p>
            <a:pPr marL="0" indent="0">
              <a:buNone/>
            </a:pPr>
            <a:r>
              <a:rPr lang="en-US" sz="2000" dirty="0" smtClean="0">
                <a:latin typeface="Times New Roman" pitchFamily="18" charset="0"/>
                <a:cs typeface="Times New Roman" pitchFamily="18" charset="0"/>
              </a:rPr>
              <a:t>Ex: - </a:t>
            </a:r>
          </a:p>
          <a:p>
            <a:pPr marL="0" indent="0">
              <a:buNone/>
            </a:pPr>
            <a:r>
              <a:rPr lang="en-US" sz="2000" dirty="0" smtClean="0">
                <a:latin typeface="Times New Roman" pitchFamily="18" charset="0"/>
                <a:cs typeface="Times New Roman" pitchFamily="18" charset="0"/>
              </a:rPr>
              <a:t>&lt;input&gt; </a:t>
            </a:r>
          </a:p>
          <a:p>
            <a:pPr marL="0" indent="0">
              <a:buNone/>
            </a:pPr>
            <a:r>
              <a:rPr lang="en-US" sz="2000" dirty="0" smtClean="0">
                <a:latin typeface="Times New Roman" pitchFamily="18" charset="0"/>
                <a:cs typeface="Times New Roman" pitchFamily="18" charset="0"/>
              </a:rPr>
              <a:t>&lt;input type=“text”&gt;</a:t>
            </a:r>
          </a:p>
        </p:txBody>
      </p:sp>
    </p:spTree>
    <p:extLst>
      <p:ext uri="{BB962C8B-B14F-4D97-AF65-F5344CB8AC3E}">
        <p14:creationId xmlns:p14="http://schemas.microsoft.com/office/powerpoint/2010/main" val="2930779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1429</TotalTime>
  <Words>1223</Words>
  <Application>Microsoft Office PowerPoint</Application>
  <PresentationFormat>On-screen Show (16:9)</PresentationFormat>
  <Paragraphs>217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Times New Roman</vt:lpstr>
      <vt:lpstr>Office Theme</vt:lpstr>
      <vt:lpstr>Forms in HTML</vt:lpstr>
      <vt:lpstr>Form Tag</vt:lpstr>
      <vt:lpstr>PowerPoint Presentation</vt:lpstr>
      <vt:lpstr>Input Tag</vt:lpstr>
      <vt:lpstr>PowerPoint Presentation</vt:lpstr>
      <vt:lpstr>PowerPoint Presentation</vt:lpstr>
      <vt:lpstr>PowerPoint Presentation</vt:lpstr>
      <vt:lpstr>PowerPoint Presentation</vt:lpstr>
      <vt:lpstr>Type Attribute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Action Attribute </vt:lpstr>
      <vt:lpstr>Autocomplete </vt:lpstr>
      <vt:lpstr>Method Attribute</vt:lpstr>
      <vt:lpstr>Name  Attribute</vt:lpstr>
      <vt:lpstr>novalidate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dc:creator>
  <cp:lastModifiedBy>HP</cp:lastModifiedBy>
  <cp:revision>123</cp:revision>
  <dcterms:created xsi:type="dcterms:W3CDTF">2006-08-16T00:00:00Z</dcterms:created>
  <dcterms:modified xsi:type="dcterms:W3CDTF">2024-11-21T12:34:34Z</dcterms:modified>
</cp:coreProperties>
</file>