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59" r:id="rId7"/>
    <p:sldId id="260" r:id="rId8"/>
    <p:sldId id="261" r:id="rId9"/>
    <p:sldId id="296" r:id="rId10"/>
    <p:sldId id="297" r:id="rId11"/>
    <p:sldId id="295" r:id="rId12"/>
    <p:sldId id="262" r:id="rId13"/>
    <p:sldId id="263" r:id="rId14"/>
    <p:sldId id="264" r:id="rId15"/>
    <p:sldId id="294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64" r:id="rId55"/>
    <p:sldId id="365" r:id="rId56"/>
  </p:sldIdLst>
  <p:sldSz cx="9144000" cy="5143500" type="screen16x9"/>
  <p:notesSz cx="6858000" cy="9144000"/>
  <p:embeddedFontLst>
    <p:embeddedFont>
      <p:font typeface="Titillium Web" panose="00000500000000000000"/>
      <p:regular r:id="rId60"/>
    </p:embeddedFont>
    <p:embeddedFont>
      <p:font typeface="Titillium Web Light" panose="00000500000000000000"/>
      <p:regular r:id="rId61"/>
    </p:embeddedFont>
    <p:embeddedFont>
      <p:font typeface="Titillium Web SemiBold" panose="00000500000000000000"/>
      <p:regular r:id="rId62"/>
    </p:embeddedFont>
    <p:embeddedFont>
      <p:font typeface="Arial Rounded MT Bold" panose="020F0704030504030204" pitchFamily="34" charset="0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font" Target="fonts/font4.fntdata"/><Relationship Id="rId62" Type="http://schemas.openxmlformats.org/officeDocument/2006/relationships/font" Target="fonts/font3.fntdata"/><Relationship Id="rId61" Type="http://schemas.openxmlformats.org/officeDocument/2006/relationships/font" Target="fonts/font2.fntdata"/><Relationship Id="rId60" Type="http://schemas.openxmlformats.org/officeDocument/2006/relationships/font" Target="fonts/font1.fntdata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 panose="00000500000000000000"/>
              <a:buChar char="⦿"/>
              <a:defRPr sz="3400">
                <a:solidFill>
                  <a:schemeClr val="dk1"/>
                </a:solidFill>
                <a:latin typeface="Titillium Web SemiBold" panose="00000500000000000000"/>
                <a:ea typeface="Titillium Web SemiBold" panose="00000500000000000000"/>
                <a:cs typeface="Titillium Web SemiBold" panose="00000500000000000000"/>
                <a:sym typeface="Titillium Web SemiBold" panose="00000500000000000000"/>
              </a:defRPr>
            </a:lvl1pPr>
            <a:lvl2pPr marL="914400" lvl="1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 panose="00000500000000000000"/>
              <a:buChar char="⌾"/>
              <a:defRPr sz="3400">
                <a:solidFill>
                  <a:schemeClr val="dk1"/>
                </a:solidFill>
                <a:latin typeface="Titillium Web SemiBold" panose="00000500000000000000"/>
                <a:ea typeface="Titillium Web SemiBold" panose="00000500000000000000"/>
                <a:cs typeface="Titillium Web SemiBold" panose="00000500000000000000"/>
                <a:sym typeface="Titillium Web SemiBold" panose="00000500000000000000"/>
              </a:defRPr>
            </a:lvl2pPr>
            <a:lvl3pPr marL="1371600" lvl="2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 panose="00000500000000000000"/>
              <a:buChar char="•"/>
              <a:defRPr sz="3400">
                <a:solidFill>
                  <a:schemeClr val="dk1"/>
                </a:solidFill>
                <a:latin typeface="Titillium Web SemiBold" panose="00000500000000000000"/>
                <a:ea typeface="Titillium Web SemiBold" panose="00000500000000000000"/>
                <a:cs typeface="Titillium Web SemiBold" panose="00000500000000000000"/>
                <a:sym typeface="Titillium Web SemiBold" panose="00000500000000000000"/>
              </a:defRPr>
            </a:lvl3pPr>
            <a:lvl4pPr marL="1828800" lvl="3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 panose="00000500000000000000"/>
              <a:buChar char="●"/>
              <a:defRPr sz="3400">
                <a:solidFill>
                  <a:schemeClr val="dk1"/>
                </a:solidFill>
                <a:latin typeface="Titillium Web SemiBold" panose="00000500000000000000"/>
                <a:ea typeface="Titillium Web SemiBold" panose="00000500000000000000"/>
                <a:cs typeface="Titillium Web SemiBold" panose="00000500000000000000"/>
                <a:sym typeface="Titillium Web SemiBold" panose="00000500000000000000"/>
              </a:defRPr>
            </a:lvl4pPr>
            <a:lvl5pPr marL="2286000" lvl="4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 panose="00000500000000000000"/>
              <a:buChar char="○"/>
              <a:defRPr sz="3400">
                <a:solidFill>
                  <a:schemeClr val="dk1"/>
                </a:solidFill>
                <a:latin typeface="Titillium Web SemiBold" panose="00000500000000000000"/>
                <a:ea typeface="Titillium Web SemiBold" panose="00000500000000000000"/>
                <a:cs typeface="Titillium Web SemiBold" panose="00000500000000000000"/>
                <a:sym typeface="Titillium Web SemiBold" panose="00000500000000000000"/>
              </a:defRPr>
            </a:lvl5pPr>
            <a:lvl6pPr marL="2743200" lvl="5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 panose="00000500000000000000"/>
              <a:buChar char="■"/>
              <a:defRPr sz="3400">
                <a:solidFill>
                  <a:schemeClr val="dk1"/>
                </a:solidFill>
                <a:latin typeface="Titillium Web SemiBold" panose="00000500000000000000"/>
                <a:ea typeface="Titillium Web SemiBold" panose="00000500000000000000"/>
                <a:cs typeface="Titillium Web SemiBold" panose="00000500000000000000"/>
                <a:sym typeface="Titillium Web SemiBold" panose="00000500000000000000"/>
              </a:defRPr>
            </a:lvl6pPr>
            <a:lvl7pPr marL="3200400" lvl="6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 panose="00000500000000000000"/>
              <a:buChar char="●"/>
              <a:defRPr sz="3400">
                <a:solidFill>
                  <a:schemeClr val="dk1"/>
                </a:solidFill>
                <a:latin typeface="Titillium Web SemiBold" panose="00000500000000000000"/>
                <a:ea typeface="Titillium Web SemiBold" panose="00000500000000000000"/>
                <a:cs typeface="Titillium Web SemiBold" panose="00000500000000000000"/>
                <a:sym typeface="Titillium Web SemiBold" panose="00000500000000000000"/>
              </a:defRPr>
            </a:lvl7pPr>
            <a:lvl8pPr marL="3657600" lvl="7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 SemiBold" panose="00000500000000000000"/>
              <a:buChar char="○"/>
              <a:defRPr sz="3400">
                <a:solidFill>
                  <a:schemeClr val="dk1"/>
                </a:solidFill>
                <a:latin typeface="Titillium Web SemiBold" panose="00000500000000000000"/>
                <a:ea typeface="Titillium Web SemiBold" panose="00000500000000000000"/>
                <a:cs typeface="Titillium Web SemiBold" panose="00000500000000000000"/>
                <a:sym typeface="Titillium Web SemiBold" panose="00000500000000000000"/>
              </a:defRPr>
            </a:lvl8pPr>
            <a:lvl9pPr marL="4114800" lvl="8" indent="-444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 SemiBold" panose="00000500000000000000"/>
              <a:buChar char="■"/>
              <a:defRPr sz="3400">
                <a:solidFill>
                  <a:schemeClr val="dk1"/>
                </a:solidFill>
                <a:latin typeface="Titillium Web SemiBold" panose="00000500000000000000"/>
                <a:ea typeface="Titillium Web SemiBold" panose="00000500000000000000"/>
                <a:cs typeface="Titillium Web SemiBold" panose="00000500000000000000"/>
                <a:sym typeface="Titillium Web SemiBold" panose="00000500000000000000"/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 panose="020B0604020202020204"/>
              </a:rPr>
              <a:t>“</a:t>
            </a:r>
            <a:endParaRPr b="1" i="0">
              <a:ln>
                <a:noFill/>
              </a:ln>
              <a:gradFill>
                <a:gsLst>
                  <a:gs pos="0">
                    <a:schemeClr val="accent4"/>
                  </a:gs>
                  <a:gs pos="27000">
                    <a:schemeClr val="accent3"/>
                  </a:gs>
                  <a:gs pos="84000">
                    <a:schemeClr val="accent2"/>
                  </a:gs>
                  <a:gs pos="100000">
                    <a:schemeClr val="accent2"/>
                  </a:gs>
                </a:gsLst>
                <a:lin ang="3599321" scaled="0"/>
              </a:gradFill>
              <a:latin typeface="Arial" panose="020B0604020202020204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42" name="Google Shape;42;p6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4" name="Google Shape;44;p6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45" name="Google Shape;45;p6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855275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4815599" y="1627900"/>
            <a:ext cx="34731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⦿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⌾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53" name="Google Shape;53;p7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5" name="Google Shape;55;p7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56" name="Google Shape;56;p7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414199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5973097" y="1627900"/>
            <a:ext cx="2315700" cy="28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⦿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⌾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80" name="Google Shape;80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83" name="Google Shape;83;p10"/>
          <p:cNvGrpSpPr/>
          <p:nvPr/>
        </p:nvGrpSpPr>
        <p:grpSpPr>
          <a:xfrm rot="10800000">
            <a:off x="2" y="0"/>
            <a:ext cx="2167839" cy="1251620"/>
            <a:chOff x="6975702" y="3891625"/>
            <a:chExt cx="2167839" cy="1251620"/>
          </a:xfrm>
        </p:grpSpPr>
        <p:sp>
          <p:nvSpPr>
            <p:cNvPr id="84" name="Google Shape;84;p10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59932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avLst/>
            <a:gdLst/>
            <a:ahLst/>
            <a:cxnLst/>
            <a:rect l="l" t="t" r="r" b="b"/>
            <a:pathLst>
              <a:path w="2575196" h="1486792" extrusionOk="0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avLst/>
            <a:gdLst/>
            <a:ahLst/>
            <a:cxnLst/>
            <a:rect l="l" t="t" r="r" b="b"/>
            <a:pathLst>
              <a:path w="1438024" h="830256" extrusionOk="0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 panose="00000500000000000000"/>
              <a:buNone/>
              <a:defRPr sz="3600" b="1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 panose="00000500000000000000"/>
              <a:buNone/>
              <a:defRPr sz="3600" b="1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 panose="00000500000000000000"/>
              <a:buNone/>
              <a:defRPr sz="3600" b="1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 panose="00000500000000000000"/>
              <a:buNone/>
              <a:defRPr sz="3600" b="1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 panose="00000500000000000000"/>
              <a:buNone/>
              <a:defRPr sz="3600" b="1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 panose="00000500000000000000"/>
              <a:buNone/>
              <a:defRPr sz="3600" b="1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 panose="00000500000000000000"/>
              <a:buNone/>
              <a:defRPr sz="3600" b="1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 panose="00000500000000000000"/>
              <a:buNone/>
              <a:defRPr sz="3600" b="1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 panose="00000500000000000000"/>
              <a:buNone/>
              <a:defRPr sz="3600" b="1">
                <a:solidFill>
                  <a:schemeClr val="dk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 panose="00000500000000000000"/>
              <a:buChar char="⦿"/>
              <a:defRPr sz="2400">
                <a:solidFill>
                  <a:schemeClr val="dk2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 panose="00000500000000000000"/>
              <a:buChar char="⌾"/>
              <a:defRPr sz="2400">
                <a:solidFill>
                  <a:schemeClr val="dk2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 panose="00000500000000000000"/>
              <a:buChar char="•"/>
              <a:defRPr sz="2400">
                <a:solidFill>
                  <a:schemeClr val="dk2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 panose="00000500000000000000"/>
              <a:buChar char="●"/>
              <a:defRPr sz="2400">
                <a:solidFill>
                  <a:schemeClr val="dk2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 panose="00000500000000000000"/>
              <a:buChar char="○"/>
              <a:defRPr sz="2400">
                <a:solidFill>
                  <a:schemeClr val="dk2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 panose="00000500000000000000"/>
              <a:buChar char="■"/>
              <a:defRPr sz="2400">
                <a:solidFill>
                  <a:schemeClr val="dk2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 panose="00000500000000000000"/>
              <a:buChar char="●"/>
              <a:defRPr sz="2400">
                <a:solidFill>
                  <a:schemeClr val="dk2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 Light" panose="00000500000000000000"/>
              <a:buChar char="○"/>
              <a:defRPr sz="2400">
                <a:solidFill>
                  <a:schemeClr val="dk2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 Light" panose="00000500000000000000"/>
              <a:buChar char="■"/>
              <a:defRPr sz="2400">
                <a:solidFill>
                  <a:schemeClr val="dk2"/>
                </a:solidFill>
                <a:latin typeface="Titillium Web Light" panose="00000500000000000000"/>
                <a:ea typeface="Titillium Web Light" panose="00000500000000000000"/>
                <a:cs typeface="Titillium Web Light" panose="00000500000000000000"/>
                <a:sym typeface="Titillium Web Light" panose="000005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 panose="00000500000000000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hyperlink" Target="https://github.com/ArunAlpha-data" TargetMode="External"/><Relationship Id="rId1" Type="http://schemas.openxmlformats.org/officeDocument/2006/relationships/hyperlink" Target="mailto:er.arunalpha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4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DATA - ANALYSIS FOR CUSTOMER ACTIVATION </a:t>
            </a:r>
            <a:r>
              <a:rPr lang="en-US" sz="44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&amp;</a:t>
            </a:r>
            <a:br>
              <a:rPr lang="en-US" sz="44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</a:br>
            <a:r>
              <a:rPr lang="en-US" sz="44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RETENTION</a:t>
            </a:r>
            <a:endParaRPr sz="440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4" y="142858"/>
            <a:ext cx="4000528" cy="213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139;p18"/>
          <p:cNvGrpSpPr/>
          <p:nvPr/>
        </p:nvGrpSpPr>
        <p:grpSpPr>
          <a:xfrm>
            <a:off x="7072330" y="428610"/>
            <a:ext cx="1847361" cy="1847352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10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ctrTitle" idx="4294967295"/>
          </p:nvPr>
        </p:nvSpPr>
        <p:spPr>
          <a:xfrm>
            <a:off x="928662" y="3500444"/>
            <a:ext cx="523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7200" dirty="0" smtClean="0">
                <a:solidFill>
                  <a:srgbClr val="FFC000"/>
                </a:solidFill>
              </a:rPr>
              <a:t>Exploratory Data-Analysis</a:t>
            </a:r>
            <a:endParaRPr sz="7200">
              <a:solidFill>
                <a:srgbClr val="FFC000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6460101" y="522867"/>
            <a:ext cx="1847361" cy="1847352"/>
            <a:chOff x="6643075" y="3664250"/>
            <a:chExt cx="407950" cy="407975"/>
          </a:xfrm>
        </p:grpSpPr>
        <p:sp>
          <p:nvSpPr>
            <p:cNvPr id="140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2" name="Google Shape;142;p18"/>
          <p:cNvGrpSpPr/>
          <p:nvPr/>
        </p:nvGrpSpPr>
        <p:grpSpPr>
          <a:xfrm rot="-587346">
            <a:off x="6351438" y="2610506"/>
            <a:ext cx="759491" cy="759448"/>
            <a:chOff x="576250" y="4319400"/>
            <a:chExt cx="442075" cy="442050"/>
          </a:xfrm>
        </p:grpSpPr>
        <p:sp>
          <p:nvSpPr>
            <p:cNvPr id="143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6018280" y="949335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8"/>
          <p:cNvSpPr/>
          <p:nvPr/>
        </p:nvSpPr>
        <p:spPr>
          <a:xfrm rot="1280082">
            <a:off x="5818215" y="1780979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2"/>
                </a:solidFill>
              </a:rPr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28596" y="642924"/>
            <a:ext cx="8358246" cy="37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We will divide the given </a:t>
            </a:r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data</a:t>
            </a:r>
            <a:endParaRPr lang="en-US" sz="3200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1.Part-1 </a:t>
            </a:r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will be </a:t>
            </a:r>
            <a:r>
              <a:rPr lang="en-US" sz="3200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informaiton</a:t>
            </a:r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about the </a:t>
            </a:r>
            <a:r>
              <a:rPr lang="en-US" sz="3200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cutomer</a:t>
            </a:r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.</a:t>
            </a:r>
            <a:endParaRPr lang="en-US" sz="3200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2.Part-2 </a:t>
            </a:r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will be Utilitarian Value.</a:t>
            </a:r>
            <a:endParaRPr lang="en-US" sz="3200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3.Part-3 </a:t>
            </a:r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will be Hedonic Value.</a:t>
            </a:r>
            <a:endParaRPr lang="en-US" sz="3200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4.Part-4 </a:t>
            </a:r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will be </a:t>
            </a:r>
            <a:r>
              <a:rPr lang="en-US" sz="3200" dirty="0" err="1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Precieved</a:t>
            </a:r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 Risk.</a:t>
            </a:r>
            <a:endParaRPr lang="en-US" sz="3200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5.Part-5 </a:t>
            </a:r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will be Customer Experience</a:t>
            </a:r>
            <a:r>
              <a:rPr lang="en-US" sz="3200" dirty="0" smtClean="0">
                <a:solidFill>
                  <a:srgbClr val="FFC000"/>
                </a:solidFill>
                <a:latin typeface="Arial Rounded MT Bold" panose="020F0704030504030204" pitchFamily="34" charset="0"/>
              </a:rPr>
              <a:t>.</a:t>
            </a:r>
            <a:endParaRPr lang="en-US" sz="3200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428596" y="857238"/>
            <a:ext cx="4000528" cy="3158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PART-1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CUSTOMER INFORMATION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1. </a:t>
            </a:r>
            <a:r>
              <a:rPr lang="en-US" dirty="0" err="1" smtClean="0">
                <a:solidFill>
                  <a:srgbClr val="00B050"/>
                </a:solidFill>
              </a:rPr>
              <a:t>Visualising</a:t>
            </a:r>
            <a:r>
              <a:rPr lang="en-US" dirty="0" smtClean="0">
                <a:solidFill>
                  <a:srgbClr val="00B050"/>
                </a:solidFill>
              </a:rPr>
              <a:t> the Gender of respondent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Female 181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Male </a:t>
            </a:r>
            <a:r>
              <a:rPr lang="en-US" dirty="0" smtClean="0">
                <a:solidFill>
                  <a:srgbClr val="00B050"/>
                </a:solidFill>
              </a:rPr>
              <a:t>88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Name: 1Gender of </a:t>
            </a:r>
            <a:r>
              <a:rPr lang="en-US" dirty="0" smtClean="0">
                <a:solidFill>
                  <a:srgbClr val="00B050"/>
                </a:solidFill>
              </a:rPr>
              <a:t>respondent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Picture 8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28" y="714362"/>
            <a:ext cx="3377208" cy="326132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14" y="0"/>
            <a:ext cx="4709160" cy="5044440"/>
          </a:xfrm>
          <a:prstGeom prst="rect">
            <a:avLst/>
          </a:prstGeom>
        </p:spPr>
      </p:pic>
      <p:grpSp>
        <p:nvGrpSpPr>
          <p:cNvPr id="12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13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18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52" y="0"/>
            <a:ext cx="4762500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225" y="0"/>
            <a:ext cx="3703550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793" y="0"/>
            <a:ext cx="3676414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08" y="0"/>
            <a:ext cx="3594184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714362"/>
            <a:ext cx="8001056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OBSERVATION ON CUSTOMER INFO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: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1. Out of the entire participant around 67.3 %( 181 members) are women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and 32.7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%( 88 members)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are men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2. 80% (230 members) of the total participants are between the age group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of 21-50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years, in which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21-30 years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are 79 members, 31-40 years are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81 members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and 41-50 years are 70 members.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3. Participants from Delhi, </a:t>
            </a:r>
            <a:r>
              <a:rPr lang="en-US" sz="1200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Noida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, Greater </a:t>
            </a:r>
            <a:r>
              <a:rPr lang="en-US" sz="1200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Noida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and Bangalore seem to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be shopping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in higher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range when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considered to other cities included for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survey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 This may be due to the fact that many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companies and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colleges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are around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this area.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4. Around 65% of the total participants are shopping online for more than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3 years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5. Major part of the customers seems to be shopping less than 10 times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 year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6. Most of the customers seem to be using Smart Phone and Mobile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Internet for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shopping. This means the E-commerce website should be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compatible in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all kinds of smart phone browsers to attract a lot more customers.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7. Many used search engine to find their favorite online store, which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means the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E-commerce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website should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be search engine optimized on all times.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8. Also after the search engine, E-commerce application seems to be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second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favorite mode of logging in to the website. This means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application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should be server and software supported at all times.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9. Most of the participants seem to be spending an average of more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than 15mins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in the website for shopping.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10. Most participants desire to pay via Credit/ Debit cards while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shopping online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</a:t>
            </a:r>
            <a:endParaRPr lang="en-US" sz="12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24" y="642924"/>
            <a:ext cx="5429899" cy="4357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5984" y="285734"/>
            <a:ext cx="277191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PART-2: UTILITARIAN VALUE</a:t>
            </a:r>
            <a:endParaRPr lang="en-US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10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ctrTitle" idx="4294967295"/>
          </p:nvPr>
        </p:nvSpPr>
        <p:spPr>
          <a:xfrm>
            <a:off x="1357290" y="428610"/>
            <a:ext cx="6424200" cy="1159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HELLO!</a:t>
            </a:r>
            <a:endParaRPr sz="960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4294967295"/>
          </p:nvPr>
        </p:nvSpPr>
        <p:spPr>
          <a:xfrm>
            <a:off x="1357290" y="1643056"/>
            <a:ext cx="7215238" cy="23523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b="1" dirty="0">
                <a:solidFill>
                  <a:srgbClr val="00B050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I am </a:t>
            </a:r>
            <a:r>
              <a:rPr lang="en-US" b="1" u="sng" dirty="0" smtClean="0">
                <a:solidFill>
                  <a:srgbClr val="00B050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Arunprasad k.</a:t>
            </a:r>
            <a:endParaRPr lang="en-US" b="1" u="sng" dirty="0" smtClean="0">
              <a:solidFill>
                <a:srgbClr val="00B050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indent="0"/>
            <a:r>
              <a:rPr lang="en-US" b="1" dirty="0" smtClean="0">
                <a:solidFill>
                  <a:srgbClr val="00B050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I have done this project to understand the customer </a:t>
            </a:r>
            <a:endParaRPr lang="en-US" b="1" dirty="0" smtClean="0">
              <a:solidFill>
                <a:srgbClr val="00B050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retention strategies in the E-commerce industry.</a:t>
            </a:r>
            <a:endParaRPr lang="en-GB" b="1" dirty="0" smtClean="0">
              <a:solidFill>
                <a:srgbClr val="00B050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indent="0"/>
            <a:r>
              <a:rPr lang="en-GB" b="1" dirty="0" smtClean="0">
                <a:solidFill>
                  <a:srgbClr val="00B050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You </a:t>
            </a:r>
            <a:r>
              <a:rPr lang="en-GB" b="1" dirty="0">
                <a:solidFill>
                  <a:srgbClr val="00B050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can find me at </a:t>
            </a:r>
            <a:r>
              <a:rPr lang="en-GB" b="1" dirty="0" smtClean="0">
                <a:solidFill>
                  <a:srgbClr val="00B050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@ </a:t>
            </a:r>
            <a:r>
              <a:rPr lang="en-US" altLang="en-GB" b="1" dirty="0" smtClean="0">
                <a:solidFill>
                  <a:srgbClr val="00B050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  <a:hlinkClick r:id="rId1"/>
              </a:rPr>
              <a:t>arunprasad1991.k</a:t>
            </a:r>
            <a:r>
              <a:rPr lang="en-GB" b="1" dirty="0" smtClean="0">
                <a:solidFill>
                  <a:srgbClr val="00B050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  <a:hlinkClick r:id="rId1"/>
              </a:rPr>
              <a:t>@gmail.com</a:t>
            </a:r>
            <a:r>
              <a:rPr lang="en-GB" b="1" dirty="0" smtClean="0">
                <a:solidFill>
                  <a:srgbClr val="00B050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 and in     </a:t>
            </a:r>
            <a:endParaRPr lang="en-GB" b="1" dirty="0" smtClean="0">
              <a:solidFill>
                <a:srgbClr val="00B050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  <a:hlinkClick r:id="rId2"/>
              </a:rPr>
              <a:t>https://github.com/arunprasad-k</a:t>
            </a:r>
            <a:r>
              <a:rPr lang="en-US" b="1" dirty="0" smtClean="0">
                <a:solidFill>
                  <a:srgbClr val="00B050"/>
                </a:solidFill>
                <a:latin typeface="Titillium Web" panose="00000500000000000000"/>
                <a:ea typeface="Titillium Web" panose="00000500000000000000"/>
                <a:cs typeface="Titillium Web" panose="00000500000000000000"/>
                <a:sym typeface="Titillium Web" panose="00000500000000000000"/>
              </a:rPr>
              <a:t> </a:t>
            </a:r>
            <a:endParaRPr lang="en-US" b="1" dirty="0">
              <a:solidFill>
                <a:srgbClr val="00B050"/>
              </a:solidFill>
              <a:latin typeface="Titillium Web" panose="00000500000000000000"/>
              <a:ea typeface="Titillium Web" panose="00000500000000000000"/>
              <a:cs typeface="Titillium Web" panose="00000500000000000000"/>
              <a:sym typeface="Titillium Web" panose="00000500000000000000"/>
            </a:endParaRPr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9570" y="0"/>
            <a:ext cx="3564859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1557" y="0"/>
            <a:ext cx="3560885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9641" y="0"/>
            <a:ext cx="3704718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405" y="0"/>
            <a:ext cx="3531189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9305" y="0"/>
            <a:ext cx="3585390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5556" y="0"/>
            <a:ext cx="3652887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5556" y="0"/>
            <a:ext cx="3652887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670" y="0"/>
            <a:ext cx="3566619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785800"/>
            <a:ext cx="8572560" cy="3600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OBSERVATION ON UTILITARIAN VALUES: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1. Most of the participants strongly agree that the content on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website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must be easy to read and understand.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2. Around 80% of the total customer strongly agrees that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information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on similar product to the one highlighted is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important for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product comparison.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3. Most of the participants agree with the fact that provision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of complete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information on listed seller and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product being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offered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is important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for purchase decision.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4. Most of the customers expect that all relevant information on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listed products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must be stated clearly.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5. 90% of the customer expects a user friendly interface of the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website along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with ease of navigation; also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they want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loading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and processing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speed to be less.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6. Most customers want many options for payment methods so </a:t>
            </a:r>
            <a:r>
              <a:rPr lang="en-US" sz="1200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thatthey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can choose which is convenient them individually.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7. Most people expect the E-commerce website to have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empathy towards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its customers, they want to approach the in all platforms.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8. All the customers expect a guaranteed privacy.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9. Most customers choose online shopping because of the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monetary benefit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and discounts.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10. Also many enjoy the process of online shopping, when it is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convenient and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flexible.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11. Most customers strongly agree that return and replacement policy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of the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product is important for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purchase decision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</a:t>
            </a:r>
            <a:endParaRPr lang="en-US" sz="12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12. Around 80% of the participants choose online shopping because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of the </a:t>
            </a:r>
            <a:r>
              <a:rPr lang="en-US" sz="12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wide range of category on products</a:t>
            </a:r>
            <a:endParaRPr lang="en-US" sz="12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58" y="1714494"/>
            <a:ext cx="6291152" cy="278608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4480" y="1214428"/>
            <a:ext cx="317106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PART-3 : HEDONIC VALUE</a:t>
            </a:r>
            <a:endParaRPr lang="en-US" sz="18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4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10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857224" y="142858"/>
            <a:ext cx="7433400" cy="4971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TABLE OF </a:t>
            </a:r>
            <a:r>
              <a:rPr lang="en-US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CONTENTS</a:t>
            </a:r>
            <a:r>
              <a:rPr lang="en-US" dirty="0" smtClean="0"/>
              <a:t>    </a:t>
            </a:r>
            <a:endParaRPr lang="en-US" dirty="0" smtClean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857224" y="714362"/>
            <a:ext cx="7358114" cy="43577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           </a:t>
            </a:r>
            <a:endParaRPr lang="en-US" sz="12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	</a:t>
            </a:r>
            <a:endParaRPr lang="en-US" sz="1200" b="1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I</a:t>
            </a:r>
            <a:r>
              <a:rPr lang="en-US" sz="1400" b="1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ntroduction</a:t>
            </a:r>
            <a:endParaRPr lang="en-US" sz="1400" b="1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	1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 What is Customer Retention?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	2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 Why is customer retention important?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	3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 Customer retention benefits.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	4.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E-Commerce websites and Customer Retention.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	5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 Review of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Literature.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Analytics </a:t>
            </a:r>
            <a:r>
              <a:rPr lang="en-US" sz="1400" b="1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of Customer Retention</a:t>
            </a:r>
            <a:endParaRPr lang="en-US" sz="1400" b="1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	1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 What is Analytical problem framing?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	2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 Hardware Requirements.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	3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 Software Requirements.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	4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 Tools, Libraries and Packages used.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	5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 Data Pre-Processing.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	6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 Exploratory Data-Analysis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</a:t>
            </a:r>
            <a:r>
              <a:rPr lang="en-US" sz="1400" b="1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Conclusion</a:t>
            </a:r>
            <a:endParaRPr lang="en-US" sz="1400" b="1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400" dirty="0" smtClean="0">
              <a:solidFill>
                <a:srgbClr val="FFC000"/>
              </a:solidFill>
              <a:latin typeface="Arial Rounded MT Bold" panose="020F07040305040302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40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7" name="Google Shape;664;p47"/>
          <p:cNvGrpSpPr/>
          <p:nvPr/>
        </p:nvGrpSpPr>
        <p:grpSpPr>
          <a:xfrm>
            <a:off x="7715272" y="214296"/>
            <a:ext cx="285752" cy="357190"/>
            <a:chOff x="590250" y="244200"/>
            <a:chExt cx="407975" cy="532175"/>
          </a:xfrm>
        </p:grpSpPr>
        <p:sp>
          <p:nvSpPr>
            <p:cNvPr id="8" name="Google Shape;665;p4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666;p4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667;p4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668;p4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669;p4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670;p4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671;p4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672;p4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673;p4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674;p4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675;p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676;p4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677;p4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678;p4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" name="Google Shape;522;p42"/>
          <p:cNvSpPr/>
          <p:nvPr/>
        </p:nvSpPr>
        <p:spPr>
          <a:xfrm>
            <a:off x="1500166" y="2714626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522;p42"/>
          <p:cNvSpPr/>
          <p:nvPr/>
        </p:nvSpPr>
        <p:spPr>
          <a:xfrm>
            <a:off x="1500166" y="1214428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522;p42"/>
          <p:cNvSpPr/>
          <p:nvPr/>
        </p:nvSpPr>
        <p:spPr>
          <a:xfrm>
            <a:off x="1500166" y="4429138"/>
            <a:ext cx="227743" cy="22779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860" y="0"/>
            <a:ext cx="3529407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786" y="285733"/>
            <a:ext cx="5000660" cy="4709359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Rectangle 1"/>
          <p:cNvSpPr/>
          <p:nvPr/>
        </p:nvSpPr>
        <p:spPr>
          <a:xfrm>
            <a:off x="357158" y="1428742"/>
            <a:ext cx="7715304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OBSERVATION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ON HEDONIC VALUES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: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1. 65% participants agree that they like the convenience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of patronizing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online retailer.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2. More than half of the customers doing online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shopping accept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that they like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sense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of adventure while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shopping online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3. Many customers don’t agree that shopping on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their preferred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website enhances their social status.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4. Half of the total participants say that shopping on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website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helps them fulfill certain roles.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5. 90% of the customer agrees that they are getting value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for money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spent while shopping online.</a:t>
            </a:r>
            <a:endParaRPr lang="en-US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6050" y="142858"/>
            <a:ext cx="280397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PART-4: PRECIEVED RISK</a:t>
            </a:r>
            <a:endParaRPr lang="en-US" sz="16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4.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282" y="642924"/>
            <a:ext cx="5168499" cy="45005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29224" y="1000114"/>
            <a:ext cx="3714776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OBSERVATION ON PRECIEVED RISK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:</a:t>
            </a:r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1. Many people abandon their shopping 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cart due 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to 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factors such 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as better 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alternative offer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, promo code not 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applicable, change 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in price, lack of trust, and no preferred mode of</a:t>
            </a:r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payment.</a:t>
            </a:r>
            <a:endParaRPr lang="en-US" sz="16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8860" y="142858"/>
            <a:ext cx="319831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PART-5: CUSTOMER EXPERIENCE</a:t>
            </a:r>
            <a:endParaRPr lang="en-US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5.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34" y="571486"/>
            <a:ext cx="5379523" cy="4572014"/>
          </a:xfrm>
          <a:prstGeom prst="rect">
            <a:avLst/>
          </a:prstGeom>
        </p:spPr>
      </p:pic>
      <p:grpSp>
        <p:nvGrpSpPr>
          <p:cNvPr id="4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5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10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20" y="0"/>
            <a:ext cx="6002920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20" y="0"/>
            <a:ext cx="6090641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44" y="0"/>
            <a:ext cx="6637701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20" y="0"/>
            <a:ext cx="5963385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20" y="0"/>
            <a:ext cx="6073917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7224" y="2214560"/>
            <a:ext cx="7929618" cy="150019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 smtClean="0">
                <a:latin typeface="Arial Rounded MT Bold" panose="020F0704030504030204" pitchFamily="34" charset="0"/>
              </a:rPr>
              <a:t>INTRODUCTION</a:t>
            </a:r>
            <a:endParaRPr sz="7200">
              <a:latin typeface="Arial Rounded MT Bold" panose="020F0704030504030204" pitchFamily="34" charset="0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latin typeface="Arial Rounded MT Bold" panose="020F0704030504030204" pitchFamily="34" charset="0"/>
              </a:rPr>
              <a:t>Let’s start </a:t>
            </a:r>
            <a:r>
              <a:rPr lang="en-GB" dirty="0" smtClean="0">
                <a:latin typeface="Arial Rounded MT Bold" panose="020F0704030504030204" pitchFamily="34" charset="0"/>
              </a:rPr>
              <a:t>the Data-Analysis.</a:t>
            </a:r>
            <a:endParaRPr>
              <a:latin typeface="Arial Rounded MT Bold" panose="020F0704030504030204" pitchFamily="34" charset="0"/>
            </a:endParaRPr>
          </a:p>
        </p:txBody>
      </p:sp>
      <p:grpSp>
        <p:nvGrpSpPr>
          <p:cNvPr id="5" name="Google Shape;139;p18"/>
          <p:cNvGrpSpPr/>
          <p:nvPr/>
        </p:nvGrpSpPr>
        <p:grpSpPr>
          <a:xfrm>
            <a:off x="5715008" y="1"/>
            <a:ext cx="1847361" cy="1847352"/>
            <a:chOff x="6643075" y="3664250"/>
            <a:chExt cx="407950" cy="407975"/>
          </a:xfrm>
        </p:grpSpPr>
        <p:sp>
          <p:nvSpPr>
            <p:cNvPr id="6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" name="Google Shape;148;p18"/>
          <p:cNvSpPr/>
          <p:nvPr/>
        </p:nvSpPr>
        <p:spPr>
          <a:xfrm rot="2697278">
            <a:off x="6706690" y="1932249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149;p18"/>
          <p:cNvSpPr/>
          <p:nvPr/>
        </p:nvSpPr>
        <p:spPr>
          <a:xfrm>
            <a:off x="7072330" y="1714513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" name="Google Shape;142;p18"/>
          <p:cNvGrpSpPr/>
          <p:nvPr/>
        </p:nvGrpSpPr>
        <p:grpSpPr>
          <a:xfrm rot="-587346">
            <a:off x="4416720" y="1916406"/>
            <a:ext cx="759491" cy="759448"/>
            <a:chOff x="576250" y="4319400"/>
            <a:chExt cx="442075" cy="442050"/>
          </a:xfrm>
        </p:grpSpPr>
        <p:sp>
          <p:nvSpPr>
            <p:cNvPr id="11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58" y="0"/>
            <a:ext cx="6031211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34" y="0"/>
            <a:ext cx="5823790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596" y="0"/>
            <a:ext cx="5911187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58" y="0"/>
            <a:ext cx="5898392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58" y="0"/>
            <a:ext cx="5953601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06" y="142858"/>
            <a:ext cx="7132320" cy="492252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7358082" y="500048"/>
            <a:ext cx="1418733" cy="1775914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417114" y="3059414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472" y="0"/>
            <a:ext cx="6351705" cy="5143500"/>
          </a:xfrm>
          <a:prstGeom prst="rect">
            <a:avLst/>
          </a:prstGeom>
        </p:spPr>
      </p:pic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142858"/>
            <a:ext cx="8001056" cy="4832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OBSERVATIONS ON CUSTOMER EXPERIENCE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: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1. Most of the customers shopping on line have shopped majorly from the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following websites, Amazon. In, Flipkart.com, Snapdeal.com, paytm.com.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2. Amazon,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flipkart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snapdeal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myntra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seems to have easy to use website or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application.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3.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and Flipkart.com has a visually appealing web-page layout.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4.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and Flipkart.com has a wild variety of products on offers.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5.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and Flipkart.com has complete and relevant description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information of products compared to all other websites.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6. Amazon. In, Flipkart.com, Snapdeal.com, paytm.com, myntra.com has fast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loading websites.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7.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and Flipkart.com has the reliability of the customer.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8.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, Flipkart.com has quickness towards completing the purchase.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9. Amazon. In, Flipkart.com, Snapdeal.com has availability of several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payment options.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10.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and Flipkart.com has speedy order delivery.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11. According to customers the privacy and security of customer financial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information is maintained by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and Flipkart.com.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12. Amazon. In, Flipkart.com, Snapdeal.com has a Perceived Trustworthiness.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13. Presence of online assistance through multi-channel is mostly provided by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, Flipkart.com, and Snapdeal.com.</a:t>
            </a:r>
            <a:endParaRPr lang="en-US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357172"/>
            <a:ext cx="6858048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14. Longer time to get logged in (promotion, sales period):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,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Flipkart.com, Paytm.com.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15.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, Flipkart.com, Myntra.com, Snapdeal.com takes longer time in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displaying graphics and photos.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16. Myntra.com, Paytm.com, snapdeal.com has a practice of late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declaration of prices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17. Myntra.com, Paytm.com, snapdeal.com, Flipkart.com has a longer page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loading time (promotion, sales period).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18.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and snapdeal.com has limited mode of payment on most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products.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19. Paytm.com, snapdeal.com, Flipkart.com has a longer delivery period.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20.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, Paytm.com has regular change in website/application design.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21.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, Myntra.com, Snapdeal.com, Paytm.com has frequent disruption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when moving from one page to another.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22.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and Flipkart.com Website are as efficient as before.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23. </a:t>
            </a:r>
            <a:r>
              <a:rPr lang="en-US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and Flipkart.com seems to be the most recommended Indian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online retailer website.</a:t>
            </a:r>
            <a:endParaRPr lang="en-US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oogle Shape;139;p18"/>
          <p:cNvGrpSpPr/>
          <p:nvPr/>
        </p:nvGrpSpPr>
        <p:grpSpPr>
          <a:xfrm>
            <a:off x="7429520" y="642924"/>
            <a:ext cx="1347295" cy="1633038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8005287" y="2444227"/>
            <a:ext cx="319660" cy="36995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334306" y="2162576"/>
            <a:ext cx="128057" cy="14823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714362"/>
            <a:ext cx="6286544" cy="37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CONCLUSION :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purpose of this study is to understand the influence of utilitarian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values, hedonic values, customer experience and perceived risk on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Ecommerce customer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satisfaction in India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analysis shows that the Utilitarian Value significantly influences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Customer Satisfaction, meaning that the level of Utilitarian Value of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ecommerce customers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will affect the level of Customer Satisfaction. In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other words, the better (higher) Utilitarian Value given by e-commerce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products will lead to satisfaction with customers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Hedonic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Value significantly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influences Customer Satisfaction, meaning that the high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and low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Hedonic Value of e-commerce customers will affect the level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of Customer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Satisfaction. In other words, the higher the Hedonic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Value given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by e-commerce products will lead to the satisfaction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of ecommerce customers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</a:t>
            </a:r>
            <a:endParaRPr lang="en-US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1552750" y="906350"/>
            <a:ext cx="6376836" cy="11653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14350" lvl="0" indent="-514350">
              <a:spcAft>
                <a:spcPts val="1000"/>
              </a:spcAft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What </a:t>
            </a:r>
            <a:r>
              <a:rPr lang="en-US" dirty="0" smtClean="0">
                <a:solidFill>
                  <a:srgbClr val="00B050"/>
                </a:solidFill>
              </a:rPr>
              <a:t>is Customer Retention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Customer retention refers to a company’s ability to turn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customers into repeat buyers and prevent them from switching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to a competitor. It indicates whether your product and the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quality of your service please your existing customers. It’s also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lifeblood of most subscription-based companies and service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providers.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Customer retention strategies are the processes and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initiatives businesses put in place to build customer loyalty and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improve customer lifetime value.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marL="514350" lvl="0" indent="-514350">
              <a:spcAft>
                <a:spcPts val="1000"/>
              </a:spcAft>
              <a:buNone/>
            </a:pPr>
            <a:endParaRPr>
              <a:latin typeface="Arial Rounded MT Bold" panose="020F0704030504030204" pitchFamily="34" charset="0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571486"/>
            <a:ext cx="6072230" cy="44012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following factors should be considered by the E-commerce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websites to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improve the customer satisfaction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: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1. Utilitarian Value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Product offerings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Product information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Monetary savings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•Convenience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2. Hedonic Value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Adventure Shopping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Social Shopping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Gratification Shopping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Idea Shopping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Role Shopping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Value Shopping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3. Social Value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Feel acceptable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Good impression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 am perceived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Social approval</a:t>
            </a:r>
            <a:endParaRPr lang="en-US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202801" y="2987977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785800"/>
            <a:ext cx="6000792" cy="37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4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 Perceived Risk</a:t>
            </a:r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Financial Risk</a:t>
            </a:r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Functional Risk</a:t>
            </a:r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Physical Risk</a:t>
            </a:r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Psychological Risk</a:t>
            </a:r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Social Risk</a:t>
            </a:r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Temporal 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Risk</a:t>
            </a:r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5. Customer Satisfaction</a:t>
            </a:r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Purchasing Experience</a:t>
            </a:r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•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Site </a:t>
            </a:r>
            <a:r>
              <a:rPr 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Selection</a:t>
            </a:r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sz="16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sz="16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3" name="Google Shape;139;p18"/>
          <p:cNvGrpSpPr/>
          <p:nvPr/>
        </p:nvGrpSpPr>
        <p:grpSpPr>
          <a:xfrm>
            <a:off x="7215206" y="500048"/>
            <a:ext cx="1561609" cy="1775914"/>
            <a:chOff x="6643075" y="3664250"/>
            <a:chExt cx="407950" cy="407975"/>
          </a:xfrm>
        </p:grpSpPr>
        <p:sp>
          <p:nvSpPr>
            <p:cNvPr id="4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" name="Google Shape;148;p18"/>
          <p:cNvSpPr/>
          <p:nvPr/>
        </p:nvSpPr>
        <p:spPr>
          <a:xfrm rot="2697278">
            <a:off x="7973306" y="2398627"/>
            <a:ext cx="370508" cy="40232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149;p18"/>
          <p:cNvSpPr/>
          <p:nvPr/>
        </p:nvSpPr>
        <p:spPr>
          <a:xfrm>
            <a:off x="8313936" y="2149607"/>
            <a:ext cx="148427" cy="16120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42;p18"/>
          <p:cNvGrpSpPr/>
          <p:nvPr/>
        </p:nvGrpSpPr>
        <p:grpSpPr>
          <a:xfrm rot="-587346">
            <a:off x="7345676" y="3202290"/>
            <a:ext cx="759491" cy="759448"/>
            <a:chOff x="576250" y="4319400"/>
            <a:chExt cx="442075" cy="442050"/>
          </a:xfrm>
        </p:grpSpPr>
        <p:sp>
          <p:nvSpPr>
            <p:cNvPr id="9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034" y="785800"/>
            <a:ext cx="8286808" cy="37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On the basis of these factors we could see that</a:t>
            </a:r>
            <a:r>
              <a:rPr lang="en-US" sz="28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,</a:t>
            </a:r>
            <a:endParaRPr lang="en-US" sz="28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sz="28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1. </a:t>
            </a:r>
            <a:r>
              <a:rPr lang="en-US" sz="2800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Amazon.in</a:t>
            </a:r>
            <a:endParaRPr lang="en-US" sz="28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2. </a:t>
            </a:r>
            <a:r>
              <a:rPr lang="en-US" sz="28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Flipkart.com</a:t>
            </a:r>
            <a:endParaRPr lang="en-US" sz="28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endParaRPr lang="en-US" sz="28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are doing great in their performance on customer satisfaction </a:t>
            </a:r>
            <a:r>
              <a:rPr lang="en-US" sz="28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and retention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140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6018280" y="949335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8"/>
          <p:cNvSpPr/>
          <p:nvPr/>
        </p:nvSpPr>
        <p:spPr>
          <a:xfrm rot="1280082">
            <a:off x="5818215" y="1780979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2"/>
                </a:solidFill>
              </a:rPr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71670" y="2357436"/>
            <a:ext cx="436048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THANK YOU</a:t>
            </a:r>
            <a:endParaRPr lang="en-US" sz="5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3" name="Google Shape;142;p18"/>
          <p:cNvGrpSpPr/>
          <p:nvPr/>
        </p:nvGrpSpPr>
        <p:grpSpPr>
          <a:xfrm rot="-587346">
            <a:off x="4773909" y="1130589"/>
            <a:ext cx="759491" cy="759448"/>
            <a:chOff x="576250" y="4319400"/>
            <a:chExt cx="442075" cy="442050"/>
          </a:xfrm>
        </p:grpSpPr>
        <p:sp>
          <p:nvSpPr>
            <p:cNvPr id="14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857356" y="357172"/>
            <a:ext cx="6715172" cy="9759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br>
              <a:rPr lang="en-US" sz="2400" dirty="0" smtClean="0">
                <a:latin typeface="Arial Rounded MT Bold" panose="020F0704030504030204" pitchFamily="34" charset="0"/>
              </a:rPr>
            </a:br>
            <a:r>
              <a:rPr lang="en-US" sz="2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2</a:t>
            </a:r>
            <a:r>
              <a:rPr lang="en-US" sz="2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 Why is customer retention important?</a:t>
            </a:r>
            <a:endParaRPr sz="240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857356" y="1142990"/>
            <a:ext cx="6715172" cy="3571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Keeping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your current customers happy is generally more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cost-effective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than acquiring first-time customers.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According to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the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Harvard Business Review, acquiring a new customer can be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5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to 25 times more expensive than holding on to an existing one.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You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don’t need to spend big on marketing, advertising, or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sales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outreach.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It is easier to turn existing customers into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repeating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ones, since they already trust your brand from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previous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purchases.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New customers, however, often require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more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convincing when it comes to that initial sale.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Customer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loyalty won’t just give you repeat business.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Loyal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customers are more likely to give free recommendations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to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their colleagues, friends, and family.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Creating that cycle of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retained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customers and buzz marketing is one way your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company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can cultivate customer loyalty for long-term success.</a:t>
            </a:r>
            <a:endParaRPr sz="140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5" name="Google Shape;142;p18"/>
          <p:cNvGrpSpPr/>
          <p:nvPr/>
        </p:nvGrpSpPr>
        <p:grpSpPr>
          <a:xfrm rot="-587346">
            <a:off x="273315" y="701960"/>
            <a:ext cx="759491" cy="759448"/>
            <a:chOff x="576250" y="4319400"/>
            <a:chExt cx="442075" cy="442050"/>
          </a:xfrm>
        </p:grpSpPr>
        <p:sp>
          <p:nvSpPr>
            <p:cNvPr id="6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" name="Google Shape;148;p18"/>
          <p:cNvSpPr/>
          <p:nvPr/>
        </p:nvSpPr>
        <p:spPr>
          <a:xfrm rot="2697278">
            <a:off x="1369635" y="93669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49;p18"/>
          <p:cNvSpPr/>
          <p:nvPr/>
        </p:nvSpPr>
        <p:spPr>
          <a:xfrm>
            <a:off x="1285852" y="50004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857356" y="357172"/>
            <a:ext cx="6715172" cy="9759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br>
              <a:rPr lang="en-US" sz="2400" dirty="0" smtClean="0">
                <a:latin typeface="Arial Rounded MT Bold" panose="020F0704030504030204" pitchFamily="34" charset="0"/>
              </a:rPr>
            </a:br>
            <a:r>
              <a:rPr lang="en-US" sz="2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3. Customer retention benefits </a:t>
            </a:r>
            <a:endParaRPr sz="240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857356" y="1785932"/>
            <a:ext cx="6715172" cy="1785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1.Cost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savings: Customer retention is generally more </a:t>
            </a:r>
            <a:r>
              <a:rPr lang="en-US" sz="1400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costeffective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than acquiring first-time customers.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2.Positive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word of mouth marketing: Loyal customers are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more likely to tell their friends and family about your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brand.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3. 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 better bottom line: Increasing retention rates by just 5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percent can increase revenue by 25 percent to 95 percent.</a:t>
            </a:r>
            <a:endParaRPr sz="140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" name="Google Shape;142;p18"/>
          <p:cNvGrpSpPr/>
          <p:nvPr/>
        </p:nvGrpSpPr>
        <p:grpSpPr>
          <a:xfrm rot="-587346">
            <a:off x="273315" y="701960"/>
            <a:ext cx="759491" cy="759448"/>
            <a:chOff x="576250" y="4319400"/>
            <a:chExt cx="442075" cy="442050"/>
          </a:xfrm>
        </p:grpSpPr>
        <p:sp>
          <p:nvSpPr>
            <p:cNvPr id="6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" name="Google Shape;148;p18"/>
          <p:cNvSpPr/>
          <p:nvPr/>
        </p:nvSpPr>
        <p:spPr>
          <a:xfrm rot="2697278">
            <a:off x="1369635" y="93669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49;p18"/>
          <p:cNvSpPr/>
          <p:nvPr/>
        </p:nvSpPr>
        <p:spPr>
          <a:xfrm>
            <a:off x="1285852" y="50004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39;p18"/>
          <p:cNvGrpSpPr/>
          <p:nvPr/>
        </p:nvGrpSpPr>
        <p:grpSpPr>
          <a:xfrm>
            <a:off x="6929454" y="428610"/>
            <a:ext cx="1847361" cy="1847352"/>
            <a:chOff x="6643075" y="3664250"/>
            <a:chExt cx="407950" cy="407975"/>
          </a:xfrm>
        </p:grpSpPr>
        <p:sp>
          <p:nvSpPr>
            <p:cNvPr id="140" name="Google Shape;140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6018280" y="949335"/>
            <a:ext cx="288731" cy="27569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8"/>
          <p:cNvSpPr/>
          <p:nvPr/>
        </p:nvSpPr>
        <p:spPr>
          <a:xfrm rot="2697278">
            <a:off x="7921136" y="2360858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8"/>
          <p:cNvSpPr/>
          <p:nvPr/>
        </p:nvSpPr>
        <p:spPr>
          <a:xfrm>
            <a:off x="8286776" y="2143122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8"/>
          <p:cNvSpPr/>
          <p:nvPr/>
        </p:nvSpPr>
        <p:spPr>
          <a:xfrm rot="1280082">
            <a:off x="5818215" y="1780979"/>
            <a:ext cx="175576" cy="1677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2"/>
                </a:solidFill>
              </a:rPr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7" name="Google Shape;130;p17"/>
          <p:cNvSpPr txBox="1"/>
          <p:nvPr/>
        </p:nvSpPr>
        <p:spPr>
          <a:xfrm>
            <a:off x="642910" y="357172"/>
            <a:ext cx="6215106" cy="9759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  <a:sym typeface="Arial" panose="020B0604020202020204"/>
              </a:rPr>
            </a:br>
            <a:r>
              <a:rPr lang="en-US" sz="20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4. E-Commerce websites and Customer Retention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 Rounded MT Bold" panose="020F0704030504030204" pitchFamily="34" charset="0"/>
              <a:sym typeface="Arial" panose="020B0604020202020204"/>
            </a:endParaRPr>
          </a:p>
        </p:txBody>
      </p:sp>
      <p:sp>
        <p:nvSpPr>
          <p:cNvPr id="18" name="Google Shape;131;p17"/>
          <p:cNvSpPr txBox="1"/>
          <p:nvPr/>
        </p:nvSpPr>
        <p:spPr>
          <a:xfrm>
            <a:off x="642910" y="1285866"/>
            <a:ext cx="6215106" cy="3571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lvl="0"/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lvl="0"/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For 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an e-commerce store, the customer retention rate is directly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lvl="0"/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related to how much your customers trust you and how much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lvl="0"/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they relish the experience of spending time on your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lvl="0"/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website/app</a:t>
            </a:r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lvl="0"/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lvl="0"/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  <a:sym typeface="Arial" panose="020B0604020202020204"/>
              </a:rPr>
              <a:t>	1.Trust.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  <a:sym typeface="Arial" panose="020B0604020202020204"/>
            </a:endParaRPr>
          </a:p>
          <a:p>
            <a:pPr lvl="0"/>
            <a:r>
              <a:rPr lang="en-US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2.Aesthetics.</a:t>
            </a:r>
            <a:endParaRPr lang="en-US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 lvl="0"/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  <a:sym typeface="Arial" panose="020B0604020202020204"/>
              </a:rPr>
              <a:t>	3.Ease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  <a:sym typeface="Arial" panose="020B0604020202020204"/>
              </a:rPr>
              <a:t> of use.</a:t>
            </a:r>
            <a:endParaRPr kumimoji="0" lang="en-US" sz="1400" b="0" i="0" u="none" strike="noStrike" kern="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  <a:sym typeface="Arial" panose="020B0604020202020204"/>
            </a:endParaRPr>
          </a:p>
          <a:p>
            <a:pPr lvl="0"/>
            <a:r>
              <a:rPr lang="en-US" baseline="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	4.Clarity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  <a:sym typeface="Arial" panose="020B060402020202020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1857356" y="214296"/>
            <a:ext cx="6715172" cy="3571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  <a:latin typeface="CIDFont+F2"/>
              </a:rPr>
              <a:t> 5</a:t>
            </a:r>
            <a:r>
              <a:rPr lang="en-US" sz="2400" dirty="0" smtClean="0">
                <a:solidFill>
                  <a:srgbClr val="00B050"/>
                </a:solidFill>
                <a:latin typeface="CIDFont+F2"/>
              </a:rPr>
              <a:t>. Data Pre- Processing</a:t>
            </a:r>
            <a:endParaRPr sz="240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1857356" y="642924"/>
            <a:ext cx="6715172" cy="4143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For understanding the factors influencing the customer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retention, we should consider 4 important variables.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These 4 variables manipulate the 'customer satisfaction',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which in turn makes the customer to stay.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These variables are: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1. Hedonic Value.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2. Utilitarian Value.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3. </a:t>
            </a:r>
            <a:r>
              <a:rPr lang="en-US" sz="1400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Precieved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Risk.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4. Customer Experience.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By </a:t>
            </a:r>
            <a:r>
              <a:rPr lang="en-US" sz="1400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Analysing</a:t>
            </a: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on the basis of these variables, we can find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the basic factors influencing the 'customer satisfaction’. Thus, by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achieving the 'customer satisfaction' we can make the customer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to stay and make them buy more products.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So we will do the following Analysis in 5 parts. We will use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different parts of the given data-set to help us find the customer</a:t>
            </a:r>
            <a:endParaRPr lang="en-US" sz="1400" dirty="0" smtClean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retention factors.</a:t>
            </a:r>
            <a:endParaRPr sz="140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" name="Google Shape;142;p18"/>
          <p:cNvGrpSpPr/>
          <p:nvPr/>
        </p:nvGrpSpPr>
        <p:grpSpPr>
          <a:xfrm rot="-587346">
            <a:off x="273315" y="701960"/>
            <a:ext cx="759491" cy="759448"/>
            <a:chOff x="576250" y="4319400"/>
            <a:chExt cx="442075" cy="442050"/>
          </a:xfrm>
        </p:grpSpPr>
        <p:sp>
          <p:nvSpPr>
            <p:cNvPr id="6" name="Google Shape;143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44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45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46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8" dist="9525" dir="5400000" algn="bl" rotWithShape="0">
                <a:schemeClr val="dk1">
                  <a:alpha val="3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" name="Google Shape;148;p18"/>
          <p:cNvSpPr/>
          <p:nvPr/>
        </p:nvSpPr>
        <p:spPr>
          <a:xfrm rot="2697278">
            <a:off x="1369635" y="93669"/>
            <a:ext cx="438306" cy="41851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49;p18"/>
          <p:cNvSpPr/>
          <p:nvPr/>
        </p:nvSpPr>
        <p:spPr>
          <a:xfrm>
            <a:off x="1285852" y="500048"/>
            <a:ext cx="175587" cy="16769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11232</Words>
  <Application>WPS Presentation</Application>
  <PresentationFormat>On-screen Show (16:9)</PresentationFormat>
  <Paragraphs>294</Paragraphs>
  <Slides>53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Arial</vt:lpstr>
      <vt:lpstr>SimSun</vt:lpstr>
      <vt:lpstr>Wingdings</vt:lpstr>
      <vt:lpstr>Arial</vt:lpstr>
      <vt:lpstr>Titillium Web</vt:lpstr>
      <vt:lpstr>Titillium Web Light</vt:lpstr>
      <vt:lpstr>Calibri</vt:lpstr>
      <vt:lpstr>Titillium Web SemiBold</vt:lpstr>
      <vt:lpstr>Arial Rounded MT Bold</vt:lpstr>
      <vt:lpstr>CIDFont+F2</vt:lpstr>
      <vt:lpstr>Segoe Print</vt:lpstr>
      <vt:lpstr>Microsoft YaHei</vt:lpstr>
      <vt:lpstr>Arial Unicode MS</vt:lpstr>
      <vt:lpstr>Donalbain template</vt:lpstr>
      <vt:lpstr>DATA - ANALYSIS FOR CUSTOMER ACTIVATION &amp; RETENTION</vt:lpstr>
      <vt:lpstr>HELLO!</vt:lpstr>
      <vt:lpstr>TABLE OF CONTENTS    </vt:lpstr>
      <vt:lpstr>INTRODUCTION</vt:lpstr>
      <vt:lpstr>PowerPoint 演示文稿</vt:lpstr>
      <vt:lpstr> 2. Why is customer retention important?</vt:lpstr>
      <vt:lpstr> 3. Customer retention benefits </vt:lpstr>
      <vt:lpstr>PowerPoint 演示文稿</vt:lpstr>
      <vt:lpstr> 5. Data Pre- Processing</vt:lpstr>
      <vt:lpstr>Exploratory Data-Analysis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MURUGANANDAM A</dc:creator>
  <cp:lastModifiedBy>arun prasad</cp:lastModifiedBy>
  <cp:revision>63</cp:revision>
  <dcterms:created xsi:type="dcterms:W3CDTF">2021-11-19T10:25:23Z</dcterms:created>
  <dcterms:modified xsi:type="dcterms:W3CDTF">2021-11-19T10:26:49Z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7E173888C13B42A9B7E6047D8F1CF052</vt:lpwstr>
  </property>
  <property fmtid="{D5CDD505-2E9C-101B-9397-08002B2CF9AE}" pid="3" name="KSOProductBuildVer">
    <vt:lpwstr>1033-11.2.0.10382</vt:lpwstr>
  </property>
</Properties>
</file>