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19"/>
  </p:handoutMasterIdLst>
  <p:sldIdLst>
    <p:sldId id="256" r:id="rId4"/>
    <p:sldId id="260" r:id="rId6"/>
    <p:sldId id="259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84" r:id="rId15"/>
    <p:sldId id="283" r:id="rId16"/>
    <p:sldId id="285" r:id="rId17"/>
    <p:sldId id="273" r:id="rId18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9FF"/>
    <a:srgbClr val="6666FF"/>
    <a:srgbClr val="6600CC"/>
    <a:srgbClr val="9999FF"/>
    <a:srgbClr val="6699FF"/>
    <a:srgbClr val="0066FF"/>
    <a:srgbClr val="003399"/>
    <a:srgbClr val="3333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390" y="-96"/>
      </p:cViewPr>
      <p:guideLst>
        <p:guide orient="horz" pos="3288"/>
        <p:guide pos="5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8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302000"/>
            <a:ext cx="13728700" cy="35861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2000"/>
              </a:lnSpc>
              <a:defRPr sz="15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7019632"/>
            <a:ext cx="13716000" cy="6130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4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7511113"/>
            <a:ext cx="13716000" cy="37991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</a:lstStyle>
          <a:p>
            <a:fld id="{29F2D848-C3D3-4665-BE9E-E1E3738A9657}" type="datetime3">
              <a:rPr lang="en-US" smtClean="0"/>
            </a:fld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286000" y="6856652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86224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39052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839053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6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839053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5239977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092805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5092806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5085709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5092806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00079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9352907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9352908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9345811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9352908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13753832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606660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30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13606661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3599564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13606661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7286491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139319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969740" y="2094204"/>
            <a:ext cx="3794644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22568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587777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680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6587777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271026" y="2105047"/>
            <a:ext cx="5037261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263929" y="2791870"/>
            <a:ext cx="5046330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271026" y="2693323"/>
            <a:ext cx="5037261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11624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4527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11624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133967" y="2105047"/>
            <a:ext cx="7427242" cy="635549"/>
          </a:xfrm>
          <a:prstGeom prst="rect">
            <a:avLst/>
          </a:prstGeom>
        </p:spPr>
        <p:txBody>
          <a:bodyPr anchor="b"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marL="0" marR="0" lvl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126870" y="2791870"/>
            <a:ext cx="7440614" cy="632310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33967" y="2693323"/>
            <a:ext cx="742724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6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69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6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685509" y="5994876"/>
            <a:ext cx="6893572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9678412" y="6681699"/>
            <a:ext cx="6905983" cy="253449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685509" y="6583152"/>
            <a:ext cx="6893572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610338" y="2094204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16:9</a:t>
            </a:r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166" y="2094204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7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825584" y="2095656"/>
            <a:ext cx="6746400" cy="37956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16:9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9678412" y="2095656"/>
            <a:ext cx="180000" cy="379560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1675"/>
            <a:ext cx="18289652" cy="45724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2834"/>
            <a:ext cx="6481482" cy="635549"/>
          </a:xfrm>
          <a:prstGeom prst="rect">
            <a:avLst/>
          </a:prstGeom>
        </p:spPr>
        <p:txBody>
          <a:bodyPr anchor="b"/>
          <a:lstStyle>
            <a:lvl1pPr algn="r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618515" y="6322834"/>
            <a:ext cx="11088914" cy="30679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-2" y="6958383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5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1463167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456070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1463167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39320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17" hasCustomPrompt="1"/>
          </p:nvPr>
        </p:nvSpPr>
        <p:spPr>
          <a:xfrm>
            <a:off x="7132223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7139320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22569" y="5994876"/>
            <a:ext cx="3941815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2815472" y="6681699"/>
            <a:ext cx="3948912" cy="25295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2822569" y="6583152"/>
            <a:ext cx="3941815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1463675" y="1927449"/>
            <a:ext cx="3965349" cy="3965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  <a:endParaRPr lang="en-US" dirty="0"/>
          </a:p>
        </p:txBody>
      </p:sp>
      <p:sp>
        <p:nvSpPr>
          <p:cNvPr id="28" name="グラフ プレースホルダー 6"/>
          <p:cNvSpPr>
            <a:spLocks noGrp="1"/>
          </p:cNvSpPr>
          <p:nvPr>
            <p:ph type="chart" sz="quarter" idx="22" hasCustomPrompt="1"/>
          </p:nvPr>
        </p:nvSpPr>
        <p:spPr>
          <a:xfrm>
            <a:off x="7115786" y="192744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9" name="グラフ プレースホルダー 6"/>
          <p:cNvSpPr>
            <a:spLocks noGrp="1"/>
          </p:cNvSpPr>
          <p:nvPr>
            <p:ph type="chart" sz="quarter" idx="23" hasCustomPrompt="1"/>
          </p:nvPr>
        </p:nvSpPr>
        <p:spPr>
          <a:xfrm>
            <a:off x="12822569" y="1924689"/>
            <a:ext cx="3965349" cy="3965348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9067502" y="2862602"/>
            <a:ext cx="8318843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9060404" y="3549425"/>
            <a:ext cx="8333821" cy="454184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067502" y="3450878"/>
            <a:ext cx="8318843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グラフ プレースホルダー 6"/>
          <p:cNvSpPr>
            <a:spLocks noGrp="1"/>
          </p:cNvSpPr>
          <p:nvPr>
            <p:ph type="chart" sz="quarter" idx="21" hasCustomPrompt="1"/>
          </p:nvPr>
        </p:nvSpPr>
        <p:spPr>
          <a:xfrm>
            <a:off x="796950" y="2862602"/>
            <a:ext cx="8127999" cy="5228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Graph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0" y="6203398"/>
            <a:ext cx="13703862" cy="17459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59862" y="7911791"/>
            <a:ext cx="13716000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572000" y="7829045"/>
            <a:ext cx="13716000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3614057"/>
            <a:ext cx="15748000" cy="278674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110512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32115" y="2148114"/>
            <a:ext cx="15748000" cy="493485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ts val="15000"/>
              </a:lnSpc>
              <a:defRPr sz="1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Text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132115" y="6792683"/>
            <a:ext cx="13716000" cy="101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-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0508342" y="0"/>
            <a:ext cx="7779657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0286" y="580571"/>
            <a:ext cx="9898743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3000"/>
              </a:lnSpc>
              <a:defRPr sz="16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</a:lstStyle>
          <a:p>
            <a:r>
              <a:rPr lang="en-US" dirty="0" smtClean="0"/>
              <a:t>TEXt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769598" y="580571"/>
            <a:ext cx="7024915" cy="92310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ts val="4000"/>
              </a:lnSpc>
              <a:buNone/>
              <a:defRPr sz="6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Text here</a:t>
            </a:r>
            <a:endParaRPr lang="en-US" altLang="ja-JP" dirty="0" smtClean="0"/>
          </a:p>
          <a:p>
            <a:r>
              <a:rPr lang="en-US" dirty="0" smtClean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-309282" y="4894169"/>
            <a:ext cx="6790764" cy="928687"/>
          </a:xfrm>
          <a:prstGeom prst="rect">
            <a:avLst/>
          </a:prstGeom>
        </p:spPr>
        <p:txBody>
          <a:bodyPr/>
          <a:lstStyle>
            <a:lvl1pPr algn="r">
              <a:defRPr sz="8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" y="5876924"/>
            <a:ext cx="6481483" cy="147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2635625"/>
            <a:ext cx="11024504" cy="5775302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529120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84675" y="132353"/>
            <a:ext cx="17646914" cy="770016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4675" y="908365"/>
            <a:ext cx="17646914" cy="445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Clear Sans Light" panose="020B03030302020203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927100" y="2430380"/>
            <a:ext cx="5979026" cy="59805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2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Add picture here – 1:1</a:t>
            </a:r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26141" y="2430380"/>
            <a:ext cx="236007" cy="598054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latin typeface="+mj-lt"/>
            </a:endParaRPr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7085" y="2430380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Caption1 Here</a:t>
            </a:r>
            <a:endParaRPr lang="ja-JP" altLang="en-US" dirty="0" smtClean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7085" y="3119717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7131895" y="3012141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7107085" y="5478616"/>
            <a:ext cx="11024504" cy="635549"/>
          </a:xfrm>
          <a:prstGeom prst="rect">
            <a:avLst/>
          </a:prstGeom>
        </p:spPr>
        <p:txBody>
          <a:bodyPr anchor="b"/>
          <a:lstStyle>
            <a:lvl1pPr algn="l">
              <a:defRPr sz="3600" baseline="0">
                <a:solidFill>
                  <a:srgbClr val="FF6600"/>
                </a:solidFill>
                <a:latin typeface="+mj-lt"/>
                <a:ea typeface="A-OTF Gothic BBB Pro Medium" panose="020B0400000000000000" pitchFamily="34" charset="-128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Caption2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7085" y="6167953"/>
            <a:ext cx="11024504" cy="210116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A-OTF Gothic BBB Pro Medium" panose="020B0400000000000000" pitchFamily="34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7131895" y="6060377"/>
            <a:ext cx="10999694" cy="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9721516"/>
            <a:ext cx="18288000" cy="565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18168" y="9721516"/>
            <a:ext cx="5269832" cy="56548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146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3" name="正方形/長方形 2"/>
          <p:cNvSpPr/>
          <p:nvPr userDrawn="1"/>
        </p:nvSpPr>
        <p:spPr>
          <a:xfrm>
            <a:off x="1" y="0"/>
            <a:ext cx="388418" cy="14626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2115800" y="972151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>
                    <a:lumMod val="9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r>
              <a:rPr lang="en-US" dirty="0" smtClean="0"/>
              <a:t>Presentation Title Here</a:t>
            </a:r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4"/>
          </p:nvPr>
        </p:nvSpPr>
        <p:spPr>
          <a:xfrm>
            <a:off x="14173200" y="0"/>
            <a:ext cx="4114800" cy="1613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0">
                <a:solidFill>
                  <a:schemeClr val="tx1">
                    <a:lumMod val="65000"/>
                    <a:lumOff val="35000"/>
                  </a:schemeClr>
                </a:solidFill>
                <a:latin typeface="Bebas Neue Bold" panose="020B0606020202050201" pitchFamily="34" charset="0"/>
              </a:defRPr>
            </a:lvl1pPr>
          </a:lstStyle>
          <a:p>
            <a:fld id="{DAEF4D36-AE85-49C9-90DE-66D02B25727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2273300" y="4138930"/>
            <a:ext cx="13728700" cy="2749550"/>
          </a:xfrm>
        </p:spPr>
        <p:txBody>
          <a:bodyPr/>
          <a:lstStyle/>
          <a:p>
            <a:pPr algn="ctr"/>
            <a:r>
              <a:rPr lang="en-US" sz="9600" dirty="0"/>
              <a:t>Review Rating Prediction</a:t>
            </a:r>
            <a:endParaRPr lang="en-US" sz="9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/>
          </a:bodyPr>
          <a:lstStyle/>
          <a:p>
            <a:r>
              <a:rPr lang="en-US" dirty="0"/>
              <a:t>Submitted by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Arunprasad.k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Steps taken to complete the project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en-US"/>
              <a:t>Steps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sz="3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Performed data cleaning based on NLP approaches.</a:t>
            </a:r>
            <a:endParaRPr sz="3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sz="3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sz="3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Trained and validated different Machine Learning classification models(base and ensemble models) to select a suitable model.</a:t>
            </a:r>
            <a:endParaRPr sz="3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sz="3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sz="3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Chose the final model based on Accuracy and Classification Report.</a:t>
            </a:r>
            <a:endParaRPr lang="en-US" sz="3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DAEF4D36-AE85-49C9-90DE-66D02B25727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Final Model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95095" y="2556510"/>
            <a:ext cx="154971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 sz="3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final model used is </a:t>
            </a:r>
            <a:r>
              <a:rPr lang="en-IN" sz="3600" dirty="0" err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GradientBoostingClassifier</a:t>
            </a:r>
            <a:endParaRPr lang="en-IN" sz="3600" dirty="0" err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endParaRPr lang="en-GB" sz="3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 sz="36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tuned hyper parameters used are:</a:t>
            </a:r>
            <a:endParaRPr lang="en-GB" sz="3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 panose="020F0502020204030204"/>
              <a:buChar char="○"/>
            </a:pPr>
            <a:r>
              <a:rPr lang="en-US"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n_estimators = 233, </a:t>
            </a:r>
            <a:endParaRPr lang="en-US" sz="3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 panose="020F0502020204030204"/>
              <a:buChar char="○"/>
            </a:pPr>
            <a:r>
              <a:rPr lang="en-US"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min_samples_split = 2, </a:t>
            </a:r>
            <a:endParaRPr lang="en-US" sz="3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 panose="020F0502020204030204"/>
              <a:buChar char="○"/>
            </a:pPr>
            <a:r>
              <a:rPr lang="en-US"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min_samples_leaf = 1, </a:t>
            </a:r>
            <a:endParaRPr lang="en-US" sz="3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 panose="020F0502020204030204"/>
              <a:buChar char="○"/>
            </a:pPr>
            <a:r>
              <a:rPr lang="en-US"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max_features = 'auto', </a:t>
            </a:r>
            <a:endParaRPr lang="en-US" sz="3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 panose="020F0502020204030204"/>
              <a:buChar char="○"/>
            </a:pPr>
            <a:r>
              <a:rPr lang="en-US"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max_depth = 100</a:t>
            </a:r>
            <a:endParaRPr lang="en-US" sz="3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algn="l"/>
            <a:endParaRPr kumimoji="1"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Final Model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DAEF4D36-AE85-49C9-90DE-66D02B257272}" type="slidenum">
              <a:rPr lang="en-US" smtClean="0"/>
            </a:fld>
            <a:endParaRPr lang="en-US"/>
          </a:p>
        </p:txBody>
      </p:sp>
      <p:graphicFrame>
        <p:nvGraphicFramePr>
          <p:cNvPr id="11" name="Picture Placeholder 10"/>
          <p:cNvGraphicFramePr>
            <a:graphicFrameLocks noChangeAspect="1"/>
          </p:cNvGraphicFramePr>
          <p:nvPr>
            <p:ph type="pic" sz="quarter" idx="12"/>
          </p:nvPr>
        </p:nvGraphicFramePr>
        <p:xfrm>
          <a:off x="2223135" y="2131695"/>
          <a:ext cx="14678660" cy="649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5648325" imgH="2809875" progId="Paint.Picture">
                  <p:embed/>
                </p:oleObj>
              </mc:Choice>
              <mc:Fallback>
                <p:oleObj name="" r:id="rId1" imgW="5648325" imgH="280987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3135" y="2131695"/>
                        <a:ext cx="14678660" cy="6498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The more the data the better the model performs.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Accuracy is a good metric since the data is perfectly balanced.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The </a:t>
            </a:r>
            <a:r>
              <a:rPr lang="en-IN" b="1" dirty="0" err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GradientBoostingClassifier</a:t>
            </a:r>
            <a:r>
              <a:rPr lang="en-US"/>
              <a:t> gives a good result after hyperparameter tuning.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Adding more sample data to the training can improve the performance.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Using Word Embedding techniques like Word2Vec with better computation power can give better performance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DAEF4D36-AE85-49C9-90DE-66D02B25727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lstStyle/>
          <a:p>
            <a:pPr algn="ctr"/>
            <a:r>
              <a:rPr lang="en-US" altLang="da-DK" sz="14400" dirty="0"/>
              <a:t>B</a:t>
            </a:r>
            <a:r>
              <a:rPr lang="da-DK" sz="14400" dirty="0"/>
              <a:t>uild an application which can predict the rating by seeing the review</a:t>
            </a:r>
            <a:endParaRPr lang="da-DK" sz="144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-309282" y="5059904"/>
            <a:ext cx="6790764" cy="928687"/>
          </a:xfrm>
        </p:spPr>
        <p:txBody>
          <a:bodyPr/>
          <a:lstStyle/>
          <a:p>
            <a:r>
              <a:rPr lang="en-US" sz="4800" dirty="0"/>
              <a:t>Problem Statement</a:t>
            </a:r>
            <a:endParaRPr lang="en-US" sz="48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We have a client who has a website where people write different reviews for technical products. Now they are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adding a new feature to their website</a:t>
            </a:r>
            <a:r>
              <a:rPr lang="en-US"/>
              <a:t>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484505" y="161290"/>
            <a:ext cx="17646650" cy="1191895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latin typeface="Comic Sans MS" panose="030F0702030302020204" charset="0"/>
                <a:ea typeface="Calibri" panose="020F0502020204030204"/>
                <a:cs typeface="Comic Sans MS" panose="030F0702030302020204" charset="0"/>
                <a:sym typeface="Calibri" panose="020F0502020204030204"/>
              </a:rPr>
              <a:t>Problem Statement And Understanding</a:t>
            </a:r>
            <a:endParaRPr lang="en-US" sz="6000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>
          <a:xfrm>
            <a:off x="7106920" y="3029585"/>
            <a:ext cx="11024235" cy="2961005"/>
          </a:xfrm>
        </p:spPr>
        <p:txBody>
          <a:bodyPr/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anose="020F0502020204030204"/>
              <a:buChar char="●"/>
            </a:pPr>
            <a:r>
              <a:rPr lang="en-US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A client who has a website where people write different reviews for technical products is introducing the ‘add star’ feature to their website.</a:t>
            </a:r>
            <a:endParaRPr lang="en-US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anose="020F0502020204030204"/>
              <a:buChar char="●"/>
            </a:pPr>
            <a:r>
              <a:rPr lang="en-US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The company wants to use data science and Machine Learning techniques to predict the ratings for the review which were written in the past that does not have a rating.</a:t>
            </a:r>
            <a:endParaRPr lang="en-US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anose="020F0502020204030204"/>
              <a:buChar char="●"/>
            </a:pPr>
            <a:r>
              <a:rPr lang="en-US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The goal is to build an application which can predict the rating by seeing the review.</a:t>
            </a:r>
            <a:endParaRPr lang="en-US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" name="Picture Placeholder 4" descr="wordpress-reviw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927100" y="3030220"/>
            <a:ext cx="5979160" cy="461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Collection and Ingestion</a:t>
            </a:r>
            <a:endParaRPr lang="en-US"/>
          </a:p>
        </p:txBody>
      </p:sp>
      <p:pic>
        <p:nvPicPr>
          <p:cNvPr id="13" name="Picture Placeholder 12" descr="wordpress-reviw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927100" y="3065145"/>
            <a:ext cx="5979160" cy="449008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07720" y="2135740"/>
            <a:ext cx="11024504" cy="635549"/>
          </a:xfrm>
        </p:spPr>
        <p:txBody>
          <a:bodyPr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1" dirty="0">
                <a:sym typeface="+mn-ea"/>
              </a:rPr>
              <a:t>Scraping data: </a:t>
            </a:r>
            <a:r>
              <a:rPr lang="en-US" b="1" dirty="0" err="1">
                <a:sym typeface="+mn-ea"/>
              </a:rPr>
              <a:t>data_collection.ipynb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107085" y="3065107"/>
            <a:ext cx="11024504" cy="2101166"/>
          </a:xfrm>
        </p:spPr>
        <p:txBody>
          <a:bodyPr/>
          <a:p>
            <a:pPr marL="1054100" lvl="1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ü"/>
            </a:pPr>
            <a:r>
              <a:rPr lang="en-GB" sz="2800" dirty="0">
                <a:sym typeface="+mn-ea"/>
              </a:rPr>
              <a:t>Selenium webdriver was used to scrape data from websites.</a:t>
            </a:r>
            <a:endParaRPr lang="en-GB" sz="2800" dirty="0"/>
          </a:p>
          <a:p>
            <a:pPr marL="1054100" lvl="1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ü"/>
            </a:pPr>
            <a:endParaRPr lang="en-GB" sz="2800" dirty="0"/>
          </a:p>
          <a:p>
            <a:pPr marL="1054100" lvl="1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charset="0"/>
              <a:buChar char="ü"/>
            </a:pPr>
            <a:r>
              <a:rPr lang="en-GB" sz="2800" dirty="0">
                <a:sym typeface="+mn-ea"/>
              </a:rPr>
              <a:t>Data was scraped from Amazon, Flipkart websites. There are some outliers in the dataset.</a:t>
            </a:r>
            <a:endParaRPr lang="en-US" sz="28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b="1" dirty="0">
                <a:sym typeface="+mn-ea"/>
              </a:rPr>
              <a:t>Data Ingestion: data_ingestion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lvl="1">
              <a:buFont typeface="Wingdings" panose="05000000000000000000" charset="0"/>
              <a:buChar char="ü"/>
            </a:pPr>
            <a:endParaRPr lang="en-US" sz="2800" dirty="0"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sz="2800" dirty="0">
                <a:sym typeface="+mn-ea"/>
              </a:rPr>
              <a:t>The scraped data from different sites are combined and stored together in a single file.</a:t>
            </a:r>
            <a:endParaRPr lang="en-US" sz="2800" dirty="0"/>
          </a:p>
          <a:p>
            <a:pPr marL="457200" lvl="0" indent="-45720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ü"/>
            </a:pPr>
            <a:endParaRPr sz="2800" dirty="0"/>
          </a:p>
          <a:p>
            <a:pPr marL="457200" indent="-457200"/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DAEF4D36-AE85-49C9-90DE-66D02B25727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Exploratory Data Analysis</a:t>
            </a:r>
            <a:endParaRPr lang="en-US"/>
          </a:p>
        </p:txBody>
      </p:sp>
      <p:pic>
        <p:nvPicPr>
          <p:cNvPr id="12" name="Picture Placeholder 11" descr="wordpress-reviw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927100" y="3065145"/>
            <a:ext cx="5979160" cy="455803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Variable Data Analysis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pPr marL="457200" indent="-457200">
              <a:buFont typeface="Wingdings" panose="05000000000000000000" charset="0"/>
              <a:buChar char="ü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is a Multi-Rating Ratingification problem. The target variable contains numeric integers 1, 2, 3, 4 and 5. 1 being poor and 5 being excellent</a:t>
            </a:r>
            <a:r>
              <a:rPr lang="en-US" alt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dataset contains Reviews a</a:t>
            </a:r>
            <a:r>
              <a:rPr lang="en-IN" sz="2800" dirty="0" err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nd</a:t>
            </a: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Ratings fields which are scraped from Amazon, Flipkart and Snapdeal sites for different product</a:t>
            </a:r>
            <a:r>
              <a:rPr lang="en-GB" sz="22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s.</a:t>
            </a:r>
            <a:endParaRPr lang="en-US" sz="22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endParaRPr lang="en-US" sz="22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r>
              <a:rPr lang="en-US"/>
              <a:t>Shape and Features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ü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There are 280332 records and 1 feature + 1 target variable in the whole data. </a:t>
            </a:r>
            <a:endParaRPr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ü"/>
            </a:pP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ü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dataset has text features.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DAEF4D36-AE85-49C9-90DE-66D02B25727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Exploratory Data Analysis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algn="ctr"/>
            <a:r>
              <a:rPr lang="en-US"/>
              <a:t>Data Set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original data is imbalanced with the Ratinges:</a:t>
            </a:r>
            <a:endParaRPr lang="en-GB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v"/>
            </a:pP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Rating 5 has </a:t>
            </a:r>
            <a:r>
              <a:rPr lang="en-US" alt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7486</a:t>
            </a: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samples</a:t>
            </a:r>
            <a:endParaRPr lang="en-GB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v"/>
            </a:pP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Rating 4 has </a:t>
            </a:r>
            <a:r>
              <a:rPr lang="en-US" alt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3619</a:t>
            </a: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samples</a:t>
            </a:r>
            <a:endParaRPr lang="en-GB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v"/>
            </a:pP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Rating 1 has </a:t>
            </a:r>
            <a:r>
              <a:rPr lang="en-US" alt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2840</a:t>
            </a: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samples</a:t>
            </a:r>
            <a:endParaRPr lang="en-GB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v"/>
            </a:pP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Rating 3 has </a:t>
            </a:r>
            <a:r>
              <a:rPr lang="en-US" alt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2250</a:t>
            </a: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samples</a:t>
            </a:r>
            <a:endParaRPr lang="en-GB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v"/>
            </a:pP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Rating 2 has </a:t>
            </a:r>
            <a:r>
              <a:rPr lang="en-US" alt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1130</a:t>
            </a: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samples</a:t>
            </a:r>
            <a:endParaRPr lang="en-GB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v"/>
            </a:pPr>
            <a:endParaRPr lang="en-GB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v"/>
            </a:pPr>
            <a:endParaRPr lang="en-GB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Duplicates are droped from the original dataset. After dropping duplicates, there are </a:t>
            </a:r>
            <a:r>
              <a:rPr lang="en-US" alt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5650</a:t>
            </a:r>
            <a:r>
              <a:rPr lang="en-GB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records</a:t>
            </a:r>
            <a:r>
              <a:rPr 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lang="en-GB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lang="en-US"/>
              <a:t>Sampling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720255" y="2740435"/>
            <a:ext cx="5046330" cy="6323101"/>
          </a:xfrm>
        </p:spPr>
        <p:txBody>
          <a:bodyPr/>
          <a:p>
            <a:pPr marL="1054100" lvl="1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054100" lvl="1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Sampling technique was used to balance the dataset.</a:t>
            </a:r>
            <a:endParaRPr lang="en-US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054100" lvl="1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8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Upsampling</a:t>
            </a: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gave better model performance than </a:t>
            </a:r>
            <a:r>
              <a:rPr lang="en-US" sz="28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downsampling</a:t>
            </a: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lang="en-US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endParaRPr lang="en-US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054100" lvl="1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Google Translator was used for </a:t>
            </a:r>
            <a:r>
              <a:rPr lang="en-US" sz="28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upsampling</a:t>
            </a:r>
            <a:r>
              <a:rPr 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the data.</a:t>
            </a:r>
            <a:endParaRPr 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p>
            <a:pPr algn="ctr"/>
            <a:r>
              <a:rPr lang="en-US"/>
              <a:t>Null Values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were 2 NAN Values Present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will remove the Missing value with dataframe.dropna()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DAEF4D36-AE85-49C9-90DE-66D02B25727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Cleaning and Data encoding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algn="ctr"/>
            <a:r>
              <a:rPr lang="en-US"/>
              <a:t>Data Cleaning Approach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Email addresses are converted to the text ‘emailaddress’.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Web site links are converted to the text ‘webaddress’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 numbers are converted to the text ‘phonenumber’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Currencies are converted to the text ‘currencyamount’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Numbers are converted to the text ‘numbr’.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non-alphabetic characters are removed from the review texts.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Extra white spaces are removed.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Stop words are removed.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US" sz="2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algn="ctr"/>
            <a:r>
              <a:rPr lang="en-US"/>
              <a:t>Text Data Encoding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Monograms, bigrams and trigrams are used.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10,000 is used as the max_feature value to avoid memory error and slowness.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Adding more than 10000 features did not show significant increase in the model performance till max_features = 25000.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endParaRPr lang="en-IN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-IN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</a:t>
            </a:r>
            <a:r>
              <a:rPr lang="en-GB" sz="2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sing max_features &gt; 25000 takes too long to execute.</a:t>
            </a:r>
            <a:endParaRPr lang="en-GB"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DAEF4D36-AE85-49C9-90DE-66D02B25727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Rating Word Cloud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DAEF4D36-AE85-49C9-90DE-66D02B257272}" type="slidenum">
              <a:rPr lang="en-US" smtClean="0"/>
            </a:fld>
            <a:endParaRPr lang="en-US"/>
          </a:p>
        </p:txBody>
      </p:sp>
      <p:pic>
        <p:nvPicPr>
          <p:cNvPr id="6" name="Picture Placeholder 5" descr="Rating5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912495" y="2811145"/>
            <a:ext cx="3794760" cy="2729230"/>
          </a:xfrm>
          <a:prstGeom prst="rect">
            <a:avLst/>
          </a:prstGeom>
        </p:spPr>
      </p:pic>
      <p:pic>
        <p:nvPicPr>
          <p:cNvPr id="10" name="Picture Placeholder 9" descr="Rating4"/>
          <p:cNvPicPr>
            <a:picLocks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5166360" y="2811145"/>
            <a:ext cx="3794760" cy="2729230"/>
          </a:xfrm>
          <a:prstGeom prst="rect">
            <a:avLst/>
          </a:prstGeom>
        </p:spPr>
      </p:pic>
      <p:pic>
        <p:nvPicPr>
          <p:cNvPr id="16" name="Picture Placeholder 15" descr="Rating3"/>
          <p:cNvPicPr>
            <a:picLocks noChangeAspect="1"/>
          </p:cNvPicPr>
          <p:nvPr>
            <p:ph type="pic" sz="quarter" idx="18"/>
          </p:nvPr>
        </p:nvPicPr>
        <p:blipFill>
          <a:blip r:embed="rId3"/>
          <a:stretch>
            <a:fillRect/>
          </a:stretch>
        </p:blipFill>
        <p:spPr>
          <a:xfrm>
            <a:off x="9426575" y="2811145"/>
            <a:ext cx="3794760" cy="2729230"/>
          </a:xfrm>
          <a:prstGeom prst="rect">
            <a:avLst/>
          </a:prstGeom>
        </p:spPr>
      </p:pic>
      <p:pic>
        <p:nvPicPr>
          <p:cNvPr id="24" name="Picture Placeholder 23" descr="Rating2"/>
          <p:cNvPicPr>
            <a:picLocks noChangeAspect="1"/>
          </p:cNvPicPr>
          <p:nvPr>
            <p:ph type="pic" sz="quarter" idx="21"/>
          </p:nvPr>
        </p:nvPicPr>
        <p:blipFill>
          <a:blip r:embed="rId4"/>
          <a:stretch>
            <a:fillRect/>
          </a:stretch>
        </p:blipFill>
        <p:spPr>
          <a:xfrm>
            <a:off x="13680440" y="2811145"/>
            <a:ext cx="3794125" cy="2729230"/>
          </a:xfrm>
          <a:prstGeom prst="rect">
            <a:avLst/>
          </a:prstGeom>
        </p:spPr>
      </p:pic>
      <p:pic>
        <p:nvPicPr>
          <p:cNvPr id="34" name="Picture 33" descr="Rating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075" y="6567805"/>
            <a:ext cx="4387850" cy="2903855"/>
          </a:xfrm>
          <a:prstGeom prst="rect">
            <a:avLst/>
          </a:prstGeom>
        </p:spPr>
      </p:pic>
      <p:sp>
        <p:nvSpPr>
          <p:cNvPr id="35" name="Text Box 34"/>
          <p:cNvSpPr txBox="1"/>
          <p:nvPr/>
        </p:nvSpPr>
        <p:spPr>
          <a:xfrm>
            <a:off x="1959610" y="2148840"/>
            <a:ext cx="170116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</a:rPr>
              <a:t>Rating 5</a:t>
            </a:r>
            <a:endParaRPr kumimoji="1"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213475" y="2148840"/>
            <a:ext cx="170116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  <a:sym typeface="+mn-ea"/>
              </a:rPr>
              <a:t>Rating 4</a:t>
            </a:r>
            <a:endParaRPr kumimoji="1"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473690" y="2148840"/>
            <a:ext cx="170116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  <a:sym typeface="+mn-ea"/>
              </a:rPr>
              <a:t>Rating 3</a:t>
            </a:r>
            <a:endParaRPr kumimoji="1"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4726920" y="2148840"/>
            <a:ext cx="170116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  <a:sym typeface="+mn-ea"/>
              </a:rPr>
              <a:t>Rating 2</a:t>
            </a:r>
            <a:endParaRPr kumimoji="1"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8293100" y="6061075"/>
            <a:ext cx="170116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-OTF Shin Go Pro L" panose="020B0300000000000000" pitchFamily="34" charset="-128"/>
                <a:sym typeface="+mn-ea"/>
              </a:rPr>
              <a:t>Rating 1</a:t>
            </a:r>
            <a:endParaRPr kumimoji="1"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Rating Word Cloud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dirty="0">
                <a:sym typeface="+mn-ea"/>
              </a:rPr>
              <a:t>Review Rating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DAEF4D36-AE85-49C9-90DE-66D02B257272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56995" y="2058670"/>
            <a:ext cx="15320645" cy="7470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indent="-742950" algn="l">
              <a:lnSpc>
                <a:spcPct val="107000"/>
              </a:lnSpc>
              <a:buFont typeface="+mj-lt"/>
              <a:buAutoNum type="arabicPeriod"/>
            </a:pPr>
            <a:r>
              <a:rPr lang="en-IN" sz="36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We can see that there is a clear distinction between the words used in the reviews of Rating 1 and Rating 5.</a:t>
            </a:r>
            <a:endParaRPr lang="en-IN" sz="36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742950" indent="-742950" algn="l">
              <a:lnSpc>
                <a:spcPct val="107000"/>
              </a:lnSpc>
              <a:buFont typeface="+mj-lt"/>
              <a:buAutoNum type="arabicPeriod"/>
            </a:pPr>
            <a:r>
              <a:rPr lang="en-IN" sz="36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The Rating 1 reviews have many negative words for </a:t>
            </a:r>
            <a:r>
              <a:rPr lang="en-IN" sz="36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eg</a:t>
            </a:r>
            <a:r>
              <a:rPr lang="en-IN" sz="36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: 'Stopped working', 'waste money', 'bad product', etc,.</a:t>
            </a:r>
            <a:endParaRPr lang="en-IN" sz="36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742950" indent="-742950" algn="l">
              <a:lnSpc>
                <a:spcPct val="107000"/>
              </a:lnSpc>
              <a:buFont typeface="+mj-lt"/>
              <a:buAutoNum type="arabicPeriod"/>
            </a:pPr>
            <a:r>
              <a:rPr lang="en-IN" sz="36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The Rating 5 reviews have many positive words for </a:t>
            </a:r>
            <a:r>
              <a:rPr lang="en-IN" sz="36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eg</a:t>
            </a:r>
            <a:r>
              <a:rPr lang="en-IN" sz="36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: 'value money', 'nice product', 'better', 'good quality'.</a:t>
            </a:r>
            <a:endParaRPr lang="en-IN" sz="36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742950" indent="-7429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36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Some of these positive words in Rating 5 reviews are also available in Ratings 3 and 4.</a:t>
            </a:r>
            <a:endParaRPr lang="en-IN" sz="36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  <a:sym typeface="+mn-ea"/>
            </a:endParaRPr>
          </a:p>
          <a:p>
            <a:pPr marL="742950" indent="-7429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36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 Also, there are some other words in the word cloud that are unique to Ratings 3, 4 and 5 respectively. </a:t>
            </a:r>
            <a:endParaRPr lang="en-IN" sz="36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742950" indent="-7429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3600" dirty="0"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Hence </a:t>
            </a:r>
            <a:r>
              <a:rPr lang="en-IN" sz="36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monogram, bigram and trigram are used in TFIDF.</a:t>
            </a:r>
            <a:endParaRPr sz="3600" dirty="0"/>
          </a:p>
          <a:p>
            <a:pPr marL="742950" indent="-742950">
              <a:buFont typeface="+mj-lt"/>
              <a:buAutoNum type="arabicPeriod"/>
            </a:pPr>
            <a:endParaRPr kumimoji="1"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-OTF Shin Go Pro L" panose="020B0300000000000000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6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85000"/>
                <a:lumOff val="15000"/>
              </a:schemeClr>
            </a:solidFill>
            <a:latin typeface="Aller Light" panose="02000503000000020004" pitchFamily="2" charset="0"/>
            <a:ea typeface="A-OTF Shin Go Pro L" panose="020B0300000000000000" pitchFamily="34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nair">
      <a:majorFont>
        <a:latin typeface="Bebas Neue Regular"/>
        <a:ea typeface="Capella Light"/>
        <a:cs typeface=""/>
      </a:majorFont>
      <a:minorFont>
        <a:latin typeface="Roboto"/>
        <a:ea typeface="Capell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85000"/>
                <a:lumOff val="15000"/>
              </a:schemeClr>
            </a:solidFill>
            <a:latin typeface="+mj-lt"/>
            <a:ea typeface="A-OTF Shin Go Pro L" panose="020B0300000000000000" pitchFamily="34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4934</Words>
  <Application>WPS Presentation</Application>
  <PresentationFormat>ユーザー設定</PresentationFormat>
  <Paragraphs>211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5" baseType="lpstr">
      <vt:lpstr>Arial</vt:lpstr>
      <vt:lpstr>SimSun</vt:lpstr>
      <vt:lpstr>Wingdings</vt:lpstr>
      <vt:lpstr>Aller Light</vt:lpstr>
      <vt:lpstr>Corbel</vt:lpstr>
      <vt:lpstr>A-OTF Shin Go Pro L</vt:lpstr>
      <vt:lpstr>Yu Gothic UI Light</vt:lpstr>
      <vt:lpstr>A-OTF Gothic BBB Pro Medium</vt:lpstr>
      <vt:lpstr>Yu Gothic UI Semilight</vt:lpstr>
      <vt:lpstr>Clear Sans Light</vt:lpstr>
      <vt:lpstr>Bebas Neue Bold</vt:lpstr>
      <vt:lpstr>Segoe Print</vt:lpstr>
      <vt:lpstr>Roboto</vt:lpstr>
      <vt:lpstr>Verdana</vt:lpstr>
      <vt:lpstr>Roboto Light</vt:lpstr>
      <vt:lpstr>Bebas Neue Regular</vt:lpstr>
      <vt:lpstr>Microsoft YaHei</vt:lpstr>
      <vt:lpstr>Arial Unicode MS</vt:lpstr>
      <vt:lpstr>Calibri</vt:lpstr>
      <vt:lpstr>Calibri</vt:lpstr>
      <vt:lpstr>Capella</vt:lpstr>
      <vt:lpstr>Cambria</vt:lpstr>
      <vt:lpstr>Comic Sans MS</vt:lpstr>
      <vt:lpstr>Arial Black</vt:lpstr>
      <vt:lpstr>Candara Light</vt:lpstr>
      <vt:lpstr>Wingdings</vt:lpstr>
      <vt:lpstr>Courier New</vt:lpstr>
      <vt:lpstr>Times New Roman</vt:lpstr>
      <vt:lpstr>No Header</vt:lpstr>
      <vt:lpstr>Header</vt:lpstr>
      <vt:lpstr>Paint.Picture</vt:lpstr>
      <vt:lpstr>Alnair Template</vt:lpstr>
      <vt:lpstr>Our Vision</vt:lpstr>
      <vt:lpstr>Our Company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taitoru</dc:title>
  <dc:creator>秋咲准</dc:creator>
  <cp:lastModifiedBy>arun prasad</cp:lastModifiedBy>
  <cp:revision>74</cp:revision>
  <dcterms:created xsi:type="dcterms:W3CDTF">2014-05-07T13:22:00Z</dcterms:created>
  <dcterms:modified xsi:type="dcterms:W3CDTF">2021-07-01T14:53:58Z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