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6AB3B3-76C5-4DE5-A7E5-B002F67D6641}">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7"/>
            <p14:sldId id="278"/>
            <p14:sldId id="275"/>
            <p14:sldId id="276"/>
          </p14:sldIdLst>
        </p14:section>
        <p14:section name="Untitled Section" id="{ED488B42-B880-420B-8759-44588C6F83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43"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CD38F-023C-4FC0-8B8B-2ADFEE7E1E3A}"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719FF-22F8-4E9D-89B6-B19D5B46FBC5}" type="slidenum">
              <a:rPr lang="en-IN" smtClean="0"/>
              <a:t>‹#›</a:t>
            </a:fld>
            <a:endParaRPr lang="en-IN"/>
          </a:p>
        </p:txBody>
      </p:sp>
    </p:spTree>
    <p:extLst>
      <p:ext uri="{BB962C8B-B14F-4D97-AF65-F5344CB8AC3E}">
        <p14:creationId xmlns:p14="http://schemas.microsoft.com/office/powerpoint/2010/main" val="1303722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C719FF-22F8-4E9D-89B6-B19D5B46FBC5}" type="slidenum">
              <a:rPr lang="en-IN" smtClean="0"/>
              <a:t>18</a:t>
            </a:fld>
            <a:endParaRPr lang="en-IN"/>
          </a:p>
        </p:txBody>
      </p:sp>
    </p:spTree>
    <p:extLst>
      <p:ext uri="{BB962C8B-B14F-4D97-AF65-F5344CB8AC3E}">
        <p14:creationId xmlns:p14="http://schemas.microsoft.com/office/powerpoint/2010/main" val="196708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228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362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39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519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66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138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74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2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16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05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0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22440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F4F7-25B5-646F-A6A3-47651BA6D36F}"/>
              </a:ext>
            </a:extLst>
          </p:cNvPr>
          <p:cNvSpPr>
            <a:spLocks noGrp="1"/>
          </p:cNvSpPr>
          <p:nvPr>
            <p:ph type="ctrTitle"/>
          </p:nvPr>
        </p:nvSpPr>
        <p:spPr>
          <a:xfrm>
            <a:off x="581191" y="1020431"/>
            <a:ext cx="10993549" cy="1862728"/>
          </a:xfrm>
        </p:spPr>
        <p:txBody>
          <a:bodyPr>
            <a:normAutofit/>
          </a:bodyPr>
          <a:lstStyle/>
          <a:p>
            <a:pPr algn="ctr"/>
            <a:r>
              <a:rPr lang="en-US" sz="2800" b="1" dirty="0">
                <a:latin typeface="Arial" panose="020B0604020202020204" pitchFamily="34" charset="0"/>
                <a:cs typeface="Arial" panose="020B0604020202020204" pitchFamily="34" charset="0"/>
              </a:rPr>
              <a:t>External project review team-13</a:t>
            </a:r>
            <a:endParaRPr lang="en-IN" sz="2800" b="1" dirty="0">
              <a:latin typeface="Arial" panose="020B0604020202020204" pitchFamily="34" charset="0"/>
              <a:cs typeface="Arial" panose="020B0604020202020204" pitchFamily="34" charset="0"/>
            </a:endParaRPr>
          </a:p>
        </p:txBody>
      </p:sp>
      <p:pic>
        <p:nvPicPr>
          <p:cNvPr id="4" name="object 6">
            <a:extLst>
              <a:ext uri="{FF2B5EF4-FFF2-40B4-BE49-F238E27FC236}">
                <a16:creationId xmlns:a16="http://schemas.microsoft.com/office/drawing/2014/main" id="{6255EE54-5D19-15F2-C933-271913403FF6}"/>
              </a:ext>
            </a:extLst>
          </p:cNvPr>
          <p:cNvPicPr/>
          <p:nvPr/>
        </p:nvPicPr>
        <p:blipFill>
          <a:blip r:embed="rId2" cstate="print"/>
          <a:stretch>
            <a:fillRect/>
          </a:stretch>
        </p:blipFill>
        <p:spPr>
          <a:xfrm>
            <a:off x="877078" y="1138336"/>
            <a:ext cx="10070784" cy="948160"/>
          </a:xfrm>
          <a:prstGeom prst="rect">
            <a:avLst/>
          </a:prstGeom>
        </p:spPr>
      </p:pic>
      <p:sp>
        <p:nvSpPr>
          <p:cNvPr id="9" name="TextBox 8">
            <a:extLst>
              <a:ext uri="{FF2B5EF4-FFF2-40B4-BE49-F238E27FC236}">
                <a16:creationId xmlns:a16="http://schemas.microsoft.com/office/drawing/2014/main" id="{DDC7F609-0EF1-B883-47DC-34F42AE718B6}"/>
              </a:ext>
            </a:extLst>
          </p:cNvPr>
          <p:cNvSpPr txBox="1"/>
          <p:nvPr/>
        </p:nvSpPr>
        <p:spPr>
          <a:xfrm>
            <a:off x="725456" y="5073334"/>
            <a:ext cx="6097554" cy="646331"/>
          </a:xfrm>
          <a:prstGeom prst="rect">
            <a:avLst/>
          </a:prstGeom>
          <a:noFill/>
        </p:spPr>
        <p:txBody>
          <a:bodyPr wrap="square">
            <a:spAutoFit/>
          </a:bodyPr>
          <a:lstStyle/>
          <a:p>
            <a:pPr marL="12700">
              <a:lnSpc>
                <a:spcPct val="100000"/>
              </a:lnSpc>
              <a:spcBef>
                <a:spcPts val="100"/>
              </a:spcBef>
            </a:pPr>
            <a:r>
              <a:rPr lang="en-US" sz="1800" spc="-10" dirty="0">
                <a:solidFill>
                  <a:schemeClr val="bg2"/>
                </a:solidFill>
                <a:latin typeface="Arial Black"/>
                <a:cs typeface="Arial Black"/>
              </a:rPr>
              <a:t>Guide:</a:t>
            </a:r>
            <a:endParaRPr lang="en-US" sz="1800" dirty="0">
              <a:solidFill>
                <a:schemeClr val="bg2"/>
              </a:solidFill>
              <a:latin typeface="Arial Black"/>
              <a:cs typeface="Arial Black"/>
            </a:endParaRPr>
          </a:p>
          <a:p>
            <a:pPr marL="12700" marR="5080">
              <a:lnSpc>
                <a:spcPct val="100000"/>
              </a:lnSpc>
            </a:pPr>
            <a:r>
              <a:rPr lang="en-US" sz="1800" spc="-35" dirty="0">
                <a:solidFill>
                  <a:schemeClr val="bg2"/>
                </a:solidFill>
                <a:latin typeface="Arial Black"/>
                <a:cs typeface="Arial Black"/>
              </a:rPr>
              <a:t>Mr.</a:t>
            </a:r>
            <a:r>
              <a:rPr lang="en-US" sz="1800" spc="-100" dirty="0">
                <a:solidFill>
                  <a:schemeClr val="bg2"/>
                </a:solidFill>
                <a:latin typeface="Arial Black"/>
                <a:cs typeface="Arial Black"/>
              </a:rPr>
              <a:t> </a:t>
            </a:r>
            <a:r>
              <a:rPr lang="en-US" sz="1800" spc="-295" dirty="0">
                <a:solidFill>
                  <a:schemeClr val="bg2"/>
                </a:solidFill>
                <a:latin typeface="Arial Black"/>
                <a:cs typeface="Arial Black"/>
              </a:rPr>
              <a:t>J.</a:t>
            </a:r>
            <a:r>
              <a:rPr lang="en-US" sz="1800" spc="-100" dirty="0">
                <a:solidFill>
                  <a:schemeClr val="bg2"/>
                </a:solidFill>
                <a:latin typeface="Arial Black"/>
                <a:cs typeface="Arial Black"/>
              </a:rPr>
              <a:t> Vijay </a:t>
            </a:r>
            <a:r>
              <a:rPr lang="en-US" sz="1800" spc="-80" dirty="0">
                <a:solidFill>
                  <a:schemeClr val="bg2"/>
                </a:solidFill>
                <a:latin typeface="Arial Black"/>
                <a:cs typeface="Arial Black"/>
              </a:rPr>
              <a:t>Gopal </a:t>
            </a:r>
            <a:r>
              <a:rPr lang="en-US" sz="1800" spc="-120" dirty="0">
                <a:solidFill>
                  <a:schemeClr val="bg2"/>
                </a:solidFill>
                <a:latin typeface="Arial Black"/>
                <a:cs typeface="Arial Black"/>
              </a:rPr>
              <a:t>(Assoc.</a:t>
            </a:r>
            <a:r>
              <a:rPr lang="en-US" sz="1800" spc="-85" dirty="0">
                <a:solidFill>
                  <a:schemeClr val="bg2"/>
                </a:solidFill>
                <a:latin typeface="Arial Black"/>
                <a:cs typeface="Arial Black"/>
              </a:rPr>
              <a:t> </a:t>
            </a:r>
            <a:r>
              <a:rPr lang="en-US" sz="1800" spc="-40" dirty="0">
                <a:solidFill>
                  <a:schemeClr val="bg2"/>
                </a:solidFill>
                <a:latin typeface="Arial Black"/>
                <a:cs typeface="Arial Black"/>
              </a:rPr>
              <a:t>Prof)</a:t>
            </a:r>
            <a:endParaRPr lang="en-US" sz="1800" dirty="0">
              <a:solidFill>
                <a:schemeClr val="bg2"/>
              </a:solidFill>
              <a:latin typeface="Arial Black"/>
              <a:cs typeface="Arial Black"/>
            </a:endParaRPr>
          </a:p>
        </p:txBody>
      </p:sp>
      <p:sp>
        <p:nvSpPr>
          <p:cNvPr id="13" name="TextBox 12">
            <a:extLst>
              <a:ext uri="{FF2B5EF4-FFF2-40B4-BE49-F238E27FC236}">
                <a16:creationId xmlns:a16="http://schemas.microsoft.com/office/drawing/2014/main" id="{AFA72B91-87FC-1BFA-47AD-4168CAA19CD8}"/>
              </a:ext>
            </a:extLst>
          </p:cNvPr>
          <p:cNvSpPr txBox="1"/>
          <p:nvPr/>
        </p:nvSpPr>
        <p:spPr>
          <a:xfrm>
            <a:off x="7107595" y="4362557"/>
            <a:ext cx="6097554" cy="1477328"/>
          </a:xfrm>
          <a:prstGeom prst="rect">
            <a:avLst/>
          </a:prstGeom>
          <a:noFill/>
        </p:spPr>
        <p:txBody>
          <a:bodyPr wrap="square">
            <a:spAutoFit/>
          </a:bodyPr>
          <a:lstStyle/>
          <a:p>
            <a:pPr marL="12700">
              <a:lnSpc>
                <a:spcPct val="100000"/>
              </a:lnSpc>
              <a:spcBef>
                <a:spcPts val="100"/>
              </a:spcBef>
            </a:pPr>
            <a:r>
              <a:rPr lang="pt-BR" sz="1800" spc="-130" dirty="0">
                <a:solidFill>
                  <a:schemeClr val="bg2"/>
                </a:solidFill>
                <a:latin typeface="Arial Black"/>
                <a:cs typeface="Arial Black"/>
              </a:rPr>
              <a:t>Team</a:t>
            </a:r>
            <a:r>
              <a:rPr lang="pt-BR" sz="1800" spc="-80" dirty="0">
                <a:solidFill>
                  <a:schemeClr val="bg2"/>
                </a:solidFill>
                <a:latin typeface="Arial Black"/>
                <a:cs typeface="Arial Black"/>
              </a:rPr>
              <a:t> </a:t>
            </a:r>
            <a:r>
              <a:rPr lang="pt-BR" sz="1800" spc="-10" dirty="0">
                <a:solidFill>
                  <a:schemeClr val="bg2"/>
                </a:solidFill>
                <a:latin typeface="Arial Black"/>
                <a:cs typeface="Arial Black"/>
              </a:rPr>
              <a:t>Members:</a:t>
            </a:r>
            <a:endParaRPr lang="pt-BR" sz="1800" dirty="0">
              <a:solidFill>
                <a:schemeClr val="bg2"/>
              </a:solidFill>
              <a:latin typeface="Arial Black"/>
              <a:cs typeface="Arial Black"/>
            </a:endParaRPr>
          </a:p>
          <a:p>
            <a:pPr marL="12700">
              <a:lnSpc>
                <a:spcPct val="100000"/>
              </a:lnSpc>
            </a:pPr>
            <a:r>
              <a:rPr lang="pt-BR" sz="1800" spc="-105" dirty="0">
                <a:solidFill>
                  <a:schemeClr val="bg2"/>
                </a:solidFill>
                <a:latin typeface="Arial Black"/>
                <a:cs typeface="Arial Black"/>
              </a:rPr>
              <a:t>Ch.</a:t>
            </a:r>
            <a:r>
              <a:rPr lang="pt-BR" sz="1800" spc="-90" dirty="0">
                <a:solidFill>
                  <a:schemeClr val="bg2"/>
                </a:solidFill>
                <a:latin typeface="Arial Black"/>
                <a:cs typeface="Arial Black"/>
              </a:rPr>
              <a:t> </a:t>
            </a:r>
            <a:r>
              <a:rPr lang="pt-BR" sz="1800" spc="-95" dirty="0">
                <a:solidFill>
                  <a:schemeClr val="bg2"/>
                </a:solidFill>
                <a:latin typeface="Arial Black"/>
                <a:cs typeface="Arial Black"/>
              </a:rPr>
              <a:t>Varsha</a:t>
            </a:r>
            <a:r>
              <a:rPr lang="pt-BR" spc="-90" dirty="0">
                <a:solidFill>
                  <a:schemeClr val="bg2"/>
                </a:solidFill>
                <a:latin typeface="Arial Black"/>
                <a:cs typeface="Arial Black"/>
              </a:rPr>
              <a:t>		</a:t>
            </a:r>
            <a:r>
              <a:rPr lang="pt-BR" sz="1800" spc="-20" dirty="0">
                <a:solidFill>
                  <a:schemeClr val="bg2"/>
                </a:solidFill>
                <a:latin typeface="Arial Black"/>
                <a:cs typeface="Arial Black"/>
              </a:rPr>
              <a:t>-</a:t>
            </a:r>
            <a:r>
              <a:rPr lang="pt-BR" sz="1800" spc="-95" dirty="0">
                <a:solidFill>
                  <a:schemeClr val="bg2"/>
                </a:solidFill>
                <a:latin typeface="Arial Black"/>
                <a:cs typeface="Arial Black"/>
              </a:rPr>
              <a:t> </a:t>
            </a:r>
            <a:r>
              <a:rPr lang="pt-BR" sz="1800" spc="-50" dirty="0">
                <a:solidFill>
                  <a:schemeClr val="bg2"/>
                </a:solidFill>
                <a:latin typeface="Arial Black"/>
                <a:cs typeface="Arial Black"/>
              </a:rPr>
              <a:t>20R21A6610</a:t>
            </a:r>
          </a:p>
          <a:p>
            <a:pPr marL="12700"/>
            <a:r>
              <a:rPr lang="pt-BR" sz="1800" spc="-130" dirty="0">
                <a:solidFill>
                  <a:schemeClr val="bg2"/>
                </a:solidFill>
                <a:latin typeface="Arial Black"/>
                <a:cs typeface="Arial Black"/>
              </a:rPr>
              <a:t>V.</a:t>
            </a:r>
            <a:r>
              <a:rPr lang="pt-BR" sz="1800" spc="-90" dirty="0">
                <a:solidFill>
                  <a:schemeClr val="bg2"/>
                </a:solidFill>
                <a:latin typeface="Arial Black"/>
                <a:cs typeface="Arial Black"/>
              </a:rPr>
              <a:t> </a:t>
            </a:r>
            <a:r>
              <a:rPr lang="pt-BR" sz="1800" spc="-55" dirty="0">
                <a:solidFill>
                  <a:schemeClr val="bg2"/>
                </a:solidFill>
                <a:latin typeface="Arial Black"/>
                <a:cs typeface="Arial Black"/>
              </a:rPr>
              <a:t>Arun</a:t>
            </a:r>
            <a:r>
              <a:rPr lang="pt-BR" sz="1800" spc="-90" dirty="0">
                <a:solidFill>
                  <a:schemeClr val="bg2"/>
                </a:solidFill>
                <a:latin typeface="Arial Black"/>
                <a:cs typeface="Arial Black"/>
              </a:rPr>
              <a:t> Kumar 	</a:t>
            </a:r>
            <a:r>
              <a:rPr lang="pt-BR" sz="1800" spc="-20" dirty="0">
                <a:solidFill>
                  <a:schemeClr val="bg2"/>
                </a:solidFill>
                <a:latin typeface="Arial Black"/>
                <a:cs typeface="Arial Black"/>
              </a:rPr>
              <a:t>-</a:t>
            </a:r>
            <a:r>
              <a:rPr lang="pt-BR" sz="1800" spc="-95" dirty="0">
                <a:solidFill>
                  <a:schemeClr val="bg2"/>
                </a:solidFill>
                <a:latin typeface="Arial Black"/>
                <a:cs typeface="Arial Black"/>
              </a:rPr>
              <a:t> </a:t>
            </a:r>
            <a:r>
              <a:rPr lang="pt-BR" sz="1800" spc="-125" dirty="0">
                <a:solidFill>
                  <a:schemeClr val="bg2"/>
                </a:solidFill>
                <a:latin typeface="Arial Black"/>
                <a:cs typeface="Arial Black"/>
              </a:rPr>
              <a:t>20R21A6656</a:t>
            </a:r>
            <a:endParaRPr lang="pt-BR" sz="1800" dirty="0">
              <a:solidFill>
                <a:schemeClr val="bg2"/>
              </a:solidFill>
              <a:latin typeface="Arial Black"/>
              <a:cs typeface="Arial Black"/>
            </a:endParaRPr>
          </a:p>
          <a:p>
            <a:pPr marL="12700">
              <a:lnSpc>
                <a:spcPct val="100000"/>
              </a:lnSpc>
            </a:pPr>
            <a:r>
              <a:rPr lang="pt-BR" sz="1800" spc="-40" dirty="0">
                <a:solidFill>
                  <a:schemeClr val="bg2"/>
                </a:solidFill>
                <a:latin typeface="Arial Black"/>
                <a:cs typeface="Arial Black"/>
              </a:rPr>
              <a:t>M.</a:t>
            </a:r>
            <a:r>
              <a:rPr lang="pt-BR" sz="1800" spc="-90" dirty="0">
                <a:solidFill>
                  <a:schemeClr val="bg2"/>
                </a:solidFill>
                <a:latin typeface="Arial Black"/>
                <a:cs typeface="Arial Black"/>
              </a:rPr>
              <a:t> </a:t>
            </a:r>
            <a:r>
              <a:rPr lang="pt-BR" sz="1800" spc="-130" dirty="0">
                <a:solidFill>
                  <a:schemeClr val="bg2"/>
                </a:solidFill>
                <a:latin typeface="Arial Black"/>
                <a:cs typeface="Arial Black"/>
              </a:rPr>
              <a:t>Jahnavi</a:t>
            </a:r>
            <a:r>
              <a:rPr lang="pt-BR" spc="-90" dirty="0">
                <a:solidFill>
                  <a:schemeClr val="bg2"/>
                </a:solidFill>
                <a:latin typeface="Arial Black"/>
                <a:cs typeface="Arial Black"/>
              </a:rPr>
              <a:t>		</a:t>
            </a:r>
            <a:r>
              <a:rPr lang="pt-BR" sz="1800" spc="-20" dirty="0">
                <a:solidFill>
                  <a:schemeClr val="bg2"/>
                </a:solidFill>
                <a:latin typeface="Arial Black"/>
                <a:cs typeface="Arial Black"/>
              </a:rPr>
              <a:t>-</a:t>
            </a:r>
            <a:r>
              <a:rPr lang="pt-BR" sz="1800" spc="-95" dirty="0">
                <a:solidFill>
                  <a:schemeClr val="bg2"/>
                </a:solidFill>
                <a:latin typeface="Arial Black"/>
                <a:cs typeface="Arial Black"/>
              </a:rPr>
              <a:t> </a:t>
            </a:r>
            <a:r>
              <a:rPr lang="pt-BR" sz="1800" spc="-50" dirty="0">
                <a:solidFill>
                  <a:schemeClr val="bg2"/>
                </a:solidFill>
                <a:latin typeface="Arial Black"/>
                <a:cs typeface="Arial Black"/>
              </a:rPr>
              <a:t>20R21A6635</a:t>
            </a:r>
          </a:p>
          <a:p>
            <a:pPr marL="12700">
              <a:lnSpc>
                <a:spcPct val="100000"/>
              </a:lnSpc>
            </a:pPr>
            <a:r>
              <a:rPr lang="pt-BR" sz="1800" spc="-40" dirty="0">
                <a:solidFill>
                  <a:schemeClr val="bg2"/>
                </a:solidFill>
                <a:latin typeface="Arial Black"/>
                <a:cs typeface="Arial Black"/>
              </a:rPr>
              <a:t>S.</a:t>
            </a:r>
            <a:r>
              <a:rPr lang="pt-BR" sz="1800" spc="-95" dirty="0">
                <a:solidFill>
                  <a:schemeClr val="bg2"/>
                </a:solidFill>
                <a:latin typeface="Arial Black"/>
                <a:cs typeface="Arial Black"/>
              </a:rPr>
              <a:t> </a:t>
            </a:r>
            <a:r>
              <a:rPr lang="pt-BR" sz="1800" spc="-135" dirty="0">
                <a:solidFill>
                  <a:schemeClr val="bg2"/>
                </a:solidFill>
                <a:latin typeface="Arial Black"/>
                <a:cs typeface="Arial Black"/>
              </a:rPr>
              <a:t>Sai</a:t>
            </a:r>
            <a:r>
              <a:rPr lang="pt-BR" sz="1800" spc="-90" dirty="0">
                <a:solidFill>
                  <a:schemeClr val="bg2"/>
                </a:solidFill>
                <a:latin typeface="Arial Black"/>
                <a:cs typeface="Arial Black"/>
              </a:rPr>
              <a:t> Krishna 	</a:t>
            </a:r>
            <a:r>
              <a:rPr lang="pt-BR" sz="1800" spc="-20" dirty="0">
                <a:solidFill>
                  <a:schemeClr val="bg2"/>
                </a:solidFill>
                <a:latin typeface="Arial Black"/>
                <a:cs typeface="Arial Black"/>
              </a:rPr>
              <a:t>-</a:t>
            </a:r>
            <a:r>
              <a:rPr lang="pt-BR" sz="1800" spc="-95" dirty="0">
                <a:solidFill>
                  <a:schemeClr val="bg2"/>
                </a:solidFill>
                <a:latin typeface="Arial Black"/>
                <a:cs typeface="Arial Black"/>
              </a:rPr>
              <a:t> </a:t>
            </a:r>
            <a:r>
              <a:rPr lang="pt-BR" sz="1800" spc="-100" dirty="0">
                <a:solidFill>
                  <a:schemeClr val="bg2"/>
                </a:solidFill>
                <a:latin typeface="Arial Black"/>
                <a:cs typeface="Arial Black"/>
              </a:rPr>
              <a:t>20R21A6648</a:t>
            </a:r>
            <a:endParaRPr lang="pt-BR" sz="1800" dirty="0">
              <a:solidFill>
                <a:schemeClr val="bg2"/>
              </a:solidFill>
              <a:latin typeface="Arial Black"/>
              <a:cs typeface="Arial Black"/>
            </a:endParaRPr>
          </a:p>
        </p:txBody>
      </p:sp>
    </p:spTree>
    <p:extLst>
      <p:ext uri="{BB962C8B-B14F-4D97-AF65-F5344CB8AC3E}">
        <p14:creationId xmlns:p14="http://schemas.microsoft.com/office/powerpoint/2010/main" val="1846180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17E1-A549-4F13-EB03-136817E30505}"/>
              </a:ext>
            </a:extLst>
          </p:cNvPr>
          <p:cNvSpPr>
            <a:spLocks noGrp="1"/>
          </p:cNvSpPr>
          <p:nvPr>
            <p:ph type="title"/>
          </p:nvPr>
        </p:nvSpPr>
        <p:spPr/>
        <p:txBody>
          <a:bodyPr/>
          <a:lstStyle/>
          <a:p>
            <a:r>
              <a:rPr lang="en-IN" dirty="0">
                <a:latin typeface="Arial Black" panose="020B0A04020102020204" pitchFamily="34" charset="0"/>
              </a:rPr>
              <a:t>IMPLEMENTATION TECHNOLOGIES:</a:t>
            </a:r>
          </a:p>
        </p:txBody>
      </p:sp>
      <p:sp>
        <p:nvSpPr>
          <p:cNvPr id="3" name="Content Placeholder 2">
            <a:extLst>
              <a:ext uri="{FF2B5EF4-FFF2-40B4-BE49-F238E27FC236}">
                <a16:creationId xmlns:a16="http://schemas.microsoft.com/office/drawing/2014/main" id="{252A1547-EADE-B498-FFF1-1D9BD5C9FDAC}"/>
              </a:ext>
            </a:extLst>
          </p:cNvPr>
          <p:cNvSpPr>
            <a:spLocks noGrp="1"/>
          </p:cNvSpPr>
          <p:nvPr>
            <p:ph idx="1"/>
          </p:nvPr>
        </p:nvSpPr>
        <p:spPr>
          <a:xfrm>
            <a:off x="581192" y="2180497"/>
            <a:ext cx="11029615" cy="2961548"/>
          </a:xfrm>
        </p:spPr>
        <p:txBody>
          <a:bodyPr>
            <a:normAutofit fontScale="92500" lnSpcReduction="10000"/>
          </a:bodyPr>
          <a:lstStyle/>
          <a:p>
            <a:pPr marL="0" indent="0">
              <a:buNone/>
            </a:pPr>
            <a:r>
              <a:rPr lang="en-US" sz="2000" dirty="0">
                <a:latin typeface="Arial" panose="020B0604020202020204" pitchFamily="34" charset="0"/>
                <a:cs typeface="Arial" panose="020B0604020202020204" pitchFamily="34" charset="0"/>
              </a:rPr>
              <a:t>FACE RECOGNITION MODULE IN PYTHON:</a:t>
            </a:r>
          </a:p>
          <a:p>
            <a:pPr marL="0" indent="0" algn="just">
              <a:buNone/>
            </a:pPr>
            <a:r>
              <a:rPr lang="en-US" dirty="0">
                <a:latin typeface="Arial" panose="020B0604020202020204" pitchFamily="34" charset="0"/>
                <a:cs typeface="Arial" panose="020B0604020202020204" pitchFamily="34" charset="0"/>
              </a:rPr>
              <a:t>Face recognition is a crucial aspect of computer vision applications. It involves identifying and verifying individuals based on their facial features. A face recognition module in Python utilizes various algorithms and techniques to achieve accurate recognition.</a:t>
            </a:r>
          </a:p>
          <a:p>
            <a:pPr marL="0" indent="0" algn="just">
              <a:buNone/>
            </a:pPr>
            <a:r>
              <a:rPr lang="en-IN" sz="2000" dirty="0">
                <a:latin typeface="Arial" panose="020B0604020202020204" pitchFamily="34" charset="0"/>
                <a:cs typeface="Arial" panose="020B0604020202020204" pitchFamily="34" charset="0"/>
              </a:rPr>
              <a:t>Python Libraries for Face Recognition:</a:t>
            </a:r>
          </a:p>
          <a:p>
            <a:pPr algn="just">
              <a:buFont typeface="Arial" panose="020B0604020202020204" pitchFamily="34" charset="0"/>
              <a:buChar char="•"/>
            </a:pPr>
            <a:r>
              <a:rPr lang="en-IN" sz="2000" dirty="0">
                <a:latin typeface="Arial" panose="020B0604020202020204" pitchFamily="34" charset="0"/>
                <a:cs typeface="Arial" panose="020B0604020202020204" pitchFamily="34" charset="0"/>
              </a:rPr>
              <a:t>OpenCV</a:t>
            </a:r>
          </a:p>
          <a:p>
            <a:pPr algn="just">
              <a:buFont typeface="Arial" panose="020B0604020202020204" pitchFamily="34" charset="0"/>
              <a:buChar char="•"/>
            </a:pPr>
            <a:r>
              <a:rPr lang="en-IN" sz="2000" dirty="0" err="1">
                <a:latin typeface="Arial" panose="020B0604020202020204" pitchFamily="34" charset="0"/>
                <a:cs typeface="Arial" panose="020B0604020202020204" pitchFamily="34" charset="0"/>
              </a:rPr>
              <a:t>Dlib</a:t>
            </a:r>
            <a:endParaRPr lang="en-IN" sz="20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IN" sz="2000" dirty="0">
                <a:latin typeface="Arial" panose="020B0604020202020204" pitchFamily="34" charset="0"/>
                <a:cs typeface="Arial" panose="020B0604020202020204" pitchFamily="34" charset="0"/>
              </a:rPr>
              <a:t>Face Recognition Library</a:t>
            </a:r>
          </a:p>
        </p:txBody>
      </p:sp>
      <p:pic>
        <p:nvPicPr>
          <p:cNvPr id="4" name="Picture 2">
            <a:extLst>
              <a:ext uri="{FF2B5EF4-FFF2-40B4-BE49-F238E27FC236}">
                <a16:creationId xmlns:a16="http://schemas.microsoft.com/office/drawing/2014/main" id="{6A610077-E670-8441-E49A-362201325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1098" y="828057"/>
            <a:ext cx="1398104" cy="47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6664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DD186-8044-BA17-71BE-C53059D84ABF}"/>
              </a:ext>
            </a:extLst>
          </p:cNvPr>
          <p:cNvSpPr txBox="1"/>
          <p:nvPr/>
        </p:nvSpPr>
        <p:spPr>
          <a:xfrm>
            <a:off x="893406" y="1210261"/>
            <a:ext cx="6097554" cy="52322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YOLO PRETRAINED MODEL:</a:t>
            </a:r>
          </a:p>
        </p:txBody>
      </p:sp>
      <p:sp>
        <p:nvSpPr>
          <p:cNvPr id="5" name="TextBox 4">
            <a:extLst>
              <a:ext uri="{FF2B5EF4-FFF2-40B4-BE49-F238E27FC236}">
                <a16:creationId xmlns:a16="http://schemas.microsoft.com/office/drawing/2014/main" id="{164D970B-4838-8919-169A-749B0D28B545}"/>
              </a:ext>
            </a:extLst>
          </p:cNvPr>
          <p:cNvSpPr txBox="1"/>
          <p:nvPr/>
        </p:nvSpPr>
        <p:spPr>
          <a:xfrm>
            <a:off x="893406" y="2007743"/>
            <a:ext cx="10349982"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YOLO is a popular object detection algorithm known for its real-time performance and accuracy. The pretrained YOLO model in Python leverages deep learning techniques to detect objects in images or videos efficiently.</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1E5FCCF-BF3A-BFA3-BE5F-B5B2385F3051}"/>
              </a:ext>
            </a:extLst>
          </p:cNvPr>
          <p:cNvSpPr txBox="1"/>
          <p:nvPr/>
        </p:nvSpPr>
        <p:spPr>
          <a:xfrm>
            <a:off x="893406" y="3174557"/>
            <a:ext cx="6097554" cy="461665"/>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Python Libraries for YOLO:</a:t>
            </a:r>
          </a:p>
        </p:txBody>
      </p:sp>
      <p:sp>
        <p:nvSpPr>
          <p:cNvPr id="9" name="TextBox 8">
            <a:extLst>
              <a:ext uri="{FF2B5EF4-FFF2-40B4-BE49-F238E27FC236}">
                <a16:creationId xmlns:a16="http://schemas.microsoft.com/office/drawing/2014/main" id="{57A0A074-EDC1-D101-8EB6-358026EA1407}"/>
              </a:ext>
            </a:extLst>
          </p:cNvPr>
          <p:cNvSpPr txBox="1"/>
          <p:nvPr/>
        </p:nvSpPr>
        <p:spPr>
          <a:xfrm>
            <a:off x="893406" y="3725818"/>
            <a:ext cx="6097554"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Darknet Framework</a:t>
            </a:r>
          </a:p>
        </p:txBody>
      </p:sp>
      <p:sp>
        <p:nvSpPr>
          <p:cNvPr id="11" name="TextBox 10">
            <a:extLst>
              <a:ext uri="{FF2B5EF4-FFF2-40B4-BE49-F238E27FC236}">
                <a16:creationId xmlns:a16="http://schemas.microsoft.com/office/drawing/2014/main" id="{4006C5EA-DE58-99BD-D441-D59B7E179952}"/>
              </a:ext>
            </a:extLst>
          </p:cNvPr>
          <p:cNvSpPr txBox="1"/>
          <p:nvPr/>
        </p:nvSpPr>
        <p:spPr>
          <a:xfrm>
            <a:off x="893406" y="4207855"/>
            <a:ext cx="6097554"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YOLOv5</a:t>
            </a:r>
          </a:p>
        </p:txBody>
      </p:sp>
      <p:sp>
        <p:nvSpPr>
          <p:cNvPr id="13" name="TextBox 12">
            <a:extLst>
              <a:ext uri="{FF2B5EF4-FFF2-40B4-BE49-F238E27FC236}">
                <a16:creationId xmlns:a16="http://schemas.microsoft.com/office/drawing/2014/main" id="{2A9CB099-3AA1-C749-8A65-A2A6AD4E5543}"/>
              </a:ext>
            </a:extLst>
          </p:cNvPr>
          <p:cNvSpPr txBox="1"/>
          <p:nvPr/>
        </p:nvSpPr>
        <p:spPr>
          <a:xfrm>
            <a:off x="893406" y="4689892"/>
            <a:ext cx="6097554"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OpenCV</a:t>
            </a:r>
          </a:p>
        </p:txBody>
      </p:sp>
      <p:pic>
        <p:nvPicPr>
          <p:cNvPr id="2" name="Picture 2">
            <a:extLst>
              <a:ext uri="{FF2B5EF4-FFF2-40B4-BE49-F238E27FC236}">
                <a16:creationId xmlns:a16="http://schemas.microsoft.com/office/drawing/2014/main" id="{AFD6025E-B442-9D2D-854E-074F2267E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1674" y="735871"/>
            <a:ext cx="1398104" cy="38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3770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01EB4A-07B0-A1D1-9CCB-1593C9169FEC}"/>
              </a:ext>
            </a:extLst>
          </p:cNvPr>
          <p:cNvSpPr txBox="1"/>
          <p:nvPr/>
        </p:nvSpPr>
        <p:spPr>
          <a:xfrm>
            <a:off x="762778" y="1163608"/>
            <a:ext cx="9911442" cy="461665"/>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CONVOLUTIONAL NEURAL NETWORKS (CNN):</a:t>
            </a:r>
          </a:p>
        </p:txBody>
      </p:sp>
      <p:sp>
        <p:nvSpPr>
          <p:cNvPr id="5" name="TextBox 4">
            <a:extLst>
              <a:ext uri="{FF2B5EF4-FFF2-40B4-BE49-F238E27FC236}">
                <a16:creationId xmlns:a16="http://schemas.microsoft.com/office/drawing/2014/main" id="{0A5962F8-068D-1761-279A-C108EFA914A7}"/>
              </a:ext>
            </a:extLst>
          </p:cNvPr>
          <p:cNvSpPr txBox="1"/>
          <p:nvPr/>
        </p:nvSpPr>
        <p:spPr>
          <a:xfrm>
            <a:off x="895739" y="2274838"/>
            <a:ext cx="10151706" cy="1477328"/>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A Convolutional Neural Network (CNN) is a type of Deep Learning neural network architecture commonly used in Computer Vision. Computer vision is a field of Artificial Intelligence that enables a computer to understand and interpret the image or visual data. When it </a:t>
            </a:r>
            <a:r>
              <a:rPr lang="en-US" dirty="0" err="1">
                <a:latin typeface="Arial" panose="020B0604020202020204" pitchFamily="34" charset="0"/>
                <a:cs typeface="Arial" panose="020B0604020202020204" pitchFamily="34" charset="0"/>
              </a:rPr>
              <a:t>comesto</a:t>
            </a:r>
            <a:r>
              <a:rPr lang="en-US" dirty="0">
                <a:latin typeface="Arial" panose="020B0604020202020204" pitchFamily="34" charset="0"/>
                <a:cs typeface="Arial" panose="020B0604020202020204" pitchFamily="34" charset="0"/>
              </a:rPr>
              <a:t> Machine Learning, Artificial Neural Networks perform really well. Neural Networks are used in various datasets like images, audio, and text.</a:t>
            </a:r>
            <a:endParaRPr lang="en-IN" dirty="0">
              <a:latin typeface="Arial" panose="020B0604020202020204" pitchFamily="34" charset="0"/>
              <a:cs typeface="Arial" panose="020B0604020202020204" pitchFamily="34" charset="0"/>
            </a:endParaRPr>
          </a:p>
        </p:txBody>
      </p:sp>
      <p:pic>
        <p:nvPicPr>
          <p:cNvPr id="2" name="Picture 2">
            <a:extLst>
              <a:ext uri="{FF2B5EF4-FFF2-40B4-BE49-F238E27FC236}">
                <a16:creationId xmlns:a16="http://schemas.microsoft.com/office/drawing/2014/main" id="{8F70D588-9428-298A-B5F1-8BA31542B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233" y="782609"/>
            <a:ext cx="1398104" cy="38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5269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98D3-C79F-258C-D464-8894F5011404}"/>
              </a:ext>
            </a:extLst>
          </p:cNvPr>
          <p:cNvSpPr>
            <a:spLocks noGrp="1"/>
          </p:cNvSpPr>
          <p:nvPr>
            <p:ph type="title"/>
          </p:nvPr>
        </p:nvSpPr>
        <p:spPr>
          <a:xfrm>
            <a:off x="581192" y="702156"/>
            <a:ext cx="11029616" cy="716097"/>
          </a:xfrm>
        </p:spPr>
        <p:txBody>
          <a:bodyPr>
            <a:normAutofit/>
          </a:bodyPr>
          <a:lstStyle/>
          <a:p>
            <a:r>
              <a:rPr lang="en-IN" sz="3600" dirty="0">
                <a:latin typeface="Arial Black" panose="020B0A04020102020204" pitchFamily="34" charset="0"/>
              </a:rPr>
              <a:t>SYSTEM DESIGN:</a:t>
            </a:r>
          </a:p>
        </p:txBody>
      </p:sp>
      <p:sp>
        <p:nvSpPr>
          <p:cNvPr id="3" name="Content Placeholder 2">
            <a:extLst>
              <a:ext uri="{FF2B5EF4-FFF2-40B4-BE49-F238E27FC236}">
                <a16:creationId xmlns:a16="http://schemas.microsoft.com/office/drawing/2014/main" id="{C077702A-676E-4647-BD12-CB0F7652C6D1}"/>
              </a:ext>
            </a:extLst>
          </p:cNvPr>
          <p:cNvSpPr>
            <a:spLocks noGrp="1"/>
          </p:cNvSpPr>
          <p:nvPr>
            <p:ph idx="1"/>
          </p:nvPr>
        </p:nvSpPr>
        <p:spPr>
          <a:xfrm>
            <a:off x="581192" y="1324947"/>
            <a:ext cx="11029615" cy="4533853"/>
          </a:xfrm>
        </p:spPr>
        <p:txBody>
          <a:bodyPr/>
          <a:lstStyle/>
          <a:p>
            <a:pPr marL="0" indent="0">
              <a:buNone/>
            </a:pPr>
            <a:r>
              <a:rPr lang="en-US" dirty="0">
                <a:solidFill>
                  <a:schemeClr val="bg2"/>
                </a:solidFill>
                <a:latin typeface="Arial" panose="020B0604020202020204" pitchFamily="34" charset="0"/>
                <a:cs typeface="Arial" panose="020B0604020202020204" pitchFamily="34" charset="0"/>
              </a:rPr>
              <a:t>PROPOSED SYSTEM ARCHITECTURE:</a:t>
            </a:r>
          </a:p>
          <a:p>
            <a:pPr marL="0" indent="0">
              <a:buNone/>
            </a:pPr>
            <a:r>
              <a:rPr lang="en-US" sz="1600" dirty="0">
                <a:latin typeface="Arial" panose="020B0604020202020204" pitchFamily="34" charset="0"/>
                <a:cs typeface="Arial" panose="020B0604020202020204" pitchFamily="34" charset="0"/>
              </a:rPr>
              <a:t>The proposed system encompasses the development of a robot that can recognize faces and objects and also extract information about them.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pic>
        <p:nvPicPr>
          <p:cNvPr id="9" name="Picture 8">
            <a:extLst>
              <a:ext uri="{FF2B5EF4-FFF2-40B4-BE49-F238E27FC236}">
                <a16:creationId xmlns:a16="http://schemas.microsoft.com/office/drawing/2014/main" id="{B1574A39-C239-737E-6A21-67A8A64E1AE8}"/>
              </a:ext>
            </a:extLst>
          </p:cNvPr>
          <p:cNvPicPr>
            <a:picLocks noChangeAspect="1"/>
          </p:cNvPicPr>
          <p:nvPr/>
        </p:nvPicPr>
        <p:blipFill>
          <a:blip r:embed="rId2"/>
          <a:stretch>
            <a:fillRect/>
          </a:stretch>
        </p:blipFill>
        <p:spPr>
          <a:xfrm>
            <a:off x="1240971" y="2435290"/>
            <a:ext cx="9227976" cy="4217437"/>
          </a:xfrm>
          <a:prstGeom prst="rect">
            <a:avLst/>
          </a:prstGeom>
        </p:spPr>
      </p:pic>
      <p:pic>
        <p:nvPicPr>
          <p:cNvPr id="4" name="Picture 2">
            <a:extLst>
              <a:ext uri="{FF2B5EF4-FFF2-40B4-BE49-F238E27FC236}">
                <a16:creationId xmlns:a16="http://schemas.microsoft.com/office/drawing/2014/main" id="{4EF417FF-3C93-AF1D-F410-3D17C2A13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3732" y="823052"/>
            <a:ext cx="1398104" cy="38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0343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02E6-99E1-173E-7F01-118BB038B4AC}"/>
              </a:ext>
            </a:extLst>
          </p:cNvPr>
          <p:cNvSpPr>
            <a:spLocks noGrp="1"/>
          </p:cNvSpPr>
          <p:nvPr>
            <p:ph type="title"/>
          </p:nvPr>
        </p:nvSpPr>
        <p:spPr/>
        <p:txBody>
          <a:bodyPr/>
          <a:lstStyle/>
          <a:p>
            <a:r>
              <a:rPr lang="en-IN" dirty="0">
                <a:latin typeface="Arial Black" panose="020B0A04020102020204" pitchFamily="34" charset="0"/>
              </a:rPr>
              <a:t>APPLICATION MODULES:</a:t>
            </a:r>
          </a:p>
        </p:txBody>
      </p:sp>
      <p:sp>
        <p:nvSpPr>
          <p:cNvPr id="3" name="Content Placeholder 2">
            <a:extLst>
              <a:ext uri="{FF2B5EF4-FFF2-40B4-BE49-F238E27FC236}">
                <a16:creationId xmlns:a16="http://schemas.microsoft.com/office/drawing/2014/main" id="{1DCED38B-1719-2A37-2D58-60335D904D71}"/>
              </a:ext>
            </a:extLst>
          </p:cNvPr>
          <p:cNvSpPr>
            <a:spLocks noGrp="1"/>
          </p:cNvSpPr>
          <p:nvPr>
            <p:ph idx="1"/>
          </p:nvPr>
        </p:nvSpPr>
        <p:spPr>
          <a:xfrm>
            <a:off x="581192" y="1315616"/>
            <a:ext cx="11029615" cy="4543183"/>
          </a:xfrm>
        </p:spPr>
        <p:txBody>
          <a:bodyPr>
            <a:normAutofit/>
          </a:bodyPr>
          <a:lstStyle/>
          <a:p>
            <a:pPr marL="0" indent="0">
              <a:buNone/>
            </a:pPr>
            <a:endParaRPr lang="en-IN" sz="2000" dirty="0"/>
          </a:p>
          <a:p>
            <a:pPr marL="0" indent="0">
              <a:buNone/>
            </a:pPr>
            <a:r>
              <a:rPr lang="en-IN" sz="2000" dirty="0">
                <a:latin typeface="Arial" panose="020B0604020202020204" pitchFamily="34" charset="0"/>
                <a:cs typeface="Arial" panose="020B0604020202020204" pitchFamily="34" charset="0"/>
              </a:rPr>
              <a:t>Face Recognition Module</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pic>
        <p:nvPicPr>
          <p:cNvPr id="4" name="Google Shape;96;p18">
            <a:extLst>
              <a:ext uri="{FF2B5EF4-FFF2-40B4-BE49-F238E27FC236}">
                <a16:creationId xmlns:a16="http://schemas.microsoft.com/office/drawing/2014/main" id="{433343D8-9EDD-5D7A-6C3C-AD3F7FEB237F}"/>
              </a:ext>
            </a:extLst>
          </p:cNvPr>
          <p:cNvPicPr preferRelativeResize="0"/>
          <p:nvPr/>
        </p:nvPicPr>
        <p:blipFill>
          <a:blip r:embed="rId2">
            <a:alphaModFix/>
          </a:blip>
          <a:stretch>
            <a:fillRect/>
          </a:stretch>
        </p:blipFill>
        <p:spPr>
          <a:xfrm>
            <a:off x="839756" y="2192694"/>
            <a:ext cx="9349274" cy="4665305"/>
          </a:xfrm>
          <a:prstGeom prst="rect">
            <a:avLst/>
          </a:prstGeom>
          <a:noFill/>
          <a:ln>
            <a:noFill/>
          </a:ln>
        </p:spPr>
      </p:pic>
      <p:pic>
        <p:nvPicPr>
          <p:cNvPr id="5" name="Picture 2">
            <a:extLst>
              <a:ext uri="{FF2B5EF4-FFF2-40B4-BE49-F238E27FC236}">
                <a16:creationId xmlns:a16="http://schemas.microsoft.com/office/drawing/2014/main" id="{C733F5CB-0E59-ED56-D8D3-864F87409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6983" y="702156"/>
            <a:ext cx="1398104" cy="51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9151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B47102-77D5-988A-AE70-2CC37B3349F3}"/>
              </a:ext>
            </a:extLst>
          </p:cNvPr>
          <p:cNvSpPr txBox="1"/>
          <p:nvPr/>
        </p:nvSpPr>
        <p:spPr>
          <a:xfrm>
            <a:off x="921399" y="1116954"/>
            <a:ext cx="6097554" cy="461665"/>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Object Detection Module:</a:t>
            </a:r>
          </a:p>
        </p:txBody>
      </p:sp>
      <p:pic>
        <p:nvPicPr>
          <p:cNvPr id="4" name="Google Shape;102;p19">
            <a:extLst>
              <a:ext uri="{FF2B5EF4-FFF2-40B4-BE49-F238E27FC236}">
                <a16:creationId xmlns:a16="http://schemas.microsoft.com/office/drawing/2014/main" id="{4AAC7C4E-8DE2-FD87-B8D0-67134082AEE3}"/>
              </a:ext>
            </a:extLst>
          </p:cNvPr>
          <p:cNvPicPr preferRelativeResize="0"/>
          <p:nvPr/>
        </p:nvPicPr>
        <p:blipFill>
          <a:blip r:embed="rId2">
            <a:alphaModFix/>
          </a:blip>
          <a:stretch>
            <a:fillRect/>
          </a:stretch>
        </p:blipFill>
        <p:spPr>
          <a:xfrm>
            <a:off x="755780" y="1623527"/>
            <a:ext cx="10982130" cy="4711958"/>
          </a:xfrm>
          <a:prstGeom prst="rect">
            <a:avLst/>
          </a:prstGeom>
          <a:noFill/>
          <a:ln>
            <a:noFill/>
          </a:ln>
        </p:spPr>
      </p:pic>
      <p:pic>
        <p:nvPicPr>
          <p:cNvPr id="2" name="Picture 2">
            <a:extLst>
              <a:ext uri="{FF2B5EF4-FFF2-40B4-BE49-F238E27FC236}">
                <a16:creationId xmlns:a16="http://schemas.microsoft.com/office/drawing/2014/main" id="{4EC046E6-FE51-627B-B517-1D3B61740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296" y="827311"/>
            <a:ext cx="1398104" cy="52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9606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90884-F626-3B6A-6DF1-210BF19E40DB}"/>
              </a:ext>
            </a:extLst>
          </p:cNvPr>
          <p:cNvSpPr txBox="1"/>
          <p:nvPr/>
        </p:nvSpPr>
        <p:spPr>
          <a:xfrm>
            <a:off x="828092" y="949003"/>
            <a:ext cx="6097554" cy="461665"/>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Chatbot Module:</a:t>
            </a:r>
          </a:p>
        </p:txBody>
      </p:sp>
      <p:pic>
        <p:nvPicPr>
          <p:cNvPr id="4" name="Google Shape;108;p20">
            <a:extLst>
              <a:ext uri="{FF2B5EF4-FFF2-40B4-BE49-F238E27FC236}">
                <a16:creationId xmlns:a16="http://schemas.microsoft.com/office/drawing/2014/main" id="{172547AF-1597-FC21-54EC-6949F03B3D2C}"/>
              </a:ext>
            </a:extLst>
          </p:cNvPr>
          <p:cNvPicPr preferRelativeResize="0"/>
          <p:nvPr/>
        </p:nvPicPr>
        <p:blipFill>
          <a:blip r:embed="rId2">
            <a:alphaModFix/>
          </a:blip>
          <a:stretch>
            <a:fillRect/>
          </a:stretch>
        </p:blipFill>
        <p:spPr>
          <a:xfrm>
            <a:off x="2313992" y="1757748"/>
            <a:ext cx="7081935" cy="4783011"/>
          </a:xfrm>
          <a:prstGeom prst="rect">
            <a:avLst/>
          </a:prstGeom>
          <a:noFill/>
          <a:ln>
            <a:noFill/>
          </a:ln>
        </p:spPr>
      </p:pic>
      <p:pic>
        <p:nvPicPr>
          <p:cNvPr id="5" name="Picture 2">
            <a:extLst>
              <a:ext uri="{FF2B5EF4-FFF2-40B4-BE49-F238E27FC236}">
                <a16:creationId xmlns:a16="http://schemas.microsoft.com/office/drawing/2014/main" id="{1D450BA8-B0C1-E9DA-4B22-4B4B4EDA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3237" y="798836"/>
            <a:ext cx="1398104" cy="4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18666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8354F5-B1D2-11D5-C4D8-F580FBF18792}"/>
              </a:ext>
            </a:extLst>
          </p:cNvPr>
          <p:cNvSpPr txBox="1"/>
          <p:nvPr/>
        </p:nvSpPr>
        <p:spPr>
          <a:xfrm>
            <a:off x="968051" y="1154277"/>
            <a:ext cx="6097554" cy="461665"/>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Visitor Tracking System:</a:t>
            </a:r>
          </a:p>
        </p:txBody>
      </p:sp>
      <p:pic>
        <p:nvPicPr>
          <p:cNvPr id="5" name="Picture 4">
            <a:extLst>
              <a:ext uri="{FF2B5EF4-FFF2-40B4-BE49-F238E27FC236}">
                <a16:creationId xmlns:a16="http://schemas.microsoft.com/office/drawing/2014/main" id="{A8BE9CBC-34E0-B262-0F81-8D220D0EEF7A}"/>
              </a:ext>
            </a:extLst>
          </p:cNvPr>
          <p:cNvPicPr>
            <a:picLocks noChangeAspect="1"/>
          </p:cNvPicPr>
          <p:nvPr/>
        </p:nvPicPr>
        <p:blipFill>
          <a:blip r:embed="rId2"/>
          <a:stretch>
            <a:fillRect/>
          </a:stretch>
        </p:blipFill>
        <p:spPr>
          <a:xfrm>
            <a:off x="1231642" y="2060177"/>
            <a:ext cx="9386596" cy="4685856"/>
          </a:xfrm>
          <a:prstGeom prst="rect">
            <a:avLst/>
          </a:prstGeom>
        </p:spPr>
      </p:pic>
      <p:pic>
        <p:nvPicPr>
          <p:cNvPr id="2" name="Picture 2">
            <a:extLst>
              <a:ext uri="{FF2B5EF4-FFF2-40B4-BE49-F238E27FC236}">
                <a16:creationId xmlns:a16="http://schemas.microsoft.com/office/drawing/2014/main" id="{BDEC0F09-086B-96EE-C42D-086CA25C2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542" y="773278"/>
            <a:ext cx="1398104" cy="59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0693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F954-148F-1DA8-166B-23392A93A465}"/>
              </a:ext>
            </a:extLst>
          </p:cNvPr>
          <p:cNvSpPr>
            <a:spLocks noGrp="1"/>
          </p:cNvSpPr>
          <p:nvPr>
            <p:ph type="title"/>
          </p:nvPr>
        </p:nvSpPr>
        <p:spPr/>
        <p:txBody>
          <a:bodyPr/>
          <a:lstStyle/>
          <a:p>
            <a:r>
              <a:rPr lang="en-US" dirty="0">
                <a:latin typeface="Arial Black" panose="020B0A04020102020204" pitchFamily="34" charset="0"/>
              </a:rPr>
              <a:t>PSEUDO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1C0459A-1A7B-41FC-95C5-C2C63589E125}"/>
              </a:ext>
            </a:extLst>
          </p:cNvPr>
          <p:cNvSpPr>
            <a:spLocks noGrp="1"/>
          </p:cNvSpPr>
          <p:nvPr>
            <p:ph idx="1"/>
          </p:nvPr>
        </p:nvSpPr>
        <p:spPr>
          <a:xfrm>
            <a:off x="447869" y="1894114"/>
            <a:ext cx="11744131" cy="4861249"/>
          </a:xfrm>
        </p:spPr>
        <p:txBody>
          <a:bodyPr numCol="2">
            <a:noAutofit/>
          </a:bodyPr>
          <a:lstStyle/>
          <a:p>
            <a:pPr marL="0" indent="0">
              <a:buNone/>
            </a:pPr>
            <a:r>
              <a:rPr lang="en-IN" sz="1200" b="1" dirty="0">
                <a:latin typeface="Arial" panose="020B0604020202020204" pitchFamily="34" charset="0"/>
                <a:cs typeface="Arial" panose="020B0604020202020204" pitchFamily="34" charset="0"/>
              </a:rPr>
              <a:t>Infobot:</a:t>
            </a:r>
          </a:p>
          <a:p>
            <a:pPr marL="0" indent="0">
              <a:buNone/>
            </a:pPr>
            <a:endParaRPr lang="en-IN" sz="1200" b="1" dirty="0">
              <a:latin typeface="Arial" panose="020B0604020202020204" pitchFamily="34" charset="0"/>
              <a:cs typeface="Arial" panose="020B0604020202020204" pitchFamily="34" charset="0"/>
            </a:endParaRPr>
          </a:p>
          <a:p>
            <a:pPr marL="0" indent="0">
              <a:buNone/>
            </a:pPr>
            <a:r>
              <a:rPr lang="en-IN" sz="1200" dirty="0">
                <a:latin typeface="Arial" panose="020B0604020202020204" pitchFamily="34" charset="0"/>
                <a:cs typeface="Arial" panose="020B0604020202020204" pitchFamily="34" charset="0"/>
              </a:rPr>
              <a:t>function </a:t>
            </a:r>
            <a:r>
              <a:rPr lang="en-IN" sz="1200" dirty="0" err="1">
                <a:latin typeface="Arial" panose="020B0604020202020204" pitchFamily="34" charset="0"/>
                <a:cs typeface="Arial" panose="020B0604020202020204" pitchFamily="34" charset="0"/>
              </a:rPr>
              <a:t>videocapture</a:t>
            </a: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while (True)</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frame=</a:t>
            </a:r>
            <a:r>
              <a:rPr lang="en-IN" sz="1200" dirty="0" err="1">
                <a:latin typeface="Arial" panose="020B0604020202020204" pitchFamily="34" charset="0"/>
                <a:cs typeface="Arial" panose="020B0604020202020204" pitchFamily="34" charset="0"/>
              </a:rPr>
              <a:t>capture_video_frames</a:t>
            </a:r>
            <a:r>
              <a:rPr lang="en-IN" sz="1200" dirty="0">
                <a:latin typeface="Arial" panose="020B0604020202020204" pitchFamily="34" charset="0"/>
                <a:cs typeface="Arial" panose="020B0604020202020204" pitchFamily="34" charset="0"/>
              </a:rPr>
              <a:t>()</a:t>
            </a:r>
          </a:p>
          <a:p>
            <a:pPr marL="0" indent="0">
              <a:buNone/>
            </a:pPr>
            <a:r>
              <a:rPr lang="en-IN" sz="1200" dirty="0" err="1">
                <a:latin typeface="Arial" panose="020B0604020202020204" pitchFamily="34" charset="0"/>
                <a:cs typeface="Arial" panose="020B0604020202020204" pitchFamily="34" charset="0"/>
              </a:rPr>
              <a:t>save_image</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input_boolean</a:t>
            </a: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faces=</a:t>
            </a:r>
            <a:r>
              <a:rPr lang="en-IN" sz="1200" dirty="0" err="1">
                <a:latin typeface="Arial" panose="020B0604020202020204" pitchFamily="34" charset="0"/>
                <a:cs typeface="Arial" panose="020B0604020202020204" pitchFamily="34" charset="0"/>
              </a:rPr>
              <a:t>capture_face_landmarks</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frame,save_image</a:t>
            </a: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result=</a:t>
            </a:r>
            <a:r>
              <a:rPr lang="en-IN" sz="1200" dirty="0" err="1">
                <a:latin typeface="Arial" panose="020B0604020202020204" pitchFamily="34" charset="0"/>
                <a:cs typeface="Arial" panose="020B0604020202020204" pitchFamily="34" charset="0"/>
              </a:rPr>
              <a:t>faces.compare</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user,faces</a:t>
            </a: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if(result==user)</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visitor=False</a:t>
            </a:r>
          </a:p>
          <a:p>
            <a:pPr marL="0" indent="0">
              <a:buNone/>
            </a:pPr>
            <a:r>
              <a:rPr lang="en-IN" sz="1200" dirty="0" err="1">
                <a:latin typeface="Arial" panose="020B0604020202020204" pitchFamily="34" charset="0"/>
                <a:cs typeface="Arial" panose="020B0604020202020204" pitchFamily="34" charset="0"/>
              </a:rPr>
              <a:t>access_to_infobot</a:t>
            </a:r>
            <a:r>
              <a:rPr lang="en-IN" sz="1200" dirty="0">
                <a:latin typeface="Arial" panose="020B0604020202020204" pitchFamily="34" charset="0"/>
                <a:cs typeface="Arial" panose="020B0604020202020204" pitchFamily="34" charset="0"/>
              </a:rPr>
              <a:t>=true</a:t>
            </a:r>
          </a:p>
          <a:p>
            <a:pPr marL="0" indent="0">
              <a:buNone/>
            </a:pPr>
            <a:r>
              <a:rPr lang="en-IN" sz="1200" dirty="0">
                <a:latin typeface="Arial" panose="020B0604020202020204" pitchFamily="34" charset="0"/>
                <a:cs typeface="Arial" panose="020B0604020202020204" pitchFamily="34" charset="0"/>
              </a:rPr>
              <a:t>question=</a:t>
            </a:r>
            <a:r>
              <a:rPr lang="en-IN" sz="1200" dirty="0" err="1">
                <a:latin typeface="Arial" panose="020B0604020202020204" pitchFamily="34" charset="0"/>
                <a:cs typeface="Arial" panose="020B0604020202020204" pitchFamily="34" charset="0"/>
              </a:rPr>
              <a:t>listen_to_user_speech</a:t>
            </a: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if(question=="Recognize this object")</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object=</a:t>
            </a:r>
            <a:r>
              <a:rPr lang="en-IN" sz="1200" dirty="0" err="1">
                <a:latin typeface="Arial" panose="020B0604020202020204" pitchFamily="34" charset="0"/>
                <a:cs typeface="Arial" panose="020B0604020202020204" pitchFamily="34" charset="0"/>
              </a:rPr>
              <a:t>object_detection</a:t>
            </a:r>
            <a:r>
              <a:rPr lang="en-IN" sz="1200" dirty="0">
                <a:latin typeface="Arial" panose="020B0604020202020204" pitchFamily="34" charset="0"/>
                <a:cs typeface="Arial" panose="020B0604020202020204" pitchFamily="34" charset="0"/>
              </a:rPr>
              <a:t>(frame)</a:t>
            </a:r>
          </a:p>
          <a:p>
            <a:pPr marL="0" indent="0">
              <a:buNone/>
            </a:pPr>
            <a:r>
              <a:rPr lang="en-IN" sz="1200" dirty="0">
                <a:latin typeface="Arial" panose="020B0604020202020204" pitchFamily="34" charset="0"/>
                <a:cs typeface="Arial" panose="020B0604020202020204" pitchFamily="34" charset="0"/>
              </a:rPr>
              <a:t>speak("object is "+object)</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response=infobot(question)</a:t>
            </a:r>
          </a:p>
          <a:p>
            <a:pPr marL="0" indent="0">
              <a:buNone/>
            </a:pPr>
            <a:r>
              <a:rPr lang="en-IN" sz="1200" dirty="0">
                <a:latin typeface="Arial" panose="020B0604020202020204" pitchFamily="34" charset="0"/>
                <a:cs typeface="Arial" panose="020B0604020202020204" pitchFamily="34" charset="0"/>
              </a:rPr>
              <a:t>speak(response)</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else</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visitor=True</a:t>
            </a:r>
          </a:p>
          <a:p>
            <a:pPr marL="0" indent="0">
              <a:buNone/>
            </a:pPr>
            <a:r>
              <a:rPr lang="en-IN" sz="1200" dirty="0">
                <a:latin typeface="Arial" panose="020B0604020202020204" pitchFamily="34" charset="0"/>
                <a:cs typeface="Arial" panose="020B0604020202020204" pitchFamily="34" charset="0"/>
              </a:rPr>
              <a:t>info=</a:t>
            </a:r>
            <a:r>
              <a:rPr lang="en-IN" sz="1200" dirty="0" err="1">
                <a:latin typeface="Arial" panose="020B0604020202020204" pitchFamily="34" charset="0"/>
                <a:cs typeface="Arial" panose="020B0604020202020204" pitchFamily="34" charset="0"/>
              </a:rPr>
              <a:t>gather_visitor_information</a:t>
            </a:r>
            <a:r>
              <a:rPr lang="en-IN" sz="1200" dirty="0">
                <a:latin typeface="Arial" panose="020B0604020202020204" pitchFamily="34" charset="0"/>
                <a:cs typeface="Arial" panose="020B0604020202020204" pitchFamily="34" charset="0"/>
              </a:rPr>
              <a:t>()</a:t>
            </a:r>
          </a:p>
          <a:p>
            <a:pPr marL="0" indent="0">
              <a:buNone/>
            </a:pPr>
            <a:r>
              <a:rPr lang="en-IN" sz="1200" dirty="0" err="1">
                <a:latin typeface="Arial" panose="020B0604020202020204" pitchFamily="34" charset="0"/>
                <a:cs typeface="Arial" panose="020B0604020202020204" pitchFamily="34" charset="0"/>
              </a:rPr>
              <a:t>save_to_database</a:t>
            </a:r>
            <a:r>
              <a:rPr lang="en-IN" sz="1200" dirty="0">
                <a:latin typeface="Arial" panose="020B0604020202020204" pitchFamily="34" charset="0"/>
                <a:cs typeface="Arial" panose="020B0604020202020204" pitchFamily="34" charset="0"/>
              </a:rPr>
              <a:t>(info)</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a:t>
            </a:r>
          </a:p>
          <a:p>
            <a:pPr marL="0" indent="0">
              <a:buNone/>
            </a:pPr>
            <a:endParaRPr lang="en-IN" sz="1200" dirty="0">
              <a:latin typeface="Arial" panose="020B0604020202020204" pitchFamily="34" charset="0"/>
              <a:cs typeface="Arial" panose="020B0604020202020204" pitchFamily="34" charset="0"/>
            </a:endParaRPr>
          </a:p>
          <a:p>
            <a:pPr marL="0" indent="0">
              <a:buNone/>
            </a:pPr>
            <a:endParaRPr lang="en-IN" sz="1200" dirty="0">
              <a:latin typeface="Arial" panose="020B0604020202020204" pitchFamily="34" charset="0"/>
              <a:cs typeface="Arial" panose="020B0604020202020204" pitchFamily="34" charset="0"/>
            </a:endParaRPr>
          </a:p>
        </p:txBody>
      </p:sp>
      <p:pic>
        <p:nvPicPr>
          <p:cNvPr id="4" name="Picture 2">
            <a:extLst>
              <a:ext uri="{FF2B5EF4-FFF2-40B4-BE49-F238E27FC236}">
                <a16:creationId xmlns:a16="http://schemas.microsoft.com/office/drawing/2014/main" id="{D879E131-56FA-133C-13BE-9EC083084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2662" y="828057"/>
            <a:ext cx="1398104" cy="485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82833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6622-29B5-38BB-5C79-80DF9FE24109}"/>
              </a:ext>
            </a:extLst>
          </p:cNvPr>
          <p:cNvSpPr>
            <a:spLocks noGrp="1"/>
          </p:cNvSpPr>
          <p:nvPr>
            <p:ph type="title"/>
          </p:nvPr>
        </p:nvSpPr>
        <p:spPr/>
        <p:txBody>
          <a:bodyPr/>
          <a:lstStyle/>
          <a:p>
            <a:r>
              <a:rPr lang="en-US" dirty="0">
                <a:latin typeface="Arial Black" panose="020B0A04020102020204" pitchFamily="34" charset="0"/>
              </a:rPr>
              <a:t>Pseudo code: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9CDA739-A22C-83B0-037E-1CF3C999996C}"/>
              </a:ext>
            </a:extLst>
          </p:cNvPr>
          <p:cNvSpPr>
            <a:spLocks noGrp="1"/>
          </p:cNvSpPr>
          <p:nvPr>
            <p:ph idx="1"/>
          </p:nvPr>
        </p:nvSpPr>
        <p:spPr>
          <a:xfrm>
            <a:off x="581192" y="1856792"/>
            <a:ext cx="11194041" cy="4777273"/>
          </a:xfrm>
        </p:spPr>
        <p:txBody>
          <a:bodyPr numCol="2">
            <a:normAutofit lnSpcReduction="10000"/>
          </a:bodyPr>
          <a:lstStyle/>
          <a:p>
            <a:pPr marL="0" indent="0">
              <a:buNone/>
            </a:pPr>
            <a:r>
              <a:rPr lang="en-IN" sz="1200" b="1" dirty="0">
                <a:latin typeface="Arial" panose="020B0604020202020204" pitchFamily="34" charset="0"/>
                <a:cs typeface="Arial" panose="020B0604020202020204" pitchFamily="34" charset="0"/>
              </a:rPr>
              <a:t>Face Recognition:</a:t>
            </a:r>
          </a:p>
          <a:p>
            <a:pPr marL="0" indent="0">
              <a:buNone/>
            </a:pPr>
            <a:r>
              <a:rPr lang="en-IN" sz="1200" dirty="0">
                <a:latin typeface="Arial" panose="020B0604020202020204" pitchFamily="34" charset="0"/>
                <a:cs typeface="Arial" panose="020B0604020202020204" pitchFamily="34" charset="0"/>
              </a:rPr>
              <a:t>function </a:t>
            </a:r>
            <a:r>
              <a:rPr lang="en-IN" sz="1200" dirty="0" err="1">
                <a:latin typeface="Arial" panose="020B0604020202020204" pitchFamily="34" charset="0"/>
                <a:cs typeface="Arial" panose="020B0604020202020204" pitchFamily="34" charset="0"/>
              </a:rPr>
              <a:t>capture_face_landmarks</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frame,save</a:t>
            </a: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faces=</a:t>
            </a:r>
            <a:r>
              <a:rPr lang="en-IN" sz="1200" dirty="0" err="1">
                <a:latin typeface="Arial" panose="020B0604020202020204" pitchFamily="34" charset="0"/>
                <a:cs typeface="Arial" panose="020B0604020202020204" pitchFamily="34" charset="0"/>
              </a:rPr>
              <a:t>face_encodings</a:t>
            </a:r>
            <a:r>
              <a:rPr lang="en-IN" sz="1200" dirty="0">
                <a:latin typeface="Arial" panose="020B0604020202020204" pitchFamily="34" charset="0"/>
                <a:cs typeface="Arial" panose="020B0604020202020204" pitchFamily="34" charset="0"/>
              </a:rPr>
              <a:t>(frame)</a:t>
            </a:r>
          </a:p>
          <a:p>
            <a:pPr marL="0" indent="0">
              <a:buNone/>
            </a:pPr>
            <a:r>
              <a:rPr lang="en-IN" sz="1200" dirty="0">
                <a:latin typeface="Arial" panose="020B0604020202020204" pitchFamily="34" charset="0"/>
                <a:cs typeface="Arial" panose="020B0604020202020204" pitchFamily="34" charset="0"/>
              </a:rPr>
              <a:t>if(save)</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err="1">
                <a:latin typeface="Arial" panose="020B0604020202020204" pitchFamily="34" charset="0"/>
                <a:cs typeface="Arial" panose="020B0604020202020204" pitchFamily="34" charset="0"/>
              </a:rPr>
              <a:t>save_to_database</a:t>
            </a:r>
            <a:r>
              <a:rPr lang="en-IN" sz="1200" dirty="0">
                <a:latin typeface="Arial" panose="020B0604020202020204" pitchFamily="34" charset="0"/>
                <a:cs typeface="Arial" panose="020B0604020202020204" pitchFamily="34" charset="0"/>
              </a:rPr>
              <a:t>(faces)</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return faces</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b="1" dirty="0">
                <a:latin typeface="Arial" panose="020B0604020202020204" pitchFamily="34" charset="0"/>
                <a:cs typeface="Arial" panose="020B0604020202020204" pitchFamily="34" charset="0"/>
              </a:rPr>
              <a:t>Object detection:</a:t>
            </a:r>
          </a:p>
          <a:p>
            <a:pPr marL="0" indent="0">
              <a:buNone/>
            </a:pPr>
            <a:r>
              <a:rPr lang="en-IN" sz="1200" dirty="0">
                <a:latin typeface="Arial" panose="020B0604020202020204" pitchFamily="34" charset="0"/>
                <a:cs typeface="Arial" panose="020B0604020202020204" pitchFamily="34" charset="0"/>
              </a:rPr>
              <a:t>function </a:t>
            </a:r>
            <a:r>
              <a:rPr lang="en-IN" sz="1200" dirty="0" err="1">
                <a:latin typeface="Arial" panose="020B0604020202020204" pitchFamily="34" charset="0"/>
                <a:cs typeface="Arial" panose="020B0604020202020204" pitchFamily="34" charset="0"/>
              </a:rPr>
              <a:t>object_detection</a:t>
            </a:r>
            <a:r>
              <a:rPr lang="en-IN" sz="1200" dirty="0">
                <a:latin typeface="Arial" panose="020B0604020202020204" pitchFamily="34" charset="0"/>
                <a:cs typeface="Arial" panose="020B0604020202020204" pitchFamily="34" charset="0"/>
              </a:rPr>
              <a:t>(frame)</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model=</a:t>
            </a:r>
            <a:r>
              <a:rPr lang="en-IN" sz="1200" dirty="0" err="1">
                <a:latin typeface="Arial" panose="020B0604020202020204" pitchFamily="34" charset="0"/>
                <a:cs typeface="Arial" panose="020B0604020202020204" pitchFamily="34" charset="0"/>
              </a:rPr>
              <a:t>model.load</a:t>
            </a:r>
            <a:r>
              <a:rPr lang="en-IN" sz="1200" dirty="0">
                <a:latin typeface="Arial" panose="020B0604020202020204" pitchFamily="34" charset="0"/>
                <a:cs typeface="Arial" panose="020B0604020202020204" pitchFamily="34" charset="0"/>
              </a:rPr>
              <a:t>("yolov5")</a:t>
            </a:r>
          </a:p>
          <a:p>
            <a:pPr marL="0" indent="0">
              <a:buNone/>
            </a:pPr>
            <a:r>
              <a:rPr lang="en-IN" sz="1200" dirty="0">
                <a:latin typeface="Arial" panose="020B0604020202020204" pitchFamily="34" charset="0"/>
                <a:cs typeface="Arial" panose="020B0604020202020204" pitchFamily="34" charset="0"/>
              </a:rPr>
              <a:t>object=</a:t>
            </a:r>
            <a:r>
              <a:rPr lang="en-IN" sz="1200" dirty="0" err="1">
                <a:latin typeface="Arial" panose="020B0604020202020204" pitchFamily="34" charset="0"/>
                <a:cs typeface="Arial" panose="020B0604020202020204" pitchFamily="34" charset="0"/>
              </a:rPr>
              <a:t>YOLO_model_find_object</a:t>
            </a:r>
            <a:r>
              <a:rPr lang="en-IN" sz="1200" dirty="0">
                <a:latin typeface="Arial" panose="020B0604020202020204" pitchFamily="34" charset="0"/>
                <a:cs typeface="Arial" panose="020B0604020202020204" pitchFamily="34" charset="0"/>
              </a:rPr>
              <a:t>(frame)</a:t>
            </a:r>
          </a:p>
          <a:p>
            <a:pPr marL="0" indent="0">
              <a:buNone/>
            </a:pPr>
            <a:r>
              <a:rPr lang="en-IN" sz="1200" dirty="0">
                <a:latin typeface="Arial" panose="020B0604020202020204" pitchFamily="34" charset="0"/>
                <a:cs typeface="Arial" panose="020B0604020202020204" pitchFamily="34" charset="0"/>
              </a:rPr>
              <a:t>return object</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b="1" dirty="0">
                <a:latin typeface="Arial" panose="020B0604020202020204" pitchFamily="34" charset="0"/>
                <a:cs typeface="Arial" panose="020B0604020202020204" pitchFamily="34" charset="0"/>
              </a:rPr>
              <a:t>Chatbot:</a:t>
            </a:r>
          </a:p>
          <a:p>
            <a:pPr marL="0" indent="0">
              <a:buNone/>
            </a:pPr>
            <a:r>
              <a:rPr lang="en-IN" sz="1200" dirty="0">
                <a:latin typeface="Arial" panose="020B0604020202020204" pitchFamily="34" charset="0"/>
                <a:cs typeface="Arial" panose="020B0604020202020204" pitchFamily="34" charset="0"/>
              </a:rPr>
              <a:t>function infobot(question)</a:t>
            </a:r>
          </a:p>
          <a:p>
            <a:pPr marL="0" indent="0">
              <a:buNone/>
            </a:pP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bot=</a:t>
            </a:r>
            <a:r>
              <a:rPr lang="en-IN" sz="1200" dirty="0" err="1">
                <a:latin typeface="Arial" panose="020B0604020202020204" pitchFamily="34" charset="0"/>
                <a:cs typeface="Arial" panose="020B0604020202020204" pitchFamily="34" charset="0"/>
              </a:rPr>
              <a:t>chatgpt</a:t>
            </a:r>
            <a:r>
              <a:rPr lang="en-IN" sz="1200" dirty="0">
                <a:latin typeface="Arial" panose="020B0604020202020204" pitchFamily="34" charset="0"/>
                <a:cs typeface="Arial" panose="020B0604020202020204" pitchFamily="34" charset="0"/>
              </a:rPr>
              <a:t>()</a:t>
            </a:r>
          </a:p>
          <a:p>
            <a:pPr marL="0" indent="0">
              <a:buNone/>
            </a:pPr>
            <a:r>
              <a:rPr lang="en-IN" sz="1200" dirty="0">
                <a:latin typeface="Arial" panose="020B0604020202020204" pitchFamily="34" charset="0"/>
                <a:cs typeface="Arial" panose="020B0604020202020204" pitchFamily="34" charset="0"/>
              </a:rPr>
              <a:t>response=</a:t>
            </a:r>
            <a:r>
              <a:rPr lang="en-IN" sz="1200" dirty="0" err="1">
                <a:latin typeface="Arial" panose="020B0604020202020204" pitchFamily="34" charset="0"/>
                <a:cs typeface="Arial" panose="020B0604020202020204" pitchFamily="34" charset="0"/>
              </a:rPr>
              <a:t>bot.get_result</a:t>
            </a:r>
            <a:r>
              <a:rPr lang="en-IN" sz="1200" dirty="0">
                <a:latin typeface="Arial" panose="020B0604020202020204" pitchFamily="34" charset="0"/>
                <a:cs typeface="Arial" panose="020B0604020202020204" pitchFamily="34" charset="0"/>
              </a:rPr>
              <a:t>(question)</a:t>
            </a:r>
          </a:p>
          <a:p>
            <a:pPr marL="0" indent="0">
              <a:buNone/>
            </a:pPr>
            <a:r>
              <a:rPr lang="en-IN" sz="1200" dirty="0">
                <a:latin typeface="Arial" panose="020B0604020202020204" pitchFamily="34" charset="0"/>
                <a:cs typeface="Arial" panose="020B0604020202020204" pitchFamily="34" charset="0"/>
              </a:rPr>
              <a:t>return response</a:t>
            </a:r>
          </a:p>
          <a:p>
            <a:pPr marL="0" indent="0">
              <a:buNone/>
            </a:pPr>
            <a:r>
              <a:rPr lang="en-IN" sz="1200" dirty="0">
                <a:latin typeface="Arial" panose="020B0604020202020204" pitchFamily="34" charset="0"/>
                <a:cs typeface="Arial" panose="020B0604020202020204" pitchFamily="34" charset="0"/>
              </a:rPr>
              <a:t>}</a:t>
            </a:r>
          </a:p>
          <a:p>
            <a:pPr marL="0" indent="0">
              <a:buNone/>
            </a:pPr>
            <a:endParaRPr lang="en-IN" sz="1200" dirty="0">
              <a:latin typeface="Arial" panose="020B0604020202020204" pitchFamily="34" charset="0"/>
              <a:cs typeface="Arial" panose="020B0604020202020204" pitchFamily="34" charset="0"/>
            </a:endParaRPr>
          </a:p>
        </p:txBody>
      </p:sp>
      <p:pic>
        <p:nvPicPr>
          <p:cNvPr id="4" name="Picture 2">
            <a:extLst>
              <a:ext uri="{FF2B5EF4-FFF2-40B4-BE49-F238E27FC236}">
                <a16:creationId xmlns:a16="http://schemas.microsoft.com/office/drawing/2014/main" id="{A4378BC7-03AC-16BE-4F37-9E7B83A02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70" y="769122"/>
            <a:ext cx="1398104" cy="38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18154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0FE1-5E94-583B-01D7-A66F83F97DEA}"/>
              </a:ext>
            </a:extLst>
          </p:cNvPr>
          <p:cNvSpPr>
            <a:spLocks noGrp="1"/>
          </p:cNvSpPr>
          <p:nvPr>
            <p:ph type="title" idx="4294967295"/>
          </p:nvPr>
        </p:nvSpPr>
        <p:spPr>
          <a:xfrm>
            <a:off x="0" y="730250"/>
            <a:ext cx="11029950" cy="4402138"/>
          </a:xfrm>
        </p:spPr>
        <p:txBody>
          <a:bodyPr>
            <a:noAutofit/>
          </a:bodyPr>
          <a:lstStyle/>
          <a:p>
            <a:pPr algn="ctr">
              <a:lnSpc>
                <a:spcPct val="100000"/>
              </a:lnSpc>
              <a:spcBef>
                <a:spcPts val="100"/>
              </a:spcBef>
            </a:pPr>
            <a:r>
              <a:rPr lang="en-US" sz="4000" b="1" spc="-300" dirty="0">
                <a:solidFill>
                  <a:schemeClr val="accent2"/>
                </a:solidFill>
                <a:latin typeface="Trebuchet MS"/>
                <a:cs typeface="Trebuchet MS"/>
              </a:rPr>
              <a:t>Infobot -</a:t>
            </a:r>
            <a:br>
              <a:rPr lang="en-US" sz="4000" spc="-300" dirty="0">
                <a:solidFill>
                  <a:schemeClr val="accent2"/>
                </a:solidFill>
                <a:latin typeface="Trebuchet MS"/>
                <a:cs typeface="Trebuchet MS"/>
              </a:rPr>
            </a:br>
            <a:r>
              <a:rPr lang="en-US" sz="4000" b="1" spc="-300" dirty="0">
                <a:solidFill>
                  <a:schemeClr val="accent2"/>
                </a:solidFill>
                <a:latin typeface="Trebuchet MS"/>
                <a:cs typeface="Trebuchet MS"/>
              </a:rPr>
              <a:t>A Robot </a:t>
            </a:r>
            <a:r>
              <a:rPr lang="en-US" sz="4000" b="1" spc="-300" dirty="0">
                <a:solidFill>
                  <a:schemeClr val="accent2"/>
                </a:solidFill>
                <a:latin typeface="Arial" panose="020B0604020202020204" pitchFamily="34" charset="0"/>
                <a:cs typeface="Arial" panose="020B0604020202020204" pitchFamily="34" charset="0"/>
              </a:rPr>
              <a:t>that</a:t>
            </a:r>
            <a:r>
              <a:rPr lang="en-US" sz="4000" b="1" spc="-300" dirty="0">
                <a:solidFill>
                  <a:schemeClr val="accent2"/>
                </a:solidFill>
                <a:latin typeface="Trebuchet MS"/>
                <a:cs typeface="Trebuchet MS"/>
              </a:rPr>
              <a:t> recognizes objects/faces and</a:t>
            </a:r>
            <a:br>
              <a:rPr lang="en-US" sz="4000" spc="-300" dirty="0">
                <a:solidFill>
                  <a:schemeClr val="accent2"/>
                </a:solidFill>
                <a:latin typeface="Trebuchet MS"/>
                <a:cs typeface="Trebuchet MS"/>
              </a:rPr>
            </a:br>
            <a:r>
              <a:rPr lang="en-US" sz="4000" b="1" spc="-300" dirty="0">
                <a:solidFill>
                  <a:schemeClr val="accent2"/>
                </a:solidFill>
                <a:latin typeface="Trebuchet MS"/>
                <a:cs typeface="Trebuchet MS"/>
              </a:rPr>
              <a:t>extracts information about them.</a:t>
            </a:r>
            <a:br>
              <a:rPr lang="en-US" sz="4000" spc="-300" dirty="0">
                <a:latin typeface="Trebuchet MS"/>
                <a:cs typeface="Trebuchet MS"/>
              </a:rPr>
            </a:br>
            <a:endParaRPr lang="en-IN" sz="4000" dirty="0"/>
          </a:p>
        </p:txBody>
      </p:sp>
      <p:pic>
        <p:nvPicPr>
          <p:cNvPr id="5" name="object 6">
            <a:extLst>
              <a:ext uri="{FF2B5EF4-FFF2-40B4-BE49-F238E27FC236}">
                <a16:creationId xmlns:a16="http://schemas.microsoft.com/office/drawing/2014/main" id="{C24D4641-C389-4F35-62C7-0C9C62533D28}"/>
              </a:ext>
            </a:extLst>
          </p:cNvPr>
          <p:cNvPicPr/>
          <p:nvPr/>
        </p:nvPicPr>
        <p:blipFill>
          <a:blip r:embed="rId2" cstate="print"/>
          <a:stretch>
            <a:fillRect/>
          </a:stretch>
        </p:blipFill>
        <p:spPr>
          <a:xfrm>
            <a:off x="818890" y="730250"/>
            <a:ext cx="8566180" cy="890732"/>
          </a:xfrm>
          <a:prstGeom prst="rect">
            <a:avLst/>
          </a:prstGeom>
        </p:spPr>
      </p:pic>
    </p:spTree>
    <p:extLst>
      <p:ext uri="{BB962C8B-B14F-4D97-AF65-F5344CB8AC3E}">
        <p14:creationId xmlns:p14="http://schemas.microsoft.com/office/powerpoint/2010/main" val="3648324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F4E2-F484-45E9-881F-392E8335E7AB}"/>
              </a:ext>
            </a:extLst>
          </p:cNvPr>
          <p:cNvSpPr>
            <a:spLocks noGrp="1"/>
          </p:cNvSpPr>
          <p:nvPr>
            <p:ph type="title"/>
          </p:nvPr>
        </p:nvSpPr>
        <p:spPr/>
        <p:txBody>
          <a:bodyPr>
            <a:normAutofit/>
          </a:bodyPr>
          <a:lstStyle/>
          <a:p>
            <a:r>
              <a:rPr lang="en-US" sz="4800" dirty="0"/>
              <a:t>RESULTS</a:t>
            </a:r>
          </a:p>
        </p:txBody>
      </p:sp>
      <p:sp>
        <p:nvSpPr>
          <p:cNvPr id="3" name="Content Placeholder 2">
            <a:extLst>
              <a:ext uri="{FF2B5EF4-FFF2-40B4-BE49-F238E27FC236}">
                <a16:creationId xmlns:a16="http://schemas.microsoft.com/office/drawing/2014/main" id="{7D479F85-57C7-4D5E-B614-5AAFDAA2BCA6}"/>
              </a:ext>
            </a:extLst>
          </p:cNvPr>
          <p:cNvSpPr>
            <a:spLocks noGrp="1"/>
          </p:cNvSpPr>
          <p:nvPr>
            <p:ph idx="1"/>
          </p:nvPr>
        </p:nvSpPr>
        <p:spPr>
          <a:xfrm>
            <a:off x="581192" y="2180496"/>
            <a:ext cx="11029615" cy="4145489"/>
          </a:xfrm>
        </p:spPr>
        <p:txBody>
          <a:bodyPr/>
          <a:lstStyle/>
          <a:p>
            <a:endParaRPr lang="en-US" dirty="0"/>
          </a:p>
          <a:p>
            <a:endParaRPr lang="en-US" dirty="0"/>
          </a:p>
          <a:p>
            <a:endParaRPr lang="en-US" dirty="0"/>
          </a:p>
          <a:p>
            <a:endParaRPr lang="en-US" dirty="0"/>
          </a:p>
          <a:p>
            <a:endParaRPr lang="en-US" dirty="0"/>
          </a:p>
          <a:p>
            <a:endParaRPr lang="en-US" dirty="0"/>
          </a:p>
          <a:p>
            <a:r>
              <a:rPr lang="en-US" dirty="0"/>
              <a:t>User Identifies as Known</a:t>
            </a:r>
          </a:p>
          <a:p>
            <a:r>
              <a:rPr lang="en-US" dirty="0"/>
              <a:t>Visitor Detected main to user</a:t>
            </a:r>
          </a:p>
          <a:p>
            <a:r>
              <a:rPr lang="en-US" dirty="0"/>
              <a:t>Information </a:t>
            </a:r>
          </a:p>
        </p:txBody>
      </p:sp>
      <p:pic>
        <p:nvPicPr>
          <p:cNvPr id="4" name="Picture 3">
            <a:extLst>
              <a:ext uri="{FF2B5EF4-FFF2-40B4-BE49-F238E27FC236}">
                <a16:creationId xmlns:a16="http://schemas.microsoft.com/office/drawing/2014/main" id="{ED95DF0E-B258-D3F5-6847-9A4234E4C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95" y="2307272"/>
            <a:ext cx="2828290" cy="2243455"/>
          </a:xfrm>
          <a:prstGeom prst="rect">
            <a:avLst/>
          </a:prstGeom>
        </p:spPr>
      </p:pic>
      <p:pic>
        <p:nvPicPr>
          <p:cNvPr id="5" name="Picture 4">
            <a:extLst>
              <a:ext uri="{FF2B5EF4-FFF2-40B4-BE49-F238E27FC236}">
                <a16:creationId xmlns:a16="http://schemas.microsoft.com/office/drawing/2014/main" id="{5A662076-D66E-4CFC-C0E2-AD633CB8B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2614" y="2307272"/>
            <a:ext cx="2343150" cy="2839385"/>
          </a:xfrm>
          <a:prstGeom prst="rect">
            <a:avLst/>
          </a:prstGeom>
        </p:spPr>
      </p:pic>
      <p:pic>
        <p:nvPicPr>
          <p:cNvPr id="6" name="Picture 5">
            <a:extLst>
              <a:ext uri="{FF2B5EF4-FFF2-40B4-BE49-F238E27FC236}">
                <a16:creationId xmlns:a16="http://schemas.microsoft.com/office/drawing/2014/main" id="{DFEEA469-63DC-920C-54D4-B53E07635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2556" y="2764703"/>
            <a:ext cx="3270250" cy="1577975"/>
          </a:xfrm>
          <a:prstGeom prst="rect">
            <a:avLst/>
          </a:prstGeom>
        </p:spPr>
      </p:pic>
      <p:pic>
        <p:nvPicPr>
          <p:cNvPr id="7" name="Picture 2">
            <a:extLst>
              <a:ext uri="{FF2B5EF4-FFF2-40B4-BE49-F238E27FC236}">
                <a16:creationId xmlns:a16="http://schemas.microsoft.com/office/drawing/2014/main" id="{0D347930-D1A2-3E8C-696F-8042E66AD1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8917" y="828057"/>
            <a:ext cx="1398104" cy="46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79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41FB-B9C3-9215-111A-434A36AC05F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257AAA2-C58F-1AB5-88DD-36AFCA52C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37" y="2425844"/>
            <a:ext cx="2700655" cy="2139315"/>
          </a:xfrm>
          <a:prstGeom prst="rect">
            <a:avLst/>
          </a:prstGeom>
        </p:spPr>
      </p:pic>
      <p:pic>
        <p:nvPicPr>
          <p:cNvPr id="5" name="Content Placeholder 4">
            <a:extLst>
              <a:ext uri="{FF2B5EF4-FFF2-40B4-BE49-F238E27FC236}">
                <a16:creationId xmlns:a16="http://schemas.microsoft.com/office/drawing/2014/main" id="{033D6F08-9204-1750-AE9B-B82D4222D8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40378" y="2713753"/>
            <a:ext cx="3133616" cy="1713124"/>
          </a:xfrm>
          <a:prstGeom prst="rect">
            <a:avLst/>
          </a:prstGeom>
        </p:spPr>
      </p:pic>
      <p:sp>
        <p:nvSpPr>
          <p:cNvPr id="7" name="TextBox 6">
            <a:extLst>
              <a:ext uri="{FF2B5EF4-FFF2-40B4-BE49-F238E27FC236}">
                <a16:creationId xmlns:a16="http://schemas.microsoft.com/office/drawing/2014/main" id="{0B2255CC-773B-664E-4E24-9899A2CA3CFD}"/>
              </a:ext>
            </a:extLst>
          </p:cNvPr>
          <p:cNvSpPr txBox="1"/>
          <p:nvPr/>
        </p:nvSpPr>
        <p:spPr>
          <a:xfrm>
            <a:off x="1901537" y="4998484"/>
            <a:ext cx="6097384" cy="646331"/>
          </a:xfrm>
          <a:prstGeom prst="rect">
            <a:avLst/>
          </a:prstGeom>
          <a:noFill/>
        </p:spPr>
        <p:txBody>
          <a:bodyPr wrap="square">
            <a:spAutoFit/>
          </a:bodyPr>
          <a:lstStyle/>
          <a:p>
            <a:pPr marL="285750" indent="-285750">
              <a:buFont typeface="Arial" panose="020B0604020202020204" pitchFamily="34" charset="0"/>
              <a:buChar char="•"/>
            </a:pPr>
            <a:r>
              <a:rPr lang="en-US" dirty="0"/>
              <a:t>Objection Detection and Recognition</a:t>
            </a:r>
          </a:p>
          <a:p>
            <a:pPr marL="285750" indent="-285750">
              <a:buFont typeface="Arial" panose="020B0604020202020204" pitchFamily="34" charset="0"/>
              <a:buChar char="•"/>
            </a:pPr>
            <a:r>
              <a:rPr lang="en-US" dirty="0"/>
              <a:t>Infobot feature activated</a:t>
            </a:r>
          </a:p>
        </p:txBody>
      </p:sp>
      <p:pic>
        <p:nvPicPr>
          <p:cNvPr id="8" name="Picture 2">
            <a:extLst>
              <a:ext uri="{FF2B5EF4-FFF2-40B4-BE49-F238E27FC236}">
                <a16:creationId xmlns:a16="http://schemas.microsoft.com/office/drawing/2014/main" id="{359BA474-4B10-E457-3A16-24735F2BF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5790" y="910439"/>
            <a:ext cx="1398104" cy="47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A4C9-747E-E788-5CB8-479A19D69BF3}"/>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616B03E-0FF6-F4DA-28EF-FBBE0EB2588A}"/>
              </a:ext>
            </a:extLst>
          </p:cNvPr>
          <p:cNvSpPr>
            <a:spLocks noGrp="1"/>
          </p:cNvSpPr>
          <p:nvPr>
            <p:ph idx="1"/>
          </p:nvPr>
        </p:nvSpPr>
        <p:spPr>
          <a:xfrm>
            <a:off x="581192" y="2180497"/>
            <a:ext cx="11029615" cy="2512802"/>
          </a:xfrm>
        </p:spPr>
        <p:txBody>
          <a:bodyPr>
            <a:normAutofit/>
          </a:bodyPr>
          <a:lstStyle/>
          <a:p>
            <a:pPr marL="0" indent="0" algn="just">
              <a:buNone/>
            </a:pPr>
            <a:r>
              <a:rPr lang="en-US" sz="1600" spc="-10" dirty="0">
                <a:solidFill>
                  <a:schemeClr val="tx1"/>
                </a:solidFill>
                <a:latin typeface="Arial" panose="020B0604020202020204" pitchFamily="34" charset="0"/>
                <a:cs typeface="Arial" panose="020B0604020202020204" pitchFamily="34" charset="0"/>
              </a:rPr>
              <a:t>In conclusion, the development of intelligent robots with speech, object, and face recognition capabilities marks a significant stride in human-robot interactions. By addressing challenges in technology integration and privacy concerns, this project lays the groundwork for enhanced user experiences across diverse domains. The potential applications of such innovations extend to sectors like retail, healthcare, and hospitality, promising a future where robots seamlessly augment human activities while respecting privacy and user preferences.</a:t>
            </a:r>
          </a:p>
          <a:p>
            <a:pPr marL="0" indent="0" algn="just">
              <a:buNone/>
            </a:pPr>
            <a:endParaRPr lang="en-IN" dirty="0">
              <a:latin typeface="Arial" panose="020B0604020202020204" pitchFamily="34" charset="0"/>
              <a:cs typeface="Arial" panose="020B0604020202020204" pitchFamily="34" charset="0"/>
            </a:endParaRPr>
          </a:p>
        </p:txBody>
      </p:sp>
      <p:pic>
        <p:nvPicPr>
          <p:cNvPr id="4" name="Picture 2">
            <a:extLst>
              <a:ext uri="{FF2B5EF4-FFF2-40B4-BE49-F238E27FC236}">
                <a16:creationId xmlns:a16="http://schemas.microsoft.com/office/drawing/2014/main" id="{30923398-FE08-63AC-7590-6DF806F52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2539" y="828057"/>
            <a:ext cx="1398104" cy="493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21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AA7C570-1ECE-061F-BB27-588E483DA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C702D-8FD1-49AB-CEB2-AD0F06481742}"/>
              </a:ext>
            </a:extLst>
          </p:cNvPr>
          <p:cNvSpPr txBox="1"/>
          <p:nvPr/>
        </p:nvSpPr>
        <p:spPr>
          <a:xfrm>
            <a:off x="1026367" y="2281443"/>
            <a:ext cx="10226351" cy="2565511"/>
          </a:xfrm>
          <a:prstGeom prst="rect">
            <a:avLst/>
          </a:prstGeom>
          <a:noFill/>
        </p:spPr>
        <p:txBody>
          <a:bodyPr wrap="square">
            <a:spAutoFit/>
          </a:bodyPr>
          <a:lstStyle/>
          <a:p>
            <a:pPr marL="12065" marR="5080" algn="just">
              <a:lnSpc>
                <a:spcPct val="114999"/>
              </a:lnSpc>
              <a:spcBef>
                <a:spcPts val="100"/>
              </a:spcBef>
              <a:tabLst>
                <a:tab pos="386715" algn="l"/>
              </a:tabLst>
            </a:pPr>
            <a:endParaRPr lang="en-US" sz="2000" dirty="0">
              <a:latin typeface="Arial MT"/>
              <a:cs typeface="Arial MT"/>
            </a:endParaRPr>
          </a:p>
          <a:p>
            <a:pPr marL="12065" marR="5080" algn="just">
              <a:lnSpc>
                <a:spcPct val="114999"/>
              </a:lnSpc>
              <a:spcBef>
                <a:spcPts val="100"/>
              </a:spcBef>
              <a:tabLst>
                <a:tab pos="386715" algn="l"/>
              </a:tabLst>
            </a:pPr>
            <a:endParaRPr lang="en-US" sz="2000" dirty="0">
              <a:latin typeface="Arial MT"/>
              <a:cs typeface="Arial MT"/>
            </a:endParaRPr>
          </a:p>
          <a:p>
            <a:pPr marL="12065" marR="5080" algn="just">
              <a:lnSpc>
                <a:spcPct val="114999"/>
              </a:lnSpc>
              <a:spcBef>
                <a:spcPts val="100"/>
              </a:spcBef>
              <a:tabLst>
                <a:tab pos="386715" algn="l"/>
              </a:tabLst>
            </a:pPr>
            <a:r>
              <a:rPr lang="en-US" sz="2000" dirty="0">
                <a:latin typeface="Arial MT"/>
                <a:cs typeface="Arial MT"/>
              </a:rPr>
              <a:t>Introducing a groundbreaking project: an intelligent robot equipped with speech, object, and face recognition capabilities. This innovative system aims to engage users in friendly conversations while identifying objects and faces, enhancing user experiences across various domains. With advanced technology and user-centric design, it promises to redefine human-robot interactions.</a:t>
            </a:r>
          </a:p>
        </p:txBody>
      </p:sp>
      <p:sp>
        <p:nvSpPr>
          <p:cNvPr id="5" name="TextBox 4">
            <a:extLst>
              <a:ext uri="{FF2B5EF4-FFF2-40B4-BE49-F238E27FC236}">
                <a16:creationId xmlns:a16="http://schemas.microsoft.com/office/drawing/2014/main" id="{76B164C5-6DAC-F4E8-20D1-8A6E2E30B9D3}"/>
              </a:ext>
            </a:extLst>
          </p:cNvPr>
          <p:cNvSpPr txBox="1"/>
          <p:nvPr/>
        </p:nvSpPr>
        <p:spPr>
          <a:xfrm>
            <a:off x="1026367" y="1210261"/>
            <a:ext cx="5748506" cy="1446550"/>
          </a:xfrm>
          <a:prstGeom prst="rect">
            <a:avLst/>
          </a:prstGeom>
          <a:noFill/>
        </p:spPr>
        <p:txBody>
          <a:bodyPr wrap="square">
            <a:spAutoFit/>
          </a:bodyPr>
          <a:lstStyle/>
          <a:p>
            <a:endParaRPr lang="en-IN" sz="4400" spc="-150" dirty="0">
              <a:solidFill>
                <a:schemeClr val="accent2"/>
              </a:solidFill>
              <a:latin typeface="Arial Black" panose="020B0A04020102020204" pitchFamily="34" charset="0"/>
            </a:endParaRPr>
          </a:p>
          <a:p>
            <a:r>
              <a:rPr lang="en-IN" sz="4400" spc="-150" dirty="0">
                <a:solidFill>
                  <a:schemeClr val="accent2"/>
                </a:solidFill>
                <a:latin typeface="Arial Black" panose="020B0A04020102020204" pitchFamily="34" charset="0"/>
              </a:rPr>
              <a:t>Introduction</a:t>
            </a:r>
            <a:r>
              <a:rPr lang="en-IN" sz="4400" spc="-150" dirty="0">
                <a:solidFill>
                  <a:schemeClr val="accent2"/>
                </a:solidFill>
              </a:rPr>
              <a:t>:</a:t>
            </a:r>
            <a:endParaRPr lang="en-IN" sz="4400" dirty="0">
              <a:solidFill>
                <a:schemeClr val="accent2"/>
              </a:solidFill>
            </a:endParaRPr>
          </a:p>
        </p:txBody>
      </p:sp>
      <p:pic>
        <p:nvPicPr>
          <p:cNvPr id="2" name="object 6">
            <a:extLst>
              <a:ext uri="{FF2B5EF4-FFF2-40B4-BE49-F238E27FC236}">
                <a16:creationId xmlns:a16="http://schemas.microsoft.com/office/drawing/2014/main" id="{571ED342-E893-91B4-B4FC-D82349EB207D}"/>
              </a:ext>
            </a:extLst>
          </p:cNvPr>
          <p:cNvPicPr/>
          <p:nvPr/>
        </p:nvPicPr>
        <p:blipFill>
          <a:blip r:embed="rId2" cstate="print"/>
          <a:stretch>
            <a:fillRect/>
          </a:stretch>
        </p:blipFill>
        <p:spPr>
          <a:xfrm>
            <a:off x="1026367" y="690041"/>
            <a:ext cx="8440188" cy="738699"/>
          </a:xfrm>
          <a:prstGeom prst="rect">
            <a:avLst/>
          </a:prstGeom>
        </p:spPr>
      </p:pic>
    </p:spTree>
    <p:extLst>
      <p:ext uri="{BB962C8B-B14F-4D97-AF65-F5344CB8AC3E}">
        <p14:creationId xmlns:p14="http://schemas.microsoft.com/office/powerpoint/2010/main" val="281644482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B96B-439B-6D95-8E28-6E0D354E9FD2}"/>
              </a:ext>
            </a:extLst>
          </p:cNvPr>
          <p:cNvSpPr>
            <a:spLocks noGrp="1"/>
          </p:cNvSpPr>
          <p:nvPr>
            <p:ph type="title"/>
          </p:nvPr>
        </p:nvSpPr>
        <p:spPr/>
        <p:txBody>
          <a:bodyPr/>
          <a:lstStyle/>
          <a:p>
            <a:r>
              <a:rPr lang="en-IN" dirty="0">
                <a:latin typeface="Arial Black" panose="020B0A04020102020204" pitchFamily="34" charset="0"/>
              </a:rPr>
              <a:t>EXISTING SYSTEM:</a:t>
            </a:r>
          </a:p>
        </p:txBody>
      </p:sp>
      <p:sp>
        <p:nvSpPr>
          <p:cNvPr id="4" name="TextBox 3">
            <a:extLst>
              <a:ext uri="{FF2B5EF4-FFF2-40B4-BE49-F238E27FC236}">
                <a16:creationId xmlns:a16="http://schemas.microsoft.com/office/drawing/2014/main" id="{12DAE444-4663-7042-2770-EAEE80851DFF}"/>
              </a:ext>
            </a:extLst>
          </p:cNvPr>
          <p:cNvSpPr txBox="1"/>
          <p:nvPr/>
        </p:nvSpPr>
        <p:spPr>
          <a:xfrm>
            <a:off x="671804" y="2418032"/>
            <a:ext cx="10468947" cy="2862322"/>
          </a:xfrm>
          <a:prstGeom prst="rect">
            <a:avLst/>
          </a:prstGeom>
          <a:noFill/>
        </p:spPr>
        <p:txBody>
          <a:bodyPr wrap="square">
            <a:spAutoFit/>
          </a:bodyPr>
          <a:lstStyle/>
          <a:p>
            <a:pPr algn="just"/>
            <a:r>
              <a:rPr lang="en-IN" dirty="0"/>
              <a:t>The existing system of Chatbots, however, encounters hurdles when it comes to attaining humanlike communications owing to the zero contextual comprehension and no emotional Intelligence. The fuzzy and difficult nature of the questions and data, thus, negatively affects the response rates. Prejudice and privacy</a:t>
            </a:r>
          </a:p>
          <a:p>
            <a:pPr algn="just"/>
            <a:r>
              <a:rPr lang="en-IN" dirty="0"/>
              <a:t>invitations must be </a:t>
            </a:r>
            <a:r>
              <a:rPr lang="en-IN" dirty="0">
                <a:latin typeface="Arial" panose="020B0604020202020204" pitchFamily="34" charset="0"/>
                <a:cs typeface="Arial" panose="020B0604020202020204" pitchFamily="34" charset="0"/>
              </a:rPr>
              <a:t>carefully</a:t>
            </a:r>
            <a:r>
              <a:rPr lang="en-IN" dirty="0"/>
              <a:t> considered before anonymization. Bridging multi-turn communication issues and filling in the language gaps are very significant. The </a:t>
            </a:r>
            <a:r>
              <a:rPr lang="en-IN" dirty="0" err="1"/>
              <a:t>misjudgment</a:t>
            </a:r>
            <a:r>
              <a:rPr lang="en-IN" dirty="0"/>
              <a:t>, concerns of privacy, and looming of ethics with facial recognition technology like biases are the issues that may be compromising its implementation. Real-time object identification in computer vision remains challenging, with problems of accuracy improvement, speed, and scalability. Visitor monitoring systems may deal with privacy and accuracy problems even with the complexity in the case of their (visitor monitoring systems) Integration. The prospect of universal adoption of biometric systems is, beyond doubt, fraught with the problem of safeguarding security as well as privacy.</a:t>
            </a:r>
          </a:p>
        </p:txBody>
      </p:sp>
      <p:pic>
        <p:nvPicPr>
          <p:cNvPr id="5" name="Picture 2">
            <a:extLst>
              <a:ext uri="{FF2B5EF4-FFF2-40B4-BE49-F238E27FC236}">
                <a16:creationId xmlns:a16="http://schemas.microsoft.com/office/drawing/2014/main" id="{A2F9018B-045A-6FD3-E744-E2B1684C9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839" y="842825"/>
            <a:ext cx="1398104" cy="38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61183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0522-2064-AAEF-1723-E55CDD4BFBFC}"/>
              </a:ext>
            </a:extLst>
          </p:cNvPr>
          <p:cNvSpPr>
            <a:spLocks noGrp="1"/>
          </p:cNvSpPr>
          <p:nvPr>
            <p:ph type="title"/>
          </p:nvPr>
        </p:nvSpPr>
        <p:spPr/>
        <p:txBody>
          <a:bodyPr/>
          <a:lstStyle/>
          <a:p>
            <a:r>
              <a:rPr lang="en-IN" dirty="0">
                <a:latin typeface="Arial Black" panose="020B0A04020102020204" pitchFamily="34" charset="0"/>
              </a:rPr>
              <a:t>PROPOSED SYSTEM:</a:t>
            </a:r>
          </a:p>
        </p:txBody>
      </p:sp>
      <p:sp>
        <p:nvSpPr>
          <p:cNvPr id="4" name="TextBox 3">
            <a:extLst>
              <a:ext uri="{FF2B5EF4-FFF2-40B4-BE49-F238E27FC236}">
                <a16:creationId xmlns:a16="http://schemas.microsoft.com/office/drawing/2014/main" id="{8BEE1292-92EF-FF50-B511-06A234704D05}"/>
              </a:ext>
            </a:extLst>
          </p:cNvPr>
          <p:cNvSpPr txBox="1"/>
          <p:nvPr/>
        </p:nvSpPr>
        <p:spPr>
          <a:xfrm>
            <a:off x="575894" y="2690336"/>
            <a:ext cx="10077061"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Developing a conversational robot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Innovative System to engage in friendly conversations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Enhancing user experiences in various functionalities like Speech, Object detection, face  recognition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Enhancing the user with a Visitor Tracking system </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CF1F354-CC55-2B2F-120D-A0920CC1A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903" y="729658"/>
            <a:ext cx="1398104" cy="50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1288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C097-6564-70FB-4485-F558D76A441F}"/>
              </a:ext>
            </a:extLst>
          </p:cNvPr>
          <p:cNvSpPr>
            <a:spLocks noGrp="1"/>
          </p:cNvSpPr>
          <p:nvPr>
            <p:ph type="title"/>
          </p:nvPr>
        </p:nvSpPr>
        <p:spPr/>
        <p:txBody>
          <a:bodyPr/>
          <a:lstStyle/>
          <a:p>
            <a:r>
              <a:rPr lang="en-IN" dirty="0">
                <a:latin typeface="Arial Black" panose="020B0A04020102020204" pitchFamily="34" charset="0"/>
              </a:rPr>
              <a:t>OBJECTIVES</a:t>
            </a:r>
            <a:r>
              <a:rPr lang="en-IN" dirty="0"/>
              <a:t>:</a:t>
            </a:r>
          </a:p>
        </p:txBody>
      </p:sp>
      <p:sp>
        <p:nvSpPr>
          <p:cNvPr id="3" name="Content Placeholder 2">
            <a:extLst>
              <a:ext uri="{FF2B5EF4-FFF2-40B4-BE49-F238E27FC236}">
                <a16:creationId xmlns:a16="http://schemas.microsoft.com/office/drawing/2014/main" id="{4A7EEA5A-AC4E-4FC1-0E19-BEE05AD7192C}"/>
              </a:ext>
            </a:extLst>
          </p:cNvPr>
          <p:cNvSpPr>
            <a:spLocks noGrp="1"/>
          </p:cNvSpPr>
          <p:nvPr>
            <p:ph idx="1"/>
          </p:nvPr>
        </p:nvSpPr>
        <p:spPr>
          <a:xfrm>
            <a:off x="581192" y="1884785"/>
            <a:ext cx="11029615" cy="2724537"/>
          </a:xfrm>
        </p:spPr>
        <p:txBody>
          <a:bodyPr/>
          <a:lstStyle/>
          <a:p>
            <a:pPr marL="379095" indent="-366395">
              <a:lnSpc>
                <a:spcPct val="100000"/>
              </a:lnSpc>
              <a:spcBef>
                <a:spcPts val="420"/>
              </a:spcBef>
              <a:buFont typeface="Microsoft Sans Serif"/>
              <a:buChar char="●"/>
              <a:tabLst>
                <a:tab pos="379095" algn="l"/>
              </a:tabLst>
            </a:pPr>
            <a:r>
              <a:rPr lang="en-US" sz="1800" dirty="0">
                <a:latin typeface="Arial" panose="020B0604020202020204" pitchFamily="34" charset="0"/>
                <a:cs typeface="Arial" panose="020B0604020202020204" pitchFamily="34" charset="0"/>
              </a:rPr>
              <a:t>Develop robust speech recognition and synthesis modules.</a:t>
            </a:r>
          </a:p>
          <a:p>
            <a:pPr marL="379095" indent="-366395">
              <a:lnSpc>
                <a:spcPct val="100000"/>
              </a:lnSpc>
              <a:spcBef>
                <a:spcPts val="420"/>
              </a:spcBef>
              <a:buFont typeface="Microsoft Sans Serif"/>
              <a:buChar char="●"/>
              <a:tabLst>
                <a:tab pos="379095" algn="l"/>
              </a:tabLst>
            </a:pPr>
            <a:r>
              <a:rPr lang="en-US" sz="1800" dirty="0">
                <a:latin typeface="Arial" panose="020B0604020202020204" pitchFamily="34" charset="0"/>
                <a:cs typeface="Arial" panose="020B0604020202020204" pitchFamily="34" charset="0"/>
              </a:rPr>
              <a:t>Implement efficient object recognition algorithms.</a:t>
            </a:r>
          </a:p>
          <a:p>
            <a:pPr marL="379095" indent="-366395">
              <a:lnSpc>
                <a:spcPct val="100000"/>
              </a:lnSpc>
              <a:spcBef>
                <a:spcPts val="420"/>
              </a:spcBef>
              <a:buFont typeface="Microsoft Sans Serif"/>
              <a:buChar char="●"/>
              <a:tabLst>
                <a:tab pos="379095" algn="l"/>
              </a:tabLst>
            </a:pPr>
            <a:r>
              <a:rPr lang="en-US" sz="1800" dirty="0">
                <a:latin typeface="Arial" panose="020B0604020202020204" pitchFamily="34" charset="0"/>
                <a:cs typeface="Arial" panose="020B0604020202020204" pitchFamily="34" charset="0"/>
              </a:rPr>
              <a:t>Integrate accurate face recognition technology.</a:t>
            </a:r>
          </a:p>
          <a:p>
            <a:pPr marL="379095" indent="-366395">
              <a:lnSpc>
                <a:spcPct val="100000"/>
              </a:lnSpc>
              <a:spcBef>
                <a:spcPts val="420"/>
              </a:spcBef>
              <a:buFont typeface="Microsoft Sans Serif"/>
              <a:buChar char="●"/>
              <a:tabLst>
                <a:tab pos="379095" algn="l"/>
              </a:tabLst>
            </a:pPr>
            <a:r>
              <a:rPr lang="en-US" sz="1800" dirty="0">
                <a:latin typeface="Arial" panose="020B0604020202020204" pitchFamily="34" charset="0"/>
                <a:cs typeface="Arial" panose="020B0604020202020204" pitchFamily="34" charset="0"/>
              </a:rPr>
              <a:t>Create a user-friendly robot for interaction.</a:t>
            </a:r>
          </a:p>
          <a:p>
            <a:pPr marL="379095" indent="-366395">
              <a:lnSpc>
                <a:spcPct val="100000"/>
              </a:lnSpc>
              <a:spcBef>
                <a:spcPts val="420"/>
              </a:spcBef>
              <a:buFont typeface="Microsoft Sans Serif"/>
              <a:buChar char="●"/>
              <a:tabLst>
                <a:tab pos="379095" algn="l"/>
              </a:tabLst>
            </a:pPr>
            <a:r>
              <a:rPr lang="en-US" sz="1800" dirty="0">
                <a:latin typeface="Arial" panose="020B0604020202020204" pitchFamily="34" charset="0"/>
                <a:cs typeface="Arial" panose="020B0604020202020204" pitchFamily="34" charset="0"/>
              </a:rPr>
              <a:t>Ensure seamless communication between modules.</a:t>
            </a:r>
          </a:p>
        </p:txBody>
      </p:sp>
      <p:pic>
        <p:nvPicPr>
          <p:cNvPr id="4" name="Picture 2">
            <a:extLst>
              <a:ext uri="{FF2B5EF4-FFF2-40B4-BE49-F238E27FC236}">
                <a16:creationId xmlns:a16="http://schemas.microsoft.com/office/drawing/2014/main" id="{E8AC0D53-4AD0-EF9D-7CA7-7F1346392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5092" y="828057"/>
            <a:ext cx="1398104" cy="50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4281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DBD4-D97D-2568-478C-458556DC2B95}"/>
              </a:ext>
            </a:extLst>
          </p:cNvPr>
          <p:cNvSpPr>
            <a:spLocks noGrp="1"/>
          </p:cNvSpPr>
          <p:nvPr>
            <p:ph type="title"/>
          </p:nvPr>
        </p:nvSpPr>
        <p:spPr/>
        <p:txBody>
          <a:bodyPr/>
          <a:lstStyle/>
          <a:p>
            <a:r>
              <a:rPr lang="en-IN" dirty="0">
                <a:latin typeface="Arial Black" panose="020B0A04020102020204" pitchFamily="34" charset="0"/>
              </a:rPr>
              <a:t>ADVANTAGES OF PROPOSED SYSTEM:</a:t>
            </a:r>
          </a:p>
        </p:txBody>
      </p:sp>
      <p:sp>
        <p:nvSpPr>
          <p:cNvPr id="3" name="Content Placeholder 2">
            <a:extLst>
              <a:ext uri="{FF2B5EF4-FFF2-40B4-BE49-F238E27FC236}">
                <a16:creationId xmlns:a16="http://schemas.microsoft.com/office/drawing/2014/main" id="{937E2DE9-747B-B17E-BF8F-5D3CFE6B468E}"/>
              </a:ext>
            </a:extLst>
          </p:cNvPr>
          <p:cNvSpPr>
            <a:spLocks noGrp="1"/>
          </p:cNvSpPr>
          <p:nvPr>
            <p:ph idx="1"/>
          </p:nvPr>
        </p:nvSpPr>
        <p:spPr>
          <a:xfrm>
            <a:off x="581192" y="2180497"/>
            <a:ext cx="11029615" cy="2204892"/>
          </a:xfrm>
        </p:spPr>
        <p:txBody>
          <a:bodyPr>
            <a:normAutofit/>
          </a:bodyPr>
          <a:lstStyle/>
          <a:p>
            <a:r>
              <a:rPr lang="en-US" sz="2000" dirty="0">
                <a:latin typeface="Arial" panose="020B0604020202020204" pitchFamily="34" charset="0"/>
                <a:cs typeface="Arial" panose="020B0604020202020204" pitchFamily="34" charset="0"/>
              </a:rPr>
              <a:t>Enhanced security with personalized access control. </a:t>
            </a:r>
          </a:p>
          <a:p>
            <a:r>
              <a:rPr lang="en-US" sz="2000" dirty="0">
                <a:latin typeface="Arial" panose="020B0604020202020204" pitchFamily="34" charset="0"/>
                <a:cs typeface="Arial" panose="020B0604020202020204" pitchFamily="34" charset="0"/>
              </a:rPr>
              <a:t>Streamlined object categorization for efficient organization.. </a:t>
            </a:r>
          </a:p>
          <a:p>
            <a:r>
              <a:rPr lang="en-US" sz="2000" dirty="0">
                <a:latin typeface="Arial" panose="020B0604020202020204" pitchFamily="34" charset="0"/>
                <a:cs typeface="Arial" panose="020B0604020202020204" pitchFamily="34" charset="0"/>
              </a:rPr>
              <a:t>Real-time visitor monitoring for improved security. </a:t>
            </a:r>
          </a:p>
          <a:p>
            <a:r>
              <a:rPr lang="en-US" sz="2000" dirty="0">
                <a:latin typeface="Arial" panose="020B0604020202020204" pitchFamily="34" charset="0"/>
                <a:cs typeface="Arial" panose="020B0604020202020204" pitchFamily="34" charset="0"/>
              </a:rPr>
              <a:t>Personalized assistance for recognized users' needs.</a:t>
            </a:r>
            <a:endParaRPr lang="en-IN" sz="2000" dirty="0">
              <a:latin typeface="Arial" panose="020B0604020202020204" pitchFamily="34" charset="0"/>
              <a:cs typeface="Arial" panose="020B0604020202020204" pitchFamily="34" charset="0"/>
            </a:endParaRPr>
          </a:p>
        </p:txBody>
      </p:sp>
      <p:pic>
        <p:nvPicPr>
          <p:cNvPr id="4" name="Picture 2">
            <a:extLst>
              <a:ext uri="{FF2B5EF4-FFF2-40B4-BE49-F238E27FC236}">
                <a16:creationId xmlns:a16="http://schemas.microsoft.com/office/drawing/2014/main" id="{AFB079B6-D418-E8E3-ACAD-10A58438E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6161" y="828057"/>
            <a:ext cx="1398104" cy="485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15078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95F89-29F2-0BD6-35FE-D559A7A9D399}"/>
              </a:ext>
            </a:extLst>
          </p:cNvPr>
          <p:cNvSpPr txBox="1"/>
          <p:nvPr/>
        </p:nvSpPr>
        <p:spPr>
          <a:xfrm>
            <a:off x="874745" y="1275575"/>
            <a:ext cx="6097554" cy="584775"/>
          </a:xfrm>
          <a:prstGeom prst="rect">
            <a:avLst/>
          </a:prstGeom>
          <a:noFill/>
        </p:spPr>
        <p:txBody>
          <a:bodyPr wrap="square">
            <a:spAutoFit/>
          </a:bodyPr>
          <a:lstStyle/>
          <a:p>
            <a:r>
              <a:rPr lang="en-IN" sz="3200" dirty="0"/>
              <a:t>SOFTWARE </a:t>
            </a:r>
            <a:r>
              <a:rPr lang="en-IN" sz="3200" dirty="0">
                <a:latin typeface="Arial" panose="020B0604020202020204" pitchFamily="34" charset="0"/>
                <a:cs typeface="Arial" panose="020B0604020202020204" pitchFamily="34" charset="0"/>
              </a:rPr>
              <a:t>REQUIREMENTS</a:t>
            </a:r>
            <a:r>
              <a:rPr lang="en-IN" sz="3200" dirty="0"/>
              <a:t>:</a:t>
            </a:r>
          </a:p>
        </p:txBody>
      </p:sp>
      <p:sp>
        <p:nvSpPr>
          <p:cNvPr id="5" name="TextBox 4">
            <a:extLst>
              <a:ext uri="{FF2B5EF4-FFF2-40B4-BE49-F238E27FC236}">
                <a16:creationId xmlns:a16="http://schemas.microsoft.com/office/drawing/2014/main" id="{4938BAE5-2713-6DB9-E258-96D41137AFFF}"/>
              </a:ext>
            </a:extLst>
          </p:cNvPr>
          <p:cNvSpPr txBox="1"/>
          <p:nvPr/>
        </p:nvSpPr>
        <p:spPr>
          <a:xfrm>
            <a:off x="874745" y="2551837"/>
            <a:ext cx="8271587" cy="1938992"/>
          </a:xfrm>
          <a:prstGeom prst="rect">
            <a:avLst/>
          </a:prstGeom>
          <a:noFill/>
        </p:spPr>
        <p:txBody>
          <a:bodyPr wrap="square">
            <a:spAutoFit/>
          </a:bodyPr>
          <a:lstStyle/>
          <a:p>
            <a:pPr marL="285750" indent="-285750">
              <a:buFont typeface="Wingdings" panose="05000000000000000000" pitchFamily="2" charset="2"/>
              <a:buChar char="ü"/>
            </a:pPr>
            <a:r>
              <a:rPr lang="en-IN" sz="2000" dirty="0"/>
              <a:t>Operating System : Windows, Raspberry pi 64bit OS. </a:t>
            </a:r>
          </a:p>
          <a:p>
            <a:pPr marL="285750" indent="-285750">
              <a:buFont typeface="Wingdings" panose="05000000000000000000" pitchFamily="2" charset="2"/>
              <a:buChar char="ü"/>
            </a:pPr>
            <a:r>
              <a:rPr lang="en-IN" sz="2000" dirty="0"/>
              <a:t>Programming Language : Python for implementing face recognition, object detection, speech analysis, tracking visitor information </a:t>
            </a:r>
          </a:p>
          <a:p>
            <a:pPr marL="285750" indent="-285750">
              <a:buFont typeface="Wingdings" panose="05000000000000000000" pitchFamily="2" charset="2"/>
              <a:buChar char="ü"/>
            </a:pPr>
            <a:r>
              <a:rPr lang="en-IN" sz="2000" dirty="0"/>
              <a:t>Development </a:t>
            </a:r>
            <a:r>
              <a:rPr lang="en-IN" sz="2000" dirty="0">
                <a:latin typeface="Arial" panose="020B0604020202020204" pitchFamily="34" charset="0"/>
                <a:cs typeface="Arial" panose="020B0604020202020204" pitchFamily="34" charset="0"/>
              </a:rPr>
              <a:t>Environment</a:t>
            </a:r>
            <a:r>
              <a:rPr lang="en-IN" sz="2000" dirty="0"/>
              <a:t> : Visual Studio Code. </a:t>
            </a:r>
          </a:p>
          <a:p>
            <a:pPr marL="285750" indent="-285750">
              <a:buFont typeface="Wingdings" panose="05000000000000000000" pitchFamily="2" charset="2"/>
              <a:buChar char="ü"/>
            </a:pPr>
            <a:r>
              <a:rPr lang="en-IN" sz="2000" dirty="0"/>
              <a:t>Libraries : OpenCV, NumPy, Face Recognition, OpenAI, Speech Recognition, pyttsx3, </a:t>
            </a:r>
            <a:r>
              <a:rPr lang="en-IN" sz="2000" dirty="0" err="1"/>
              <a:t>smtplib</a:t>
            </a:r>
            <a:r>
              <a:rPr lang="en-IN" sz="2000" dirty="0"/>
              <a:t>, email.</a:t>
            </a:r>
          </a:p>
        </p:txBody>
      </p:sp>
      <p:pic>
        <p:nvPicPr>
          <p:cNvPr id="2" name="Picture 2">
            <a:extLst>
              <a:ext uri="{FF2B5EF4-FFF2-40B4-BE49-F238E27FC236}">
                <a16:creationId xmlns:a16="http://schemas.microsoft.com/office/drawing/2014/main" id="{D8E88D4C-976B-A4E7-7CAD-002206364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3978" y="785748"/>
            <a:ext cx="1398104" cy="489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18864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B9F2E-A547-BE47-4AA0-9F091593A30D}"/>
              </a:ext>
            </a:extLst>
          </p:cNvPr>
          <p:cNvSpPr txBox="1"/>
          <p:nvPr/>
        </p:nvSpPr>
        <p:spPr>
          <a:xfrm>
            <a:off x="902737" y="1294236"/>
            <a:ext cx="6097554" cy="584775"/>
          </a:xfrm>
          <a:prstGeom prst="rect">
            <a:avLst/>
          </a:prstGeom>
          <a:noFill/>
        </p:spPr>
        <p:txBody>
          <a:bodyPr wrap="square">
            <a:spAutoFit/>
          </a:bodyPr>
          <a:lstStyle/>
          <a:p>
            <a:r>
              <a:rPr lang="en-IN" sz="3200" dirty="0">
                <a:latin typeface="Arial" panose="020B0604020202020204" pitchFamily="34" charset="0"/>
                <a:cs typeface="Arial" panose="020B0604020202020204" pitchFamily="34" charset="0"/>
              </a:rPr>
              <a:t>HARDWARE REQUIREMENTS:</a:t>
            </a:r>
          </a:p>
        </p:txBody>
      </p:sp>
      <p:sp>
        <p:nvSpPr>
          <p:cNvPr id="5" name="TextBox 4">
            <a:extLst>
              <a:ext uri="{FF2B5EF4-FFF2-40B4-BE49-F238E27FC236}">
                <a16:creationId xmlns:a16="http://schemas.microsoft.com/office/drawing/2014/main" id="{0A459613-4F14-E7AE-8C63-E1A40E1DCF8B}"/>
              </a:ext>
            </a:extLst>
          </p:cNvPr>
          <p:cNvSpPr txBox="1"/>
          <p:nvPr/>
        </p:nvSpPr>
        <p:spPr>
          <a:xfrm>
            <a:off x="1063690" y="2606361"/>
            <a:ext cx="8836090" cy="2246769"/>
          </a:xfrm>
          <a:prstGeom prst="rect">
            <a:avLst/>
          </a:prstGeom>
          <a:noFill/>
        </p:spPr>
        <p:txBody>
          <a:bodyPr wrap="square">
            <a:spAutoFit/>
          </a:bodyPr>
          <a:lstStyle/>
          <a:p>
            <a:pPr marL="34290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Device : Raspberry pi 5 </a:t>
            </a:r>
          </a:p>
          <a:p>
            <a:pPr marL="34290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Operating System : Raspberry pi 64bit OS </a:t>
            </a:r>
          </a:p>
          <a:p>
            <a:pPr marL="34290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Processor : 64-bit 2.4 GHz quad-core ARM Cortex-A76</a:t>
            </a:r>
          </a:p>
          <a:p>
            <a:pPr marL="34290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Ram : 4 GB (minimum)  </a:t>
            </a:r>
          </a:p>
          <a:p>
            <a:pPr marL="34290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Hard Disk : 256GB (minimum)  </a:t>
            </a:r>
          </a:p>
          <a:p>
            <a:pPr marL="34290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Output Devices : Speaker. </a:t>
            </a:r>
          </a:p>
          <a:p>
            <a:pPr marL="34290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Input Devices : Keyboard, mouse, Camera, Mic. </a:t>
            </a:r>
          </a:p>
        </p:txBody>
      </p:sp>
      <p:pic>
        <p:nvPicPr>
          <p:cNvPr id="2" name="Picture 2">
            <a:extLst>
              <a:ext uri="{FF2B5EF4-FFF2-40B4-BE49-F238E27FC236}">
                <a16:creationId xmlns:a16="http://schemas.microsoft.com/office/drawing/2014/main" id="{6AE975A1-2C94-BCD3-2E7F-B65E0CCF4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6612" y="744184"/>
            <a:ext cx="1398104" cy="38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004644"/>
      </p:ext>
    </p:extLst>
  </p:cSld>
  <p:clrMapOvr>
    <a:masterClrMapping/>
  </p:clrMapOvr>
  <p:transition spd="slow">
    <p:push dir="u"/>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158</TotalTime>
  <Words>1088</Words>
  <Application>Microsoft Office PowerPoint</Application>
  <PresentationFormat>Widescreen</PresentationFormat>
  <Paragraphs>154</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Arial MT</vt:lpstr>
      <vt:lpstr>Calibri</vt:lpstr>
      <vt:lpstr>Gill Sans MT</vt:lpstr>
      <vt:lpstr>Microsoft Sans Serif</vt:lpstr>
      <vt:lpstr>Trebuchet MS</vt:lpstr>
      <vt:lpstr>Wingdings</vt:lpstr>
      <vt:lpstr>Wingdings 2</vt:lpstr>
      <vt:lpstr>Dividend</vt:lpstr>
      <vt:lpstr>External project review team-13</vt:lpstr>
      <vt:lpstr>Infobot - A Robot that recognizes objects/faces and extracts information about them. </vt:lpstr>
      <vt:lpstr>PowerPoint Presentation</vt:lpstr>
      <vt:lpstr>EXISTING SYSTEM:</vt:lpstr>
      <vt:lpstr>PROPOSED SYSTEM:</vt:lpstr>
      <vt:lpstr>OBJECTIVES:</vt:lpstr>
      <vt:lpstr>ADVANTAGES OF PROPOSED SYSTEM:</vt:lpstr>
      <vt:lpstr>PowerPoint Presentation</vt:lpstr>
      <vt:lpstr>PowerPoint Presentation</vt:lpstr>
      <vt:lpstr>IMPLEMENTATION TECHNOLOGIES:</vt:lpstr>
      <vt:lpstr>PowerPoint Presentation</vt:lpstr>
      <vt:lpstr>PowerPoint Presentation</vt:lpstr>
      <vt:lpstr>SYSTEM DESIGN:</vt:lpstr>
      <vt:lpstr>APPLICATION MODULES:</vt:lpstr>
      <vt:lpstr>PowerPoint Presentation</vt:lpstr>
      <vt:lpstr>PowerPoint Presentation</vt:lpstr>
      <vt:lpstr>PowerPoint Presentation</vt:lpstr>
      <vt:lpstr>PSEUDO Code:</vt:lpstr>
      <vt:lpstr>Pseudo code:</vt:lpstr>
      <vt:lpstr>RESULTS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Matam Jahnavi</dc:creator>
  <cp:lastModifiedBy>ch varsha</cp:lastModifiedBy>
  <cp:revision>71</cp:revision>
  <dcterms:created xsi:type="dcterms:W3CDTF">2024-04-15T06:35:00Z</dcterms:created>
  <dcterms:modified xsi:type="dcterms:W3CDTF">2024-04-15T16:36:51Z</dcterms:modified>
</cp:coreProperties>
</file>