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2" r:id="rId3"/>
    <p:sldId id="268" r:id="rId4"/>
    <p:sldId id="263" r:id="rId5"/>
    <p:sldId id="258" r:id="rId6"/>
    <p:sldId id="265" r:id="rId7"/>
    <p:sldId id="266" r:id="rId8"/>
    <p:sldId id="260" r:id="rId9"/>
    <p:sldId id="271" r:id="rId10"/>
    <p:sldId id="272" r:id="rId11"/>
    <p:sldId id="273" r:id="rId12"/>
    <p:sldId id="274" r:id="rId13"/>
    <p:sldId id="275" r:id="rId14"/>
    <p:sldId id="261" r:id="rId15"/>
    <p:sldId id="26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77705-7892-442A-BA0B-1661F1893A1B}" type="datetimeFigureOut">
              <a:rPr lang="en-IN" smtClean="0"/>
              <a:pPr/>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A3117-6BF1-472E-8202-55AAB342ABB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77705-7892-442A-BA0B-1661F1893A1B}" type="datetimeFigureOut">
              <a:rPr lang="en-IN" smtClean="0"/>
              <a:pPr/>
              <a:t>06-05-2021</a:t>
            </a:fld>
            <a:endParaRPr lang="en-IN"/>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A3117-6BF1-472E-8202-55AAB342ABB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1757F-1A79-489D-A4D9-27C52324F1FE}"/>
              </a:ext>
            </a:extLst>
          </p:cNvPr>
          <p:cNvSpPr>
            <a:spLocks noGrp="1"/>
          </p:cNvSpPr>
          <p:nvPr>
            <p:ph type="ctrTitle"/>
          </p:nvPr>
        </p:nvSpPr>
        <p:spPr>
          <a:xfrm>
            <a:off x="1268084" y="1341456"/>
            <a:ext cx="9687465" cy="681438"/>
          </a:xfrm>
        </p:spPr>
        <p:txBody>
          <a:bodyPr>
            <a:noAutofit/>
          </a:bodyPr>
          <a:lstStyle/>
          <a:p>
            <a:r>
              <a:rPr lang="en-IN" sz="4000" dirty="0">
                <a:latin typeface="Times New Roman" panose="02020603050405020304" pitchFamily="18" charset="0"/>
                <a:cs typeface="Times New Roman" panose="02020603050405020304" pitchFamily="18" charset="0"/>
              </a:rPr>
              <a:t>YOGA POSTURE DETECTION</a:t>
            </a:r>
          </a:p>
        </p:txBody>
      </p:sp>
      <p:sp>
        <p:nvSpPr>
          <p:cNvPr id="3" name="Subtitle 2">
            <a:extLst>
              <a:ext uri="{FF2B5EF4-FFF2-40B4-BE49-F238E27FC236}">
                <a16:creationId xmlns:a16="http://schemas.microsoft.com/office/drawing/2014/main" xmlns="" id="{514429B5-94CA-4B6A-A224-F7833504D3EF}"/>
              </a:ext>
            </a:extLst>
          </p:cNvPr>
          <p:cNvSpPr>
            <a:spLocks noGrp="1"/>
          </p:cNvSpPr>
          <p:nvPr>
            <p:ph type="subTitle" idx="1"/>
          </p:nvPr>
        </p:nvSpPr>
        <p:spPr>
          <a:xfrm>
            <a:off x="1524000" y="2656936"/>
            <a:ext cx="9144000" cy="2598646"/>
          </a:xfrm>
        </p:spPr>
        <p:txBody>
          <a:bodyPr>
            <a:normAutofit fontScale="92500" lnSpcReduction="20000"/>
          </a:bodyPr>
          <a:lstStyle/>
          <a:p>
            <a:pPr>
              <a:lnSpc>
                <a:spcPct val="200000"/>
              </a:lnSpc>
            </a:pPr>
            <a:r>
              <a:rPr lang="en-IN" sz="2300" dirty="0" err="1" smtClean="0">
                <a:solidFill>
                  <a:schemeClr val="tx1"/>
                </a:solidFill>
                <a:latin typeface="Times New Roman" panose="02020603050405020304" pitchFamily="18" charset="0"/>
                <a:cs typeface="Times New Roman" panose="02020603050405020304" pitchFamily="18" charset="0"/>
              </a:rPr>
              <a:t>Ms.R</a:t>
            </a:r>
            <a:r>
              <a:rPr lang="en-IN" sz="2300" dirty="0">
                <a:solidFill>
                  <a:schemeClr val="tx1"/>
                </a:solidFill>
                <a:latin typeface="Times New Roman" panose="02020603050405020304" pitchFamily="18" charset="0"/>
                <a:cs typeface="Times New Roman" panose="02020603050405020304" pitchFamily="18" charset="0"/>
              </a:rPr>
              <a:t>. DEEPA , ASSISTANT PROFESSOR</a:t>
            </a:r>
          </a:p>
          <a:p>
            <a:pPr>
              <a:lnSpc>
                <a:spcPct val="200000"/>
              </a:lnSpc>
            </a:pPr>
            <a:r>
              <a:rPr lang="en-IN" sz="2300" dirty="0">
                <a:solidFill>
                  <a:schemeClr val="tx1"/>
                </a:solidFill>
                <a:latin typeface="Times New Roman" panose="02020603050405020304" pitchFamily="18" charset="0"/>
                <a:cs typeface="Times New Roman" panose="02020603050405020304" pitchFamily="18" charset="0"/>
              </a:rPr>
              <a:t>CBIT/IT/2020-21/117</a:t>
            </a:r>
          </a:p>
          <a:p>
            <a:pPr>
              <a:lnSpc>
                <a:spcPct val="200000"/>
              </a:lnSpc>
            </a:pPr>
            <a:r>
              <a:rPr lang="en-IN" sz="2300" dirty="0">
                <a:solidFill>
                  <a:schemeClr val="tx1"/>
                </a:solidFill>
                <a:latin typeface="Times New Roman" panose="02020603050405020304" pitchFamily="18" charset="0"/>
                <a:cs typeface="Times New Roman" panose="02020603050405020304" pitchFamily="18" charset="0"/>
              </a:rPr>
              <a:t>YOGITHA NANDINI (160117737030)</a:t>
            </a:r>
          </a:p>
          <a:p>
            <a:pPr>
              <a:lnSpc>
                <a:spcPct val="200000"/>
              </a:lnSpc>
            </a:pPr>
            <a:r>
              <a:rPr lang="en-IN" sz="2300" dirty="0">
                <a:solidFill>
                  <a:schemeClr val="tx1"/>
                </a:solidFill>
                <a:latin typeface="Times New Roman" panose="02020603050405020304" pitchFamily="18" charset="0"/>
                <a:cs typeface="Times New Roman" panose="02020603050405020304" pitchFamily="18" charset="0"/>
              </a:rPr>
              <a:t>ARUN RAJ (160117737034)</a:t>
            </a:r>
          </a:p>
        </p:txBody>
      </p:sp>
    </p:spTree>
    <p:extLst>
      <p:ext uri="{BB962C8B-B14F-4D97-AF65-F5344CB8AC3E}">
        <p14:creationId xmlns:p14="http://schemas.microsoft.com/office/powerpoint/2010/main" xmlns="" val="14324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8E1F17B-2357-452E-AB7C-6A90B368A9CD}"/>
              </a:ext>
            </a:extLst>
          </p:cNvPr>
          <p:cNvSpPr>
            <a:spLocks noGrp="1"/>
          </p:cNvSpPr>
          <p:nvPr>
            <p:ph type="title"/>
          </p:nvPr>
        </p:nvSpPr>
        <p:spPr>
          <a:xfrm>
            <a:off x="643467" y="321734"/>
            <a:ext cx="10905066" cy="1135737"/>
          </a:xfrm>
        </p:spPr>
        <p:txBody>
          <a:bodyPr>
            <a:normAutofit/>
          </a:bodyPr>
          <a:lstStyle/>
          <a:p>
            <a:r>
              <a:rPr lang="en-US" sz="3600" dirty="0">
                <a:latin typeface="Times New Roman" pitchFamily="18" charset="0"/>
                <a:cs typeface="Times New Roman" pitchFamily="18" charset="0"/>
              </a:rPr>
              <a:t>TESTING AND RESULTS</a:t>
            </a:r>
            <a:endParaRPr lang="en-IN" sz="3600" dirty="0">
              <a:latin typeface="Times New Roman" pitchFamily="18" charset="0"/>
              <a:cs typeface="Times New Roman" pitchFamily="18" charset="0"/>
            </a:endParaRPr>
          </a:p>
        </p:txBody>
      </p:sp>
      <p:grpSp>
        <p:nvGrpSpPr>
          <p:cNvPr id="143" name="Group 14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44" name="Isosceles Triangle 14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xmlns="" id="{B1A7F24F-2B1E-44FB-A0E9-AEBDF3369C52}"/>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139351" y="1631381"/>
            <a:ext cx="7899557" cy="424601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47" name="Group 14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48" name="Rectangle 14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4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06168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7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700E396-A4EE-4255-8E4A-3E523AEEE085}"/>
              </a:ext>
            </a:extLst>
          </p:cNvPr>
          <p:cNvSpPr>
            <a:spLocks noGrp="1"/>
          </p:cNvSpPr>
          <p:nvPr>
            <p:ph type="title"/>
          </p:nvPr>
        </p:nvSpPr>
        <p:spPr>
          <a:xfrm>
            <a:off x="643467" y="321734"/>
            <a:ext cx="10905066" cy="1135737"/>
          </a:xfrm>
        </p:spPr>
        <p:txBody>
          <a:bodyPr>
            <a:normAutofit/>
          </a:bodyPr>
          <a:lstStyle/>
          <a:p>
            <a:r>
              <a:rPr lang="en-US" sz="3600" dirty="0">
                <a:latin typeface="Times New Roman" pitchFamily="18" charset="0"/>
                <a:cs typeface="Times New Roman" pitchFamily="18" charset="0"/>
              </a:rPr>
              <a:t>TESTING AND RESULTS</a:t>
            </a:r>
            <a:endParaRPr lang="en-IN" sz="3600" dirty="0">
              <a:latin typeface="Times New Roman" pitchFamily="18" charset="0"/>
              <a:cs typeface="Times New Roman" pitchFamily="18" charset="0"/>
            </a:endParaRPr>
          </a:p>
        </p:txBody>
      </p:sp>
      <p:grpSp>
        <p:nvGrpSpPr>
          <p:cNvPr id="5130" name="Group 7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7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xmlns="" id="{350C8ADE-7C25-47A3-B55B-AEF97F88E7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078966" y="1483420"/>
            <a:ext cx="7789653" cy="418693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132" name="Group 78">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Isosceles Triangle 80">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298636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7037A58-C989-4754-8B4F-CAE1D041E2F4}"/>
              </a:ext>
            </a:extLst>
          </p:cNvPr>
          <p:cNvSpPr>
            <a:spLocks noGrp="1"/>
          </p:cNvSpPr>
          <p:nvPr>
            <p:ph type="title"/>
          </p:nvPr>
        </p:nvSpPr>
        <p:spPr>
          <a:xfrm>
            <a:off x="643467" y="321734"/>
            <a:ext cx="10905066" cy="1135737"/>
          </a:xfrm>
        </p:spPr>
        <p:txBody>
          <a:bodyPr>
            <a:normAutofit/>
          </a:bodyPr>
          <a:lstStyle/>
          <a:p>
            <a:r>
              <a:rPr lang="en-US" sz="3600" dirty="0">
                <a:latin typeface="Times New Roman" pitchFamily="18" charset="0"/>
                <a:cs typeface="Times New Roman" pitchFamily="18" charset="0"/>
              </a:rPr>
              <a:t>TESTING AND RESULTS</a:t>
            </a:r>
            <a:endParaRPr lang="en-IN" sz="3600" dirty="0">
              <a:latin typeface="Times New Roman" pitchFamily="18" charset="0"/>
              <a:cs typeface="Times New Roman" pitchFamily="18" charset="0"/>
            </a:endParaRPr>
          </a:p>
        </p:txBody>
      </p:sp>
      <p:grpSp>
        <p:nvGrpSpPr>
          <p:cNvPr id="75" name="Group 7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Graphical user interface, text, application, email&#10;&#10;Description automatically generated">
            <a:extLst>
              <a:ext uri="{FF2B5EF4-FFF2-40B4-BE49-F238E27FC236}">
                <a16:creationId xmlns:a16="http://schemas.microsoft.com/office/drawing/2014/main" xmlns="" id="{D8CC93D1-C737-4D33-BFBD-65029FEFE72A}"/>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104846" y="1571518"/>
            <a:ext cx="8264106" cy="425993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9" name="Group 78">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256867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D1D2EBA-1C4A-4A5D-8373-9B395F169750}"/>
              </a:ext>
            </a:extLst>
          </p:cNvPr>
          <p:cNvSpPr>
            <a:spLocks noGrp="1"/>
          </p:cNvSpPr>
          <p:nvPr>
            <p:ph type="title"/>
          </p:nvPr>
        </p:nvSpPr>
        <p:spPr>
          <a:xfrm>
            <a:off x="643467" y="321734"/>
            <a:ext cx="10905066" cy="1135737"/>
          </a:xfrm>
        </p:spPr>
        <p:txBody>
          <a:bodyPr>
            <a:normAutofit/>
          </a:bodyPr>
          <a:lstStyle/>
          <a:p>
            <a:r>
              <a:rPr lang="en-US" sz="3600" dirty="0">
                <a:latin typeface="Times New Roman" pitchFamily="18" charset="0"/>
                <a:cs typeface="Times New Roman" pitchFamily="18" charset="0"/>
              </a:rPr>
              <a:t>TESTING AND RESULTS</a:t>
            </a:r>
            <a:endParaRPr lang="en-IN" sz="3600" dirty="0">
              <a:latin typeface="Times New Roman" pitchFamily="18" charset="0"/>
              <a:cs typeface="Times New Roman" pitchFamily="18" charset="0"/>
            </a:endParaRPr>
          </a:p>
        </p:txBody>
      </p:sp>
      <p:grpSp>
        <p:nvGrpSpPr>
          <p:cNvPr id="75" name="Group 7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Graphical user interface, application&#10;&#10;Description automatically generated">
            <a:extLst>
              <a:ext uri="{FF2B5EF4-FFF2-40B4-BE49-F238E27FC236}">
                <a16:creationId xmlns:a16="http://schemas.microsoft.com/office/drawing/2014/main" xmlns="" id="{993BCA93-6AF5-4819-9461-CA65E660FC20}"/>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122098" y="1552755"/>
            <a:ext cx="8057072" cy="450298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9" name="Group 78">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85679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701DC-66D4-49EB-A4C2-0F05AA9AA99E}"/>
              </a:ext>
            </a:extLst>
          </p:cNvPr>
          <p:cNvSpPr>
            <a:spLocks noGrp="1"/>
          </p:cNvSpPr>
          <p:nvPr>
            <p:ph type="ctrTitle"/>
          </p:nvPr>
        </p:nvSpPr>
        <p:spPr>
          <a:xfrm>
            <a:off x="1524000" y="492637"/>
            <a:ext cx="9144000" cy="821847"/>
          </a:xfrm>
        </p:spPr>
        <p:txBody>
          <a:bodyPr>
            <a:normAutofit/>
          </a:bodyPr>
          <a:lstStyle/>
          <a:p>
            <a:r>
              <a:rPr lang="en-IN" sz="3600" dirty="0">
                <a:latin typeface="Times New Roman" panose="02020603050405020304" pitchFamily="18" charset="0"/>
                <a:cs typeface="Times New Roman" panose="02020603050405020304" pitchFamily="18" charset="0"/>
              </a:rPr>
              <a:t>CONCLUSION AND FUTURE SCOPE</a:t>
            </a:r>
          </a:p>
        </p:txBody>
      </p:sp>
      <p:sp>
        <p:nvSpPr>
          <p:cNvPr id="3" name="Subtitle 2">
            <a:extLst>
              <a:ext uri="{FF2B5EF4-FFF2-40B4-BE49-F238E27FC236}">
                <a16:creationId xmlns:a16="http://schemas.microsoft.com/office/drawing/2014/main" xmlns="" id="{A7932966-241A-479B-88A8-4FFD37B5052A}"/>
              </a:ext>
            </a:extLst>
          </p:cNvPr>
          <p:cNvSpPr>
            <a:spLocks noGrp="1"/>
          </p:cNvSpPr>
          <p:nvPr>
            <p:ph type="subTitle" idx="1"/>
          </p:nvPr>
        </p:nvSpPr>
        <p:spPr>
          <a:xfrm>
            <a:off x="1319841" y="1664898"/>
            <a:ext cx="9264769" cy="4226943"/>
          </a:xfrm>
          <a:solidFill>
            <a:schemeClr val="bg1"/>
          </a:solidFill>
        </p:spPr>
        <p:txBody>
          <a:bodyPr>
            <a:normAutofit/>
          </a:bodyPr>
          <a:lstStyle/>
          <a:p>
            <a:pPr marL="342900" indent="-342900" algn="just">
              <a:lnSpc>
                <a:spcPct val="150000"/>
              </a:lnSpc>
              <a:buFont typeface="Arial" panose="020B0604020202020204" pitchFamily="34" charset="0"/>
              <a:buChar char="•"/>
            </a:pPr>
            <a:r>
              <a:rPr lang="en-US" sz="2000" b="0" i="0" u="none" strike="noStrike" dirty="0">
                <a:solidFill>
                  <a:schemeClr val="tx1"/>
                </a:solidFill>
                <a:effectLst/>
                <a:latin typeface="Times New Roman" pitchFamily="18" charset="0"/>
                <a:cs typeface="Times New Roman" pitchFamily="18" charset="0"/>
              </a:rPr>
              <a:t>During these long months of lockdown, it's difficult for people to go out to exercise, run, and do things they can to stay </a:t>
            </a:r>
            <a:r>
              <a:rPr lang="en-US" sz="2000" b="0" i="0" u="none" strike="noStrike" dirty="0" smtClean="0">
                <a:solidFill>
                  <a:schemeClr val="tx1"/>
                </a:solidFill>
                <a:effectLst/>
                <a:latin typeface="Times New Roman" pitchFamily="18" charset="0"/>
                <a:cs typeface="Times New Roman" pitchFamily="18" charset="0"/>
              </a:rPr>
              <a:t>fit. With </a:t>
            </a:r>
            <a:r>
              <a:rPr lang="en-US" sz="2000" b="0" i="0" u="none" strike="noStrike" dirty="0">
                <a:solidFill>
                  <a:schemeClr val="tx1"/>
                </a:solidFill>
                <a:effectLst/>
                <a:latin typeface="Times New Roman" pitchFamily="18" charset="0"/>
                <a:cs typeface="Times New Roman" pitchFamily="18" charset="0"/>
              </a:rPr>
              <a:t>the help of yoga posture detection, people can not only classify the pose but also check how well their posture as compared to a perfect yoga poses.</a:t>
            </a:r>
          </a:p>
          <a:p>
            <a:pPr marL="285750" indent="-285750" algn="just" rtl="0">
              <a:lnSpc>
                <a:spcPct val="150000"/>
              </a:lnSpc>
              <a:spcBef>
                <a:spcPts val="0"/>
              </a:spcBef>
              <a:spcAft>
                <a:spcPts val="1500"/>
              </a:spcAft>
              <a:buFont typeface="Arial" panose="020B0604020202020204" pitchFamily="34" charset="0"/>
              <a:buChar char="•"/>
            </a:pPr>
            <a:r>
              <a:rPr lang="en-US" sz="2000" b="0" i="0" u="none" strike="noStrike" dirty="0">
                <a:solidFill>
                  <a:schemeClr val="tx1"/>
                </a:solidFill>
                <a:effectLst/>
                <a:latin typeface="Times New Roman" pitchFamily="18" charset="0"/>
                <a:cs typeface="Times New Roman" pitchFamily="18" charset="0"/>
              </a:rPr>
              <a:t>Future scope can be Adding real-time prediction feature, so that person can perform yoga in front of the webcam and yoga posture detection can classify the pose in real-time. It can also be extended by adding scoring features to tell how well your yoga posture is comparing the perfect pose with the user's pose will help the user to improve by correcting their posture</a:t>
            </a:r>
            <a:r>
              <a:rPr lang="en-US" sz="2000" b="0" i="0" u="none" strike="noStrike" dirty="0" smtClean="0">
                <a:solidFill>
                  <a:schemeClr val="tx1"/>
                </a:solidFill>
                <a:effectLst/>
                <a:latin typeface="Times New Roman" pitchFamily="18" charset="0"/>
                <a:cs typeface="Times New Roman" pitchFamily="18" charset="0"/>
              </a:rPr>
              <a:t>.</a:t>
            </a:r>
            <a:endParaRPr lang="en-US" sz="2000" b="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14943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B41D1-0AD3-4888-9859-F140E1F90A4F}"/>
              </a:ext>
            </a:extLst>
          </p:cNvPr>
          <p:cNvSpPr>
            <a:spLocks noGrp="1"/>
          </p:cNvSpPr>
          <p:nvPr>
            <p:ph type="title"/>
          </p:nvPr>
        </p:nvSpPr>
        <p:spPr>
          <a:xfrm>
            <a:off x="838200" y="445025"/>
            <a:ext cx="10515600" cy="788972"/>
          </a:xfrm>
        </p:spPr>
        <p:txBody>
          <a:bodyPr>
            <a:norm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0FC3C59F-E3EE-4819-AC6C-308E080DF7F4}"/>
              </a:ext>
            </a:extLst>
          </p:cNvPr>
          <p:cNvSpPr>
            <a:spLocks noGrp="1"/>
          </p:cNvSpPr>
          <p:nvPr>
            <p:ph idx="1"/>
          </p:nvPr>
        </p:nvSpPr>
        <p:spPr>
          <a:xfrm>
            <a:off x="1276709" y="1582953"/>
            <a:ext cx="9549442" cy="4525963"/>
          </a:xfrm>
        </p:spPr>
        <p:txBody>
          <a:bodyPr>
            <a:normAutofit lnSpcReduction="10000"/>
          </a:bodyPr>
          <a:lstStyle/>
          <a:p>
            <a:pPr algn="just">
              <a:lnSpc>
                <a:spcPct val="110000"/>
              </a:lnSpc>
              <a:buNone/>
            </a:pPr>
            <a:r>
              <a:rPr lang="en-US" sz="2000" dirty="0">
                <a:latin typeface="Times New Roman" pitchFamily="18" charset="0"/>
                <a:cs typeface="Times New Roman" pitchFamily="18" charset="0"/>
              </a:rPr>
              <a:t>[1]Muhammad </a:t>
            </a:r>
            <a:r>
              <a:rPr lang="en-US" sz="2000" dirty="0" err="1">
                <a:latin typeface="Times New Roman" pitchFamily="18" charset="0"/>
                <a:cs typeface="Times New Roman" pitchFamily="18" charset="0"/>
              </a:rPr>
              <a:t>Usama</a:t>
            </a:r>
            <a:r>
              <a:rPr lang="en-US" sz="2000" dirty="0">
                <a:latin typeface="Times New Roman" pitchFamily="18" charset="0"/>
                <a:cs typeface="Times New Roman" pitchFamily="18" charset="0"/>
              </a:rPr>
              <a:t> Islam, </a:t>
            </a:r>
            <a:r>
              <a:rPr lang="en-US" sz="2000" dirty="0" err="1">
                <a:latin typeface="Times New Roman" pitchFamily="18" charset="0"/>
                <a:cs typeface="Times New Roman" pitchFamily="18" charset="0"/>
              </a:rPr>
              <a:t>Hasan</a:t>
            </a:r>
            <a:r>
              <a:rPr lang="en-US" sz="2000" dirty="0">
                <a:latin typeface="Times New Roman" pitchFamily="18" charset="0"/>
                <a:cs typeface="Times New Roman" pitchFamily="18" charset="0"/>
              </a:rPr>
              <a:t> Mahmud, Faisal Bin </a:t>
            </a:r>
            <a:r>
              <a:rPr lang="en-US" sz="2000" dirty="0" err="1">
                <a:latin typeface="Times New Roman" pitchFamily="18" charset="0"/>
                <a:cs typeface="Times New Roman" pitchFamily="18" charset="0"/>
              </a:rPr>
              <a:t>Ashraf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Iqbal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Hossain</a:t>
            </a:r>
            <a:r>
              <a:rPr lang="en-US" sz="2000" dirty="0">
                <a:latin typeface="Times New Roman" pitchFamily="18" charset="0"/>
                <a:cs typeface="Times New Roman" pitchFamily="18" charset="0"/>
              </a:rPr>
              <a:t>, Md. </a:t>
            </a:r>
            <a:r>
              <a:rPr lang="en-US" sz="2000" dirty="0" err="1">
                <a:latin typeface="Times New Roman" pitchFamily="18" charset="0"/>
                <a:cs typeface="Times New Roman" pitchFamily="18" charset="0"/>
              </a:rPr>
              <a:t>Kamrul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Hasan</a:t>
            </a:r>
            <a:r>
              <a:rPr lang="en-US" sz="2000" dirty="0">
                <a:latin typeface="Times New Roman" pitchFamily="18" charset="0"/>
                <a:cs typeface="Times New Roman" pitchFamily="18" charset="0"/>
              </a:rPr>
              <a:t> “Yoga posture recognition by detecting human joint points in real time using Microsoft </a:t>
            </a:r>
            <a:r>
              <a:rPr lang="en-US" sz="2000" dirty="0" err="1">
                <a:latin typeface="Times New Roman" pitchFamily="18" charset="0"/>
                <a:cs typeface="Times New Roman" pitchFamily="18" charset="0"/>
              </a:rPr>
              <a:t>Kinect</a:t>
            </a:r>
            <a:r>
              <a:rPr lang="en-US" sz="2000" dirty="0">
                <a:latin typeface="Times New Roman" pitchFamily="18" charset="0"/>
                <a:cs typeface="Times New Roman" pitchFamily="18" charset="0"/>
              </a:rPr>
              <a:t>.” IEEE Region 10 Humanitarian Technology Conference (R10-HTC). pp.1-5, 2017.</a:t>
            </a:r>
          </a:p>
          <a:p>
            <a:pPr algn="just">
              <a:lnSpc>
                <a:spcPct val="110000"/>
              </a:lnSpc>
              <a:buNone/>
            </a:pPr>
            <a:r>
              <a:rPr lang="en-US" sz="2000" dirty="0">
                <a:latin typeface="Times New Roman" pitchFamily="18" charset="0"/>
                <a:cs typeface="Times New Roman" pitchFamily="18" charset="0"/>
              </a:rPr>
              <a:t>[2]</a:t>
            </a:r>
            <a:r>
              <a:rPr lang="en-US" sz="2000" dirty="0" err="1">
                <a:latin typeface="Times New Roman" pitchFamily="18" charset="0"/>
                <a:cs typeface="Times New Roman" pitchFamily="18" charset="0"/>
              </a:rPr>
              <a:t>Hua-Tsung</a:t>
            </a:r>
            <a:r>
              <a:rPr lang="en-US" sz="2000" dirty="0">
                <a:latin typeface="Times New Roman" pitchFamily="18" charset="0"/>
                <a:cs typeface="Times New Roman" pitchFamily="18" charset="0"/>
              </a:rPr>
              <a:t> Chen &amp; Yu-Zhen He &amp; Chun-</a:t>
            </a:r>
            <a:r>
              <a:rPr lang="en-US" sz="2000" dirty="0" err="1">
                <a:latin typeface="Times New Roman" pitchFamily="18" charset="0"/>
                <a:cs typeface="Times New Roman" pitchFamily="18" charset="0"/>
              </a:rPr>
              <a:t>Chieh</a:t>
            </a:r>
            <a:r>
              <a:rPr lang="en-US" sz="2000" dirty="0">
                <a:latin typeface="Times New Roman" pitchFamily="18" charset="0"/>
                <a:cs typeface="Times New Roman" pitchFamily="18" charset="0"/>
              </a:rPr>
              <a:t> Hsu</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Computer-assisted yoga training system.</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Springer, 2018.</a:t>
            </a:r>
          </a:p>
          <a:p>
            <a:pPr algn="just">
              <a:lnSpc>
                <a:spcPct val="110000"/>
              </a:lnSpc>
              <a:buNone/>
            </a:pPr>
            <a:r>
              <a:rPr lang="en-US" sz="2000" dirty="0">
                <a:latin typeface="Times New Roman" pitchFamily="18" charset="0"/>
                <a:cs typeface="Times New Roman" pitchFamily="18" charset="0"/>
              </a:rPr>
              <a:t>[3]Pullen, Paula, and William </a:t>
            </a:r>
            <a:r>
              <a:rPr lang="en-US" sz="2000" dirty="0" err="1">
                <a:latin typeface="Times New Roman" pitchFamily="18" charset="0"/>
                <a:cs typeface="Times New Roman" pitchFamily="18" charset="0"/>
              </a:rPr>
              <a:t>Seffens</a:t>
            </a:r>
            <a:r>
              <a:rPr lang="en-US" sz="2000" dirty="0">
                <a:latin typeface="Times New Roman" pitchFamily="18" charset="0"/>
                <a:cs typeface="Times New Roman" pitchFamily="18" charset="0"/>
              </a:rPr>
              <a:t>. “Machine learning gesture analysis of yoga for </a:t>
            </a:r>
            <a:r>
              <a:rPr lang="en-US" sz="2000" dirty="0" err="1">
                <a:latin typeface="Times New Roman" pitchFamily="18" charset="0"/>
                <a:cs typeface="Times New Roman" pitchFamily="18" charset="0"/>
              </a:rPr>
              <a:t>exergame</a:t>
            </a:r>
            <a:r>
              <a:rPr lang="en-US" sz="2000" dirty="0">
                <a:latin typeface="Times New Roman" pitchFamily="18" charset="0"/>
                <a:cs typeface="Times New Roman" pitchFamily="18" charset="0"/>
              </a:rPr>
              <a:t> development.” IET Cyber-Physical Systems: Theory Applications, vol.3, no.2, pp.106-110, 2018.</a:t>
            </a:r>
          </a:p>
          <a:p>
            <a:pPr algn="just">
              <a:lnSpc>
                <a:spcPct val="110000"/>
              </a:lnSpc>
              <a:buNone/>
            </a:pPr>
            <a:r>
              <a:rPr lang="en-US" sz="2000" dirty="0">
                <a:latin typeface="Times New Roman" pitchFamily="18" charset="0"/>
                <a:cs typeface="Times New Roman" pitchFamily="18" charset="0"/>
              </a:rPr>
              <a:t>[4]</a:t>
            </a:r>
            <a:r>
              <a:rPr lang="en-US" sz="2000" dirty="0" err="1">
                <a:latin typeface="Times New Roman" pitchFamily="18" charset="0"/>
                <a:cs typeface="Times New Roman" pitchFamily="18" charset="0"/>
              </a:rPr>
              <a:t>Pradchaya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Anantamek</a:t>
            </a:r>
            <a:r>
              <a:rPr lang="en-US" sz="2000" dirty="0">
                <a:latin typeface="Times New Roman" pitchFamily="18" charset="0"/>
                <a:cs typeface="Times New Roman" pitchFamily="18" charset="0"/>
              </a:rPr>
              <a:t> </a:t>
            </a:r>
            <a:r>
              <a:rPr lang="en-IN" sz="2000" dirty="0">
                <a:solidFill>
                  <a:schemeClr val="dk1"/>
                </a:solidFill>
                <a:latin typeface="Times New Roman" pitchFamily="18" charset="0"/>
                <a:cs typeface="Times New Roman" pitchFamily="18" charset="0"/>
              </a:rPr>
              <a:t>, </a:t>
            </a:r>
            <a:r>
              <a:rPr lang="en-US" sz="2000" dirty="0" err="1">
                <a:latin typeface="Times New Roman" pitchFamily="18" charset="0"/>
                <a:cs typeface="Times New Roman" pitchFamily="18" charset="0"/>
              </a:rPr>
              <a:t>Narit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Hnoohom</a:t>
            </a:r>
            <a:r>
              <a:rPr lang="en-US" sz="2000" dirty="0">
                <a:latin typeface="Times New Roman" pitchFamily="18" charset="0"/>
                <a:cs typeface="Times New Roman" pitchFamily="18" charset="0"/>
              </a:rPr>
              <a:t>.</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“Recognition of yoga poses using EMG signals from lower limb muscles.”, IEEE, 2019.</a:t>
            </a:r>
          </a:p>
          <a:p>
            <a:pPr algn="just">
              <a:lnSpc>
                <a:spcPct val="110000"/>
              </a:lnSpc>
              <a:buNone/>
            </a:pPr>
            <a:r>
              <a:rPr lang="en-US" sz="2000" dirty="0">
                <a:latin typeface="Times New Roman" pitchFamily="18" charset="0"/>
                <a:cs typeface="Times New Roman" pitchFamily="18" charset="0"/>
              </a:rPr>
              <a:t>[5]</a:t>
            </a:r>
            <a:r>
              <a:rPr lang="en-US" sz="2000" dirty="0" err="1">
                <a:latin typeface="Times New Roman" pitchFamily="18" charset="0"/>
                <a:cs typeface="Times New Roman" pitchFamily="18" charset="0"/>
              </a:rPr>
              <a:t>Yash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Agrawal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Yash</a:t>
            </a:r>
            <a:r>
              <a:rPr lang="en-US" sz="2000" dirty="0">
                <a:latin typeface="Times New Roman" pitchFamily="18" charset="0"/>
                <a:cs typeface="Times New Roman" pitchFamily="18" charset="0"/>
              </a:rPr>
              <a:t> Shah, </a:t>
            </a:r>
            <a:r>
              <a:rPr lang="en-US" sz="2000" dirty="0" err="1">
                <a:latin typeface="Times New Roman" pitchFamily="18" charset="0"/>
                <a:cs typeface="Times New Roman" pitchFamily="18" charset="0"/>
              </a:rPr>
              <a:t>Abhishek</a:t>
            </a:r>
            <a:r>
              <a:rPr lang="en-US" sz="2000" dirty="0">
                <a:latin typeface="Times New Roman" pitchFamily="18" charset="0"/>
                <a:cs typeface="Times New Roman" pitchFamily="18" charset="0"/>
              </a:rPr>
              <a:t> Sharma</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Implementation of Machine Learning Technique for Identification of Yoga Poses.”, IEEE, 2020.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475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73" y="2569265"/>
            <a:ext cx="10972800" cy="1143000"/>
          </a:xfrm>
        </p:spPr>
        <p:txBody>
          <a:bodyPr>
            <a:normAutofit/>
          </a:bodyPr>
          <a:lstStyle/>
          <a:p>
            <a:r>
              <a:rPr lang="en-US" sz="4000" dirty="0" smtClean="0">
                <a:latin typeface="Times New Roman" pitchFamily="18" charset="0"/>
                <a:cs typeface="Times New Roman" pitchFamily="18" charset="0"/>
              </a:rPr>
              <a:t>THANK YOU </a:t>
            </a:r>
            <a:r>
              <a:rPr lang="en-US" sz="4000" dirty="0" smtClean="0">
                <a:latin typeface="Times New Roman" pitchFamily="18" charset="0"/>
                <a:cs typeface="Times New Roman" pitchFamily="18" charset="0"/>
                <a:sym typeface="Wingdings" pitchFamily="2" charset="2"/>
              </a:rPr>
              <a:t></a:t>
            </a:r>
            <a:endParaRPr lang="en-US" sz="4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3421C-3596-4ACB-B958-78C2565A9135}"/>
              </a:ext>
            </a:extLst>
          </p:cNvPr>
          <p:cNvSpPr>
            <a:spLocks noGrp="1"/>
          </p:cNvSpPr>
          <p:nvPr>
            <p:ph type="title"/>
          </p:nvPr>
        </p:nvSpPr>
        <p:spPr>
          <a:xfrm>
            <a:off x="838202" y="669427"/>
            <a:ext cx="10515599" cy="834501"/>
          </a:xfrm>
        </p:spPr>
        <p:txBody>
          <a:bodyPr>
            <a:normAutofit/>
          </a:bodyPr>
          <a:lstStyle/>
          <a:p>
            <a:pPr algn="ctr"/>
            <a:r>
              <a:rPr lang="en-IN" sz="3600" dirty="0">
                <a:latin typeface="Times New Roman" panose="02020603050405020304" pitchFamily="18" charset="0"/>
                <a:cs typeface="Times New Roman" panose="02020603050405020304" pitchFamily="18" charset="0"/>
              </a:rPr>
              <a:t>ABSTRACT</a:t>
            </a:r>
            <a:endParaRPr lang="en-IN" sz="3600" dirty="0"/>
          </a:p>
        </p:txBody>
      </p:sp>
      <p:sp>
        <p:nvSpPr>
          <p:cNvPr id="3" name="Content Placeholder 2">
            <a:extLst>
              <a:ext uri="{FF2B5EF4-FFF2-40B4-BE49-F238E27FC236}">
                <a16:creationId xmlns:a16="http://schemas.microsoft.com/office/drawing/2014/main" xmlns="" id="{3DE4FF52-5DEA-4870-8648-E65441F5C85A}"/>
              </a:ext>
            </a:extLst>
          </p:cNvPr>
          <p:cNvSpPr>
            <a:spLocks noGrp="1"/>
          </p:cNvSpPr>
          <p:nvPr>
            <p:ph idx="1"/>
          </p:nvPr>
        </p:nvSpPr>
        <p:spPr>
          <a:xfrm>
            <a:off x="1225119" y="1701338"/>
            <a:ext cx="9525740" cy="4351338"/>
          </a:xfrm>
        </p:spPr>
        <p:txBody>
          <a:bodyPr>
            <a:normAutofit/>
          </a:bodyPr>
          <a:lstStyle/>
          <a:p>
            <a:pPr algn="just">
              <a:lnSpc>
                <a:spcPct val="150000"/>
              </a:lnSpc>
            </a:pPr>
            <a:r>
              <a:rPr lang="en-US" sz="2000" dirty="0" smtClean="0">
                <a:latin typeface="Times New Roman" pitchFamily="18" charset="0"/>
                <a:cs typeface="Times New Roman" pitchFamily="18" charset="0"/>
              </a:rPr>
              <a:t>Yoga is an ancient Indian art, but from the last decade, a large number of people are adopting yoga as part of their life. This is due to the health benefits. It is important to do this exercise in right way especially in right </a:t>
            </a:r>
            <a:r>
              <a:rPr lang="en-US" sz="2000" dirty="0" smtClean="0">
                <a:latin typeface="Times New Roman" pitchFamily="18" charset="0"/>
                <a:cs typeface="Times New Roman" pitchFamily="18" charset="0"/>
              </a:rPr>
              <a:t>posture. So</a:t>
            </a:r>
            <a:r>
              <a:rPr lang="en-US" sz="2000" dirty="0" smtClean="0">
                <a:latin typeface="Times New Roman" pitchFamily="18" charset="0"/>
                <a:cs typeface="Times New Roman" pitchFamily="18" charset="0"/>
              </a:rPr>
              <a:t>, we came up with this project which helps people to gain some knowledge about the yoga posture which they </a:t>
            </a:r>
            <a:r>
              <a:rPr lang="en-US" sz="2000" dirty="0" smtClean="0">
                <a:latin typeface="Times New Roman" pitchFamily="18" charset="0"/>
                <a:cs typeface="Times New Roman" pitchFamily="18" charset="0"/>
              </a:rPr>
              <a:t>do.</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this project, we train a model which helps to classify the name of the yoga posture. we take the input of image posture from the user and output the name of pose and give the text of steps to be performed for the yoga posture and voice for the yoga posture steps. Finally gives the visual view of his/her input posture and the relevant output posture from the training set</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7217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05532-D7E1-434E-8AD9-158436A2A1B8}"/>
              </a:ext>
            </a:extLst>
          </p:cNvPr>
          <p:cNvSpPr>
            <a:spLocks noGrp="1"/>
          </p:cNvSpPr>
          <p:nvPr>
            <p:ph type="title"/>
          </p:nvPr>
        </p:nvSpPr>
        <p:spPr>
          <a:xfrm>
            <a:off x="609600" y="473045"/>
            <a:ext cx="10972800" cy="1143000"/>
          </a:xfrm>
        </p:spPr>
        <p:txBody>
          <a:bodyPr>
            <a:normAutofit/>
          </a:bodyPr>
          <a:lstStyle/>
          <a:p>
            <a:r>
              <a:rPr lang="en-US" sz="3600"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5DA0425-29EE-4C53-9ED8-4DB40A36E32B}"/>
              </a:ext>
            </a:extLst>
          </p:cNvPr>
          <p:cNvSpPr>
            <a:spLocks noGrp="1"/>
          </p:cNvSpPr>
          <p:nvPr>
            <p:ph idx="1"/>
          </p:nvPr>
        </p:nvSpPr>
        <p:spPr>
          <a:xfrm>
            <a:off x="1380226" y="1850372"/>
            <a:ext cx="9307902" cy="4525963"/>
          </a:xfrm>
        </p:spPr>
        <p:txBody>
          <a:bodyPr>
            <a:normAutofit/>
          </a:bodyPr>
          <a:lstStyle/>
          <a:p>
            <a:pPr algn="just">
              <a:lnSpc>
                <a:spcPct val="150000"/>
              </a:lnSpc>
              <a:buNone/>
            </a:pPr>
            <a:r>
              <a:rPr lang="en-IN" sz="2000" dirty="0" smtClean="0">
                <a:latin typeface="Times New Roman" pitchFamily="18" charset="0"/>
                <a:cs typeface="Times New Roman" pitchFamily="18" charset="0"/>
              </a:rPr>
              <a:t>     Yoga </a:t>
            </a:r>
            <a:r>
              <a:rPr lang="en-IN" sz="2000" dirty="0" smtClean="0">
                <a:latin typeface="Times New Roman" pitchFamily="18" charset="0"/>
                <a:cs typeface="Times New Roman" pitchFamily="18" charset="0"/>
              </a:rPr>
              <a:t>has been attracting peoples from so many years but from the last decade, </a:t>
            </a:r>
            <a:r>
              <a:rPr lang="en-IN" sz="2000" dirty="0" smtClean="0">
                <a:latin typeface="Times New Roman" pitchFamily="18" charset="0"/>
                <a:cs typeface="Times New Roman" pitchFamily="18" charset="0"/>
              </a:rPr>
              <a:t>a large </a:t>
            </a:r>
            <a:r>
              <a:rPr lang="en-IN" sz="2000" dirty="0" smtClean="0">
                <a:latin typeface="Times New Roman" pitchFamily="18" charset="0"/>
                <a:cs typeface="Times New Roman" pitchFamily="18" charset="0"/>
              </a:rPr>
              <a:t>number of people are adopting yoga as part of their life. </a:t>
            </a:r>
            <a:r>
              <a:rPr lang="en-IN" sz="2000" dirty="0" smtClean="0">
                <a:latin typeface="Times New Roman" pitchFamily="18" charset="0"/>
                <a:cs typeface="Times New Roman" pitchFamily="18" charset="0"/>
              </a:rPr>
              <a:t>Even, </a:t>
            </a:r>
            <a:r>
              <a:rPr lang="en-US" sz="2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uring </a:t>
            </a:r>
            <a:r>
              <a:rPr lang="en-US" sz="2000" dirty="0" smtClean="0">
                <a:latin typeface="Times New Roman" pitchFamily="18" charset="0"/>
                <a:cs typeface="Times New Roman" pitchFamily="18" charset="0"/>
              </a:rPr>
              <a:t>these long months of lockdown, it's difficult for people to go out to exercise, run, and do things they can to stay fit. Yoga is something that can be done indoors easily and has a lot of benefits. With the help of </a:t>
            </a:r>
            <a:r>
              <a:rPr lang="en-US" sz="2000" dirty="0" smtClean="0">
                <a:latin typeface="Times New Roman" pitchFamily="18" charset="0"/>
                <a:cs typeface="Times New Roman" pitchFamily="18" charset="0"/>
              </a:rPr>
              <a:t>our project yoga </a:t>
            </a:r>
            <a:r>
              <a:rPr lang="en-US" sz="2000" dirty="0" smtClean="0">
                <a:latin typeface="Times New Roman" pitchFamily="18" charset="0"/>
                <a:cs typeface="Times New Roman" pitchFamily="18" charset="0"/>
              </a:rPr>
              <a:t>posture detection, people can not only classify the pose but also check how well their posture as compared to a perfect yoga poses</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415399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0FAA9-AF0A-4078-8820-ADCD5C5A4A90}"/>
              </a:ext>
            </a:extLst>
          </p:cNvPr>
          <p:cNvSpPr>
            <a:spLocks noGrp="1"/>
          </p:cNvSpPr>
          <p:nvPr>
            <p:ph type="ctrTitle"/>
          </p:nvPr>
        </p:nvSpPr>
        <p:spPr>
          <a:xfrm>
            <a:off x="1172103" y="787935"/>
            <a:ext cx="9487271" cy="953194"/>
          </a:xfrm>
        </p:spPr>
        <p:txBody>
          <a:bodyPr>
            <a:normAutofit fontScale="90000"/>
          </a:bodyPr>
          <a:lstStyle/>
          <a:p>
            <a:pPr>
              <a:lnSpc>
                <a:spcPct val="150000"/>
              </a:lnSpc>
            </a:pPr>
            <a:r>
              <a:rPr lang="en-IN" sz="4000"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xmlns="" id="{50ED6DAE-D09B-4BD2-9D6A-AC99CC9B20AD}"/>
              </a:ext>
            </a:extLst>
          </p:cNvPr>
          <p:cNvSpPr>
            <a:spLocks noGrp="1"/>
          </p:cNvSpPr>
          <p:nvPr>
            <p:ph type="subTitle" idx="1"/>
          </p:nvPr>
        </p:nvSpPr>
        <p:spPr>
          <a:xfrm>
            <a:off x="1544129" y="1926453"/>
            <a:ext cx="9092242" cy="3611705"/>
          </a:xfrm>
        </p:spPr>
        <p:txBody>
          <a:bodyPr>
            <a:normAutofit/>
          </a:bodyPr>
          <a:lstStyle/>
          <a:p>
            <a:pPr algn="just">
              <a:lnSpc>
                <a:spcPct val="150000"/>
              </a:lnSpc>
            </a:pPr>
            <a:r>
              <a:rPr lang="en-US" sz="2000" dirty="0" smtClean="0">
                <a:solidFill>
                  <a:schemeClr val="tx1"/>
                </a:solidFill>
                <a:latin typeface="Times New Roman" pitchFamily="18" charset="0"/>
                <a:cs typeface="Times New Roman" pitchFamily="18" charset="0"/>
              </a:rPr>
              <a:t>In </a:t>
            </a:r>
            <a:r>
              <a:rPr lang="en-US" sz="2000" dirty="0" smtClean="0">
                <a:solidFill>
                  <a:schemeClr val="tx1"/>
                </a:solidFill>
                <a:latin typeface="Times New Roman" pitchFamily="18" charset="0"/>
                <a:cs typeface="Times New Roman" pitchFamily="18" charset="0"/>
              </a:rPr>
              <a:t>our </a:t>
            </a:r>
            <a:r>
              <a:rPr lang="en-US" sz="2000" dirty="0" smtClean="0">
                <a:solidFill>
                  <a:schemeClr val="tx1"/>
                </a:solidFill>
                <a:latin typeface="Times New Roman" pitchFamily="18" charset="0"/>
                <a:cs typeface="Times New Roman" pitchFamily="18" charset="0"/>
              </a:rPr>
              <a:t>project, </a:t>
            </a:r>
            <a:r>
              <a:rPr lang="en-US" sz="2000" dirty="0" smtClean="0">
                <a:solidFill>
                  <a:schemeClr val="tx1"/>
                </a:solidFill>
                <a:latin typeface="Times New Roman" pitchFamily="18" charset="0"/>
                <a:cs typeface="Times New Roman" pitchFamily="18" charset="0"/>
              </a:rPr>
              <a:t>we wanted the user to do yoga in a proper manner without hurting themselves. This </a:t>
            </a:r>
            <a:r>
              <a:rPr lang="en-US" sz="2000" dirty="0" smtClean="0">
                <a:solidFill>
                  <a:schemeClr val="tx1"/>
                </a:solidFill>
                <a:latin typeface="Times New Roman" pitchFamily="18" charset="0"/>
                <a:cs typeface="Times New Roman" pitchFamily="18" charset="0"/>
              </a:rPr>
              <a:t>project </a:t>
            </a:r>
            <a:r>
              <a:rPr lang="en-US" sz="2000" dirty="0" smtClean="0">
                <a:solidFill>
                  <a:schemeClr val="tx1"/>
                </a:solidFill>
                <a:latin typeface="Times New Roman" pitchFamily="18" charset="0"/>
                <a:cs typeface="Times New Roman" pitchFamily="18" charset="0"/>
              </a:rPr>
              <a:t>helps to know </a:t>
            </a:r>
            <a:r>
              <a:rPr lang="en-IN" sz="2000" dirty="0" smtClean="0">
                <a:solidFill>
                  <a:schemeClr val="tx1"/>
                </a:solidFill>
                <a:latin typeface="Times New Roman" pitchFamily="18" charset="0"/>
                <a:cs typeface="Times New Roman" pitchFamily="18" charset="0"/>
              </a:rPr>
              <a:t>the name of posture performed by the user and guides the user with the steps to be performed for the yoga posture to be perfect. Both steps and the visual view of his/her input, the relevant output postures are given in order to adjust their posture.  </a:t>
            </a:r>
            <a:endParaRPr lang="en-US" sz="2000" dirty="0" smtClean="0">
              <a:solidFill>
                <a:schemeClr val="tx1"/>
              </a:solidFill>
              <a:latin typeface="Times New Roman" pitchFamily="18" charset="0"/>
              <a:cs typeface="Times New Roman" pitchFamily="18" charset="0"/>
            </a:endParaRPr>
          </a:p>
          <a:p>
            <a:r>
              <a:rPr lang="en-US" dirty="0"/>
              <a:t/>
            </a:r>
            <a:br>
              <a:rPr lang="en-US" dirty="0"/>
            </a:br>
            <a:endParaRPr lang="en-IN" dirty="0"/>
          </a:p>
        </p:txBody>
      </p:sp>
    </p:spTree>
    <p:extLst>
      <p:ext uri="{BB962C8B-B14F-4D97-AF65-F5344CB8AC3E}">
        <p14:creationId xmlns:p14="http://schemas.microsoft.com/office/powerpoint/2010/main" xmlns="" val="43400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43235-946F-478F-B098-DC9544383DFF}"/>
              </a:ext>
            </a:extLst>
          </p:cNvPr>
          <p:cNvSpPr>
            <a:spLocks noGrp="1"/>
          </p:cNvSpPr>
          <p:nvPr>
            <p:ph type="ctrTitle"/>
          </p:nvPr>
        </p:nvSpPr>
        <p:spPr>
          <a:xfrm>
            <a:off x="1524000" y="550415"/>
            <a:ext cx="9144000" cy="639194"/>
          </a:xfrm>
        </p:spPr>
        <p:txBody>
          <a:bodyPr>
            <a:noAutofit/>
          </a:bodyPr>
          <a:lstStyle/>
          <a:p>
            <a:r>
              <a:rPr lang="en-IN" sz="3600"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EE31F9E6-C2F3-43BB-893D-57538215160A}"/>
              </a:ext>
            </a:extLst>
          </p:cNvPr>
          <p:cNvGraphicFramePr>
            <a:graphicFrameLocks noGrp="1"/>
          </p:cNvGraphicFramePr>
          <p:nvPr>
            <p:extLst>
              <p:ext uri="{D42A27DB-BD31-4B8C-83A1-F6EECF244321}">
                <p14:modId xmlns:p14="http://schemas.microsoft.com/office/powerpoint/2010/main" xmlns="" val="1322940876"/>
              </p:ext>
            </p:extLst>
          </p:nvPr>
        </p:nvGraphicFramePr>
        <p:xfrm>
          <a:off x="1406107" y="1354347"/>
          <a:ext cx="9276197" cy="4953238"/>
        </p:xfrm>
        <a:graphic>
          <a:graphicData uri="http://schemas.openxmlformats.org/drawingml/2006/table">
            <a:tbl>
              <a:tblPr firstRow="1" bandRow="1">
                <a:tableStyleId>{5C22544A-7EE6-4342-B048-85BDC9FD1C3A}</a:tableStyleId>
              </a:tblPr>
              <a:tblGrid>
                <a:gridCol w="2575669">
                  <a:extLst>
                    <a:ext uri="{9D8B030D-6E8A-4147-A177-3AD203B41FA5}">
                      <a16:colId xmlns:a16="http://schemas.microsoft.com/office/drawing/2014/main" xmlns="" val="1436118972"/>
                    </a:ext>
                  </a:extLst>
                </a:gridCol>
                <a:gridCol w="2143852">
                  <a:extLst>
                    <a:ext uri="{9D8B030D-6E8A-4147-A177-3AD203B41FA5}">
                      <a16:colId xmlns:a16="http://schemas.microsoft.com/office/drawing/2014/main" xmlns="" val="640707351"/>
                    </a:ext>
                  </a:extLst>
                </a:gridCol>
                <a:gridCol w="2323167">
                  <a:extLst>
                    <a:ext uri="{9D8B030D-6E8A-4147-A177-3AD203B41FA5}">
                      <a16:colId xmlns:a16="http://schemas.microsoft.com/office/drawing/2014/main" xmlns="" val="3883874216"/>
                    </a:ext>
                  </a:extLst>
                </a:gridCol>
                <a:gridCol w="2233509">
                  <a:extLst>
                    <a:ext uri="{9D8B030D-6E8A-4147-A177-3AD203B41FA5}">
                      <a16:colId xmlns:a16="http://schemas.microsoft.com/office/drawing/2014/main" xmlns="" val="3926140359"/>
                    </a:ext>
                  </a:extLst>
                </a:gridCol>
              </a:tblGrid>
              <a:tr h="807762">
                <a:tc>
                  <a:txBody>
                    <a:bodyPr/>
                    <a:lstStyle/>
                    <a:p>
                      <a:r>
                        <a:rPr lang="en-IN" sz="2400" dirty="0">
                          <a:latin typeface="Times New Roman" pitchFamily="18" charset="0"/>
                          <a:cs typeface="Times New Roman" pitchFamily="18" charset="0"/>
                        </a:rPr>
                        <a:t>Paper Title</a:t>
                      </a:r>
                    </a:p>
                  </a:txBody>
                  <a:tcPr/>
                </a:tc>
                <a:tc>
                  <a:txBody>
                    <a:bodyPr/>
                    <a:lstStyle/>
                    <a:p>
                      <a:r>
                        <a:rPr lang="en-IN" sz="2400" dirty="0">
                          <a:latin typeface="Times New Roman" pitchFamily="18" charset="0"/>
                          <a:cs typeface="Times New Roman" pitchFamily="18" charset="0"/>
                        </a:rPr>
                        <a:t>Author Name</a:t>
                      </a:r>
                    </a:p>
                  </a:txBody>
                  <a:tcPr/>
                </a:tc>
                <a:tc>
                  <a:txBody>
                    <a:bodyPr/>
                    <a:lstStyle/>
                    <a:p>
                      <a:r>
                        <a:rPr lang="en-IN" sz="2400" dirty="0">
                          <a:latin typeface="Times New Roman" pitchFamily="18" charset="0"/>
                          <a:cs typeface="Times New Roman" pitchFamily="18" charset="0"/>
                        </a:rPr>
                        <a:t>Advantages</a:t>
                      </a:r>
                    </a:p>
                  </a:txBody>
                  <a:tcPr/>
                </a:tc>
                <a:tc>
                  <a:txBody>
                    <a:bodyPr/>
                    <a:lstStyle/>
                    <a:p>
                      <a:r>
                        <a:rPr lang="en-IN" sz="2400" dirty="0">
                          <a:latin typeface="Times New Roman" pitchFamily="18" charset="0"/>
                          <a:cs typeface="Times New Roman" pitchFamily="18" charset="0"/>
                        </a:rPr>
                        <a:t>Disadvantages</a:t>
                      </a:r>
                    </a:p>
                  </a:txBody>
                  <a:tcPr/>
                </a:tc>
                <a:extLst>
                  <a:ext uri="{0D108BD9-81ED-4DB2-BD59-A6C34878D82A}">
                    <a16:rowId xmlns:a16="http://schemas.microsoft.com/office/drawing/2014/main" xmlns="" val="877851484"/>
                  </a:ext>
                </a:extLst>
              </a:tr>
              <a:tr h="2225145">
                <a:tc>
                  <a:txBody>
                    <a:bodyPr/>
                    <a:lstStyle/>
                    <a:p>
                      <a:r>
                        <a:rPr lang="en-US" sz="2000" dirty="0">
                          <a:latin typeface="Times New Roman" pitchFamily="18" charset="0"/>
                          <a:cs typeface="Times New Roman" pitchFamily="18" charset="0"/>
                        </a:rPr>
                        <a:t>Yoga posture recognition by detecting human joint points in real time using Microsoft </a:t>
                      </a:r>
                      <a:r>
                        <a:rPr lang="en-US" sz="2000" dirty="0" err="1">
                          <a:latin typeface="Times New Roman" pitchFamily="18" charset="0"/>
                          <a:cs typeface="Times New Roman" pitchFamily="18" charset="0"/>
                        </a:rPr>
                        <a:t>Kinect</a:t>
                      </a:r>
                      <a:r>
                        <a:rPr lang="en-US" sz="2000" dirty="0">
                          <a:latin typeface="Times New Roman" pitchFamily="18" charset="0"/>
                          <a:cs typeface="Times New Roman" pitchFamily="18" charset="0"/>
                        </a:rPr>
                        <a:t>, Year 2017, IEEE</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Muhammad </a:t>
                      </a:r>
                      <a:r>
                        <a:rPr lang="en-US" sz="2000" dirty="0" err="1">
                          <a:latin typeface="Times New Roman" pitchFamily="18" charset="0"/>
                          <a:cs typeface="Times New Roman" pitchFamily="18" charset="0"/>
                        </a:rPr>
                        <a:t>Usama</a:t>
                      </a:r>
                      <a:r>
                        <a:rPr lang="en-US" sz="2000" dirty="0">
                          <a:latin typeface="Times New Roman" pitchFamily="18" charset="0"/>
                          <a:cs typeface="Times New Roman" pitchFamily="18" charset="0"/>
                        </a:rPr>
                        <a:t> Islam , </a:t>
                      </a:r>
                      <a:r>
                        <a:rPr lang="en-US" sz="2000" dirty="0" err="1">
                          <a:latin typeface="Times New Roman" pitchFamily="18" charset="0"/>
                          <a:cs typeface="Times New Roman" pitchFamily="18" charset="0"/>
                        </a:rPr>
                        <a:t>Hasan</a:t>
                      </a:r>
                      <a:r>
                        <a:rPr lang="en-US" sz="2000" dirty="0">
                          <a:latin typeface="Times New Roman" pitchFamily="18" charset="0"/>
                          <a:cs typeface="Times New Roman" pitchFamily="18" charset="0"/>
                        </a:rPr>
                        <a:t> Mahmud , Faisal Bin </a:t>
                      </a:r>
                      <a:r>
                        <a:rPr lang="en-US" sz="2000" dirty="0" err="1">
                          <a:latin typeface="Times New Roman" pitchFamily="18" charset="0"/>
                          <a:cs typeface="Times New Roman" pitchFamily="18" charset="0"/>
                        </a:rPr>
                        <a:t>Ashraf</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Iqbal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Hossain</a:t>
                      </a:r>
                      <a:r>
                        <a:rPr lang="en-US" sz="2000" dirty="0">
                          <a:latin typeface="Times New Roman" pitchFamily="18" charset="0"/>
                          <a:cs typeface="Times New Roman" pitchFamily="18" charset="0"/>
                        </a:rPr>
                        <a:t> and Md. </a:t>
                      </a:r>
                      <a:r>
                        <a:rPr lang="en-US" sz="2000" dirty="0" err="1">
                          <a:latin typeface="Times New Roman" pitchFamily="18" charset="0"/>
                          <a:cs typeface="Times New Roman" pitchFamily="18" charset="0"/>
                        </a:rPr>
                        <a:t>Kamrul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Hasan</a:t>
                      </a:r>
                      <a:r>
                        <a:rPr lang="en-US" sz="2000" dirty="0">
                          <a:latin typeface="Times New Roman" pitchFamily="18" charset="0"/>
                          <a:cs typeface="Times New Roman" pitchFamily="18" charset="0"/>
                        </a:rPr>
                        <a:t> </a:t>
                      </a:r>
                      <a:endParaRPr lang="en-IN" sz="2000" u="none"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Graphical</a:t>
                      </a:r>
                      <a:r>
                        <a:rPr lang="en-IN" sz="2000" baseline="0" dirty="0">
                          <a:latin typeface="Times New Roman" pitchFamily="18" charset="0"/>
                          <a:cs typeface="Times New Roman" pitchFamily="18" charset="0"/>
                        </a:rPr>
                        <a:t> analysis of </a:t>
                      </a:r>
                      <a:r>
                        <a:rPr lang="en-US" sz="2000" dirty="0">
                          <a:latin typeface="Times New Roman" pitchFamily="18" charset="0"/>
                          <a:cs typeface="Times New Roman" pitchFamily="18" charset="0"/>
                        </a:rPr>
                        <a:t>the deviation of angles with reference model</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txBody>
                  <a:tcPr/>
                </a:tc>
                <a:tc>
                  <a:txBody>
                    <a:bodyPr/>
                    <a:lstStyle/>
                    <a:p>
                      <a:r>
                        <a:rPr lang="en-IN" sz="2000" dirty="0" err="1">
                          <a:latin typeface="Times New Roman" pitchFamily="18" charset="0"/>
                          <a:cs typeface="Times New Roman" pitchFamily="18" charset="0"/>
                        </a:rPr>
                        <a:t>Kinect</a:t>
                      </a:r>
                      <a:r>
                        <a:rPr lang="en-IN" sz="2000" dirty="0">
                          <a:latin typeface="Times New Roman" pitchFamily="18" charset="0"/>
                          <a:cs typeface="Times New Roman" pitchFamily="18" charset="0"/>
                        </a:rPr>
                        <a:t> device is expensive and not user friendly</a:t>
                      </a:r>
                    </a:p>
                  </a:txBody>
                  <a:tcPr/>
                </a:tc>
                <a:extLst>
                  <a:ext uri="{0D108BD9-81ED-4DB2-BD59-A6C34878D82A}">
                    <a16:rowId xmlns:a16="http://schemas.microsoft.com/office/drawing/2014/main" xmlns="" val="1382337141"/>
                  </a:ext>
                </a:extLst>
              </a:tr>
              <a:tr h="1920331">
                <a:tc>
                  <a:txBody>
                    <a:bodyPr/>
                    <a:lstStyle/>
                    <a:p>
                      <a:r>
                        <a:rPr lang="en-US" sz="2000" dirty="0">
                          <a:latin typeface="Times New Roman" pitchFamily="18" charset="0"/>
                          <a:cs typeface="Times New Roman" pitchFamily="18" charset="0"/>
                        </a:rPr>
                        <a:t>Computer-assisted yoga training system Year 2018, Springer</a:t>
                      </a:r>
                      <a:endParaRPr lang="en-IN" sz="2000" dirty="0">
                        <a:latin typeface="Times New Roman" pitchFamily="18" charset="0"/>
                        <a:cs typeface="Times New Roman" pitchFamily="18" charset="0"/>
                      </a:endParaRPr>
                    </a:p>
                  </a:txBody>
                  <a:tcPr/>
                </a:tc>
                <a:tc>
                  <a:txBody>
                    <a:bodyPr/>
                    <a:lstStyle/>
                    <a:p>
                      <a:r>
                        <a:rPr lang="en-US" sz="2000" dirty="0" err="1">
                          <a:latin typeface="Times New Roman" pitchFamily="18" charset="0"/>
                          <a:cs typeface="Times New Roman" pitchFamily="18" charset="0"/>
                        </a:rPr>
                        <a:t>Hua-Tsung</a:t>
                      </a:r>
                      <a:r>
                        <a:rPr lang="en-US" sz="2000" dirty="0">
                          <a:latin typeface="Times New Roman" pitchFamily="18" charset="0"/>
                          <a:cs typeface="Times New Roman" pitchFamily="18" charset="0"/>
                        </a:rPr>
                        <a:t> Chen &amp; Yu-Zhen He &amp; Chun-</a:t>
                      </a:r>
                      <a:r>
                        <a:rPr lang="en-US" sz="2000" dirty="0" err="1">
                          <a:latin typeface="Times New Roman" pitchFamily="18" charset="0"/>
                          <a:cs typeface="Times New Roman" pitchFamily="18" charset="0"/>
                        </a:rPr>
                        <a:t>Chieh</a:t>
                      </a:r>
                      <a:r>
                        <a:rPr lang="en-US" sz="2000" dirty="0">
                          <a:latin typeface="Times New Roman" pitchFamily="18" charset="0"/>
                          <a:cs typeface="Times New Roman" pitchFamily="18" charset="0"/>
                        </a:rPr>
                        <a:t> Hsu</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Takes front</a:t>
                      </a:r>
                      <a:r>
                        <a:rPr lang="en-US" sz="2000" baseline="0" dirty="0">
                          <a:latin typeface="Times New Roman" pitchFamily="18" charset="0"/>
                          <a:cs typeface="Times New Roman" pitchFamily="18" charset="0"/>
                        </a:rPr>
                        <a:t> view and side view. Uses distance function and gives v</a:t>
                      </a:r>
                      <a:r>
                        <a:rPr lang="en-US" sz="2000" dirty="0">
                          <a:latin typeface="Times New Roman" pitchFamily="18" charset="0"/>
                          <a:cs typeface="Times New Roman" pitchFamily="18" charset="0"/>
                        </a:rPr>
                        <a:t>isualized</a:t>
                      </a:r>
                      <a:r>
                        <a:rPr lang="en-US" sz="2000" baseline="0" dirty="0">
                          <a:latin typeface="Times New Roman" pitchFamily="18" charset="0"/>
                          <a:cs typeface="Times New Roman" pitchFamily="18" charset="0"/>
                        </a:rPr>
                        <a:t> view</a:t>
                      </a:r>
                      <a:r>
                        <a:rPr lang="en-US" sz="2000" dirty="0">
                          <a:latin typeface="Times New Roman" pitchFamily="18" charset="0"/>
                          <a:cs typeface="Times New Roman" pitchFamily="18" charset="0"/>
                        </a:rPr>
                        <a:t> for posture rectification </a:t>
                      </a:r>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It just gives similar yoga postures body</a:t>
                      </a:r>
                      <a:r>
                        <a:rPr lang="en-IN" sz="2000" baseline="0" dirty="0">
                          <a:latin typeface="Times New Roman" pitchFamily="18" charset="0"/>
                          <a:cs typeface="Times New Roman" pitchFamily="18" charset="0"/>
                        </a:rPr>
                        <a:t> map and skeleton map</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xmlns="" val="4222815967"/>
                  </a:ext>
                </a:extLst>
              </a:tr>
            </a:tbl>
          </a:graphicData>
        </a:graphic>
      </p:graphicFrame>
    </p:spTree>
    <p:extLst>
      <p:ext uri="{BB962C8B-B14F-4D97-AF65-F5344CB8AC3E}">
        <p14:creationId xmlns:p14="http://schemas.microsoft.com/office/powerpoint/2010/main" xmlns="" val="62799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D58D5-0935-493B-8548-9B0698C539C1}"/>
              </a:ext>
            </a:extLst>
          </p:cNvPr>
          <p:cNvSpPr>
            <a:spLocks noGrp="1"/>
          </p:cNvSpPr>
          <p:nvPr>
            <p:ph type="title"/>
          </p:nvPr>
        </p:nvSpPr>
        <p:spPr>
          <a:xfrm>
            <a:off x="838200" y="427270"/>
            <a:ext cx="10515600" cy="868871"/>
          </a:xfrm>
        </p:spPr>
        <p:txBody>
          <a:bodyPr>
            <a:normAutofit/>
          </a:bodyPr>
          <a:lstStyle/>
          <a:p>
            <a:pPr algn="ctr"/>
            <a:r>
              <a:rPr lang="en-IN" sz="3600" dirty="0">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4" name="Table 4">
            <a:extLst>
              <a:ext uri="{FF2B5EF4-FFF2-40B4-BE49-F238E27FC236}">
                <a16:creationId xmlns:a16="http://schemas.microsoft.com/office/drawing/2014/main" xmlns="" id="{3E3A8B55-4341-4F29-B698-0137EE1B3396}"/>
              </a:ext>
            </a:extLst>
          </p:cNvPr>
          <p:cNvGraphicFramePr>
            <a:graphicFrameLocks noGrp="1"/>
          </p:cNvGraphicFramePr>
          <p:nvPr>
            <p:extLst>
              <p:ext uri="{D42A27DB-BD31-4B8C-83A1-F6EECF244321}">
                <p14:modId xmlns:p14="http://schemas.microsoft.com/office/powerpoint/2010/main" xmlns="" val="3950291969"/>
              </p:ext>
            </p:extLst>
          </p:nvPr>
        </p:nvGraphicFramePr>
        <p:xfrm>
          <a:off x="1388853" y="1302592"/>
          <a:ext cx="9431524" cy="5012091"/>
        </p:xfrm>
        <a:graphic>
          <a:graphicData uri="http://schemas.openxmlformats.org/drawingml/2006/table">
            <a:tbl>
              <a:tblPr firstRow="1" bandRow="1">
                <a:tableStyleId>{5C22544A-7EE6-4342-B048-85BDC9FD1C3A}</a:tableStyleId>
              </a:tblPr>
              <a:tblGrid>
                <a:gridCol w="2647287">
                  <a:extLst>
                    <a:ext uri="{9D8B030D-6E8A-4147-A177-3AD203B41FA5}">
                      <a16:colId xmlns:a16="http://schemas.microsoft.com/office/drawing/2014/main" xmlns="" val="275378245"/>
                    </a:ext>
                  </a:extLst>
                </a:gridCol>
                <a:gridCol w="1992196">
                  <a:extLst>
                    <a:ext uri="{9D8B030D-6E8A-4147-A177-3AD203B41FA5}">
                      <a16:colId xmlns:a16="http://schemas.microsoft.com/office/drawing/2014/main" xmlns="" val="2621267166"/>
                    </a:ext>
                  </a:extLst>
                </a:gridCol>
                <a:gridCol w="2467809">
                  <a:extLst>
                    <a:ext uri="{9D8B030D-6E8A-4147-A177-3AD203B41FA5}">
                      <a16:colId xmlns:a16="http://schemas.microsoft.com/office/drawing/2014/main" xmlns="" val="1415192392"/>
                    </a:ext>
                  </a:extLst>
                </a:gridCol>
                <a:gridCol w="2324232">
                  <a:extLst>
                    <a:ext uri="{9D8B030D-6E8A-4147-A177-3AD203B41FA5}">
                      <a16:colId xmlns:a16="http://schemas.microsoft.com/office/drawing/2014/main" xmlns="" val="3265145615"/>
                    </a:ext>
                  </a:extLst>
                </a:gridCol>
              </a:tblGrid>
              <a:tr h="80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Paper 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Author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Advantages</a:t>
                      </a:r>
                    </a:p>
                  </a:txBody>
                  <a:tcPr/>
                </a:tc>
                <a:tc>
                  <a:txBody>
                    <a:bodyPr/>
                    <a:lstStyle/>
                    <a:p>
                      <a:r>
                        <a:rPr lang="en-IN" sz="2400" dirty="0">
                          <a:latin typeface="Times New Roman" panose="02020603050405020304" pitchFamily="18" charset="0"/>
                          <a:cs typeface="Times New Roman" panose="02020603050405020304" pitchFamily="18" charset="0"/>
                        </a:rPr>
                        <a:t>Disadvantages</a:t>
                      </a:r>
                      <a:endParaRPr lang="en-IN" sz="2400" dirty="0"/>
                    </a:p>
                  </a:txBody>
                  <a:tcPr/>
                </a:tc>
                <a:extLst>
                  <a:ext uri="{0D108BD9-81ED-4DB2-BD59-A6C34878D82A}">
                    <a16:rowId xmlns:a16="http://schemas.microsoft.com/office/drawing/2014/main" xmlns="" val="1164647004"/>
                  </a:ext>
                </a:extLst>
              </a:tr>
              <a:tr h="1640598">
                <a:tc>
                  <a:txBody>
                    <a:bodyPr/>
                    <a:lstStyle/>
                    <a:p>
                      <a:r>
                        <a:rPr lang="en-US" sz="2000" dirty="0">
                          <a:latin typeface="Times New Roman" pitchFamily="18" charset="0"/>
                          <a:cs typeface="Times New Roman" pitchFamily="18" charset="0"/>
                        </a:rPr>
                        <a:t>Machine learning gesture analysis of yoga for </a:t>
                      </a:r>
                      <a:r>
                        <a:rPr lang="en-US" sz="2000" dirty="0" err="1">
                          <a:latin typeface="Times New Roman" pitchFamily="18" charset="0"/>
                          <a:cs typeface="Times New Roman" pitchFamily="18" charset="0"/>
                        </a:rPr>
                        <a:t>exergame</a:t>
                      </a:r>
                      <a:r>
                        <a:rPr lang="en-US" sz="2000" dirty="0">
                          <a:latin typeface="Times New Roman" pitchFamily="18" charset="0"/>
                          <a:cs typeface="Times New Roman" pitchFamily="18" charset="0"/>
                        </a:rPr>
                        <a:t> development, Year 2018, IEEE</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Paula Pullen , William </a:t>
                      </a:r>
                      <a:r>
                        <a:rPr lang="en-US" sz="2000" dirty="0" err="1">
                          <a:latin typeface="Times New Roman" pitchFamily="18" charset="0"/>
                          <a:cs typeface="Times New Roman" pitchFamily="18" charset="0"/>
                        </a:rPr>
                        <a:t>Seffens</a:t>
                      </a:r>
                      <a:r>
                        <a:rPr lang="en-IN" sz="2000" kern="1200" dirty="0">
                          <a:effectLst/>
                        </a:rPr>
                        <a:t>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aseline="0" dirty="0">
                          <a:latin typeface="Times New Roman" panose="02020603050405020304" pitchFamily="18" charset="0"/>
                          <a:cs typeface="Times New Roman" panose="02020603050405020304" pitchFamily="18" charset="0"/>
                        </a:rPr>
                        <a:t>Build the </a:t>
                      </a:r>
                      <a:r>
                        <a:rPr lang="en-IN" sz="2000" baseline="0" dirty="0" err="1">
                          <a:latin typeface="Times New Roman" panose="02020603050405020304" pitchFamily="18" charset="0"/>
                          <a:cs typeface="Times New Roman" panose="02020603050405020304" pitchFamily="18" charset="0"/>
                        </a:rPr>
                        <a:t>exergameusing</a:t>
                      </a:r>
                      <a:r>
                        <a:rPr lang="en-IN" sz="2000" baseline="0" dirty="0">
                          <a:latin typeface="Times New Roman" panose="02020603050405020304" pitchFamily="18" charset="0"/>
                          <a:cs typeface="Times New Roman" panose="02020603050405020304" pitchFamily="18" charset="0"/>
                        </a:rPr>
                        <a:t> </a:t>
                      </a:r>
                      <a:r>
                        <a:rPr lang="en-IN" sz="2000" baseline="0" dirty="0" err="1">
                          <a:latin typeface="Times New Roman" panose="02020603050405020304" pitchFamily="18" charset="0"/>
                          <a:cs typeface="Times New Roman" panose="02020603050405020304" pitchFamily="18" charset="0"/>
                        </a:rPr>
                        <a:t>Adaboost</a:t>
                      </a:r>
                      <a:r>
                        <a:rPr lang="en-IN" sz="2000" baseline="0" dirty="0">
                          <a:latin typeface="Times New Roman" panose="02020603050405020304" pitchFamily="18" charset="0"/>
                          <a:cs typeface="Times New Roman" panose="02020603050405020304" pitchFamily="18" charset="0"/>
                        </a:rPr>
                        <a:t> gesture analysis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itchFamily="18" charset="0"/>
                          <a:cs typeface="Times New Roman" pitchFamily="18" charset="0"/>
                        </a:rPr>
                        <a:t>Kinect</a:t>
                      </a:r>
                      <a:r>
                        <a:rPr lang="en-IN" sz="2000" dirty="0">
                          <a:latin typeface="Times New Roman" pitchFamily="18" charset="0"/>
                          <a:cs typeface="Times New Roman" pitchFamily="18" charset="0"/>
                        </a:rPr>
                        <a:t> device is expensive and not user friendly</a:t>
                      </a:r>
                    </a:p>
                  </a:txBody>
                  <a:tcPr/>
                </a:tc>
                <a:extLst>
                  <a:ext uri="{0D108BD9-81ED-4DB2-BD59-A6C34878D82A}">
                    <a16:rowId xmlns:a16="http://schemas.microsoft.com/office/drawing/2014/main" xmlns="" val="1142354565"/>
                  </a:ext>
                </a:extLst>
              </a:tr>
              <a:tr h="2569238">
                <a:tc>
                  <a:txBody>
                    <a:bodyPr/>
                    <a:lstStyle/>
                    <a:p>
                      <a:r>
                        <a:rPr lang="en-US" sz="2000" dirty="0">
                          <a:latin typeface="Times New Roman" pitchFamily="18" charset="0"/>
                          <a:cs typeface="Times New Roman" pitchFamily="18" charset="0"/>
                        </a:rPr>
                        <a:t>Recognition of yoga poses using EMG</a:t>
                      </a:r>
                      <a:r>
                        <a:rPr lang="en-US" sz="2000" baseline="0" dirty="0">
                          <a:latin typeface="Times New Roman" pitchFamily="18" charset="0"/>
                          <a:cs typeface="Times New Roman" pitchFamily="18" charset="0"/>
                        </a:rPr>
                        <a:t> signals from lower limb muscles, </a:t>
                      </a:r>
                      <a:r>
                        <a:rPr lang="en-US" sz="2000" dirty="0">
                          <a:latin typeface="Times New Roman" pitchFamily="18" charset="0"/>
                          <a:cs typeface="Times New Roman" pitchFamily="18" charset="0"/>
                        </a:rPr>
                        <a:t>Year 2019, IEEE</a:t>
                      </a:r>
                      <a:endParaRPr lang="en-IN" sz="2000" dirty="0">
                        <a:latin typeface="Times New Roman" pitchFamily="18" charset="0"/>
                        <a:cs typeface="Times New Roman" pitchFamily="18" charset="0"/>
                      </a:endParaRPr>
                    </a:p>
                  </a:txBody>
                  <a:tcPr/>
                </a:tc>
                <a:tc>
                  <a:txBody>
                    <a:bodyPr/>
                    <a:lstStyle/>
                    <a:p>
                      <a:r>
                        <a:rPr lang="en-US" sz="2000" dirty="0" err="1">
                          <a:latin typeface="Times New Roman" pitchFamily="18" charset="0"/>
                          <a:cs typeface="Times New Roman" pitchFamily="18" charset="0"/>
                        </a:rPr>
                        <a:t>Pradchaya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Anantamek</a:t>
                      </a:r>
                      <a:r>
                        <a:rPr lang="en-US" sz="2000" dirty="0">
                          <a:latin typeface="Times New Roman" pitchFamily="18" charset="0"/>
                          <a:cs typeface="Times New Roman" pitchFamily="18" charset="0"/>
                        </a:rPr>
                        <a:t> </a:t>
                      </a:r>
                      <a:r>
                        <a:rPr lang="en-IN" sz="2000" b="0" i="0" u="none" strike="noStrike" kern="1200" dirty="0">
                          <a:solidFill>
                            <a:schemeClr val="dk1"/>
                          </a:solidFill>
                          <a:effectLst/>
                          <a:latin typeface="Times New Roman" pitchFamily="18" charset="0"/>
                          <a:ea typeface="+mn-ea"/>
                          <a:cs typeface="Times New Roman" pitchFamily="18" charset="0"/>
                        </a:rPr>
                        <a:t>, </a:t>
                      </a:r>
                      <a:r>
                        <a:rPr lang="en-US" sz="2000" dirty="0" err="1">
                          <a:latin typeface="Times New Roman" pitchFamily="18" charset="0"/>
                          <a:cs typeface="Times New Roman" pitchFamily="18" charset="0"/>
                        </a:rPr>
                        <a:t>Narit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Hnoohom</a:t>
                      </a:r>
                      <a:endParaRPr lang="en-IN" sz="2000" u="none" dirty="0">
                        <a:latin typeface="Times New Roman" pitchFamily="18" charset="0"/>
                        <a:cs typeface="Times New Roman" pitchFamily="18" charset="0"/>
                      </a:endParaRPr>
                    </a:p>
                  </a:txBody>
                  <a:tcPr/>
                </a:tc>
                <a:tc>
                  <a:txBody>
                    <a:bodyPr/>
                    <a:lstStyle/>
                    <a:p>
                      <a:r>
                        <a:rPr lang="en-US" sz="2000" dirty="0" err="1">
                          <a:latin typeface="Times New Roman" pitchFamily="18" charset="0"/>
                          <a:cs typeface="Times New Roman" pitchFamily="18" charset="0"/>
                        </a:rPr>
                        <a:t>Myoware</a:t>
                      </a:r>
                      <a:r>
                        <a:rPr lang="en-US" sz="2000" dirty="0">
                          <a:latin typeface="Times New Roman" pitchFamily="18" charset="0"/>
                          <a:cs typeface="Times New Roman" pitchFamily="18" charset="0"/>
                        </a:rPr>
                        <a:t> muscle sensor, Embedded system are used</a:t>
                      </a:r>
                      <a:r>
                        <a:rPr lang="en-US" sz="2000" baseline="0" dirty="0">
                          <a:latin typeface="Times New Roman" pitchFamily="18" charset="0"/>
                          <a:cs typeface="Times New Roman" pitchFamily="18" charset="0"/>
                        </a:rPr>
                        <a:t>. </a:t>
                      </a:r>
                      <a:r>
                        <a:rPr lang="en-US" sz="2000" baseline="0" dirty="0" err="1">
                          <a:latin typeface="Times New Roman" pitchFamily="18" charset="0"/>
                          <a:cs typeface="Times New Roman" pitchFamily="18" charset="0"/>
                        </a:rPr>
                        <a:t>W</a:t>
                      </a:r>
                      <a:r>
                        <a:rPr lang="en-US" sz="2000" dirty="0" err="1">
                          <a:latin typeface="Times New Roman" pitchFamily="18" charset="0"/>
                          <a:cs typeface="Times New Roman" pitchFamily="18" charset="0"/>
                        </a:rPr>
                        <a:t>eka</a:t>
                      </a:r>
                      <a:r>
                        <a:rPr lang="en-US" sz="2000" dirty="0">
                          <a:latin typeface="Times New Roman" pitchFamily="18" charset="0"/>
                          <a:cs typeface="Times New Roman" pitchFamily="18" charset="0"/>
                        </a:rPr>
                        <a:t> to classify yoga postures. SMO, J48, RF algorithms</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gives accuracy. </a:t>
                      </a:r>
                      <a:endParaRPr lang="en-IN" sz="2000" dirty="0">
                        <a:latin typeface="Times New Roman" pitchFamily="18" charset="0"/>
                        <a:cs typeface="Times New Roman" pitchFamily="18" charset="0"/>
                      </a:endParaRPr>
                    </a:p>
                  </a:txBody>
                  <a:tcPr/>
                </a:tc>
                <a:tc>
                  <a:txBody>
                    <a:bodyPr/>
                    <a:lstStyle/>
                    <a:p>
                      <a:r>
                        <a:rPr lang="en-US" sz="2000" b="0" i="0" kern="1200" dirty="0">
                          <a:solidFill>
                            <a:schemeClr val="dk1"/>
                          </a:solidFill>
                          <a:latin typeface="Times New Roman" pitchFamily="18" charset="0"/>
                          <a:ea typeface="+mn-ea"/>
                          <a:cs typeface="Times New Roman" pitchFamily="18" charset="0"/>
                        </a:rPr>
                        <a:t>There is</a:t>
                      </a:r>
                      <a:r>
                        <a:rPr lang="en-US" sz="2000" b="0" i="0" kern="1200" baseline="0" dirty="0">
                          <a:solidFill>
                            <a:schemeClr val="dk1"/>
                          </a:solidFill>
                          <a:latin typeface="Times New Roman" pitchFamily="18" charset="0"/>
                          <a:ea typeface="+mn-ea"/>
                          <a:cs typeface="Times New Roman" pitchFamily="18" charset="0"/>
                        </a:rPr>
                        <a:t> </a:t>
                      </a:r>
                      <a:r>
                        <a:rPr lang="en-US" sz="2000" b="0" i="0" kern="1200" dirty="0">
                          <a:solidFill>
                            <a:schemeClr val="dk1"/>
                          </a:solidFill>
                          <a:latin typeface="Times New Roman" pitchFamily="18" charset="0"/>
                          <a:ea typeface="+mn-ea"/>
                          <a:cs typeface="Times New Roman" pitchFamily="18" charset="0"/>
                        </a:rPr>
                        <a:t>discomfort while needle electrodes inserted.</a:t>
                      </a:r>
                      <a:r>
                        <a:rPr lang="en-US" sz="2000" b="0" i="0" kern="1200" baseline="0" dirty="0">
                          <a:solidFill>
                            <a:schemeClr val="dk1"/>
                          </a:solidFill>
                          <a:latin typeface="Times New Roman" pitchFamily="18" charset="0"/>
                          <a:ea typeface="+mn-ea"/>
                          <a:cs typeface="Times New Roman" pitchFamily="18" charset="0"/>
                        </a:rPr>
                        <a:t> </a:t>
                      </a:r>
                      <a:r>
                        <a:rPr lang="en-US" sz="2000" b="0" i="0" kern="1200" dirty="0">
                          <a:solidFill>
                            <a:schemeClr val="dk1"/>
                          </a:solidFill>
                          <a:latin typeface="Times New Roman" pitchFamily="18" charset="0"/>
                          <a:ea typeface="+mn-ea"/>
                          <a:cs typeface="Times New Roman" pitchFamily="18" charset="0"/>
                        </a:rPr>
                        <a:t>Afterwards, muscle may feel a little sore for few days.</a:t>
                      </a:r>
                      <a:r>
                        <a:rPr lang="en-US" sz="2000" b="0" i="0" kern="1200" baseline="0" dirty="0">
                          <a:solidFill>
                            <a:schemeClr val="dk1"/>
                          </a:solidFill>
                          <a:latin typeface="Times New Roman" pitchFamily="18" charset="0"/>
                          <a:ea typeface="+mn-ea"/>
                          <a:cs typeface="Times New Roman" pitchFamily="18" charset="0"/>
                        </a:rPr>
                        <a:t> Experts are required to perform EMG.</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xmlns="" val="1364939310"/>
                  </a:ext>
                </a:extLst>
              </a:tr>
            </a:tbl>
          </a:graphicData>
        </a:graphic>
      </p:graphicFrame>
    </p:spTree>
    <p:extLst>
      <p:ext uri="{BB962C8B-B14F-4D97-AF65-F5344CB8AC3E}">
        <p14:creationId xmlns:p14="http://schemas.microsoft.com/office/powerpoint/2010/main" xmlns="" val="7853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C3E17-6E17-4ABB-BA10-2A0AA655D624}"/>
              </a:ext>
            </a:extLst>
          </p:cNvPr>
          <p:cNvSpPr>
            <a:spLocks noGrp="1"/>
          </p:cNvSpPr>
          <p:nvPr>
            <p:ph type="ctrTitle"/>
          </p:nvPr>
        </p:nvSpPr>
        <p:spPr>
          <a:xfrm>
            <a:off x="1524000" y="665825"/>
            <a:ext cx="9144000" cy="807868"/>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4" name="Table 3">
            <a:extLst>
              <a:ext uri="{FF2B5EF4-FFF2-40B4-BE49-F238E27FC236}">
                <a16:creationId xmlns:a16="http://schemas.microsoft.com/office/drawing/2014/main" xmlns="" id="{1A8795B5-967F-48CD-9C36-CD755FDE4F74}"/>
              </a:ext>
            </a:extLst>
          </p:cNvPr>
          <p:cNvGraphicFramePr>
            <a:graphicFrameLocks noGrp="1"/>
          </p:cNvGraphicFramePr>
          <p:nvPr>
            <p:extLst>
              <p:ext uri="{D42A27DB-BD31-4B8C-83A1-F6EECF244321}">
                <p14:modId xmlns:p14="http://schemas.microsoft.com/office/powerpoint/2010/main" xmlns="" val="840797134"/>
              </p:ext>
            </p:extLst>
          </p:nvPr>
        </p:nvGraphicFramePr>
        <p:xfrm>
          <a:off x="1509698" y="2065018"/>
          <a:ext cx="9172607" cy="3032764"/>
        </p:xfrm>
        <a:graphic>
          <a:graphicData uri="http://schemas.openxmlformats.org/drawingml/2006/table">
            <a:tbl>
              <a:tblPr firstRow="1" bandRow="1">
                <a:tableStyleId>{5C22544A-7EE6-4342-B048-85BDC9FD1C3A}</a:tableStyleId>
              </a:tblPr>
              <a:tblGrid>
                <a:gridCol w="2609543">
                  <a:extLst>
                    <a:ext uri="{9D8B030D-6E8A-4147-A177-3AD203B41FA5}">
                      <a16:colId xmlns:a16="http://schemas.microsoft.com/office/drawing/2014/main" xmlns="" val="2374181031"/>
                    </a:ext>
                  </a:extLst>
                </a:gridCol>
                <a:gridCol w="2042357">
                  <a:extLst>
                    <a:ext uri="{9D8B030D-6E8A-4147-A177-3AD203B41FA5}">
                      <a16:colId xmlns:a16="http://schemas.microsoft.com/office/drawing/2014/main" xmlns="" val="230899197"/>
                    </a:ext>
                  </a:extLst>
                </a:gridCol>
                <a:gridCol w="2312140">
                  <a:extLst>
                    <a:ext uri="{9D8B030D-6E8A-4147-A177-3AD203B41FA5}">
                      <a16:colId xmlns:a16="http://schemas.microsoft.com/office/drawing/2014/main" xmlns="" val="2060726266"/>
                    </a:ext>
                  </a:extLst>
                </a:gridCol>
                <a:gridCol w="2208567">
                  <a:extLst>
                    <a:ext uri="{9D8B030D-6E8A-4147-A177-3AD203B41FA5}">
                      <a16:colId xmlns:a16="http://schemas.microsoft.com/office/drawing/2014/main" xmlns="" val="351836470"/>
                    </a:ext>
                  </a:extLst>
                </a:gridCol>
              </a:tblGrid>
              <a:tr h="807724">
                <a:tc>
                  <a:txBody>
                    <a:bodyPr/>
                    <a:lstStyle/>
                    <a:p>
                      <a:r>
                        <a:rPr lang="en-IN" sz="2400" dirty="0">
                          <a:latin typeface="Times New Roman" panose="02020603050405020304" pitchFamily="18" charset="0"/>
                          <a:cs typeface="Times New Roman" panose="02020603050405020304" pitchFamily="18" charset="0"/>
                        </a:rPr>
                        <a:t>Paper Title</a:t>
                      </a:r>
                    </a:p>
                  </a:txBody>
                  <a:tcPr/>
                </a:tc>
                <a:tc>
                  <a:txBody>
                    <a:bodyPr/>
                    <a:lstStyle/>
                    <a:p>
                      <a:r>
                        <a:rPr lang="en-IN" sz="2400" dirty="0">
                          <a:latin typeface="Times New Roman" panose="02020603050405020304" pitchFamily="18" charset="0"/>
                          <a:cs typeface="Times New Roman" panose="02020603050405020304" pitchFamily="18" charset="0"/>
                        </a:rPr>
                        <a:t>Author Name</a:t>
                      </a:r>
                    </a:p>
                  </a:txBody>
                  <a:tcPr/>
                </a:tc>
                <a:tc>
                  <a:txBody>
                    <a:bodyPr/>
                    <a:lstStyle/>
                    <a:p>
                      <a:r>
                        <a:rPr lang="en-IN" sz="2400" dirty="0">
                          <a:latin typeface="Times New Roman" panose="02020603050405020304" pitchFamily="18" charset="0"/>
                          <a:cs typeface="Times New Roman" panose="02020603050405020304" pitchFamily="18" charset="0"/>
                        </a:rPr>
                        <a:t>Advantages</a:t>
                      </a:r>
                    </a:p>
                  </a:txBody>
                  <a:tcPr/>
                </a:tc>
                <a:tc>
                  <a:txBody>
                    <a:bodyPr/>
                    <a:lstStyle/>
                    <a:p>
                      <a:r>
                        <a:rPr lang="en-IN" sz="2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xmlns="" val="2931341829"/>
                  </a:ext>
                </a:extLst>
              </a:tr>
              <a:tr h="807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Implementation of Machine Learning Technique for Identification of Yoga Poses,</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Year 2020, IEEE</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txBody>
                  <a:tcPr/>
                </a:tc>
                <a:tc>
                  <a:txBody>
                    <a:bodyPr/>
                    <a:lstStyle/>
                    <a:p>
                      <a:r>
                        <a:rPr lang="en-US" sz="2000" dirty="0" err="1">
                          <a:latin typeface="Times New Roman" pitchFamily="18" charset="0"/>
                          <a:cs typeface="Times New Roman" pitchFamily="18" charset="0"/>
                        </a:rPr>
                        <a:t>Yash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Agrawal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Yash</a:t>
                      </a:r>
                      <a:r>
                        <a:rPr lang="en-US" sz="2000" dirty="0">
                          <a:latin typeface="Times New Roman" pitchFamily="18" charset="0"/>
                          <a:cs typeface="Times New Roman" pitchFamily="18" charset="0"/>
                        </a:rPr>
                        <a:t> Shah, </a:t>
                      </a:r>
                      <a:r>
                        <a:rPr lang="en-US" sz="2000" dirty="0" err="1">
                          <a:latin typeface="Times New Roman" pitchFamily="18" charset="0"/>
                          <a:cs typeface="Times New Roman" pitchFamily="18" charset="0"/>
                        </a:rPr>
                        <a:t>Abhishek</a:t>
                      </a:r>
                      <a:r>
                        <a:rPr lang="en-US" sz="2000" dirty="0">
                          <a:latin typeface="Times New Roman" pitchFamily="18" charset="0"/>
                          <a:cs typeface="Times New Roman" pitchFamily="18" charset="0"/>
                        </a:rPr>
                        <a:t> Sharma</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TF pose estimation algorithm is used. 94.28% accuracy altogether was attained of all machine learning models. </a:t>
                      </a:r>
                      <a:endParaRPr lang="en-IN" sz="2000" dirty="0">
                        <a:latin typeface="Times New Roman" pitchFamily="18" charset="0"/>
                        <a:cs typeface="Times New Roman" pitchFamily="18" charset="0"/>
                      </a:endParaRPr>
                    </a:p>
                  </a:txBody>
                  <a:tcPr/>
                </a:tc>
                <a:tc>
                  <a:txBody>
                    <a:bodyPr/>
                    <a:lstStyle/>
                    <a:p>
                      <a:r>
                        <a:rPr lang="en-US" sz="2000">
                          <a:latin typeface="Times New Roman" pitchFamily="18" charset="0"/>
                          <a:cs typeface="Times New Roman" pitchFamily="18" charset="0"/>
                        </a:rPr>
                        <a:t>No</a:t>
                      </a:r>
                      <a:r>
                        <a:rPr lang="en-US" sz="2000" baseline="0">
                          <a:latin typeface="Times New Roman" pitchFamily="18" charset="0"/>
                          <a:cs typeface="Times New Roman" pitchFamily="18" charset="0"/>
                        </a:rPr>
                        <a:t> visual </a:t>
                      </a:r>
                      <a:r>
                        <a:rPr lang="en-US" sz="2000" baseline="0" dirty="0">
                          <a:latin typeface="Times New Roman" pitchFamily="18" charset="0"/>
                          <a:cs typeface="Times New Roman" pitchFamily="18" charset="0"/>
                        </a:rPr>
                        <a:t>view to guide the user.</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3653400552"/>
                  </a:ext>
                </a:extLst>
              </a:tr>
            </a:tbl>
          </a:graphicData>
        </a:graphic>
      </p:graphicFrame>
    </p:spTree>
    <p:extLst>
      <p:ext uri="{BB962C8B-B14F-4D97-AF65-F5344CB8AC3E}">
        <p14:creationId xmlns:p14="http://schemas.microsoft.com/office/powerpoint/2010/main" xmlns="" val="408284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31D04-7188-423B-A62E-A9E6C9C71BC5}"/>
              </a:ext>
            </a:extLst>
          </p:cNvPr>
          <p:cNvSpPr>
            <a:spLocks noGrp="1"/>
          </p:cNvSpPr>
          <p:nvPr>
            <p:ph type="title"/>
          </p:nvPr>
        </p:nvSpPr>
        <p:spPr>
          <a:xfrm>
            <a:off x="838200" y="275211"/>
            <a:ext cx="10515600" cy="719091"/>
          </a:xfrm>
        </p:spPr>
        <p:txBody>
          <a:bodyPr>
            <a:normAutofit/>
          </a:bodyPr>
          <a:lstStyle/>
          <a:p>
            <a:pPr algn="ctr"/>
            <a:r>
              <a:rPr lang="en-IN" sz="3600" dirty="0">
                <a:latin typeface="Times New Roman" panose="02020603050405020304" pitchFamily="18" charset="0"/>
                <a:cs typeface="Times New Roman" panose="02020603050405020304" pitchFamily="18" charset="0"/>
              </a:rPr>
              <a:t>SYSTEM DESIGN</a:t>
            </a:r>
          </a:p>
        </p:txBody>
      </p:sp>
      <p:pic>
        <p:nvPicPr>
          <p:cNvPr id="1026" name="Picture 2">
            <a:extLst>
              <a:ext uri="{FF2B5EF4-FFF2-40B4-BE49-F238E27FC236}">
                <a16:creationId xmlns:a16="http://schemas.microsoft.com/office/drawing/2014/main" xmlns="" id="{004CD069-74E4-4CD1-BFA3-BFEAB427BFA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915729" y="1328468"/>
            <a:ext cx="6400800" cy="48566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0554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F50B2-A80D-415F-8648-A6F034F60A72}"/>
              </a:ext>
            </a:extLst>
          </p:cNvPr>
          <p:cNvSpPr>
            <a:spLocks noGrp="1"/>
          </p:cNvSpPr>
          <p:nvPr>
            <p:ph type="title"/>
          </p:nvPr>
        </p:nvSpPr>
        <p:spPr/>
        <p:txBody>
          <a:bodyPr>
            <a:normAutofit/>
          </a:bodyPr>
          <a:lstStyle/>
          <a:p>
            <a:r>
              <a:rPr lang="en-US" sz="3600" dirty="0" smtClean="0">
                <a:latin typeface="Times New Roman" pitchFamily="18" charset="0"/>
                <a:cs typeface="Times New Roman" pitchFamily="18" charset="0"/>
              </a:rPr>
              <a:t>IMPLEMENTATION</a:t>
            </a:r>
            <a:endParaRPr lang="en-IN"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22DF207-5B71-4EF6-A1B6-64EFAB81D073}"/>
              </a:ext>
            </a:extLst>
          </p:cNvPr>
          <p:cNvSpPr>
            <a:spLocks noGrp="1"/>
          </p:cNvSpPr>
          <p:nvPr>
            <p:ph idx="1"/>
          </p:nvPr>
        </p:nvSpPr>
        <p:spPr>
          <a:xfrm>
            <a:off x="1164566" y="1600206"/>
            <a:ext cx="10187796" cy="4525963"/>
          </a:xfrm>
        </p:spPr>
        <p:txBody>
          <a:bodyPr>
            <a:normAutofit/>
          </a:bodyPr>
          <a:lstStyle/>
          <a:p>
            <a:pPr algn="just">
              <a:lnSpc>
                <a:spcPct val="150000"/>
              </a:lnSpc>
            </a:pPr>
            <a:r>
              <a:rPr lang="en-US" sz="2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ataset </a:t>
            </a:r>
            <a:r>
              <a:rPr lang="en-US" sz="2000" dirty="0" smtClean="0">
                <a:latin typeface="Times New Roman" pitchFamily="18" charset="0"/>
                <a:cs typeface="Times New Roman" pitchFamily="18" charset="0"/>
              </a:rPr>
              <a:t>is created for different number of yoga </a:t>
            </a:r>
            <a:r>
              <a:rPr lang="en-US" sz="2000" dirty="0" smtClean="0">
                <a:latin typeface="Times New Roman" pitchFamily="18" charset="0"/>
                <a:cs typeface="Times New Roman" pitchFamily="18" charset="0"/>
              </a:rPr>
              <a:t>poses. Then, Preprocess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images. Now </a:t>
            </a:r>
            <a:r>
              <a:rPr lang="en-US" sz="2000" dirty="0" smtClean="0">
                <a:latin typeface="Times New Roman" pitchFamily="18" charset="0"/>
                <a:cs typeface="Times New Roman" pitchFamily="18" charset="0"/>
              </a:rPr>
              <a:t>we can proceed to build a simple convolution neural network. </a:t>
            </a:r>
            <a:r>
              <a:rPr lang="en-US" sz="2000" dirty="0" smtClean="0">
                <a:latin typeface="Times New Roman" pitchFamily="18" charset="0"/>
                <a:cs typeface="Times New Roman" pitchFamily="18" charset="0"/>
              </a:rPr>
              <a:t>After </a:t>
            </a:r>
            <a:r>
              <a:rPr lang="en-US" sz="2000" dirty="0" smtClean="0">
                <a:latin typeface="Times New Roman" pitchFamily="18" charset="0"/>
                <a:cs typeface="Times New Roman" pitchFamily="18" charset="0"/>
              </a:rPr>
              <a:t>compiling the network we get the model</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fontAlgn="base">
              <a:lnSpc>
                <a:spcPct val="150000"/>
              </a:lnSpc>
            </a:pPr>
            <a:r>
              <a:rPr lang="en-US" sz="2000" dirty="0" smtClean="0">
                <a:latin typeface="Times New Roman" pitchFamily="18" charset="0"/>
                <a:cs typeface="Times New Roman" pitchFamily="18" charset="0"/>
              </a:rPr>
              <a:t>The model helps us to classify the name of the yoga posture based on the class. According to the class name it also gives the step to be followed to achieve perfect pose in terms of text and audio format.</a:t>
            </a:r>
          </a:p>
          <a:p>
            <a:pPr algn="just" fontAlgn="base">
              <a:lnSpc>
                <a:spcPct val="150000"/>
              </a:lnSpc>
            </a:pPr>
            <a:r>
              <a:rPr lang="en-US" sz="2000" dirty="0" smtClean="0">
                <a:latin typeface="Times New Roman" pitchFamily="18" charset="0"/>
                <a:cs typeface="Times New Roman" pitchFamily="18" charset="0"/>
              </a:rPr>
              <a:t>The similarity functions helps us to predict the most relevant images compared with the user input image from the training </a:t>
            </a:r>
            <a:r>
              <a:rPr lang="en-US" sz="2000" dirty="0" smtClean="0">
                <a:latin typeface="Times New Roman" pitchFamily="18" charset="0"/>
                <a:cs typeface="Times New Roman" pitchFamily="18" charset="0"/>
              </a:rPr>
              <a:t>set.</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03320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90</TotalTime>
  <Words>863</Words>
  <Application>Microsoft Office PowerPoint</Application>
  <PresentationFormat>Custom</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YOGA POSTURE DETECTION</vt:lpstr>
      <vt:lpstr>ABSTRACT</vt:lpstr>
      <vt:lpstr>INTRODUCTION</vt:lpstr>
      <vt:lpstr>PROBLEM STATEMENT</vt:lpstr>
      <vt:lpstr>LITERATURE SURVEY</vt:lpstr>
      <vt:lpstr>LITERATURE SURVEY</vt:lpstr>
      <vt:lpstr>LITERATURE SURVEY</vt:lpstr>
      <vt:lpstr>SYSTEM DESIGN</vt:lpstr>
      <vt:lpstr>IMPLEMENTATION</vt:lpstr>
      <vt:lpstr>TESTING AND RESULTS</vt:lpstr>
      <vt:lpstr>TESTING AND RESULTS</vt:lpstr>
      <vt:lpstr>TESTING AND RESULTS</vt:lpstr>
      <vt:lpstr>TESTING AND RESULTS</vt:lpstr>
      <vt:lpstr>CONCLUSION AND FUTURE SCOPE</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PREDICTION USING DEEP LEARNING</dc:title>
  <dc:creator>santhosh reddy</dc:creator>
  <cp:lastModifiedBy>user</cp:lastModifiedBy>
  <cp:revision>106</cp:revision>
  <dcterms:created xsi:type="dcterms:W3CDTF">2020-11-09T15:28:17Z</dcterms:created>
  <dcterms:modified xsi:type="dcterms:W3CDTF">2021-05-06T08:06:31Z</dcterms:modified>
</cp:coreProperties>
</file>