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57" r:id="rId3"/>
    <p:sldId id="259" r:id="rId4"/>
    <p:sldId id="261" r:id="rId5"/>
    <p:sldId id="258" r:id="rId6"/>
    <p:sldId id="262" r:id="rId7"/>
    <p:sldId id="263" r:id="rId8"/>
    <p:sldId id="260" r:id="rId9"/>
    <p:sldId id="264" r:id="rId10"/>
  </p:sldIdLst>
  <p:sldSz cx="12192000" cy="6858000"/>
  <p:notesSz cx="6858000" cy="914400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82" autoAdjust="0"/>
  </p:normalViewPr>
  <p:slideViewPr>
    <p:cSldViewPr>
      <p:cViewPr varScale="1">
        <p:scale>
          <a:sx n="62" d="100"/>
          <a:sy n="62" d="100"/>
        </p:scale>
        <p:origin x="804" y="48"/>
      </p:cViewPr>
      <p:guideLst>
        <p:guide orient="horz" pos="2160"/>
        <p:guide pos="3840"/>
      </p:guideLst>
    </p:cSldViewPr>
  </p:slideViewPr>
  <p:notesTextViewPr>
    <p:cViewPr>
      <p:scale>
        <a:sx n="100" d="100"/>
        <a:sy n="100" d="100"/>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4ECDE1-EDCF-4654-9F0C-5F4A395032D8}" type="datetimeFigureOut">
              <a:rPr lang="en-IN" smtClean="0"/>
              <a:t>29-05-2021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E034C-BB7E-48E6-BE77-EAF7C81E869C}" type="slidenum">
              <a:rPr lang="en-IN" smtClean="0"/>
              <a:t>‹#›</a:t>
            </a:fld>
            <a:endParaRPr lang="en-IN"/>
          </a:p>
        </p:txBody>
      </p:sp>
    </p:spTree>
    <p:extLst>
      <p:ext uri="{BB962C8B-B14F-4D97-AF65-F5344CB8AC3E}">
        <p14:creationId xmlns:p14="http://schemas.microsoft.com/office/powerpoint/2010/main" val="1800095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https://towardsdatascience.com/supercharge-your-machine-learning-experiments-with-pycaret-and-gradio-5932c61f80d9</a:t>
            </a:r>
          </a:p>
          <a:p>
            <a:endParaRPr lang="en-IN" dirty="0"/>
          </a:p>
        </p:txBody>
      </p:sp>
      <p:sp>
        <p:nvSpPr>
          <p:cNvPr id="4" name="Slide Number Placeholder 3"/>
          <p:cNvSpPr>
            <a:spLocks noGrp="1"/>
          </p:cNvSpPr>
          <p:nvPr>
            <p:ph type="sldNum" sz="quarter" idx="5"/>
          </p:nvPr>
        </p:nvSpPr>
        <p:spPr/>
        <p:txBody>
          <a:bodyPr/>
          <a:lstStyle/>
          <a:p>
            <a:fld id="{2DAE034C-BB7E-48E6-BE77-EAF7C81E869C}" type="slidenum">
              <a:rPr lang="en-IN" smtClean="0"/>
              <a:t>4</a:t>
            </a:fld>
            <a:endParaRPr lang="en-IN"/>
          </a:p>
        </p:txBody>
      </p:sp>
    </p:spTree>
    <p:extLst>
      <p:ext uri="{BB962C8B-B14F-4D97-AF65-F5344CB8AC3E}">
        <p14:creationId xmlns:p14="http://schemas.microsoft.com/office/powerpoint/2010/main" val="2157508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https://towardsdatascience.com/supercharge-your-machine-learning-experiments-with-pycaret-and-gradio-5932c61f80d9</a:t>
            </a:r>
          </a:p>
          <a:p>
            <a:endParaRPr lang="en-IN" dirty="0"/>
          </a:p>
        </p:txBody>
      </p:sp>
      <p:sp>
        <p:nvSpPr>
          <p:cNvPr id="4" name="Slide Number Placeholder 3"/>
          <p:cNvSpPr>
            <a:spLocks noGrp="1"/>
          </p:cNvSpPr>
          <p:nvPr>
            <p:ph type="sldNum" sz="quarter" idx="5"/>
          </p:nvPr>
        </p:nvSpPr>
        <p:spPr/>
        <p:txBody>
          <a:bodyPr/>
          <a:lstStyle/>
          <a:p>
            <a:fld id="{2DAE034C-BB7E-48E6-BE77-EAF7C81E869C}" type="slidenum">
              <a:rPr lang="en-IN" smtClean="0"/>
              <a:t>5</a:t>
            </a:fld>
            <a:endParaRPr lang="en-IN"/>
          </a:p>
        </p:txBody>
      </p:sp>
    </p:spTree>
    <p:extLst>
      <p:ext uri="{BB962C8B-B14F-4D97-AF65-F5344CB8AC3E}">
        <p14:creationId xmlns:p14="http://schemas.microsoft.com/office/powerpoint/2010/main" val="3311396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https://towardsdatascience.com/supercharge-your-machine-learning-experiments-with-pycaret-and-gradio-5932c61f80d9</a:t>
            </a:r>
          </a:p>
          <a:p>
            <a:endParaRPr lang="en-IN" dirty="0"/>
          </a:p>
        </p:txBody>
      </p:sp>
      <p:sp>
        <p:nvSpPr>
          <p:cNvPr id="4" name="Slide Number Placeholder 3"/>
          <p:cNvSpPr>
            <a:spLocks noGrp="1"/>
          </p:cNvSpPr>
          <p:nvPr>
            <p:ph type="sldNum" sz="quarter" idx="5"/>
          </p:nvPr>
        </p:nvSpPr>
        <p:spPr/>
        <p:txBody>
          <a:bodyPr/>
          <a:lstStyle/>
          <a:p>
            <a:fld id="{2DAE034C-BB7E-48E6-BE77-EAF7C81E869C}" type="slidenum">
              <a:rPr lang="en-IN" smtClean="0"/>
              <a:t>6</a:t>
            </a:fld>
            <a:endParaRPr lang="en-IN"/>
          </a:p>
        </p:txBody>
      </p:sp>
    </p:spTree>
    <p:extLst>
      <p:ext uri="{BB962C8B-B14F-4D97-AF65-F5344CB8AC3E}">
        <p14:creationId xmlns:p14="http://schemas.microsoft.com/office/powerpoint/2010/main" val="1480690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https://towardsdatascience.com/supercharge-your-machine-learning-experiments-with-pycaret-and-gradio-5932c61f80d9</a:t>
            </a:r>
          </a:p>
          <a:p>
            <a:endParaRPr lang="en-IN" dirty="0"/>
          </a:p>
        </p:txBody>
      </p:sp>
      <p:sp>
        <p:nvSpPr>
          <p:cNvPr id="4" name="Slide Number Placeholder 3"/>
          <p:cNvSpPr>
            <a:spLocks noGrp="1"/>
          </p:cNvSpPr>
          <p:nvPr>
            <p:ph type="sldNum" sz="quarter" idx="5"/>
          </p:nvPr>
        </p:nvSpPr>
        <p:spPr/>
        <p:txBody>
          <a:bodyPr/>
          <a:lstStyle/>
          <a:p>
            <a:fld id="{2DAE034C-BB7E-48E6-BE77-EAF7C81E869C}" type="slidenum">
              <a:rPr lang="en-IN" smtClean="0"/>
              <a:t>7</a:t>
            </a:fld>
            <a:endParaRPr lang="en-IN"/>
          </a:p>
        </p:txBody>
      </p:sp>
    </p:spTree>
    <p:extLst>
      <p:ext uri="{BB962C8B-B14F-4D97-AF65-F5344CB8AC3E}">
        <p14:creationId xmlns:p14="http://schemas.microsoft.com/office/powerpoint/2010/main" val="12746161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407834" y="3355975"/>
            <a:ext cx="8257117" cy="865188"/>
          </a:xfrm>
        </p:spPr>
        <p:txBody>
          <a:bodyPr/>
          <a:lstStyle>
            <a:lvl1pPr algn="r">
              <a:defRPr sz="3200">
                <a:solidFill>
                  <a:schemeClr val="bg1"/>
                </a:solidFill>
              </a:defRPr>
            </a:lvl1pPr>
          </a:lstStyle>
          <a:p>
            <a:r>
              <a:rPr lang="ru-RU"/>
              <a:t>Click to edit Master title style</a:t>
            </a:r>
          </a:p>
        </p:txBody>
      </p:sp>
      <p:sp>
        <p:nvSpPr>
          <p:cNvPr id="5123" name="Rectangle 3"/>
          <p:cNvSpPr>
            <a:spLocks noGrp="1" noChangeArrowheads="1"/>
          </p:cNvSpPr>
          <p:nvPr>
            <p:ph type="subTitle" idx="1"/>
          </p:nvPr>
        </p:nvSpPr>
        <p:spPr>
          <a:xfrm>
            <a:off x="3407834" y="4316413"/>
            <a:ext cx="8257117" cy="481012"/>
          </a:xfrm>
        </p:spPr>
        <p:txBody>
          <a:bodyPr/>
          <a:lstStyle>
            <a:lvl1pPr marL="0" indent="0" algn="r">
              <a:buFontTx/>
              <a:buNone/>
              <a:defRPr sz="2000" b="1">
                <a:solidFill>
                  <a:schemeClr val="bg1"/>
                </a:solidFill>
              </a:defRPr>
            </a:lvl1pPr>
          </a:lstStyle>
          <a:p>
            <a:r>
              <a:rPr lang="ru-RU"/>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9480551" y="188914"/>
            <a:ext cx="2472267" cy="64801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063751" y="188914"/>
            <a:ext cx="7213600" cy="64801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63084" y="4406901"/>
            <a:ext cx="10363200" cy="1362075"/>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2063751" y="981076"/>
            <a:ext cx="4842933"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7109884" y="981076"/>
            <a:ext cx="4842933" cy="5688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0" y="274638"/>
            <a:ext cx="10972800" cy="114300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9601" y="273050"/>
            <a:ext cx="4011084"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389717" y="4800600"/>
            <a:ext cx="73152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063751" y="188913"/>
            <a:ext cx="9889067" cy="6492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ru-RU"/>
              <a:t>Click to edit Master title style</a:t>
            </a:r>
          </a:p>
        </p:txBody>
      </p:sp>
      <p:sp>
        <p:nvSpPr>
          <p:cNvPr id="1027" name="Rectangle 3"/>
          <p:cNvSpPr>
            <a:spLocks noGrp="1" noChangeArrowheads="1"/>
          </p:cNvSpPr>
          <p:nvPr>
            <p:ph type="body" idx="1"/>
          </p:nvPr>
        </p:nvSpPr>
        <p:spPr bwMode="auto">
          <a:xfrm>
            <a:off x="2063751" y="981076"/>
            <a:ext cx="9889067" cy="568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spcBef>
          <a:spcPct val="0"/>
        </a:spcBef>
        <a:spcAft>
          <a:spcPct val="0"/>
        </a:spcAft>
        <a:defRPr sz="3600" b="1">
          <a:solidFill>
            <a:schemeClr val="accent1"/>
          </a:solidFill>
          <a:latin typeface="+mj-lt"/>
          <a:ea typeface="+mj-ea"/>
          <a:cs typeface="+mj-cs"/>
        </a:defRPr>
      </a:lvl1pPr>
      <a:lvl2pPr algn="l" rtl="0" fontAlgn="base">
        <a:spcBef>
          <a:spcPct val="0"/>
        </a:spcBef>
        <a:spcAft>
          <a:spcPct val="0"/>
        </a:spcAft>
        <a:defRPr sz="3600" b="1">
          <a:solidFill>
            <a:schemeClr val="accent1"/>
          </a:solidFill>
          <a:latin typeface="Arial" charset="0"/>
        </a:defRPr>
      </a:lvl2pPr>
      <a:lvl3pPr algn="l" rtl="0" fontAlgn="base">
        <a:spcBef>
          <a:spcPct val="0"/>
        </a:spcBef>
        <a:spcAft>
          <a:spcPct val="0"/>
        </a:spcAft>
        <a:defRPr sz="3600" b="1">
          <a:solidFill>
            <a:schemeClr val="accent1"/>
          </a:solidFill>
          <a:latin typeface="Arial" charset="0"/>
        </a:defRPr>
      </a:lvl3pPr>
      <a:lvl4pPr algn="l" rtl="0" fontAlgn="base">
        <a:spcBef>
          <a:spcPct val="0"/>
        </a:spcBef>
        <a:spcAft>
          <a:spcPct val="0"/>
        </a:spcAft>
        <a:defRPr sz="3600" b="1">
          <a:solidFill>
            <a:schemeClr val="accent1"/>
          </a:solidFill>
          <a:latin typeface="Arial" charset="0"/>
        </a:defRPr>
      </a:lvl4pPr>
      <a:lvl5pPr algn="l" rtl="0" fontAlgn="base">
        <a:spcBef>
          <a:spcPct val="0"/>
        </a:spcBef>
        <a:spcAft>
          <a:spcPct val="0"/>
        </a:spcAft>
        <a:defRPr sz="3600" b="1">
          <a:solidFill>
            <a:schemeClr val="accent1"/>
          </a:solidFill>
          <a:latin typeface="Arial" charset="0"/>
        </a:defRPr>
      </a:lvl5pPr>
      <a:lvl6pPr marL="457200" algn="l" rtl="0" fontAlgn="base">
        <a:spcBef>
          <a:spcPct val="0"/>
        </a:spcBef>
        <a:spcAft>
          <a:spcPct val="0"/>
        </a:spcAft>
        <a:defRPr sz="3600" b="1">
          <a:solidFill>
            <a:schemeClr val="accent1"/>
          </a:solidFill>
          <a:latin typeface="Arial" charset="0"/>
        </a:defRPr>
      </a:lvl6pPr>
      <a:lvl7pPr marL="914400" algn="l" rtl="0" fontAlgn="base">
        <a:spcBef>
          <a:spcPct val="0"/>
        </a:spcBef>
        <a:spcAft>
          <a:spcPct val="0"/>
        </a:spcAft>
        <a:defRPr sz="3600" b="1">
          <a:solidFill>
            <a:schemeClr val="accent1"/>
          </a:solidFill>
          <a:latin typeface="Arial" charset="0"/>
        </a:defRPr>
      </a:lvl7pPr>
      <a:lvl8pPr marL="1371600" algn="l" rtl="0" fontAlgn="base">
        <a:spcBef>
          <a:spcPct val="0"/>
        </a:spcBef>
        <a:spcAft>
          <a:spcPct val="0"/>
        </a:spcAft>
        <a:defRPr sz="3600" b="1">
          <a:solidFill>
            <a:schemeClr val="accent1"/>
          </a:solidFill>
          <a:latin typeface="Arial" charset="0"/>
        </a:defRPr>
      </a:lvl8pPr>
      <a:lvl9pPr marL="1828800" algn="l" rtl="0" fontAlgn="base">
        <a:spcBef>
          <a:spcPct val="0"/>
        </a:spcBef>
        <a:spcAft>
          <a:spcPct val="0"/>
        </a:spcAft>
        <a:defRPr sz="3600" b="1">
          <a:solidFill>
            <a:schemeClr val="accent1"/>
          </a:solidFill>
          <a:latin typeface="Arial" charset="0"/>
        </a:defRPr>
      </a:lvl9pPr>
    </p:titleStyle>
    <p:bodyStyle>
      <a:lvl1pPr marL="342900" indent="-342900" algn="l" rtl="0" fontAlgn="base">
        <a:spcBef>
          <a:spcPct val="20000"/>
        </a:spcBef>
        <a:spcAft>
          <a:spcPct val="0"/>
        </a:spcAft>
        <a:buChar char="•"/>
        <a:defRPr sz="2400">
          <a:solidFill>
            <a:schemeClr val="tx1"/>
          </a:solidFill>
          <a:latin typeface="+mn-lt"/>
          <a:ea typeface="+mn-ea"/>
          <a:cs typeface="+mn-cs"/>
        </a:defRPr>
      </a:lvl1pPr>
      <a:lvl2pPr marL="742950" indent="-285750" algn="l" rtl="0" fontAlgn="base">
        <a:spcBef>
          <a:spcPct val="20000"/>
        </a:spcBef>
        <a:spcAft>
          <a:spcPct val="0"/>
        </a:spcAft>
        <a:buChar char="–"/>
        <a:defRPr sz="2400" b="1">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ctrTitle"/>
          </p:nvPr>
        </p:nvSpPr>
        <p:spPr>
          <a:xfrm>
            <a:off x="4727848" y="2852936"/>
            <a:ext cx="7464151" cy="1440160"/>
          </a:xfrm>
        </p:spPr>
        <p:txBody>
          <a:bodyPr/>
          <a:lstStyle/>
          <a:p>
            <a:r>
              <a:rPr lang="en-IN" sz="4800" dirty="0">
                <a:latin typeface="Comic Sans MS" panose="030F0702030302020204" pitchFamily="66" charset="0"/>
              </a:rPr>
              <a:t>Journey from Caret to PyCaret</a:t>
            </a:r>
            <a:endParaRPr lang="uk-UA" sz="4800" dirty="0">
              <a:latin typeface="Comic Sans MS" panose="030F0702030302020204" pitchFamily="66" charset="0"/>
            </a:endParaRPr>
          </a:p>
        </p:txBody>
      </p:sp>
      <p:sp>
        <p:nvSpPr>
          <p:cNvPr id="34819" name="Rectangle 3"/>
          <p:cNvSpPr>
            <a:spLocks noGrp="1" noChangeArrowheads="1"/>
          </p:cNvSpPr>
          <p:nvPr>
            <p:ph type="subTitle" idx="1"/>
          </p:nvPr>
        </p:nvSpPr>
        <p:spPr>
          <a:xfrm>
            <a:off x="7331545" y="4869160"/>
            <a:ext cx="4751388" cy="288925"/>
          </a:xfrm>
        </p:spPr>
        <p:txBody>
          <a:bodyPr/>
          <a:lstStyle/>
          <a:p>
            <a:r>
              <a:rPr lang="en-IN" dirty="0">
                <a:latin typeface="Comic Sans MS" panose="030F0702030302020204" pitchFamily="66" charset="0"/>
              </a:rPr>
              <a:t>A Shallow Dive</a:t>
            </a:r>
            <a:endParaRPr lang="uk-UA" dirty="0">
              <a:latin typeface="Comic Sans MS" panose="030F0702030302020204" pitchFamily="66" charset="0"/>
            </a:endParaRPr>
          </a:p>
        </p:txBody>
      </p:sp>
      <p:pic>
        <p:nvPicPr>
          <p:cNvPr id="1028" name="Picture 4">
            <a:extLst>
              <a:ext uri="{FF2B5EF4-FFF2-40B4-BE49-F238E27FC236}">
                <a16:creationId xmlns:a16="http://schemas.microsoft.com/office/drawing/2014/main" id="{83FC5AE5-7C67-4D8C-B333-B1B8862D49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8" y="19472"/>
            <a:ext cx="1018381" cy="101838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954A845-FFFF-40FA-8816-39CAB402FFF7}"/>
              </a:ext>
            </a:extLst>
          </p:cNvPr>
          <p:cNvPicPr>
            <a:picLocks noChangeAspect="1"/>
          </p:cNvPicPr>
          <p:nvPr/>
        </p:nvPicPr>
        <p:blipFill>
          <a:blip r:embed="rId3"/>
          <a:stretch>
            <a:fillRect/>
          </a:stretch>
        </p:blipFill>
        <p:spPr>
          <a:xfrm>
            <a:off x="8904312" y="-5705"/>
            <a:ext cx="3269268" cy="1850529"/>
          </a:xfrm>
          <a:prstGeom prst="rect">
            <a:avLst/>
          </a:prstGeom>
        </p:spPr>
      </p:pic>
      <p:pic>
        <p:nvPicPr>
          <p:cNvPr id="6" name="Picture 5">
            <a:extLst>
              <a:ext uri="{FF2B5EF4-FFF2-40B4-BE49-F238E27FC236}">
                <a16:creationId xmlns:a16="http://schemas.microsoft.com/office/drawing/2014/main" id="{44E86141-BDBA-45C8-9B4F-3420F7ABB1EC}"/>
              </a:ext>
            </a:extLst>
          </p:cNvPr>
          <p:cNvPicPr>
            <a:picLocks noChangeAspect="1"/>
          </p:cNvPicPr>
          <p:nvPr/>
        </p:nvPicPr>
        <p:blipFill>
          <a:blip r:embed="rId4"/>
          <a:stretch>
            <a:fillRect/>
          </a:stretch>
        </p:blipFill>
        <p:spPr>
          <a:xfrm>
            <a:off x="5279232" y="5373216"/>
            <a:ext cx="6912768" cy="1440160"/>
          </a:xfrm>
          <a:prstGeom prst="rect">
            <a:avLst/>
          </a:prstGeom>
        </p:spPr>
      </p:pic>
      <p:pic>
        <p:nvPicPr>
          <p:cNvPr id="8" name="Picture 7">
            <a:extLst>
              <a:ext uri="{FF2B5EF4-FFF2-40B4-BE49-F238E27FC236}">
                <a16:creationId xmlns:a16="http://schemas.microsoft.com/office/drawing/2014/main" id="{87A6E06F-EA3E-4E15-B5E0-68E4D41F5631}"/>
              </a:ext>
            </a:extLst>
          </p:cNvPr>
          <p:cNvPicPr>
            <a:picLocks noChangeAspect="1"/>
          </p:cNvPicPr>
          <p:nvPr/>
        </p:nvPicPr>
        <p:blipFill>
          <a:blip r:embed="rId5"/>
          <a:stretch>
            <a:fillRect/>
          </a:stretch>
        </p:blipFill>
        <p:spPr>
          <a:xfrm>
            <a:off x="0" y="5357078"/>
            <a:ext cx="1559496" cy="152830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
            <a:extLst>
              <a:ext uri="{FF2B5EF4-FFF2-40B4-BE49-F238E27FC236}">
                <a16:creationId xmlns:a16="http://schemas.microsoft.com/office/drawing/2014/main" id="{89C49894-ACF3-4388-92E0-54E5248F8677}"/>
              </a:ext>
            </a:extLst>
          </p:cNvPr>
          <p:cNvPicPr>
            <a:picLocks noChangeAspect="1" noChangeArrowheads="1"/>
          </p:cNvPicPr>
          <p:nvPr/>
        </p:nvPicPr>
        <p:blipFill>
          <a:blip r:embed="rId2">
            <a:alphaModFix amt="20000"/>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bwMode="auto">
          <a:xfrm>
            <a:off x="1873658" y="723588"/>
            <a:ext cx="10265598" cy="481199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6866" name="Rectangle 2"/>
          <p:cNvSpPr>
            <a:spLocks noGrp="1" noChangeArrowheads="1"/>
          </p:cNvSpPr>
          <p:nvPr>
            <p:ph type="title"/>
          </p:nvPr>
        </p:nvSpPr>
        <p:spPr>
          <a:xfrm>
            <a:off x="2280046" y="76248"/>
            <a:ext cx="7631907" cy="620687"/>
          </a:xfrm>
        </p:spPr>
        <p:txBody>
          <a:bodyPr/>
          <a:lstStyle/>
          <a:p>
            <a:r>
              <a:rPr lang="en-US" sz="3200" dirty="0">
                <a:latin typeface="Comic Sans MS" panose="030F0702030302020204" pitchFamily="66" charset="0"/>
              </a:rPr>
              <a:t>Introduction to PyCaret</a:t>
            </a:r>
            <a:endParaRPr lang="uk-UA" sz="3200" dirty="0">
              <a:latin typeface="Comic Sans MS" panose="030F0702030302020204" pitchFamily="66" charset="0"/>
            </a:endParaRPr>
          </a:p>
        </p:txBody>
      </p:sp>
      <p:sp>
        <p:nvSpPr>
          <p:cNvPr id="36867" name="Rectangle 3"/>
          <p:cNvSpPr>
            <a:spLocks noGrp="1" noChangeArrowheads="1"/>
          </p:cNvSpPr>
          <p:nvPr>
            <p:ph idx="1"/>
          </p:nvPr>
        </p:nvSpPr>
        <p:spPr>
          <a:xfrm>
            <a:off x="1798217" y="723588"/>
            <a:ext cx="10416480" cy="4840495"/>
          </a:xfrm>
        </p:spPr>
        <p:txBody>
          <a:bodyPr/>
          <a:lstStyle/>
          <a:p>
            <a:pPr algn="just">
              <a:lnSpc>
                <a:spcPct val="150000"/>
              </a:lnSpc>
              <a:buFont typeface="Wingdings" panose="05000000000000000000" pitchFamily="2" charset="2"/>
              <a:buChar char="q"/>
            </a:pPr>
            <a:r>
              <a:rPr lang="en-US" altLang="ko-KR" sz="2000" dirty="0">
                <a:solidFill>
                  <a:schemeClr val="accent5">
                    <a:lumMod val="10000"/>
                  </a:schemeClr>
                </a:solidFill>
                <a:latin typeface="Comic Sans MS" panose="030F0702030302020204" pitchFamily="66" charset="0"/>
                <a:ea typeface="굴림" charset="-127"/>
              </a:rPr>
              <a:t>PyCaret is an open source, low-code machine learning library in Python that allows you to go from preparing your data to deploying your model within minutes in your choice of notebook environment.</a:t>
            </a:r>
          </a:p>
          <a:p>
            <a:pPr algn="just">
              <a:lnSpc>
                <a:spcPct val="150000"/>
              </a:lnSpc>
              <a:buFont typeface="Wingdings" panose="05000000000000000000" pitchFamily="2" charset="2"/>
              <a:buChar char="q"/>
            </a:pPr>
            <a:r>
              <a:rPr lang="en-US" altLang="ko-KR" sz="2000" dirty="0">
                <a:solidFill>
                  <a:schemeClr val="accent5">
                    <a:lumMod val="10000"/>
                  </a:schemeClr>
                </a:solidFill>
                <a:latin typeface="Comic Sans MS" panose="030F0702030302020204" pitchFamily="66" charset="0"/>
                <a:ea typeface="굴림" charset="-127"/>
              </a:rPr>
              <a:t>PyCaret is essentially a Python wrapper around several machine learning libraries and frameworks such as scikit-learn, XGBoost, LightGBM, CatBoost, </a:t>
            </a:r>
            <a:r>
              <a:rPr lang="en-US" altLang="ko-KR" sz="2000" dirty="0" err="1">
                <a:solidFill>
                  <a:schemeClr val="accent5">
                    <a:lumMod val="10000"/>
                  </a:schemeClr>
                </a:solidFill>
                <a:latin typeface="Comic Sans MS" panose="030F0702030302020204" pitchFamily="66" charset="0"/>
                <a:ea typeface="굴림" charset="-127"/>
              </a:rPr>
              <a:t>spaCy</a:t>
            </a:r>
            <a:r>
              <a:rPr lang="en-US" altLang="ko-KR" sz="2000" dirty="0">
                <a:solidFill>
                  <a:schemeClr val="accent5">
                    <a:lumMod val="10000"/>
                  </a:schemeClr>
                </a:solidFill>
                <a:latin typeface="Comic Sans MS" panose="030F0702030302020204" pitchFamily="66" charset="0"/>
                <a:ea typeface="굴림" charset="-127"/>
              </a:rPr>
              <a:t>, </a:t>
            </a:r>
            <a:r>
              <a:rPr lang="en-US" altLang="ko-KR" sz="2000" dirty="0" err="1">
                <a:solidFill>
                  <a:schemeClr val="accent5">
                    <a:lumMod val="10000"/>
                  </a:schemeClr>
                </a:solidFill>
                <a:latin typeface="Comic Sans MS" panose="030F0702030302020204" pitchFamily="66" charset="0"/>
                <a:ea typeface="굴림" charset="-127"/>
              </a:rPr>
              <a:t>Optuna</a:t>
            </a:r>
            <a:r>
              <a:rPr lang="en-US" altLang="ko-KR" sz="2000" dirty="0">
                <a:solidFill>
                  <a:schemeClr val="accent5">
                    <a:lumMod val="10000"/>
                  </a:schemeClr>
                </a:solidFill>
                <a:latin typeface="Comic Sans MS" panose="030F0702030302020204" pitchFamily="66" charset="0"/>
                <a:ea typeface="굴림" charset="-127"/>
              </a:rPr>
              <a:t>, </a:t>
            </a:r>
            <a:r>
              <a:rPr lang="en-US" altLang="ko-KR" sz="2000" dirty="0" err="1">
                <a:solidFill>
                  <a:schemeClr val="accent5">
                    <a:lumMod val="10000"/>
                  </a:schemeClr>
                </a:solidFill>
                <a:latin typeface="Comic Sans MS" panose="030F0702030302020204" pitchFamily="66" charset="0"/>
                <a:ea typeface="굴림" charset="-127"/>
              </a:rPr>
              <a:t>Hyperopt</a:t>
            </a:r>
            <a:r>
              <a:rPr lang="en-US" altLang="ko-KR" sz="2000" dirty="0">
                <a:solidFill>
                  <a:schemeClr val="accent5">
                    <a:lumMod val="10000"/>
                  </a:schemeClr>
                </a:solidFill>
                <a:latin typeface="Comic Sans MS" panose="030F0702030302020204" pitchFamily="66" charset="0"/>
                <a:ea typeface="굴림" charset="-127"/>
              </a:rPr>
              <a:t>, Ray, and many more.</a:t>
            </a:r>
          </a:p>
          <a:p>
            <a:pPr algn="just">
              <a:lnSpc>
                <a:spcPct val="150000"/>
              </a:lnSpc>
              <a:buFont typeface="Wingdings" panose="05000000000000000000" pitchFamily="2" charset="2"/>
              <a:buChar char="q"/>
            </a:pPr>
            <a:r>
              <a:rPr lang="en-US" altLang="ko-KR" sz="2000" dirty="0">
                <a:solidFill>
                  <a:schemeClr val="accent5">
                    <a:lumMod val="10000"/>
                  </a:schemeClr>
                </a:solidFill>
                <a:latin typeface="Comic Sans MS" panose="030F0702030302020204" pitchFamily="66" charset="0"/>
                <a:ea typeface="굴림" charset="-127"/>
              </a:rPr>
              <a:t>It is well suited for Citizen data scientists who want to increase the productivity of their ML experiments by using PyCaret in their workflows.</a:t>
            </a:r>
          </a:p>
          <a:p>
            <a:pPr algn="just">
              <a:lnSpc>
                <a:spcPct val="150000"/>
              </a:lnSpc>
              <a:buFont typeface="Wingdings" panose="05000000000000000000" pitchFamily="2" charset="2"/>
              <a:buChar char="q"/>
            </a:pPr>
            <a:r>
              <a:rPr lang="en-US" altLang="ko-KR" sz="2000" dirty="0">
                <a:solidFill>
                  <a:schemeClr val="accent5">
                    <a:lumMod val="10000"/>
                  </a:schemeClr>
                </a:solidFill>
                <a:latin typeface="Comic Sans MS" panose="030F0702030302020204" pitchFamily="66" charset="0"/>
                <a:ea typeface="굴림" charset="-127"/>
              </a:rPr>
              <a:t>Inspired by caret creator Dr. Max Kuhn’s work in R. The name caret is short for Classification And </a:t>
            </a:r>
            <a:r>
              <a:rPr lang="en-US" altLang="ko-KR" sz="2000" dirty="0" err="1">
                <a:solidFill>
                  <a:schemeClr val="accent5">
                    <a:lumMod val="10000"/>
                  </a:schemeClr>
                </a:solidFill>
                <a:latin typeface="Comic Sans MS" panose="030F0702030302020204" pitchFamily="66" charset="0"/>
                <a:ea typeface="굴림" charset="-127"/>
              </a:rPr>
              <a:t>REgression</a:t>
            </a:r>
            <a:r>
              <a:rPr lang="en-US" altLang="ko-KR" sz="2000" dirty="0">
                <a:solidFill>
                  <a:schemeClr val="accent5">
                    <a:lumMod val="10000"/>
                  </a:schemeClr>
                </a:solidFill>
                <a:latin typeface="Comic Sans MS" panose="030F0702030302020204" pitchFamily="66" charset="0"/>
                <a:ea typeface="굴림" charset="-127"/>
              </a:rPr>
              <a:t> Training</a:t>
            </a:r>
            <a:r>
              <a:rPr lang="en-US" altLang="ko-KR" sz="2000" i="1" u="sng" dirty="0">
                <a:solidFill>
                  <a:schemeClr val="accent5">
                    <a:lumMod val="10000"/>
                  </a:schemeClr>
                </a:solidFill>
                <a:latin typeface="Comic Sans MS" panose="030F0702030302020204" pitchFamily="66" charset="0"/>
                <a:ea typeface="굴림" charset="-127"/>
              </a:rPr>
              <a:t>.</a:t>
            </a:r>
          </a:p>
        </p:txBody>
      </p:sp>
      <p:grpSp>
        <p:nvGrpSpPr>
          <p:cNvPr id="25" name="Google Shape;151;p23">
            <a:extLst>
              <a:ext uri="{FF2B5EF4-FFF2-40B4-BE49-F238E27FC236}">
                <a16:creationId xmlns:a16="http://schemas.microsoft.com/office/drawing/2014/main" id="{E75B6C16-75EB-4DD8-962D-91717DCC9612}"/>
              </a:ext>
            </a:extLst>
          </p:cNvPr>
          <p:cNvGrpSpPr/>
          <p:nvPr/>
        </p:nvGrpSpPr>
        <p:grpSpPr>
          <a:xfrm>
            <a:off x="2668543" y="5364500"/>
            <a:ext cx="7747937" cy="1493500"/>
            <a:chOff x="1147838" y="3086875"/>
            <a:chExt cx="7747937" cy="1493500"/>
          </a:xfrm>
        </p:grpSpPr>
        <p:pic>
          <p:nvPicPr>
            <p:cNvPr id="26" name="Google Shape;152;p23">
              <a:extLst>
                <a:ext uri="{FF2B5EF4-FFF2-40B4-BE49-F238E27FC236}">
                  <a16:creationId xmlns:a16="http://schemas.microsoft.com/office/drawing/2014/main" id="{7894D3B5-EB94-41E3-B03E-AF31655613CD}"/>
                </a:ext>
              </a:extLst>
            </p:cNvPr>
            <p:cNvPicPr preferRelativeResize="0"/>
            <p:nvPr/>
          </p:nvPicPr>
          <p:blipFill>
            <a:blip r:embed="rId3">
              <a:alphaModFix/>
            </a:blip>
            <a:stretch>
              <a:fillRect/>
            </a:stretch>
          </p:blipFill>
          <p:spPr>
            <a:xfrm>
              <a:off x="1427575" y="3229075"/>
              <a:ext cx="1026326" cy="890624"/>
            </a:xfrm>
            <a:prstGeom prst="rect">
              <a:avLst/>
            </a:prstGeom>
            <a:noFill/>
            <a:ln>
              <a:noFill/>
            </a:ln>
          </p:spPr>
        </p:pic>
        <p:sp>
          <p:nvSpPr>
            <p:cNvPr id="27" name="Google Shape;153;p23">
              <a:extLst>
                <a:ext uri="{FF2B5EF4-FFF2-40B4-BE49-F238E27FC236}">
                  <a16:creationId xmlns:a16="http://schemas.microsoft.com/office/drawing/2014/main" id="{A65471C6-442B-431D-AC2C-04067007A47E}"/>
                </a:ext>
              </a:extLst>
            </p:cNvPr>
            <p:cNvSpPr txBox="1"/>
            <p:nvPr/>
          </p:nvSpPr>
          <p:spPr>
            <a:xfrm>
              <a:off x="1147838" y="4119700"/>
              <a:ext cx="1585800" cy="40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b="1"/>
                <a:t>EASY TO USE</a:t>
              </a:r>
              <a:endParaRPr b="1"/>
            </a:p>
          </p:txBody>
        </p:sp>
        <p:pic>
          <p:nvPicPr>
            <p:cNvPr id="28" name="Google Shape;154;p23">
              <a:extLst>
                <a:ext uri="{FF2B5EF4-FFF2-40B4-BE49-F238E27FC236}">
                  <a16:creationId xmlns:a16="http://schemas.microsoft.com/office/drawing/2014/main" id="{7DCEB837-7ECD-4DDF-9901-C7F10E3FB4CF}"/>
                </a:ext>
              </a:extLst>
            </p:cNvPr>
            <p:cNvPicPr preferRelativeResize="0"/>
            <p:nvPr/>
          </p:nvPicPr>
          <p:blipFill>
            <a:blip r:embed="rId4">
              <a:alphaModFix/>
            </a:blip>
            <a:stretch>
              <a:fillRect/>
            </a:stretch>
          </p:blipFill>
          <p:spPr>
            <a:xfrm>
              <a:off x="4227899" y="3086875"/>
              <a:ext cx="1175002" cy="1175024"/>
            </a:xfrm>
            <a:prstGeom prst="rect">
              <a:avLst/>
            </a:prstGeom>
            <a:noFill/>
            <a:ln>
              <a:noFill/>
            </a:ln>
          </p:spPr>
        </p:pic>
        <p:sp>
          <p:nvSpPr>
            <p:cNvPr id="29" name="Google Shape;155;p23">
              <a:extLst>
                <a:ext uri="{FF2B5EF4-FFF2-40B4-BE49-F238E27FC236}">
                  <a16:creationId xmlns:a16="http://schemas.microsoft.com/office/drawing/2014/main" id="{B88B52CD-5317-4896-9FDF-F65A7A20126E}"/>
                </a:ext>
              </a:extLst>
            </p:cNvPr>
            <p:cNvSpPr txBox="1"/>
            <p:nvPr/>
          </p:nvSpPr>
          <p:spPr>
            <a:xfrm>
              <a:off x="3833400" y="4173275"/>
              <a:ext cx="2070900" cy="40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b="1"/>
                <a:t>PRODUCTIVITY TOOL</a:t>
              </a:r>
              <a:endParaRPr b="1"/>
            </a:p>
          </p:txBody>
        </p:sp>
        <p:sp>
          <p:nvSpPr>
            <p:cNvPr id="30" name="Google Shape;156;p23">
              <a:extLst>
                <a:ext uri="{FF2B5EF4-FFF2-40B4-BE49-F238E27FC236}">
                  <a16:creationId xmlns:a16="http://schemas.microsoft.com/office/drawing/2014/main" id="{9EAA741B-0427-4184-BC65-9A8FFFF2A9ED}"/>
                </a:ext>
              </a:extLst>
            </p:cNvPr>
            <p:cNvSpPr txBox="1"/>
            <p:nvPr/>
          </p:nvSpPr>
          <p:spPr>
            <a:xfrm>
              <a:off x="7048975" y="4173275"/>
              <a:ext cx="1846800" cy="407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r>
                <a:rPr lang="en" b="1"/>
                <a:t>BUSINESS READY</a:t>
              </a:r>
              <a:endParaRPr b="1"/>
            </a:p>
          </p:txBody>
        </p:sp>
        <p:pic>
          <p:nvPicPr>
            <p:cNvPr id="31" name="Google Shape;157;p23">
              <a:extLst>
                <a:ext uri="{FF2B5EF4-FFF2-40B4-BE49-F238E27FC236}">
                  <a16:creationId xmlns:a16="http://schemas.microsoft.com/office/drawing/2014/main" id="{E60FC22A-0CB7-47A4-BE73-13E94F9A9396}"/>
                </a:ext>
              </a:extLst>
            </p:cNvPr>
            <p:cNvPicPr preferRelativeResize="0"/>
            <p:nvPr/>
          </p:nvPicPr>
          <p:blipFill>
            <a:blip r:embed="rId5">
              <a:alphaModFix/>
            </a:blip>
            <a:stretch>
              <a:fillRect/>
            </a:stretch>
          </p:blipFill>
          <p:spPr>
            <a:xfrm>
              <a:off x="7406875" y="3229075"/>
              <a:ext cx="944227" cy="944200"/>
            </a:xfrm>
            <a:prstGeom prst="rect">
              <a:avLst/>
            </a:prstGeom>
            <a:noFill/>
            <a:ln>
              <a:noFill/>
            </a:ln>
          </p:spPr>
        </p:pic>
      </p:grpSp>
      <p:pic>
        <p:nvPicPr>
          <p:cNvPr id="32" name="Google Shape;150;p23">
            <a:extLst>
              <a:ext uri="{FF2B5EF4-FFF2-40B4-BE49-F238E27FC236}">
                <a16:creationId xmlns:a16="http://schemas.microsoft.com/office/drawing/2014/main" id="{23FD0F01-79FC-46CB-B831-9663684FA218}"/>
              </a:ext>
            </a:extLst>
          </p:cNvPr>
          <p:cNvPicPr preferRelativeResize="0"/>
          <p:nvPr/>
        </p:nvPicPr>
        <p:blipFill>
          <a:blip r:embed="rId6">
            <a:alphaModFix/>
          </a:blip>
          <a:stretch>
            <a:fillRect/>
          </a:stretch>
        </p:blipFill>
        <p:spPr>
          <a:xfrm>
            <a:off x="10061855" y="44624"/>
            <a:ext cx="2154825" cy="31651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B46F0-F34B-4088-B91B-0192DDC3C2CE}"/>
              </a:ext>
            </a:extLst>
          </p:cNvPr>
          <p:cNvSpPr>
            <a:spLocks noGrp="1"/>
          </p:cNvSpPr>
          <p:nvPr>
            <p:ph type="title"/>
          </p:nvPr>
        </p:nvSpPr>
        <p:spPr>
          <a:xfrm>
            <a:off x="2364359" y="-4898"/>
            <a:ext cx="9889067" cy="649287"/>
          </a:xfrm>
        </p:spPr>
        <p:txBody>
          <a:bodyPr/>
          <a:lstStyle/>
          <a:p>
            <a:r>
              <a:rPr lang="en-IN" sz="3200" dirty="0">
                <a:latin typeface="Comic Sans MS" panose="030F0702030302020204" pitchFamily="66" charset="0"/>
              </a:rPr>
              <a:t>PyCaret Benefits</a:t>
            </a:r>
          </a:p>
        </p:txBody>
      </p:sp>
      <p:pic>
        <p:nvPicPr>
          <p:cNvPr id="5" name="Picture 4">
            <a:extLst>
              <a:ext uri="{FF2B5EF4-FFF2-40B4-BE49-F238E27FC236}">
                <a16:creationId xmlns:a16="http://schemas.microsoft.com/office/drawing/2014/main" id="{E7E571A9-ADFD-4868-8E53-F01AF61E02CE}"/>
              </a:ext>
            </a:extLst>
          </p:cNvPr>
          <p:cNvPicPr/>
          <p:nvPr/>
        </p:nvPicPr>
        <p:blipFill>
          <a:blip r:embed="rId2"/>
          <a:stretch>
            <a:fillRect/>
          </a:stretch>
        </p:blipFill>
        <p:spPr>
          <a:xfrm>
            <a:off x="7097214" y="954443"/>
            <a:ext cx="5094786" cy="2809545"/>
          </a:xfrm>
          <a:prstGeom prst="rect">
            <a:avLst/>
          </a:prstGeom>
          <a:ln w="3175" cap="sq">
            <a:solidFill>
              <a:srgbClr val="000000"/>
            </a:solidFill>
            <a:miter lim="800000"/>
          </a:ln>
          <a:effectLst>
            <a:outerShdw blurRad="57150" dist="50800" dir="2700000" algn="tl" rotWithShape="0">
              <a:srgbClr val="000000">
                <a:alpha val="40000"/>
              </a:srgbClr>
            </a:outerShdw>
          </a:effectLst>
        </p:spPr>
      </p:pic>
      <p:pic>
        <p:nvPicPr>
          <p:cNvPr id="6" name="Picture 5">
            <a:extLst>
              <a:ext uri="{FF2B5EF4-FFF2-40B4-BE49-F238E27FC236}">
                <a16:creationId xmlns:a16="http://schemas.microsoft.com/office/drawing/2014/main" id="{042CC858-E336-4C81-810B-0451768BC1D2}"/>
              </a:ext>
            </a:extLst>
          </p:cNvPr>
          <p:cNvPicPr/>
          <p:nvPr/>
        </p:nvPicPr>
        <p:blipFill>
          <a:blip r:embed="rId3"/>
          <a:stretch>
            <a:fillRect/>
          </a:stretch>
        </p:blipFill>
        <p:spPr>
          <a:xfrm>
            <a:off x="1775520" y="952941"/>
            <a:ext cx="5226289" cy="2809545"/>
          </a:xfrm>
          <a:prstGeom prst="rect">
            <a:avLst/>
          </a:prstGeom>
          <a:ln w="6350" cap="sq">
            <a:solidFill>
              <a:srgbClr val="000000"/>
            </a:solidFill>
            <a:miter lim="800000"/>
          </a:ln>
          <a:effectLst>
            <a:outerShdw blurRad="57150" dist="50800" dir="2700000" algn="tl" rotWithShape="0">
              <a:srgbClr val="000000">
                <a:alpha val="40000"/>
              </a:srgbClr>
            </a:outerShdw>
          </a:effectLst>
        </p:spPr>
      </p:pic>
      <p:sp>
        <p:nvSpPr>
          <p:cNvPr id="27" name="Title 1">
            <a:extLst>
              <a:ext uri="{FF2B5EF4-FFF2-40B4-BE49-F238E27FC236}">
                <a16:creationId xmlns:a16="http://schemas.microsoft.com/office/drawing/2014/main" id="{E6726EC9-300A-4158-9FCF-121B8040ED28}"/>
              </a:ext>
            </a:extLst>
          </p:cNvPr>
          <p:cNvSpPr txBox="1">
            <a:spLocks/>
          </p:cNvSpPr>
          <p:nvPr/>
        </p:nvSpPr>
        <p:spPr bwMode="auto">
          <a:xfrm>
            <a:off x="1808789" y="3933056"/>
            <a:ext cx="9889067" cy="6492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a:solidFill>
                  <a:schemeClr val="accent1"/>
                </a:solidFill>
                <a:latin typeface="+mj-lt"/>
                <a:ea typeface="+mj-ea"/>
                <a:cs typeface="+mj-cs"/>
              </a:defRPr>
            </a:lvl1pPr>
            <a:lvl2pPr algn="l" rtl="0" fontAlgn="base">
              <a:spcBef>
                <a:spcPct val="0"/>
              </a:spcBef>
              <a:spcAft>
                <a:spcPct val="0"/>
              </a:spcAft>
              <a:defRPr sz="3600" b="1">
                <a:solidFill>
                  <a:schemeClr val="accent1"/>
                </a:solidFill>
                <a:latin typeface="Arial" charset="0"/>
              </a:defRPr>
            </a:lvl2pPr>
            <a:lvl3pPr algn="l" rtl="0" fontAlgn="base">
              <a:spcBef>
                <a:spcPct val="0"/>
              </a:spcBef>
              <a:spcAft>
                <a:spcPct val="0"/>
              </a:spcAft>
              <a:defRPr sz="3600" b="1">
                <a:solidFill>
                  <a:schemeClr val="accent1"/>
                </a:solidFill>
                <a:latin typeface="Arial" charset="0"/>
              </a:defRPr>
            </a:lvl3pPr>
            <a:lvl4pPr algn="l" rtl="0" fontAlgn="base">
              <a:spcBef>
                <a:spcPct val="0"/>
              </a:spcBef>
              <a:spcAft>
                <a:spcPct val="0"/>
              </a:spcAft>
              <a:defRPr sz="3600" b="1">
                <a:solidFill>
                  <a:schemeClr val="accent1"/>
                </a:solidFill>
                <a:latin typeface="Arial" charset="0"/>
              </a:defRPr>
            </a:lvl4pPr>
            <a:lvl5pPr algn="l" rtl="0" fontAlgn="base">
              <a:spcBef>
                <a:spcPct val="0"/>
              </a:spcBef>
              <a:spcAft>
                <a:spcPct val="0"/>
              </a:spcAft>
              <a:defRPr sz="3600" b="1">
                <a:solidFill>
                  <a:schemeClr val="accent1"/>
                </a:solidFill>
                <a:latin typeface="Arial" charset="0"/>
              </a:defRPr>
            </a:lvl5pPr>
            <a:lvl6pPr marL="457200" algn="l" rtl="0" fontAlgn="base">
              <a:spcBef>
                <a:spcPct val="0"/>
              </a:spcBef>
              <a:spcAft>
                <a:spcPct val="0"/>
              </a:spcAft>
              <a:defRPr sz="3600" b="1">
                <a:solidFill>
                  <a:schemeClr val="accent1"/>
                </a:solidFill>
                <a:latin typeface="Arial" charset="0"/>
              </a:defRPr>
            </a:lvl6pPr>
            <a:lvl7pPr marL="914400" algn="l" rtl="0" fontAlgn="base">
              <a:spcBef>
                <a:spcPct val="0"/>
              </a:spcBef>
              <a:spcAft>
                <a:spcPct val="0"/>
              </a:spcAft>
              <a:defRPr sz="3600" b="1">
                <a:solidFill>
                  <a:schemeClr val="accent1"/>
                </a:solidFill>
                <a:latin typeface="Arial" charset="0"/>
              </a:defRPr>
            </a:lvl7pPr>
            <a:lvl8pPr marL="1371600" algn="l" rtl="0" fontAlgn="base">
              <a:spcBef>
                <a:spcPct val="0"/>
              </a:spcBef>
              <a:spcAft>
                <a:spcPct val="0"/>
              </a:spcAft>
              <a:defRPr sz="3600" b="1">
                <a:solidFill>
                  <a:schemeClr val="accent1"/>
                </a:solidFill>
                <a:latin typeface="Arial" charset="0"/>
              </a:defRPr>
            </a:lvl8pPr>
            <a:lvl9pPr marL="1828800" algn="l" rtl="0" fontAlgn="base">
              <a:spcBef>
                <a:spcPct val="0"/>
              </a:spcBef>
              <a:spcAft>
                <a:spcPct val="0"/>
              </a:spcAft>
              <a:defRPr sz="3600" b="1">
                <a:solidFill>
                  <a:schemeClr val="accent1"/>
                </a:solidFill>
                <a:latin typeface="Arial" charset="0"/>
              </a:defRPr>
            </a:lvl9pPr>
          </a:lstStyle>
          <a:p>
            <a:r>
              <a:rPr lang="en-IN" sz="3200" kern="0" dirty="0">
                <a:latin typeface="Comic Sans MS" panose="030F0702030302020204" pitchFamily="66" charset="0"/>
              </a:rPr>
              <a:t>ML Modules</a:t>
            </a:r>
          </a:p>
        </p:txBody>
      </p:sp>
      <p:sp>
        <p:nvSpPr>
          <p:cNvPr id="28" name="TextBox 1">
            <a:extLst>
              <a:ext uri="{FF2B5EF4-FFF2-40B4-BE49-F238E27FC236}">
                <a16:creationId xmlns:a16="http://schemas.microsoft.com/office/drawing/2014/main" id="{DAC6F593-4D95-4008-8315-F2565C795F9C}"/>
              </a:ext>
            </a:extLst>
          </p:cNvPr>
          <p:cNvSpPr txBox="1"/>
          <p:nvPr/>
        </p:nvSpPr>
        <p:spPr>
          <a:xfrm>
            <a:off x="1979030" y="4528871"/>
            <a:ext cx="2720617" cy="2523768"/>
          </a:xfrm>
          <a:prstGeom prst="rect">
            <a:avLst/>
          </a:prstGeom>
          <a:noFill/>
        </p:spPr>
        <p:txBody>
          <a:bodyPr wrap="none" rtlCol="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Font typeface="Arial" panose="020B0604020202020204" pitchFamily="34" charset="0"/>
              <a:buChar char="•"/>
            </a:pPr>
            <a:r>
              <a:rPr lang="en-CA" sz="2000" dirty="0">
                <a:latin typeface="Comic Sans MS" panose="030F0702030302020204" pitchFamily="66" charset="0"/>
              </a:rPr>
              <a:t>Classification</a:t>
            </a:r>
          </a:p>
          <a:p>
            <a:pPr marL="285750" indent="-285750">
              <a:buFont typeface="Arial" panose="020B0604020202020204" pitchFamily="34" charset="0"/>
              <a:buChar char="•"/>
            </a:pPr>
            <a:endParaRPr lang="en-CA" sz="2000" dirty="0">
              <a:latin typeface="Comic Sans MS" panose="030F0702030302020204" pitchFamily="66" charset="0"/>
            </a:endParaRPr>
          </a:p>
          <a:p>
            <a:pPr marL="285750" indent="-285750">
              <a:buFont typeface="Arial" panose="020B0604020202020204" pitchFamily="34" charset="0"/>
              <a:buChar char="•"/>
            </a:pPr>
            <a:r>
              <a:rPr lang="en-CA" sz="2000" dirty="0">
                <a:latin typeface="Comic Sans MS" panose="030F0702030302020204" pitchFamily="66" charset="0"/>
              </a:rPr>
              <a:t>Regression</a:t>
            </a:r>
          </a:p>
          <a:p>
            <a:pPr marL="285750" indent="-285750">
              <a:buFont typeface="Arial" panose="020B0604020202020204" pitchFamily="34" charset="0"/>
              <a:buChar char="•"/>
            </a:pPr>
            <a:endParaRPr lang="en-CA" sz="2000" dirty="0">
              <a:latin typeface="Comic Sans MS" panose="030F0702030302020204" pitchFamily="66" charset="0"/>
            </a:endParaRPr>
          </a:p>
          <a:p>
            <a:pPr marL="285750" indent="-285750">
              <a:buFont typeface="Arial" panose="020B0604020202020204" pitchFamily="34" charset="0"/>
              <a:buChar char="•"/>
            </a:pPr>
            <a:r>
              <a:rPr lang="en-CA" sz="2000" dirty="0">
                <a:latin typeface="Comic Sans MS" panose="030F0702030302020204" pitchFamily="66" charset="0"/>
              </a:rPr>
              <a:t>Clustering</a:t>
            </a:r>
          </a:p>
          <a:p>
            <a:pPr marL="285750" indent="-285750">
              <a:buFont typeface="Arial" panose="020B0604020202020204" pitchFamily="34" charset="0"/>
              <a:buChar char="•"/>
            </a:pPr>
            <a:endParaRPr lang="en-CA" sz="2000" dirty="0">
              <a:latin typeface="Comic Sans MS" panose="030F0702030302020204" pitchFamily="66" charset="0"/>
            </a:endParaRPr>
          </a:p>
          <a:p>
            <a:pPr marL="285750" indent="-285750">
              <a:buFont typeface="Arial" panose="020B0604020202020204" pitchFamily="34" charset="0"/>
              <a:buChar char="•"/>
            </a:pPr>
            <a:r>
              <a:rPr lang="en-CA" sz="2000" dirty="0">
                <a:latin typeface="Comic Sans MS" panose="030F0702030302020204" pitchFamily="66" charset="0"/>
              </a:rPr>
              <a:t>Anomaly Detection</a:t>
            </a:r>
          </a:p>
          <a:p>
            <a:pPr marL="285750" indent="-285750">
              <a:buFont typeface="Arial" panose="020B0604020202020204" pitchFamily="34" charset="0"/>
              <a:buChar char="•"/>
            </a:pPr>
            <a:endParaRPr lang="en-CA" sz="1800" dirty="0"/>
          </a:p>
        </p:txBody>
      </p:sp>
      <p:sp>
        <p:nvSpPr>
          <p:cNvPr id="30" name="TextBox 29">
            <a:extLst>
              <a:ext uri="{FF2B5EF4-FFF2-40B4-BE49-F238E27FC236}">
                <a16:creationId xmlns:a16="http://schemas.microsoft.com/office/drawing/2014/main" id="{13F84488-1AAA-41D8-BA80-CAD35408BA4A}"/>
              </a:ext>
            </a:extLst>
          </p:cNvPr>
          <p:cNvSpPr txBox="1"/>
          <p:nvPr/>
        </p:nvSpPr>
        <p:spPr>
          <a:xfrm>
            <a:off x="5663952" y="4612286"/>
            <a:ext cx="5789042" cy="1631216"/>
          </a:xfrm>
          <a:prstGeom prst="rect">
            <a:avLst/>
          </a:prstGeom>
          <a:noFill/>
        </p:spPr>
        <p:txBody>
          <a:bodyPr wrap="square">
            <a:spAutoFit/>
          </a:bodyPr>
          <a:lstStyle/>
          <a:p>
            <a:pPr marL="285750" indent="-285750">
              <a:buFont typeface="Arial" panose="020B0604020202020204" pitchFamily="34" charset="0"/>
              <a:buChar char="•"/>
            </a:pPr>
            <a:r>
              <a:rPr lang="en-CA" sz="2000" dirty="0">
                <a:solidFill>
                  <a:schemeClr val="accent5">
                    <a:lumMod val="10000"/>
                  </a:schemeClr>
                </a:solidFill>
                <a:latin typeface="Comic Sans MS" panose="030F0702030302020204" pitchFamily="66" charset="0"/>
              </a:rPr>
              <a:t>Natural Language Processing</a:t>
            </a:r>
          </a:p>
          <a:p>
            <a:pPr marL="285750" indent="-285750">
              <a:buFont typeface="Arial" panose="020B0604020202020204" pitchFamily="34" charset="0"/>
              <a:buChar char="•"/>
            </a:pPr>
            <a:endParaRPr lang="en-CA" sz="2000" dirty="0">
              <a:solidFill>
                <a:schemeClr val="accent5">
                  <a:lumMod val="10000"/>
                </a:schemeClr>
              </a:solidFill>
              <a:latin typeface="Comic Sans MS" panose="030F0702030302020204" pitchFamily="66" charset="0"/>
            </a:endParaRPr>
          </a:p>
          <a:p>
            <a:pPr marL="285750" indent="-285750">
              <a:buFont typeface="Arial" panose="020B0604020202020204" pitchFamily="34" charset="0"/>
              <a:buChar char="•"/>
            </a:pPr>
            <a:r>
              <a:rPr lang="en-CA" sz="2000" dirty="0">
                <a:solidFill>
                  <a:schemeClr val="accent5">
                    <a:lumMod val="10000"/>
                  </a:schemeClr>
                </a:solidFill>
                <a:latin typeface="Comic Sans MS" panose="030F0702030302020204" pitchFamily="66" charset="0"/>
              </a:rPr>
              <a:t>Association Rule Mining</a:t>
            </a:r>
          </a:p>
          <a:p>
            <a:endParaRPr lang="en-CA" sz="2000" dirty="0">
              <a:solidFill>
                <a:schemeClr val="accent5">
                  <a:lumMod val="10000"/>
                </a:schemeClr>
              </a:solidFill>
              <a:latin typeface="Comic Sans MS" panose="030F0702030302020204" pitchFamily="66" charset="0"/>
            </a:endParaRPr>
          </a:p>
          <a:p>
            <a:pPr marL="285750" indent="-285750">
              <a:buFont typeface="Arial" panose="020B0604020202020204" pitchFamily="34" charset="0"/>
              <a:buChar char="•"/>
            </a:pPr>
            <a:r>
              <a:rPr lang="en-CA" sz="2000" dirty="0">
                <a:solidFill>
                  <a:schemeClr val="accent5">
                    <a:lumMod val="10000"/>
                  </a:schemeClr>
                </a:solidFill>
                <a:latin typeface="Comic Sans MS" panose="030F0702030302020204" pitchFamily="66" charset="0"/>
              </a:rPr>
              <a:t>Time Series Forecasting </a:t>
            </a:r>
          </a:p>
        </p:txBody>
      </p:sp>
      <p:pic>
        <p:nvPicPr>
          <p:cNvPr id="31" name="Google Shape;150;p23">
            <a:extLst>
              <a:ext uri="{FF2B5EF4-FFF2-40B4-BE49-F238E27FC236}">
                <a16:creationId xmlns:a16="http://schemas.microsoft.com/office/drawing/2014/main" id="{F0E6B9DE-DD39-47A4-9ECA-085B0BCF9F02}"/>
              </a:ext>
            </a:extLst>
          </p:cNvPr>
          <p:cNvPicPr preferRelativeResize="0"/>
          <p:nvPr/>
        </p:nvPicPr>
        <p:blipFill>
          <a:blip r:embed="rId4">
            <a:alphaModFix/>
          </a:blip>
          <a:stretch>
            <a:fillRect/>
          </a:stretch>
        </p:blipFill>
        <p:spPr>
          <a:xfrm>
            <a:off x="10061855" y="44624"/>
            <a:ext cx="2154825" cy="316516"/>
          </a:xfrm>
          <a:prstGeom prst="rect">
            <a:avLst/>
          </a:prstGeom>
          <a:noFill/>
          <a:ln>
            <a:noFill/>
          </a:ln>
        </p:spPr>
      </p:pic>
    </p:spTree>
    <p:extLst>
      <p:ext uri="{BB962C8B-B14F-4D97-AF65-F5344CB8AC3E}">
        <p14:creationId xmlns:p14="http://schemas.microsoft.com/office/powerpoint/2010/main" val="3946522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2423591" y="24253"/>
            <a:ext cx="7416825" cy="812459"/>
          </a:xfrm>
        </p:spPr>
        <p:txBody>
          <a:bodyPr/>
          <a:lstStyle/>
          <a:p>
            <a:r>
              <a:rPr lang="en-US" sz="3200" dirty="0">
                <a:latin typeface="Comic Sans MS" panose="030F0702030302020204" pitchFamily="66" charset="0"/>
              </a:rPr>
              <a:t>PyCaret Functions</a:t>
            </a:r>
          </a:p>
        </p:txBody>
      </p:sp>
      <p:pic>
        <p:nvPicPr>
          <p:cNvPr id="4" name="Google Shape;150;p23">
            <a:extLst>
              <a:ext uri="{FF2B5EF4-FFF2-40B4-BE49-F238E27FC236}">
                <a16:creationId xmlns:a16="http://schemas.microsoft.com/office/drawing/2014/main" id="{627F3BA4-CD71-49A6-8752-DB4E1F11FF53}"/>
              </a:ext>
            </a:extLst>
          </p:cNvPr>
          <p:cNvPicPr preferRelativeResize="0"/>
          <p:nvPr/>
        </p:nvPicPr>
        <p:blipFill>
          <a:blip r:embed="rId3">
            <a:alphaModFix/>
          </a:blip>
          <a:stretch>
            <a:fillRect/>
          </a:stretch>
        </p:blipFill>
        <p:spPr>
          <a:xfrm>
            <a:off x="10061855" y="44624"/>
            <a:ext cx="2154825" cy="316516"/>
          </a:xfrm>
          <a:prstGeom prst="rect">
            <a:avLst/>
          </a:prstGeom>
          <a:noFill/>
          <a:ln>
            <a:noFill/>
          </a:ln>
        </p:spPr>
      </p:pic>
      <p:sp>
        <p:nvSpPr>
          <p:cNvPr id="8" name="Rectangle: Rounded Corners 7">
            <a:extLst>
              <a:ext uri="{FF2B5EF4-FFF2-40B4-BE49-F238E27FC236}">
                <a16:creationId xmlns:a16="http://schemas.microsoft.com/office/drawing/2014/main" id="{BEFCF209-EBAB-46E4-B6D7-39B86B71137A}"/>
              </a:ext>
            </a:extLst>
          </p:cNvPr>
          <p:cNvSpPr/>
          <p:nvPr/>
        </p:nvSpPr>
        <p:spPr>
          <a:xfrm>
            <a:off x="2207568" y="1052736"/>
            <a:ext cx="1625633"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Initialize</a:t>
            </a:r>
          </a:p>
        </p:txBody>
      </p:sp>
      <p:sp>
        <p:nvSpPr>
          <p:cNvPr id="11" name="Rectangle: Rounded Corners 10">
            <a:extLst>
              <a:ext uri="{FF2B5EF4-FFF2-40B4-BE49-F238E27FC236}">
                <a16:creationId xmlns:a16="http://schemas.microsoft.com/office/drawing/2014/main" id="{C3B8ABC3-2FCB-4110-9B0A-5AA7476354C1}"/>
              </a:ext>
            </a:extLst>
          </p:cNvPr>
          <p:cNvSpPr/>
          <p:nvPr/>
        </p:nvSpPr>
        <p:spPr>
          <a:xfrm>
            <a:off x="4223792" y="1052736"/>
            <a:ext cx="1625633"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Training</a:t>
            </a:r>
          </a:p>
        </p:txBody>
      </p:sp>
      <p:sp>
        <p:nvSpPr>
          <p:cNvPr id="12" name="Rectangle: Rounded Corners 11">
            <a:extLst>
              <a:ext uri="{FF2B5EF4-FFF2-40B4-BE49-F238E27FC236}">
                <a16:creationId xmlns:a16="http://schemas.microsoft.com/office/drawing/2014/main" id="{35D782A1-E9E5-40E3-B485-CA3B46BC0ACD}"/>
              </a:ext>
            </a:extLst>
          </p:cNvPr>
          <p:cNvSpPr/>
          <p:nvPr/>
        </p:nvSpPr>
        <p:spPr>
          <a:xfrm>
            <a:off x="6240016" y="1052736"/>
            <a:ext cx="1611625"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Ensembling</a:t>
            </a:r>
          </a:p>
        </p:txBody>
      </p:sp>
      <p:sp>
        <p:nvSpPr>
          <p:cNvPr id="13" name="Rectangle: Rounded Corners 12">
            <a:extLst>
              <a:ext uri="{FF2B5EF4-FFF2-40B4-BE49-F238E27FC236}">
                <a16:creationId xmlns:a16="http://schemas.microsoft.com/office/drawing/2014/main" id="{6CF99709-B679-44BC-BDF7-DAE250350DDA}"/>
              </a:ext>
            </a:extLst>
          </p:cNvPr>
          <p:cNvSpPr/>
          <p:nvPr/>
        </p:nvSpPr>
        <p:spPr>
          <a:xfrm>
            <a:off x="8210570" y="1052736"/>
            <a:ext cx="1611625"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Analysis</a:t>
            </a:r>
          </a:p>
        </p:txBody>
      </p:sp>
      <p:sp>
        <p:nvSpPr>
          <p:cNvPr id="14" name="Rectangle: Rounded Corners 13">
            <a:extLst>
              <a:ext uri="{FF2B5EF4-FFF2-40B4-BE49-F238E27FC236}">
                <a16:creationId xmlns:a16="http://schemas.microsoft.com/office/drawing/2014/main" id="{DDDAF022-6702-4606-AE36-53C8872BB9C9}"/>
              </a:ext>
            </a:extLst>
          </p:cNvPr>
          <p:cNvSpPr/>
          <p:nvPr/>
        </p:nvSpPr>
        <p:spPr>
          <a:xfrm>
            <a:off x="10326450" y="1052736"/>
            <a:ext cx="1625633"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Deployment</a:t>
            </a:r>
          </a:p>
        </p:txBody>
      </p:sp>
      <p:sp>
        <p:nvSpPr>
          <p:cNvPr id="15" name="Rectangle 3">
            <a:extLst>
              <a:ext uri="{FF2B5EF4-FFF2-40B4-BE49-F238E27FC236}">
                <a16:creationId xmlns:a16="http://schemas.microsoft.com/office/drawing/2014/main" id="{468B6922-B982-4F09-863D-262FB395988F}"/>
              </a:ext>
            </a:extLst>
          </p:cNvPr>
          <p:cNvSpPr>
            <a:spLocks noGrp="1" noChangeArrowheads="1"/>
          </p:cNvSpPr>
          <p:nvPr>
            <p:ph idx="1"/>
          </p:nvPr>
        </p:nvSpPr>
        <p:spPr>
          <a:xfrm>
            <a:off x="1933260" y="2107591"/>
            <a:ext cx="10225136" cy="2982552"/>
          </a:xfrm>
        </p:spPr>
        <p:txBody>
          <a:bodyPr/>
          <a:lstStyle/>
          <a:p>
            <a:pPr algn="just">
              <a:lnSpc>
                <a:spcPct val="150000"/>
              </a:lnSpc>
              <a:buFont typeface="Wingdings" panose="05000000000000000000" pitchFamily="2" charset="2"/>
              <a:buChar char="q"/>
            </a:pPr>
            <a:r>
              <a:rPr lang="en-US" altLang="ko-KR" sz="2000" dirty="0">
                <a:solidFill>
                  <a:schemeClr val="accent5">
                    <a:lumMod val="10000"/>
                  </a:schemeClr>
                </a:solidFill>
                <a:latin typeface="Comic Sans MS" panose="030F0702030302020204" pitchFamily="66" charset="0"/>
                <a:ea typeface="굴림" charset="-127"/>
              </a:rPr>
              <a:t>PyCaret has its own data repository like other libraries. You can import data from those libraries as well</a:t>
            </a:r>
          </a:p>
          <a:p>
            <a:pPr algn="just">
              <a:lnSpc>
                <a:spcPct val="150000"/>
              </a:lnSpc>
              <a:buFont typeface="Wingdings" panose="05000000000000000000" pitchFamily="2" charset="2"/>
              <a:buChar char="q"/>
            </a:pPr>
            <a:r>
              <a:rPr lang="en-US" altLang="ko-KR" sz="2000" dirty="0">
                <a:solidFill>
                  <a:schemeClr val="accent5">
                    <a:lumMod val="10000"/>
                  </a:schemeClr>
                </a:solidFill>
                <a:latin typeface="Comic Sans MS" panose="030F0702030302020204" pitchFamily="66" charset="0"/>
                <a:ea typeface="굴림" charset="-127"/>
              </a:rPr>
              <a:t>Setting up the environment is the next step. Few examples are</a:t>
            </a:r>
          </a:p>
          <a:p>
            <a:pPr lvl="1" algn="just">
              <a:lnSpc>
                <a:spcPct val="150000"/>
              </a:lnSpc>
              <a:buFont typeface="Courier New" panose="02070309020205020404" pitchFamily="49" charset="0"/>
              <a:buChar char="o"/>
            </a:pPr>
            <a:r>
              <a:rPr lang="en-US" altLang="ko-KR" sz="2000" b="0" dirty="0">
                <a:solidFill>
                  <a:schemeClr val="accent5">
                    <a:lumMod val="10000"/>
                  </a:schemeClr>
                </a:solidFill>
                <a:latin typeface="Comic Sans MS" panose="030F0702030302020204" pitchFamily="66" charset="0"/>
                <a:ea typeface="굴림" charset="-127"/>
              </a:rPr>
              <a:t>Classification:	from </a:t>
            </a:r>
            <a:r>
              <a:rPr lang="en-US" altLang="ko-KR" sz="2000" b="0" dirty="0" err="1">
                <a:solidFill>
                  <a:schemeClr val="accent5">
                    <a:lumMod val="10000"/>
                  </a:schemeClr>
                </a:solidFill>
                <a:latin typeface="Comic Sans MS" panose="030F0702030302020204" pitchFamily="66" charset="0"/>
                <a:ea typeface="굴림" charset="-127"/>
              </a:rPr>
              <a:t>pycaret.classification</a:t>
            </a:r>
            <a:r>
              <a:rPr lang="en-US" altLang="ko-KR" sz="2000" b="0" dirty="0">
                <a:solidFill>
                  <a:schemeClr val="accent5">
                    <a:lumMod val="10000"/>
                  </a:schemeClr>
                </a:solidFill>
                <a:latin typeface="Comic Sans MS" panose="030F0702030302020204" pitchFamily="66" charset="0"/>
                <a:ea typeface="굴림" charset="-127"/>
              </a:rPr>
              <a:t> import *</a:t>
            </a:r>
          </a:p>
          <a:p>
            <a:pPr lvl="1" algn="just">
              <a:lnSpc>
                <a:spcPct val="150000"/>
              </a:lnSpc>
              <a:buFont typeface="Courier New" panose="02070309020205020404" pitchFamily="49" charset="0"/>
              <a:buChar char="o"/>
            </a:pPr>
            <a:r>
              <a:rPr lang="en-US" altLang="ko-KR" sz="2000" b="0" dirty="0">
                <a:solidFill>
                  <a:schemeClr val="accent5">
                    <a:lumMod val="10000"/>
                  </a:schemeClr>
                </a:solidFill>
                <a:latin typeface="Comic Sans MS" panose="030F0702030302020204" pitchFamily="66" charset="0"/>
                <a:ea typeface="굴림" charset="-127"/>
              </a:rPr>
              <a:t>Regression:	from </a:t>
            </a:r>
            <a:r>
              <a:rPr lang="en-US" altLang="ko-KR" sz="2000" b="0" dirty="0" err="1">
                <a:solidFill>
                  <a:schemeClr val="accent5">
                    <a:lumMod val="10000"/>
                  </a:schemeClr>
                </a:solidFill>
                <a:latin typeface="Comic Sans MS" panose="030F0702030302020204" pitchFamily="66" charset="0"/>
                <a:ea typeface="굴림" charset="-127"/>
              </a:rPr>
              <a:t>pycaret.regression</a:t>
            </a:r>
            <a:r>
              <a:rPr lang="en-US" altLang="ko-KR" sz="2000" b="0" dirty="0">
                <a:solidFill>
                  <a:schemeClr val="accent5">
                    <a:lumMod val="10000"/>
                  </a:schemeClr>
                </a:solidFill>
                <a:latin typeface="Comic Sans MS" panose="030F0702030302020204" pitchFamily="66" charset="0"/>
                <a:ea typeface="굴림" charset="-127"/>
              </a:rPr>
              <a:t> import *</a:t>
            </a:r>
          </a:p>
          <a:p>
            <a:pPr lvl="1" algn="just">
              <a:lnSpc>
                <a:spcPct val="150000"/>
              </a:lnSpc>
              <a:buFont typeface="Courier New" panose="02070309020205020404" pitchFamily="49" charset="0"/>
              <a:buChar char="o"/>
            </a:pPr>
            <a:r>
              <a:rPr lang="en-US" altLang="ko-KR" sz="2000" b="0" dirty="0">
                <a:solidFill>
                  <a:schemeClr val="accent5">
                    <a:lumMod val="10000"/>
                  </a:schemeClr>
                </a:solidFill>
                <a:latin typeface="Comic Sans MS" panose="030F0702030302020204" pitchFamily="66" charset="0"/>
                <a:ea typeface="굴림" charset="-127"/>
              </a:rPr>
              <a:t>Clustering:	from </a:t>
            </a:r>
            <a:r>
              <a:rPr lang="en-US" altLang="ko-KR" sz="2000" b="0" dirty="0" err="1">
                <a:solidFill>
                  <a:schemeClr val="accent5">
                    <a:lumMod val="10000"/>
                  </a:schemeClr>
                </a:solidFill>
                <a:latin typeface="Comic Sans MS" panose="030F0702030302020204" pitchFamily="66" charset="0"/>
                <a:ea typeface="굴림" charset="-127"/>
              </a:rPr>
              <a:t>pycaret.clustering</a:t>
            </a:r>
            <a:r>
              <a:rPr lang="en-US" altLang="ko-KR" sz="2000" b="0" dirty="0">
                <a:solidFill>
                  <a:schemeClr val="accent5">
                    <a:lumMod val="10000"/>
                  </a:schemeClr>
                </a:solidFill>
                <a:latin typeface="Comic Sans MS" panose="030F0702030302020204" pitchFamily="66" charset="0"/>
                <a:ea typeface="굴림" charset="-127"/>
              </a:rPr>
              <a:t> import *</a:t>
            </a:r>
          </a:p>
          <a:p>
            <a:pPr algn="just">
              <a:lnSpc>
                <a:spcPct val="150000"/>
              </a:lnSpc>
              <a:buFont typeface="Wingdings" panose="05000000000000000000" pitchFamily="2" charset="2"/>
              <a:buChar char="q"/>
            </a:pPr>
            <a:endParaRPr lang="en-US" altLang="ko-KR" sz="2000" dirty="0">
              <a:solidFill>
                <a:schemeClr val="accent5">
                  <a:lumMod val="10000"/>
                </a:schemeClr>
              </a:solidFill>
              <a:latin typeface="Comic Sans MS" panose="030F0702030302020204" pitchFamily="66" charset="0"/>
              <a:ea typeface="굴림" charset="-127"/>
            </a:endParaRPr>
          </a:p>
        </p:txBody>
      </p:sp>
      <p:pic>
        <p:nvPicPr>
          <p:cNvPr id="10" name="Picture 9">
            <a:extLst>
              <a:ext uri="{FF2B5EF4-FFF2-40B4-BE49-F238E27FC236}">
                <a16:creationId xmlns:a16="http://schemas.microsoft.com/office/drawing/2014/main" id="{BF5B0E14-E366-4CA9-99C5-CC53BBC52BEB}"/>
              </a:ext>
            </a:extLst>
          </p:cNvPr>
          <p:cNvPicPr>
            <a:picLocks noChangeAspect="1"/>
          </p:cNvPicPr>
          <p:nvPr/>
        </p:nvPicPr>
        <p:blipFill>
          <a:blip r:embed="rId4"/>
          <a:stretch>
            <a:fillRect/>
          </a:stretch>
        </p:blipFill>
        <p:spPr>
          <a:xfrm>
            <a:off x="2579798" y="5075305"/>
            <a:ext cx="8124714" cy="1758441"/>
          </a:xfrm>
          <a:prstGeom prst="rect">
            <a:avLst/>
          </a:prstGeom>
        </p:spPr>
      </p:pic>
      <p:sp>
        <p:nvSpPr>
          <p:cNvPr id="2" name="Arrow: Right 1">
            <a:extLst>
              <a:ext uri="{FF2B5EF4-FFF2-40B4-BE49-F238E27FC236}">
                <a16:creationId xmlns:a16="http://schemas.microsoft.com/office/drawing/2014/main" id="{6E2FDE24-E3E5-4888-A277-67326F4D7D5E}"/>
              </a:ext>
            </a:extLst>
          </p:cNvPr>
          <p:cNvSpPr/>
          <p:nvPr/>
        </p:nvSpPr>
        <p:spPr>
          <a:xfrm>
            <a:off x="2207568" y="1699068"/>
            <a:ext cx="9984432" cy="50579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ML FLOW</a:t>
            </a:r>
          </a:p>
        </p:txBody>
      </p:sp>
    </p:spTree>
    <p:extLst>
      <p:ext uri="{BB962C8B-B14F-4D97-AF65-F5344CB8AC3E}">
        <p14:creationId xmlns:p14="http://schemas.microsoft.com/office/powerpoint/2010/main" val="371229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2423591" y="24253"/>
            <a:ext cx="7416825" cy="812459"/>
          </a:xfrm>
        </p:spPr>
        <p:txBody>
          <a:bodyPr/>
          <a:lstStyle/>
          <a:p>
            <a:r>
              <a:rPr lang="en-US" sz="3200" dirty="0">
                <a:latin typeface="Comic Sans MS" panose="030F0702030302020204" pitchFamily="66" charset="0"/>
              </a:rPr>
              <a:t>PyCaret Functions</a:t>
            </a:r>
          </a:p>
        </p:txBody>
      </p:sp>
      <p:pic>
        <p:nvPicPr>
          <p:cNvPr id="4" name="Google Shape;150;p23">
            <a:extLst>
              <a:ext uri="{FF2B5EF4-FFF2-40B4-BE49-F238E27FC236}">
                <a16:creationId xmlns:a16="http://schemas.microsoft.com/office/drawing/2014/main" id="{627F3BA4-CD71-49A6-8752-DB4E1F11FF53}"/>
              </a:ext>
            </a:extLst>
          </p:cNvPr>
          <p:cNvPicPr preferRelativeResize="0"/>
          <p:nvPr/>
        </p:nvPicPr>
        <p:blipFill>
          <a:blip r:embed="rId4">
            <a:alphaModFix/>
          </a:blip>
          <a:stretch>
            <a:fillRect/>
          </a:stretch>
        </p:blipFill>
        <p:spPr>
          <a:xfrm>
            <a:off x="10061855" y="44624"/>
            <a:ext cx="2154825" cy="316516"/>
          </a:xfrm>
          <a:prstGeom prst="rect">
            <a:avLst/>
          </a:prstGeom>
          <a:noFill/>
          <a:ln>
            <a:noFill/>
          </a:ln>
        </p:spPr>
      </p:pic>
      <p:sp>
        <p:nvSpPr>
          <p:cNvPr id="8" name="Rectangle: Rounded Corners 7">
            <a:extLst>
              <a:ext uri="{FF2B5EF4-FFF2-40B4-BE49-F238E27FC236}">
                <a16:creationId xmlns:a16="http://schemas.microsoft.com/office/drawing/2014/main" id="{BEFCF209-EBAB-46E4-B6D7-39B86B71137A}"/>
              </a:ext>
            </a:extLst>
          </p:cNvPr>
          <p:cNvSpPr/>
          <p:nvPr/>
        </p:nvSpPr>
        <p:spPr>
          <a:xfrm>
            <a:off x="2445430" y="908720"/>
            <a:ext cx="1625633"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Initialize</a:t>
            </a:r>
          </a:p>
        </p:txBody>
      </p:sp>
      <p:sp>
        <p:nvSpPr>
          <p:cNvPr id="11" name="Rectangle: Rounded Corners 10">
            <a:extLst>
              <a:ext uri="{FF2B5EF4-FFF2-40B4-BE49-F238E27FC236}">
                <a16:creationId xmlns:a16="http://schemas.microsoft.com/office/drawing/2014/main" id="{C3B8ABC3-2FCB-4110-9B0A-5AA7476354C1}"/>
              </a:ext>
            </a:extLst>
          </p:cNvPr>
          <p:cNvSpPr/>
          <p:nvPr/>
        </p:nvSpPr>
        <p:spPr>
          <a:xfrm>
            <a:off x="4367808" y="908720"/>
            <a:ext cx="1625633"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Training</a:t>
            </a:r>
          </a:p>
        </p:txBody>
      </p:sp>
      <p:sp>
        <p:nvSpPr>
          <p:cNvPr id="12" name="Rectangle: Rounded Corners 11">
            <a:extLst>
              <a:ext uri="{FF2B5EF4-FFF2-40B4-BE49-F238E27FC236}">
                <a16:creationId xmlns:a16="http://schemas.microsoft.com/office/drawing/2014/main" id="{35D782A1-E9E5-40E3-B485-CA3B46BC0ACD}"/>
              </a:ext>
            </a:extLst>
          </p:cNvPr>
          <p:cNvSpPr/>
          <p:nvPr/>
        </p:nvSpPr>
        <p:spPr>
          <a:xfrm>
            <a:off x="6301040" y="908720"/>
            <a:ext cx="1611625"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Ensembling</a:t>
            </a:r>
          </a:p>
        </p:txBody>
      </p:sp>
      <p:sp>
        <p:nvSpPr>
          <p:cNvPr id="13" name="Rectangle: Rounded Corners 12">
            <a:extLst>
              <a:ext uri="{FF2B5EF4-FFF2-40B4-BE49-F238E27FC236}">
                <a16:creationId xmlns:a16="http://schemas.microsoft.com/office/drawing/2014/main" id="{6CF99709-B679-44BC-BDF7-DAE250350DDA}"/>
              </a:ext>
            </a:extLst>
          </p:cNvPr>
          <p:cNvSpPr/>
          <p:nvPr/>
        </p:nvSpPr>
        <p:spPr>
          <a:xfrm>
            <a:off x="8210570" y="908720"/>
            <a:ext cx="1611625"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Analysis</a:t>
            </a:r>
          </a:p>
        </p:txBody>
      </p:sp>
      <p:sp>
        <p:nvSpPr>
          <p:cNvPr id="14" name="Rectangle: Rounded Corners 13">
            <a:extLst>
              <a:ext uri="{FF2B5EF4-FFF2-40B4-BE49-F238E27FC236}">
                <a16:creationId xmlns:a16="http://schemas.microsoft.com/office/drawing/2014/main" id="{DDDAF022-6702-4606-AE36-53C8872BB9C9}"/>
              </a:ext>
            </a:extLst>
          </p:cNvPr>
          <p:cNvSpPr/>
          <p:nvPr/>
        </p:nvSpPr>
        <p:spPr>
          <a:xfrm>
            <a:off x="10326450" y="908720"/>
            <a:ext cx="1625633"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Deployment</a:t>
            </a:r>
          </a:p>
        </p:txBody>
      </p:sp>
      <p:sp>
        <p:nvSpPr>
          <p:cNvPr id="15" name="Rectangle 3">
            <a:extLst>
              <a:ext uri="{FF2B5EF4-FFF2-40B4-BE49-F238E27FC236}">
                <a16:creationId xmlns:a16="http://schemas.microsoft.com/office/drawing/2014/main" id="{468B6922-B982-4F09-863D-262FB395988F}"/>
              </a:ext>
            </a:extLst>
          </p:cNvPr>
          <p:cNvSpPr>
            <a:spLocks noGrp="1" noChangeArrowheads="1"/>
          </p:cNvSpPr>
          <p:nvPr>
            <p:ph idx="1"/>
          </p:nvPr>
        </p:nvSpPr>
        <p:spPr>
          <a:xfrm>
            <a:off x="2324849" y="1757651"/>
            <a:ext cx="9627234" cy="2391429"/>
          </a:xfrm>
        </p:spPr>
        <p:txBody>
          <a:bodyPr/>
          <a:lstStyle/>
          <a:p>
            <a:pPr algn="just">
              <a:lnSpc>
                <a:spcPct val="150000"/>
              </a:lnSpc>
              <a:buFont typeface="Wingdings" panose="05000000000000000000" pitchFamily="2" charset="2"/>
              <a:buChar char="q"/>
            </a:pPr>
            <a:r>
              <a:rPr lang="en-US" altLang="ko-KR" sz="2000" dirty="0">
                <a:solidFill>
                  <a:schemeClr val="accent5">
                    <a:lumMod val="10000"/>
                  </a:schemeClr>
                </a:solidFill>
                <a:latin typeface="Comic Sans MS" panose="030F0702030302020204" pitchFamily="66" charset="0"/>
                <a:ea typeface="굴림" charset="-127"/>
              </a:rPr>
              <a:t>Model Training : You can use compare_models () function with specific models /default ones and sort the models based error metric – RMSE/AUC etc. </a:t>
            </a:r>
          </a:p>
          <a:p>
            <a:pPr algn="just">
              <a:lnSpc>
                <a:spcPct val="150000"/>
              </a:lnSpc>
              <a:buFont typeface="Wingdings" panose="05000000000000000000" pitchFamily="2" charset="2"/>
              <a:buChar char="q"/>
            </a:pPr>
            <a:r>
              <a:rPr lang="en-US" altLang="ko-KR" sz="2000" dirty="0">
                <a:solidFill>
                  <a:schemeClr val="accent5">
                    <a:lumMod val="10000"/>
                  </a:schemeClr>
                </a:solidFill>
                <a:latin typeface="Comic Sans MS" panose="030F0702030302020204" pitchFamily="66" charset="0"/>
                <a:ea typeface="굴림" charset="-127"/>
              </a:rPr>
              <a:t>You can also use </a:t>
            </a:r>
            <a:r>
              <a:rPr lang="en-US" altLang="ko-KR" sz="2000" dirty="0" err="1">
                <a:solidFill>
                  <a:schemeClr val="accent5">
                    <a:lumMod val="10000"/>
                  </a:schemeClr>
                </a:solidFill>
                <a:latin typeface="Comic Sans MS" panose="030F0702030302020204" pitchFamily="66" charset="0"/>
                <a:ea typeface="굴림" charset="-127"/>
              </a:rPr>
              <a:t>create_model</a:t>
            </a:r>
            <a:r>
              <a:rPr lang="en-US" altLang="ko-KR" sz="2000" dirty="0">
                <a:solidFill>
                  <a:schemeClr val="accent5">
                    <a:lumMod val="10000"/>
                  </a:schemeClr>
                </a:solidFill>
                <a:latin typeface="Comic Sans MS" panose="030F0702030302020204" pitchFamily="66" charset="0"/>
                <a:ea typeface="굴림" charset="-127"/>
              </a:rPr>
              <a:t>() specifying the model name and fold parameter (default : 10 folds)</a:t>
            </a:r>
          </a:p>
          <a:p>
            <a:pPr algn="just">
              <a:lnSpc>
                <a:spcPct val="150000"/>
              </a:lnSpc>
              <a:buFont typeface="Wingdings" panose="05000000000000000000" pitchFamily="2" charset="2"/>
              <a:buChar char="q"/>
            </a:pPr>
            <a:endParaRPr lang="en-US" altLang="ko-KR" sz="2000" dirty="0">
              <a:solidFill>
                <a:schemeClr val="accent5">
                  <a:lumMod val="10000"/>
                </a:schemeClr>
              </a:solidFill>
              <a:latin typeface="Comic Sans MS" panose="030F0702030302020204" pitchFamily="66" charset="0"/>
              <a:ea typeface="굴림" charset="-127"/>
            </a:endParaRPr>
          </a:p>
          <a:p>
            <a:pPr algn="just">
              <a:lnSpc>
                <a:spcPct val="150000"/>
              </a:lnSpc>
              <a:buFont typeface="Wingdings" panose="05000000000000000000" pitchFamily="2" charset="2"/>
              <a:buChar char="q"/>
            </a:pPr>
            <a:endParaRPr lang="en-US" altLang="ko-KR" sz="2000" dirty="0">
              <a:solidFill>
                <a:schemeClr val="accent5">
                  <a:lumMod val="10000"/>
                </a:schemeClr>
              </a:solidFill>
              <a:latin typeface="Comic Sans MS" panose="030F0702030302020204" pitchFamily="66" charset="0"/>
              <a:ea typeface="굴림" charset="-127"/>
            </a:endParaRPr>
          </a:p>
        </p:txBody>
      </p:sp>
      <p:pic>
        <p:nvPicPr>
          <p:cNvPr id="17" name="Picture 16">
            <a:extLst>
              <a:ext uri="{FF2B5EF4-FFF2-40B4-BE49-F238E27FC236}">
                <a16:creationId xmlns:a16="http://schemas.microsoft.com/office/drawing/2014/main" id="{EBC27B1E-7B5E-4EBB-B009-7988D541891F}"/>
              </a:ext>
            </a:extLst>
          </p:cNvPr>
          <p:cNvPicPr>
            <a:picLocks noChangeAspect="1"/>
          </p:cNvPicPr>
          <p:nvPr/>
        </p:nvPicPr>
        <p:blipFill>
          <a:blip r:embed="rId5"/>
          <a:stretch>
            <a:fillRect/>
          </a:stretch>
        </p:blipFill>
        <p:spPr>
          <a:xfrm>
            <a:off x="2559509" y="4207663"/>
            <a:ext cx="4693679" cy="2561151"/>
          </a:xfrm>
          <a:prstGeom prst="rect">
            <a:avLst/>
          </a:prstGeom>
        </p:spPr>
      </p:pic>
      <p:pic>
        <p:nvPicPr>
          <p:cNvPr id="21" name="Picture 20">
            <a:extLst>
              <a:ext uri="{FF2B5EF4-FFF2-40B4-BE49-F238E27FC236}">
                <a16:creationId xmlns:a16="http://schemas.microsoft.com/office/drawing/2014/main" id="{98634035-B061-4C5A-B10A-5644A73D01C5}"/>
              </a:ext>
            </a:extLst>
          </p:cNvPr>
          <p:cNvPicPr>
            <a:picLocks noChangeAspect="1"/>
          </p:cNvPicPr>
          <p:nvPr/>
        </p:nvPicPr>
        <p:blipFill>
          <a:blip r:embed="rId6"/>
          <a:stretch>
            <a:fillRect/>
          </a:stretch>
        </p:blipFill>
        <p:spPr>
          <a:xfrm>
            <a:off x="7543343" y="4058269"/>
            <a:ext cx="4613573" cy="2710545"/>
          </a:xfrm>
          <a:prstGeom prst="rect">
            <a:avLst/>
          </a:prstGeom>
        </p:spPr>
      </p:pic>
      <p:sp>
        <p:nvSpPr>
          <p:cNvPr id="24" name="Arrow: Right 23">
            <a:extLst>
              <a:ext uri="{FF2B5EF4-FFF2-40B4-BE49-F238E27FC236}">
                <a16:creationId xmlns:a16="http://schemas.microsoft.com/office/drawing/2014/main" id="{4A965E0E-3C96-4800-8D28-CD0FBF5DEE6E}"/>
              </a:ext>
            </a:extLst>
          </p:cNvPr>
          <p:cNvSpPr/>
          <p:nvPr/>
        </p:nvSpPr>
        <p:spPr>
          <a:xfrm>
            <a:off x="2304256" y="1484784"/>
            <a:ext cx="9984432" cy="50579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ML FLOW</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2423591" y="24253"/>
            <a:ext cx="7416825" cy="812459"/>
          </a:xfrm>
        </p:spPr>
        <p:txBody>
          <a:bodyPr/>
          <a:lstStyle/>
          <a:p>
            <a:r>
              <a:rPr lang="en-US" sz="3200" dirty="0">
                <a:latin typeface="Comic Sans MS" panose="030F0702030302020204" pitchFamily="66" charset="0"/>
              </a:rPr>
              <a:t>PyCaret Functions</a:t>
            </a:r>
          </a:p>
        </p:txBody>
      </p:sp>
      <p:pic>
        <p:nvPicPr>
          <p:cNvPr id="4" name="Google Shape;150;p23">
            <a:extLst>
              <a:ext uri="{FF2B5EF4-FFF2-40B4-BE49-F238E27FC236}">
                <a16:creationId xmlns:a16="http://schemas.microsoft.com/office/drawing/2014/main" id="{627F3BA4-CD71-49A6-8752-DB4E1F11FF53}"/>
              </a:ext>
            </a:extLst>
          </p:cNvPr>
          <p:cNvPicPr preferRelativeResize="0"/>
          <p:nvPr/>
        </p:nvPicPr>
        <p:blipFill>
          <a:blip r:embed="rId3">
            <a:alphaModFix/>
          </a:blip>
          <a:stretch>
            <a:fillRect/>
          </a:stretch>
        </p:blipFill>
        <p:spPr>
          <a:xfrm>
            <a:off x="10061855" y="44624"/>
            <a:ext cx="2154825" cy="316516"/>
          </a:xfrm>
          <a:prstGeom prst="rect">
            <a:avLst/>
          </a:prstGeom>
          <a:noFill/>
          <a:ln>
            <a:noFill/>
          </a:ln>
        </p:spPr>
      </p:pic>
      <p:sp>
        <p:nvSpPr>
          <p:cNvPr id="8" name="Rectangle: Rounded Corners 7">
            <a:extLst>
              <a:ext uri="{FF2B5EF4-FFF2-40B4-BE49-F238E27FC236}">
                <a16:creationId xmlns:a16="http://schemas.microsoft.com/office/drawing/2014/main" id="{BEFCF209-EBAB-46E4-B6D7-39B86B71137A}"/>
              </a:ext>
            </a:extLst>
          </p:cNvPr>
          <p:cNvSpPr/>
          <p:nvPr/>
        </p:nvSpPr>
        <p:spPr>
          <a:xfrm>
            <a:off x="2207568" y="764704"/>
            <a:ext cx="1625633"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Initialize</a:t>
            </a:r>
          </a:p>
        </p:txBody>
      </p:sp>
      <p:sp>
        <p:nvSpPr>
          <p:cNvPr id="11" name="Rectangle: Rounded Corners 10">
            <a:extLst>
              <a:ext uri="{FF2B5EF4-FFF2-40B4-BE49-F238E27FC236}">
                <a16:creationId xmlns:a16="http://schemas.microsoft.com/office/drawing/2014/main" id="{C3B8ABC3-2FCB-4110-9B0A-5AA7476354C1}"/>
              </a:ext>
            </a:extLst>
          </p:cNvPr>
          <p:cNvSpPr/>
          <p:nvPr/>
        </p:nvSpPr>
        <p:spPr>
          <a:xfrm>
            <a:off x="4129946" y="764704"/>
            <a:ext cx="1625633"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Training</a:t>
            </a:r>
          </a:p>
        </p:txBody>
      </p:sp>
      <p:sp>
        <p:nvSpPr>
          <p:cNvPr id="12" name="Rectangle: Rounded Corners 11">
            <a:extLst>
              <a:ext uri="{FF2B5EF4-FFF2-40B4-BE49-F238E27FC236}">
                <a16:creationId xmlns:a16="http://schemas.microsoft.com/office/drawing/2014/main" id="{35D782A1-E9E5-40E3-B485-CA3B46BC0ACD}"/>
              </a:ext>
            </a:extLst>
          </p:cNvPr>
          <p:cNvSpPr/>
          <p:nvPr/>
        </p:nvSpPr>
        <p:spPr>
          <a:xfrm>
            <a:off x="6063178" y="764704"/>
            <a:ext cx="1611625"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Ensembling</a:t>
            </a:r>
          </a:p>
        </p:txBody>
      </p:sp>
      <p:sp>
        <p:nvSpPr>
          <p:cNvPr id="13" name="Rectangle: Rounded Corners 12">
            <a:extLst>
              <a:ext uri="{FF2B5EF4-FFF2-40B4-BE49-F238E27FC236}">
                <a16:creationId xmlns:a16="http://schemas.microsoft.com/office/drawing/2014/main" id="{6CF99709-B679-44BC-BDF7-DAE250350DDA}"/>
              </a:ext>
            </a:extLst>
          </p:cNvPr>
          <p:cNvSpPr/>
          <p:nvPr/>
        </p:nvSpPr>
        <p:spPr>
          <a:xfrm>
            <a:off x="8020473" y="764704"/>
            <a:ext cx="1611625"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Analysis</a:t>
            </a:r>
          </a:p>
        </p:txBody>
      </p:sp>
      <p:sp>
        <p:nvSpPr>
          <p:cNvPr id="14" name="Rectangle: Rounded Corners 13">
            <a:extLst>
              <a:ext uri="{FF2B5EF4-FFF2-40B4-BE49-F238E27FC236}">
                <a16:creationId xmlns:a16="http://schemas.microsoft.com/office/drawing/2014/main" id="{DDDAF022-6702-4606-AE36-53C8872BB9C9}"/>
              </a:ext>
            </a:extLst>
          </p:cNvPr>
          <p:cNvSpPr/>
          <p:nvPr/>
        </p:nvSpPr>
        <p:spPr>
          <a:xfrm>
            <a:off x="10136353" y="764704"/>
            <a:ext cx="1625633"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Deployment</a:t>
            </a:r>
          </a:p>
        </p:txBody>
      </p:sp>
      <p:sp>
        <p:nvSpPr>
          <p:cNvPr id="15" name="Rectangle 3">
            <a:extLst>
              <a:ext uri="{FF2B5EF4-FFF2-40B4-BE49-F238E27FC236}">
                <a16:creationId xmlns:a16="http://schemas.microsoft.com/office/drawing/2014/main" id="{468B6922-B982-4F09-863D-262FB395988F}"/>
              </a:ext>
            </a:extLst>
          </p:cNvPr>
          <p:cNvSpPr>
            <a:spLocks noGrp="1" noChangeArrowheads="1"/>
          </p:cNvSpPr>
          <p:nvPr>
            <p:ph idx="1"/>
          </p:nvPr>
        </p:nvSpPr>
        <p:spPr>
          <a:xfrm>
            <a:off x="1894856" y="1577163"/>
            <a:ext cx="10297144" cy="2982552"/>
          </a:xfrm>
        </p:spPr>
        <p:txBody>
          <a:bodyPr/>
          <a:lstStyle/>
          <a:p>
            <a:pPr algn="just">
              <a:lnSpc>
                <a:spcPct val="150000"/>
              </a:lnSpc>
              <a:buFont typeface="Wingdings" panose="05000000000000000000" pitchFamily="2" charset="2"/>
              <a:buChar char="q"/>
            </a:pPr>
            <a:r>
              <a:rPr lang="en-US" altLang="ko-KR" sz="2000" dirty="0">
                <a:solidFill>
                  <a:schemeClr val="accent5">
                    <a:lumMod val="10000"/>
                  </a:schemeClr>
                </a:solidFill>
                <a:latin typeface="Comic Sans MS" panose="030F0702030302020204" pitchFamily="66" charset="0"/>
                <a:ea typeface="굴림" charset="-127"/>
              </a:rPr>
              <a:t>Tuning the model can be done in randomized grid search of a pre-defined search space hence it relies on number of iterations of search space.</a:t>
            </a:r>
          </a:p>
          <a:p>
            <a:pPr algn="just">
              <a:lnSpc>
                <a:spcPct val="150000"/>
              </a:lnSpc>
              <a:buFont typeface="Wingdings" panose="05000000000000000000" pitchFamily="2" charset="2"/>
              <a:buChar char="q"/>
            </a:pPr>
            <a:r>
              <a:rPr lang="en-US" altLang="ko-KR" sz="2000" dirty="0">
                <a:solidFill>
                  <a:schemeClr val="accent5">
                    <a:lumMod val="10000"/>
                  </a:schemeClr>
                </a:solidFill>
                <a:latin typeface="Comic Sans MS" panose="030F0702030302020204" pitchFamily="66" charset="0"/>
                <a:ea typeface="굴림" charset="-127"/>
              </a:rPr>
              <a:t>Blending models is a method of </a:t>
            </a:r>
            <a:r>
              <a:rPr lang="en-US" altLang="ko-KR" sz="2000" dirty="0" err="1">
                <a:solidFill>
                  <a:schemeClr val="accent5">
                    <a:lumMod val="10000"/>
                  </a:schemeClr>
                </a:solidFill>
                <a:latin typeface="Comic Sans MS" panose="030F0702030302020204" pitchFamily="66" charset="0"/>
                <a:ea typeface="굴림" charset="-127"/>
              </a:rPr>
              <a:t>ensembling</a:t>
            </a:r>
            <a:r>
              <a:rPr lang="en-US" altLang="ko-KR" sz="2000" dirty="0">
                <a:solidFill>
                  <a:schemeClr val="accent5">
                    <a:lumMod val="10000"/>
                  </a:schemeClr>
                </a:solidFill>
                <a:latin typeface="Comic Sans MS" panose="030F0702030302020204" pitchFamily="66" charset="0"/>
                <a:ea typeface="굴림" charset="-127"/>
              </a:rPr>
              <a:t> which uses consensus among estimators to generate final predictions. </a:t>
            </a:r>
          </a:p>
        </p:txBody>
      </p:sp>
      <p:pic>
        <p:nvPicPr>
          <p:cNvPr id="3" name="Picture 2">
            <a:extLst>
              <a:ext uri="{FF2B5EF4-FFF2-40B4-BE49-F238E27FC236}">
                <a16:creationId xmlns:a16="http://schemas.microsoft.com/office/drawing/2014/main" id="{84565A7A-3F6B-4303-A2A4-79CC68B69577}"/>
              </a:ext>
            </a:extLst>
          </p:cNvPr>
          <p:cNvPicPr>
            <a:picLocks noChangeAspect="1"/>
          </p:cNvPicPr>
          <p:nvPr/>
        </p:nvPicPr>
        <p:blipFill>
          <a:blip r:embed="rId4"/>
          <a:stretch>
            <a:fillRect/>
          </a:stretch>
        </p:blipFill>
        <p:spPr>
          <a:xfrm>
            <a:off x="2309229" y="3748934"/>
            <a:ext cx="7573541" cy="3063806"/>
          </a:xfrm>
          <a:prstGeom prst="rect">
            <a:avLst/>
          </a:prstGeom>
        </p:spPr>
      </p:pic>
      <p:sp>
        <p:nvSpPr>
          <p:cNvPr id="16" name="Arrow: Right 15">
            <a:extLst>
              <a:ext uri="{FF2B5EF4-FFF2-40B4-BE49-F238E27FC236}">
                <a16:creationId xmlns:a16="http://schemas.microsoft.com/office/drawing/2014/main" id="{9B23F391-6B10-4756-8AEC-6DD629F129B7}"/>
              </a:ext>
            </a:extLst>
          </p:cNvPr>
          <p:cNvSpPr/>
          <p:nvPr/>
        </p:nvSpPr>
        <p:spPr>
          <a:xfrm>
            <a:off x="2135560" y="1340768"/>
            <a:ext cx="9984432" cy="50579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ML FLOW</a:t>
            </a:r>
          </a:p>
        </p:txBody>
      </p:sp>
    </p:spTree>
    <p:extLst>
      <p:ext uri="{BB962C8B-B14F-4D97-AF65-F5344CB8AC3E}">
        <p14:creationId xmlns:p14="http://schemas.microsoft.com/office/powerpoint/2010/main" val="3610307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2423591" y="24253"/>
            <a:ext cx="7416825" cy="812459"/>
          </a:xfrm>
        </p:spPr>
        <p:txBody>
          <a:bodyPr/>
          <a:lstStyle/>
          <a:p>
            <a:r>
              <a:rPr lang="en-US" sz="3200" dirty="0">
                <a:latin typeface="Comic Sans MS" panose="030F0702030302020204" pitchFamily="66" charset="0"/>
              </a:rPr>
              <a:t>PyCaret Functions</a:t>
            </a:r>
          </a:p>
        </p:txBody>
      </p:sp>
      <p:pic>
        <p:nvPicPr>
          <p:cNvPr id="4" name="Google Shape;150;p23">
            <a:extLst>
              <a:ext uri="{FF2B5EF4-FFF2-40B4-BE49-F238E27FC236}">
                <a16:creationId xmlns:a16="http://schemas.microsoft.com/office/drawing/2014/main" id="{627F3BA4-CD71-49A6-8752-DB4E1F11FF53}"/>
              </a:ext>
            </a:extLst>
          </p:cNvPr>
          <p:cNvPicPr preferRelativeResize="0"/>
          <p:nvPr/>
        </p:nvPicPr>
        <p:blipFill>
          <a:blip r:embed="rId3">
            <a:alphaModFix/>
          </a:blip>
          <a:stretch>
            <a:fillRect/>
          </a:stretch>
        </p:blipFill>
        <p:spPr>
          <a:xfrm>
            <a:off x="10061855" y="44624"/>
            <a:ext cx="2154825" cy="316516"/>
          </a:xfrm>
          <a:prstGeom prst="rect">
            <a:avLst/>
          </a:prstGeom>
          <a:noFill/>
          <a:ln>
            <a:noFill/>
          </a:ln>
        </p:spPr>
      </p:pic>
      <p:sp>
        <p:nvSpPr>
          <p:cNvPr id="8" name="Rectangle: Rounded Corners 7">
            <a:extLst>
              <a:ext uri="{FF2B5EF4-FFF2-40B4-BE49-F238E27FC236}">
                <a16:creationId xmlns:a16="http://schemas.microsoft.com/office/drawing/2014/main" id="{BEFCF209-EBAB-46E4-B6D7-39B86B71137A}"/>
              </a:ext>
            </a:extLst>
          </p:cNvPr>
          <p:cNvSpPr/>
          <p:nvPr/>
        </p:nvSpPr>
        <p:spPr>
          <a:xfrm>
            <a:off x="2279576" y="766444"/>
            <a:ext cx="1625633"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Initialize</a:t>
            </a:r>
          </a:p>
        </p:txBody>
      </p:sp>
      <p:sp>
        <p:nvSpPr>
          <p:cNvPr id="11" name="Rectangle: Rounded Corners 10">
            <a:extLst>
              <a:ext uri="{FF2B5EF4-FFF2-40B4-BE49-F238E27FC236}">
                <a16:creationId xmlns:a16="http://schemas.microsoft.com/office/drawing/2014/main" id="{C3B8ABC3-2FCB-4110-9B0A-5AA7476354C1}"/>
              </a:ext>
            </a:extLst>
          </p:cNvPr>
          <p:cNvSpPr/>
          <p:nvPr/>
        </p:nvSpPr>
        <p:spPr>
          <a:xfrm>
            <a:off x="4201954" y="766444"/>
            <a:ext cx="1625633"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Training</a:t>
            </a:r>
          </a:p>
        </p:txBody>
      </p:sp>
      <p:sp>
        <p:nvSpPr>
          <p:cNvPr id="12" name="Rectangle: Rounded Corners 11">
            <a:extLst>
              <a:ext uri="{FF2B5EF4-FFF2-40B4-BE49-F238E27FC236}">
                <a16:creationId xmlns:a16="http://schemas.microsoft.com/office/drawing/2014/main" id="{35D782A1-E9E5-40E3-B485-CA3B46BC0ACD}"/>
              </a:ext>
            </a:extLst>
          </p:cNvPr>
          <p:cNvSpPr/>
          <p:nvPr/>
        </p:nvSpPr>
        <p:spPr>
          <a:xfrm>
            <a:off x="6135186" y="766444"/>
            <a:ext cx="1611625"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Ensembling</a:t>
            </a:r>
          </a:p>
        </p:txBody>
      </p:sp>
      <p:sp>
        <p:nvSpPr>
          <p:cNvPr id="13" name="Rectangle: Rounded Corners 12">
            <a:extLst>
              <a:ext uri="{FF2B5EF4-FFF2-40B4-BE49-F238E27FC236}">
                <a16:creationId xmlns:a16="http://schemas.microsoft.com/office/drawing/2014/main" id="{6CF99709-B679-44BC-BDF7-DAE250350DDA}"/>
              </a:ext>
            </a:extLst>
          </p:cNvPr>
          <p:cNvSpPr/>
          <p:nvPr/>
        </p:nvSpPr>
        <p:spPr>
          <a:xfrm>
            <a:off x="8044716" y="766444"/>
            <a:ext cx="1611625"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Analysis</a:t>
            </a:r>
          </a:p>
        </p:txBody>
      </p:sp>
      <p:sp>
        <p:nvSpPr>
          <p:cNvPr id="14" name="Rectangle: Rounded Corners 13">
            <a:extLst>
              <a:ext uri="{FF2B5EF4-FFF2-40B4-BE49-F238E27FC236}">
                <a16:creationId xmlns:a16="http://schemas.microsoft.com/office/drawing/2014/main" id="{DDDAF022-6702-4606-AE36-53C8872BB9C9}"/>
              </a:ext>
            </a:extLst>
          </p:cNvPr>
          <p:cNvSpPr/>
          <p:nvPr/>
        </p:nvSpPr>
        <p:spPr>
          <a:xfrm>
            <a:off x="10160596" y="766444"/>
            <a:ext cx="1625633" cy="6463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Model Deployment</a:t>
            </a:r>
          </a:p>
        </p:txBody>
      </p:sp>
      <p:sp>
        <p:nvSpPr>
          <p:cNvPr id="15" name="Rectangle 3">
            <a:extLst>
              <a:ext uri="{FF2B5EF4-FFF2-40B4-BE49-F238E27FC236}">
                <a16:creationId xmlns:a16="http://schemas.microsoft.com/office/drawing/2014/main" id="{468B6922-B982-4F09-863D-262FB395988F}"/>
              </a:ext>
            </a:extLst>
          </p:cNvPr>
          <p:cNvSpPr>
            <a:spLocks noGrp="1" noChangeArrowheads="1"/>
          </p:cNvSpPr>
          <p:nvPr>
            <p:ph idx="1"/>
          </p:nvPr>
        </p:nvSpPr>
        <p:spPr>
          <a:xfrm>
            <a:off x="2207568" y="1675649"/>
            <a:ext cx="9627234" cy="2391429"/>
          </a:xfrm>
        </p:spPr>
        <p:txBody>
          <a:bodyPr/>
          <a:lstStyle/>
          <a:p>
            <a:pPr algn="just">
              <a:lnSpc>
                <a:spcPct val="150000"/>
              </a:lnSpc>
              <a:buFont typeface="Wingdings" panose="05000000000000000000" pitchFamily="2" charset="2"/>
              <a:buChar char="q"/>
            </a:pPr>
            <a:r>
              <a:rPr lang="en-US" altLang="ko-KR" sz="2000" dirty="0">
                <a:solidFill>
                  <a:schemeClr val="accent5">
                    <a:lumMod val="10000"/>
                  </a:schemeClr>
                </a:solidFill>
                <a:latin typeface="Comic Sans MS" panose="030F0702030302020204" pitchFamily="66" charset="0"/>
                <a:ea typeface="굴림" charset="-127"/>
              </a:rPr>
              <a:t>We can plot the model (AUC curve, Residuals plot) and interpret the model using SHAP</a:t>
            </a:r>
          </a:p>
          <a:p>
            <a:pPr algn="just">
              <a:lnSpc>
                <a:spcPct val="150000"/>
              </a:lnSpc>
              <a:buFont typeface="Wingdings" panose="05000000000000000000" pitchFamily="2" charset="2"/>
              <a:buChar char="q"/>
            </a:pPr>
            <a:r>
              <a:rPr lang="en-US" altLang="ko-KR" sz="2000" dirty="0">
                <a:solidFill>
                  <a:schemeClr val="accent5">
                    <a:lumMod val="10000"/>
                  </a:schemeClr>
                </a:solidFill>
                <a:latin typeface="Comic Sans MS" panose="030F0702030302020204" pitchFamily="66" charset="0"/>
                <a:ea typeface="굴림" charset="-127"/>
              </a:rPr>
              <a:t>Predict the model using </a:t>
            </a:r>
            <a:r>
              <a:rPr lang="en-US" altLang="ko-KR" sz="2000" dirty="0" err="1">
                <a:solidFill>
                  <a:schemeClr val="accent5">
                    <a:lumMod val="10000"/>
                  </a:schemeClr>
                </a:solidFill>
                <a:latin typeface="Comic Sans MS" panose="030F0702030302020204" pitchFamily="66" charset="0"/>
                <a:ea typeface="굴림" charset="-127"/>
              </a:rPr>
              <a:t>predict_model</a:t>
            </a:r>
            <a:r>
              <a:rPr lang="en-US" altLang="ko-KR" sz="2000" dirty="0">
                <a:solidFill>
                  <a:schemeClr val="accent5">
                    <a:lumMod val="10000"/>
                  </a:schemeClr>
                </a:solidFill>
                <a:latin typeface="Comic Sans MS" panose="030F0702030302020204" pitchFamily="66" charset="0"/>
                <a:ea typeface="굴림" charset="-127"/>
              </a:rPr>
              <a:t> () function and the model can be deployed in AWS/Azure/GCP as well</a:t>
            </a:r>
          </a:p>
        </p:txBody>
      </p:sp>
      <p:pic>
        <p:nvPicPr>
          <p:cNvPr id="3" name="Picture 2">
            <a:extLst>
              <a:ext uri="{FF2B5EF4-FFF2-40B4-BE49-F238E27FC236}">
                <a16:creationId xmlns:a16="http://schemas.microsoft.com/office/drawing/2014/main" id="{1F0C9387-9675-4AB9-B11E-9D49CFF9A14D}"/>
              </a:ext>
            </a:extLst>
          </p:cNvPr>
          <p:cNvPicPr>
            <a:picLocks noChangeAspect="1"/>
          </p:cNvPicPr>
          <p:nvPr/>
        </p:nvPicPr>
        <p:blipFill>
          <a:blip r:embed="rId4"/>
          <a:stretch>
            <a:fillRect/>
          </a:stretch>
        </p:blipFill>
        <p:spPr>
          <a:xfrm>
            <a:off x="2043809" y="3625433"/>
            <a:ext cx="6088734" cy="3113836"/>
          </a:xfrm>
          <a:prstGeom prst="rect">
            <a:avLst/>
          </a:prstGeom>
        </p:spPr>
      </p:pic>
      <p:sp>
        <p:nvSpPr>
          <p:cNvPr id="16" name="Arrow: Right 15">
            <a:extLst>
              <a:ext uri="{FF2B5EF4-FFF2-40B4-BE49-F238E27FC236}">
                <a16:creationId xmlns:a16="http://schemas.microsoft.com/office/drawing/2014/main" id="{22116D20-78D5-4DED-9268-130F2237A934}"/>
              </a:ext>
            </a:extLst>
          </p:cNvPr>
          <p:cNvSpPr/>
          <p:nvPr/>
        </p:nvSpPr>
        <p:spPr>
          <a:xfrm>
            <a:off x="2207568" y="1412776"/>
            <a:ext cx="9984432" cy="505796"/>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ML FLOW</a:t>
            </a:r>
          </a:p>
        </p:txBody>
      </p:sp>
      <p:sp>
        <p:nvSpPr>
          <p:cNvPr id="18" name="TextBox 17">
            <a:extLst>
              <a:ext uri="{FF2B5EF4-FFF2-40B4-BE49-F238E27FC236}">
                <a16:creationId xmlns:a16="http://schemas.microsoft.com/office/drawing/2014/main" id="{7D52E160-C8A7-4B80-A31D-456294538054}"/>
              </a:ext>
            </a:extLst>
          </p:cNvPr>
          <p:cNvSpPr txBox="1"/>
          <p:nvPr/>
        </p:nvSpPr>
        <p:spPr>
          <a:xfrm>
            <a:off x="8472264" y="4152370"/>
            <a:ext cx="3362538" cy="913583"/>
          </a:xfrm>
          <a:prstGeom prst="rect">
            <a:avLst/>
          </a:prstGeom>
          <a:noFill/>
        </p:spPr>
        <p:txBody>
          <a:bodyPr wrap="square">
            <a:spAutoFit/>
          </a:bodyPr>
          <a:lstStyle/>
          <a:p>
            <a:pPr algn="just">
              <a:lnSpc>
                <a:spcPct val="150000"/>
              </a:lnSpc>
            </a:pPr>
            <a:r>
              <a:rPr lang="en-US" altLang="ko-KR" sz="4000" dirty="0">
                <a:solidFill>
                  <a:schemeClr val="accent5">
                    <a:lumMod val="10000"/>
                  </a:schemeClr>
                </a:solidFill>
                <a:latin typeface="Comic Sans MS" panose="030F0702030302020204" pitchFamily="66" charset="0"/>
                <a:ea typeface="굴림" charset="-127"/>
              </a:rPr>
              <a:t>Much More !!!!</a:t>
            </a:r>
          </a:p>
        </p:txBody>
      </p:sp>
    </p:spTree>
    <p:extLst>
      <p:ext uri="{BB962C8B-B14F-4D97-AF65-F5344CB8AC3E}">
        <p14:creationId xmlns:p14="http://schemas.microsoft.com/office/powerpoint/2010/main" val="3831488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D1FBC-7A71-4D7A-98BD-42C6E46F4A7C}"/>
              </a:ext>
            </a:extLst>
          </p:cNvPr>
          <p:cNvSpPr>
            <a:spLocks noGrp="1"/>
          </p:cNvSpPr>
          <p:nvPr>
            <p:ph type="title"/>
          </p:nvPr>
        </p:nvSpPr>
        <p:spPr/>
        <p:txBody>
          <a:bodyPr/>
          <a:lstStyle/>
          <a:p>
            <a:r>
              <a:rPr lang="en-IN" sz="3200" dirty="0">
                <a:latin typeface="Comic Sans MS" panose="030F0702030302020204" pitchFamily="66" charset="0"/>
              </a:rPr>
              <a:t>Gradio – Interface to ML models</a:t>
            </a:r>
          </a:p>
        </p:txBody>
      </p:sp>
      <p:sp>
        <p:nvSpPr>
          <p:cNvPr id="3" name="Content Placeholder 2">
            <a:extLst>
              <a:ext uri="{FF2B5EF4-FFF2-40B4-BE49-F238E27FC236}">
                <a16:creationId xmlns:a16="http://schemas.microsoft.com/office/drawing/2014/main" id="{828BA66E-6A75-4663-A142-2C4DAC31AE22}"/>
              </a:ext>
            </a:extLst>
          </p:cNvPr>
          <p:cNvSpPr>
            <a:spLocks noGrp="1"/>
          </p:cNvSpPr>
          <p:nvPr>
            <p:ph idx="1"/>
          </p:nvPr>
        </p:nvSpPr>
        <p:spPr>
          <a:xfrm>
            <a:off x="2063751" y="981075"/>
            <a:ext cx="9889067" cy="2519934"/>
          </a:xfrm>
        </p:spPr>
        <p:txBody>
          <a:bodyPr/>
          <a:lstStyle/>
          <a:p>
            <a:pPr algn="just">
              <a:lnSpc>
                <a:spcPct val="150000"/>
              </a:lnSpc>
              <a:buFont typeface="Wingdings" panose="05000000000000000000" pitchFamily="2" charset="2"/>
              <a:buChar char="q"/>
            </a:pPr>
            <a:r>
              <a:rPr lang="en-US" sz="2000" dirty="0" err="1">
                <a:solidFill>
                  <a:schemeClr val="accent5">
                    <a:lumMod val="10000"/>
                  </a:schemeClr>
                </a:solidFill>
                <a:latin typeface="Comic Sans MS" panose="030F0702030302020204" pitchFamily="66" charset="0"/>
                <a:ea typeface="굴림" charset="-127"/>
              </a:rPr>
              <a:t>Gradio</a:t>
            </a:r>
            <a:r>
              <a:rPr lang="en-US" sz="2000" dirty="0">
                <a:solidFill>
                  <a:schemeClr val="accent5">
                    <a:lumMod val="10000"/>
                  </a:schemeClr>
                </a:solidFill>
                <a:latin typeface="Comic Sans MS" panose="030F0702030302020204" pitchFamily="66" charset="0"/>
                <a:ea typeface="굴림" charset="-127"/>
              </a:rPr>
              <a:t> is an open-source Python library for creating customizable UI components around your machine learning models. </a:t>
            </a:r>
          </a:p>
          <a:p>
            <a:pPr algn="just">
              <a:lnSpc>
                <a:spcPct val="150000"/>
              </a:lnSpc>
              <a:buFont typeface="Wingdings" panose="05000000000000000000" pitchFamily="2" charset="2"/>
              <a:buChar char="q"/>
            </a:pPr>
            <a:r>
              <a:rPr lang="en-US" sz="2000" dirty="0" err="1">
                <a:solidFill>
                  <a:schemeClr val="accent5">
                    <a:lumMod val="10000"/>
                  </a:schemeClr>
                </a:solidFill>
                <a:latin typeface="Comic Sans MS" panose="030F0702030302020204" pitchFamily="66" charset="0"/>
                <a:ea typeface="굴림" charset="-127"/>
              </a:rPr>
              <a:t>Gradio</a:t>
            </a:r>
            <a:r>
              <a:rPr lang="en-US" sz="2000" dirty="0">
                <a:solidFill>
                  <a:schemeClr val="accent5">
                    <a:lumMod val="10000"/>
                  </a:schemeClr>
                </a:solidFill>
                <a:latin typeface="Comic Sans MS" panose="030F0702030302020204" pitchFamily="66" charset="0"/>
                <a:ea typeface="굴림" charset="-127"/>
              </a:rPr>
              <a:t> makes it easy for you to “play around” with your model in your browser by dragging and dropping in your own images, pasting your own text, recording your own voice, etc., and seeing what the model outputs</a:t>
            </a:r>
            <a:endParaRPr lang="en-IN" sz="2000" dirty="0">
              <a:solidFill>
                <a:schemeClr val="accent5">
                  <a:lumMod val="10000"/>
                </a:schemeClr>
              </a:solidFill>
              <a:latin typeface="Comic Sans MS" panose="030F0702030302020204" pitchFamily="66" charset="0"/>
              <a:ea typeface="굴림" charset="-127"/>
            </a:endParaRPr>
          </a:p>
        </p:txBody>
      </p:sp>
      <p:pic>
        <p:nvPicPr>
          <p:cNvPr id="5" name="Picture 4">
            <a:extLst>
              <a:ext uri="{FF2B5EF4-FFF2-40B4-BE49-F238E27FC236}">
                <a16:creationId xmlns:a16="http://schemas.microsoft.com/office/drawing/2014/main" id="{1B8B1644-09A2-4BCF-B8D6-02EFBBF8C975}"/>
              </a:ext>
            </a:extLst>
          </p:cNvPr>
          <p:cNvPicPr>
            <a:picLocks noChangeAspect="1"/>
          </p:cNvPicPr>
          <p:nvPr/>
        </p:nvPicPr>
        <p:blipFill>
          <a:blip r:embed="rId2"/>
          <a:stretch>
            <a:fillRect/>
          </a:stretch>
        </p:blipFill>
        <p:spPr>
          <a:xfrm>
            <a:off x="2279576" y="3429000"/>
            <a:ext cx="8784976" cy="3378561"/>
          </a:xfrm>
          <a:prstGeom prst="rect">
            <a:avLst/>
          </a:prstGeom>
        </p:spPr>
      </p:pic>
      <p:pic>
        <p:nvPicPr>
          <p:cNvPr id="6" name="Google Shape;150;p23">
            <a:extLst>
              <a:ext uri="{FF2B5EF4-FFF2-40B4-BE49-F238E27FC236}">
                <a16:creationId xmlns:a16="http://schemas.microsoft.com/office/drawing/2014/main" id="{0E7AEB65-04DF-4E13-A85A-5A00218D01E2}"/>
              </a:ext>
            </a:extLst>
          </p:cNvPr>
          <p:cNvPicPr preferRelativeResize="0"/>
          <p:nvPr/>
        </p:nvPicPr>
        <p:blipFill>
          <a:blip r:embed="rId3">
            <a:alphaModFix/>
          </a:blip>
          <a:stretch>
            <a:fillRect/>
          </a:stretch>
        </p:blipFill>
        <p:spPr>
          <a:xfrm>
            <a:off x="10061855" y="44624"/>
            <a:ext cx="2154825" cy="316516"/>
          </a:xfrm>
          <a:prstGeom prst="rect">
            <a:avLst/>
          </a:prstGeom>
          <a:noFill/>
          <a:ln>
            <a:noFill/>
          </a:ln>
        </p:spPr>
      </p:pic>
      <p:pic>
        <p:nvPicPr>
          <p:cNvPr id="8" name="Picture 7">
            <a:extLst>
              <a:ext uri="{FF2B5EF4-FFF2-40B4-BE49-F238E27FC236}">
                <a16:creationId xmlns:a16="http://schemas.microsoft.com/office/drawing/2014/main" id="{2E7225B5-9FFB-4BDB-8211-43DFD7B49E8B}"/>
              </a:ext>
            </a:extLst>
          </p:cNvPr>
          <p:cNvPicPr>
            <a:picLocks noChangeAspect="1"/>
          </p:cNvPicPr>
          <p:nvPr/>
        </p:nvPicPr>
        <p:blipFill>
          <a:blip r:embed="rId4"/>
          <a:stretch>
            <a:fillRect/>
          </a:stretch>
        </p:blipFill>
        <p:spPr>
          <a:xfrm>
            <a:off x="10547221" y="434340"/>
            <a:ext cx="1609725" cy="523875"/>
          </a:xfrm>
          <a:prstGeom prst="rect">
            <a:avLst/>
          </a:prstGeom>
        </p:spPr>
      </p:pic>
    </p:spTree>
    <p:extLst>
      <p:ext uri="{BB962C8B-B14F-4D97-AF65-F5344CB8AC3E}">
        <p14:creationId xmlns:p14="http://schemas.microsoft.com/office/powerpoint/2010/main" val="173643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BB0FE-BBB3-4145-8905-A758161A26B0}"/>
              </a:ext>
            </a:extLst>
          </p:cNvPr>
          <p:cNvSpPr>
            <a:spLocks noGrp="1"/>
          </p:cNvSpPr>
          <p:nvPr>
            <p:ph type="title"/>
          </p:nvPr>
        </p:nvSpPr>
        <p:spPr>
          <a:xfrm>
            <a:off x="2302933" y="52567"/>
            <a:ext cx="5233227" cy="649287"/>
          </a:xfrm>
        </p:spPr>
        <p:txBody>
          <a:bodyPr/>
          <a:lstStyle/>
          <a:p>
            <a:r>
              <a:rPr lang="en-IN" sz="3200" dirty="0">
                <a:latin typeface="Comic Sans MS" panose="030F0702030302020204" pitchFamily="66" charset="0"/>
              </a:rPr>
              <a:t>Gradio</a:t>
            </a:r>
            <a:r>
              <a:rPr lang="en-IN" dirty="0"/>
              <a:t> </a:t>
            </a:r>
            <a:r>
              <a:rPr lang="en-IN" sz="3200" dirty="0">
                <a:latin typeface="Comic Sans MS" panose="030F0702030302020204" pitchFamily="66" charset="0"/>
              </a:rPr>
              <a:t>Example</a:t>
            </a:r>
          </a:p>
        </p:txBody>
      </p:sp>
      <p:pic>
        <p:nvPicPr>
          <p:cNvPr id="5" name="Picture 4">
            <a:extLst>
              <a:ext uri="{FF2B5EF4-FFF2-40B4-BE49-F238E27FC236}">
                <a16:creationId xmlns:a16="http://schemas.microsoft.com/office/drawing/2014/main" id="{289A18CB-DE66-4763-AD98-98BD71146653}"/>
              </a:ext>
            </a:extLst>
          </p:cNvPr>
          <p:cNvPicPr>
            <a:picLocks noChangeAspect="1"/>
          </p:cNvPicPr>
          <p:nvPr/>
        </p:nvPicPr>
        <p:blipFill rotWithShape="1">
          <a:blip r:embed="rId2"/>
          <a:srcRect l="7070"/>
          <a:stretch/>
        </p:blipFill>
        <p:spPr>
          <a:xfrm>
            <a:off x="2279576" y="1069079"/>
            <a:ext cx="8515177" cy="1714500"/>
          </a:xfrm>
          <a:prstGeom prst="rect">
            <a:avLst/>
          </a:prstGeom>
        </p:spPr>
      </p:pic>
      <p:pic>
        <p:nvPicPr>
          <p:cNvPr id="7" name="Picture 6">
            <a:extLst>
              <a:ext uri="{FF2B5EF4-FFF2-40B4-BE49-F238E27FC236}">
                <a16:creationId xmlns:a16="http://schemas.microsoft.com/office/drawing/2014/main" id="{C43161E2-4E10-45A5-9A0C-C421287B6B96}"/>
              </a:ext>
            </a:extLst>
          </p:cNvPr>
          <p:cNvPicPr>
            <a:picLocks noChangeAspect="1"/>
          </p:cNvPicPr>
          <p:nvPr/>
        </p:nvPicPr>
        <p:blipFill>
          <a:blip r:embed="rId3"/>
          <a:stretch>
            <a:fillRect/>
          </a:stretch>
        </p:blipFill>
        <p:spPr>
          <a:xfrm>
            <a:off x="2130911" y="3014459"/>
            <a:ext cx="9984432" cy="1196052"/>
          </a:xfrm>
          <a:prstGeom prst="rect">
            <a:avLst/>
          </a:prstGeom>
        </p:spPr>
      </p:pic>
      <p:sp>
        <p:nvSpPr>
          <p:cNvPr id="10" name="Title 1">
            <a:extLst>
              <a:ext uri="{FF2B5EF4-FFF2-40B4-BE49-F238E27FC236}">
                <a16:creationId xmlns:a16="http://schemas.microsoft.com/office/drawing/2014/main" id="{C1A7068A-8EFF-495D-80DD-658C0DAF7E07}"/>
              </a:ext>
            </a:extLst>
          </p:cNvPr>
          <p:cNvSpPr txBox="1">
            <a:spLocks/>
          </p:cNvSpPr>
          <p:nvPr/>
        </p:nvSpPr>
        <p:spPr bwMode="auto">
          <a:xfrm>
            <a:off x="2711624" y="4515179"/>
            <a:ext cx="8568952" cy="119605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sz="3600" b="1">
                <a:solidFill>
                  <a:schemeClr val="accent1"/>
                </a:solidFill>
                <a:latin typeface="+mj-lt"/>
                <a:ea typeface="+mj-ea"/>
                <a:cs typeface="+mj-cs"/>
              </a:defRPr>
            </a:lvl1pPr>
            <a:lvl2pPr algn="l" rtl="0" fontAlgn="base">
              <a:spcBef>
                <a:spcPct val="0"/>
              </a:spcBef>
              <a:spcAft>
                <a:spcPct val="0"/>
              </a:spcAft>
              <a:defRPr sz="3600" b="1">
                <a:solidFill>
                  <a:schemeClr val="accent1"/>
                </a:solidFill>
                <a:latin typeface="Arial" charset="0"/>
              </a:defRPr>
            </a:lvl2pPr>
            <a:lvl3pPr algn="l" rtl="0" fontAlgn="base">
              <a:spcBef>
                <a:spcPct val="0"/>
              </a:spcBef>
              <a:spcAft>
                <a:spcPct val="0"/>
              </a:spcAft>
              <a:defRPr sz="3600" b="1">
                <a:solidFill>
                  <a:schemeClr val="accent1"/>
                </a:solidFill>
                <a:latin typeface="Arial" charset="0"/>
              </a:defRPr>
            </a:lvl3pPr>
            <a:lvl4pPr algn="l" rtl="0" fontAlgn="base">
              <a:spcBef>
                <a:spcPct val="0"/>
              </a:spcBef>
              <a:spcAft>
                <a:spcPct val="0"/>
              </a:spcAft>
              <a:defRPr sz="3600" b="1">
                <a:solidFill>
                  <a:schemeClr val="accent1"/>
                </a:solidFill>
                <a:latin typeface="Arial" charset="0"/>
              </a:defRPr>
            </a:lvl4pPr>
            <a:lvl5pPr algn="l" rtl="0" fontAlgn="base">
              <a:spcBef>
                <a:spcPct val="0"/>
              </a:spcBef>
              <a:spcAft>
                <a:spcPct val="0"/>
              </a:spcAft>
              <a:defRPr sz="3600" b="1">
                <a:solidFill>
                  <a:schemeClr val="accent1"/>
                </a:solidFill>
                <a:latin typeface="Arial" charset="0"/>
              </a:defRPr>
            </a:lvl5pPr>
            <a:lvl6pPr marL="457200" algn="l" rtl="0" fontAlgn="base">
              <a:spcBef>
                <a:spcPct val="0"/>
              </a:spcBef>
              <a:spcAft>
                <a:spcPct val="0"/>
              </a:spcAft>
              <a:defRPr sz="3600" b="1">
                <a:solidFill>
                  <a:schemeClr val="accent1"/>
                </a:solidFill>
                <a:latin typeface="Arial" charset="0"/>
              </a:defRPr>
            </a:lvl6pPr>
            <a:lvl7pPr marL="914400" algn="l" rtl="0" fontAlgn="base">
              <a:spcBef>
                <a:spcPct val="0"/>
              </a:spcBef>
              <a:spcAft>
                <a:spcPct val="0"/>
              </a:spcAft>
              <a:defRPr sz="3600" b="1">
                <a:solidFill>
                  <a:schemeClr val="accent1"/>
                </a:solidFill>
                <a:latin typeface="Arial" charset="0"/>
              </a:defRPr>
            </a:lvl7pPr>
            <a:lvl8pPr marL="1371600" algn="l" rtl="0" fontAlgn="base">
              <a:spcBef>
                <a:spcPct val="0"/>
              </a:spcBef>
              <a:spcAft>
                <a:spcPct val="0"/>
              </a:spcAft>
              <a:defRPr sz="3600" b="1">
                <a:solidFill>
                  <a:schemeClr val="accent1"/>
                </a:solidFill>
                <a:latin typeface="Arial" charset="0"/>
              </a:defRPr>
            </a:lvl8pPr>
            <a:lvl9pPr marL="1828800" algn="l" rtl="0" fontAlgn="base">
              <a:spcBef>
                <a:spcPct val="0"/>
              </a:spcBef>
              <a:spcAft>
                <a:spcPct val="0"/>
              </a:spcAft>
              <a:defRPr sz="3600" b="1">
                <a:solidFill>
                  <a:schemeClr val="accent1"/>
                </a:solidFill>
                <a:latin typeface="Arial" charset="0"/>
              </a:defRPr>
            </a:lvl9pPr>
          </a:lstStyle>
          <a:p>
            <a:pPr algn="ctr"/>
            <a:r>
              <a:rPr lang="en-IN" sz="4800" kern="0" dirty="0">
                <a:latin typeface="Agency FB" panose="020B0503020202020204" pitchFamily="34" charset="0"/>
              </a:rPr>
              <a:t>PyCaret with Gradio Implementation</a:t>
            </a:r>
          </a:p>
          <a:p>
            <a:pPr algn="ctr"/>
            <a:r>
              <a:rPr lang="en-IN" sz="4800" kern="0" dirty="0">
                <a:latin typeface="Agency FB" panose="020B0503020202020204" pitchFamily="34" charset="0"/>
              </a:rPr>
              <a:t>Demo Time !!!!</a:t>
            </a:r>
          </a:p>
        </p:txBody>
      </p:sp>
      <p:pic>
        <p:nvPicPr>
          <p:cNvPr id="11" name="Google Shape;150;p23">
            <a:extLst>
              <a:ext uri="{FF2B5EF4-FFF2-40B4-BE49-F238E27FC236}">
                <a16:creationId xmlns:a16="http://schemas.microsoft.com/office/drawing/2014/main" id="{58325393-7BA6-4501-BF22-03F65A663092}"/>
              </a:ext>
            </a:extLst>
          </p:cNvPr>
          <p:cNvPicPr preferRelativeResize="0"/>
          <p:nvPr/>
        </p:nvPicPr>
        <p:blipFill>
          <a:blip r:embed="rId4">
            <a:alphaModFix/>
          </a:blip>
          <a:stretch>
            <a:fillRect/>
          </a:stretch>
        </p:blipFill>
        <p:spPr>
          <a:xfrm>
            <a:off x="10061855" y="44624"/>
            <a:ext cx="2154825" cy="316516"/>
          </a:xfrm>
          <a:prstGeom prst="rect">
            <a:avLst/>
          </a:prstGeom>
          <a:noFill/>
          <a:ln>
            <a:noFill/>
          </a:ln>
        </p:spPr>
      </p:pic>
      <p:pic>
        <p:nvPicPr>
          <p:cNvPr id="12" name="Picture 11">
            <a:extLst>
              <a:ext uri="{FF2B5EF4-FFF2-40B4-BE49-F238E27FC236}">
                <a16:creationId xmlns:a16="http://schemas.microsoft.com/office/drawing/2014/main" id="{44FBE37D-5955-43CE-ADE5-B6A18B414911}"/>
              </a:ext>
            </a:extLst>
          </p:cNvPr>
          <p:cNvPicPr>
            <a:picLocks noChangeAspect="1"/>
          </p:cNvPicPr>
          <p:nvPr/>
        </p:nvPicPr>
        <p:blipFill>
          <a:blip r:embed="rId5"/>
          <a:stretch>
            <a:fillRect/>
          </a:stretch>
        </p:blipFill>
        <p:spPr>
          <a:xfrm>
            <a:off x="10547221" y="434340"/>
            <a:ext cx="1609725" cy="523875"/>
          </a:xfrm>
          <a:prstGeom prst="rect">
            <a:avLst/>
          </a:prstGeom>
        </p:spPr>
      </p:pic>
      <p:sp>
        <p:nvSpPr>
          <p:cNvPr id="9" name="TextBox 8">
            <a:extLst>
              <a:ext uri="{FF2B5EF4-FFF2-40B4-BE49-F238E27FC236}">
                <a16:creationId xmlns:a16="http://schemas.microsoft.com/office/drawing/2014/main" id="{1100BFEA-7DAD-4663-8A7E-0410C410372F}"/>
              </a:ext>
            </a:extLst>
          </p:cNvPr>
          <p:cNvSpPr txBox="1"/>
          <p:nvPr/>
        </p:nvSpPr>
        <p:spPr>
          <a:xfrm>
            <a:off x="1847528" y="5943589"/>
            <a:ext cx="10110778" cy="646331"/>
          </a:xfrm>
          <a:prstGeom prst="rect">
            <a:avLst/>
          </a:prstGeom>
          <a:noFill/>
        </p:spPr>
        <p:txBody>
          <a:bodyPr wrap="square">
            <a:spAutoFit/>
          </a:bodyPr>
          <a:lstStyle/>
          <a:p>
            <a:r>
              <a:rPr lang="en-IN" b="1" dirty="0"/>
              <a:t>https://github.com/arunrajes/Pycaret_demo/blob/2e01576dfae3273e7c62477870fb6a8fe04d8190/Pycaret_regression_demo.ipynb</a:t>
            </a:r>
          </a:p>
        </p:txBody>
      </p:sp>
    </p:spTree>
    <p:extLst>
      <p:ext uri="{BB962C8B-B14F-4D97-AF65-F5344CB8AC3E}">
        <p14:creationId xmlns:p14="http://schemas.microsoft.com/office/powerpoint/2010/main" val="385644369"/>
      </p:ext>
    </p:extLst>
  </p:cSld>
  <p:clrMapOvr>
    <a:masterClrMapping/>
  </p:clrMapOvr>
</p:sld>
</file>

<file path=ppt/theme/theme1.xml><?xml version="1.0" encoding="utf-8"?>
<a:theme xmlns:a="http://schemas.openxmlformats.org/drawingml/2006/main" name="template">
  <a:themeElements>
    <a:clrScheme name="template 4">
      <a:dk1>
        <a:srgbClr val="5F5F5F"/>
      </a:dk1>
      <a:lt1>
        <a:srgbClr val="FFFFFF"/>
      </a:lt1>
      <a:dk2>
        <a:srgbClr val="4D4D4D"/>
      </a:dk2>
      <a:lt2>
        <a:srgbClr val="F4220A"/>
      </a:lt2>
      <a:accent1>
        <a:srgbClr val="FF8C1A"/>
      </a:accent1>
      <a:accent2>
        <a:srgbClr val="F47837"/>
      </a:accent2>
      <a:accent3>
        <a:srgbClr val="FFFFFF"/>
      </a:accent3>
      <a:accent4>
        <a:srgbClr val="505050"/>
      </a:accent4>
      <a:accent5>
        <a:srgbClr val="FFC5AB"/>
      </a:accent5>
      <a:accent6>
        <a:srgbClr val="DD6C31"/>
      </a:accent6>
      <a:hlink>
        <a:srgbClr val="539800"/>
      </a:hlink>
      <a:folHlink>
        <a:srgbClr val="DDDDDD"/>
      </a:folHlink>
    </a:clrScheme>
    <a:fontScheme name="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template 1">
        <a:dk1>
          <a:srgbClr val="5F5F5F"/>
        </a:dk1>
        <a:lt1>
          <a:srgbClr val="FFFFFF"/>
        </a:lt1>
        <a:dk2>
          <a:srgbClr val="4D4D4D"/>
        </a:dk2>
        <a:lt2>
          <a:srgbClr val="878787"/>
        </a:lt2>
        <a:accent1>
          <a:srgbClr val="E4D637"/>
        </a:accent1>
        <a:accent2>
          <a:srgbClr val="CE9924"/>
        </a:accent2>
        <a:accent3>
          <a:srgbClr val="FFFFFF"/>
        </a:accent3>
        <a:accent4>
          <a:srgbClr val="505050"/>
        </a:accent4>
        <a:accent5>
          <a:srgbClr val="EFE8AE"/>
        </a:accent5>
        <a:accent6>
          <a:srgbClr val="BA8A20"/>
        </a:accent6>
        <a:hlink>
          <a:srgbClr val="DAC22D"/>
        </a:hlink>
        <a:folHlink>
          <a:srgbClr val="DDDDDD"/>
        </a:folHlink>
      </a:clrScheme>
      <a:clrMap bg1="lt1" tx1="dk1" bg2="lt2" tx2="dk2" accent1="accent1" accent2="accent2" accent3="accent3" accent4="accent4" accent5="accent5" accent6="accent6" hlink="hlink" folHlink="folHlink"/>
    </a:extraClrScheme>
    <a:extraClrScheme>
      <a:clrScheme name="template 2">
        <a:dk1>
          <a:srgbClr val="5F5F5F"/>
        </a:dk1>
        <a:lt1>
          <a:srgbClr val="FFFFFF"/>
        </a:lt1>
        <a:dk2>
          <a:srgbClr val="4D4D4D"/>
        </a:dk2>
        <a:lt2>
          <a:srgbClr val="290F0A"/>
        </a:lt2>
        <a:accent1>
          <a:srgbClr val="F7260B"/>
        </a:accent1>
        <a:accent2>
          <a:srgbClr val="FB8E43"/>
        </a:accent2>
        <a:accent3>
          <a:srgbClr val="FFFFFF"/>
        </a:accent3>
        <a:accent4>
          <a:srgbClr val="505050"/>
        </a:accent4>
        <a:accent5>
          <a:srgbClr val="FAACAA"/>
        </a:accent5>
        <a:accent6>
          <a:srgbClr val="E3803C"/>
        </a:accent6>
        <a:hlink>
          <a:srgbClr val="C7C9C8"/>
        </a:hlink>
        <a:folHlink>
          <a:srgbClr val="DDDDDD"/>
        </a:folHlink>
      </a:clrScheme>
      <a:clrMap bg1="lt1" tx1="dk1" bg2="lt2" tx2="dk2" accent1="accent1" accent2="accent2" accent3="accent3" accent4="accent4" accent5="accent5" accent6="accent6" hlink="hlink" folHlink="folHlink"/>
    </a:extraClrScheme>
    <a:extraClrScheme>
      <a:clrScheme name="template 3">
        <a:dk1>
          <a:srgbClr val="5F5F5F"/>
        </a:dk1>
        <a:lt1>
          <a:srgbClr val="FFFFFF"/>
        </a:lt1>
        <a:dk2>
          <a:srgbClr val="4D4D4D"/>
        </a:dk2>
        <a:lt2>
          <a:srgbClr val="CC1102"/>
        </a:lt2>
        <a:accent1>
          <a:srgbClr val="F26D34"/>
        </a:accent1>
        <a:accent2>
          <a:srgbClr val="FA6D34"/>
        </a:accent2>
        <a:accent3>
          <a:srgbClr val="FFFFFF"/>
        </a:accent3>
        <a:accent4>
          <a:srgbClr val="505050"/>
        </a:accent4>
        <a:accent5>
          <a:srgbClr val="F7BAAE"/>
        </a:accent5>
        <a:accent6>
          <a:srgbClr val="E3622E"/>
        </a:accent6>
        <a:hlink>
          <a:srgbClr val="DF2D0F"/>
        </a:hlink>
        <a:folHlink>
          <a:srgbClr val="DDDDDD"/>
        </a:folHlink>
      </a:clrScheme>
      <a:clrMap bg1="lt1" tx1="dk1" bg2="lt2" tx2="dk2" accent1="accent1" accent2="accent2" accent3="accent3" accent4="accent4" accent5="accent5" accent6="accent6" hlink="hlink" folHlink="folHlink"/>
    </a:extraClrScheme>
    <a:extraClrScheme>
      <a:clrScheme name="template 4">
        <a:dk1>
          <a:srgbClr val="5F5F5F"/>
        </a:dk1>
        <a:lt1>
          <a:srgbClr val="FFFFFF"/>
        </a:lt1>
        <a:dk2>
          <a:srgbClr val="4D4D4D"/>
        </a:dk2>
        <a:lt2>
          <a:srgbClr val="F4220A"/>
        </a:lt2>
        <a:accent1>
          <a:srgbClr val="FF8C1A"/>
        </a:accent1>
        <a:accent2>
          <a:srgbClr val="F47837"/>
        </a:accent2>
        <a:accent3>
          <a:srgbClr val="FFFFFF"/>
        </a:accent3>
        <a:accent4>
          <a:srgbClr val="505050"/>
        </a:accent4>
        <a:accent5>
          <a:srgbClr val="FFC5AB"/>
        </a:accent5>
        <a:accent6>
          <a:srgbClr val="DD6C31"/>
        </a:accent6>
        <a:hlink>
          <a:srgbClr val="539800"/>
        </a:hlink>
        <a:folHlink>
          <a:srgbClr val="DDDDD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1828</TotalTime>
  <Words>532</Words>
  <Application>Microsoft Office PowerPoint</Application>
  <PresentationFormat>Widescreen</PresentationFormat>
  <Paragraphs>79</Paragraphs>
  <Slides>9</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Agency FB</vt:lpstr>
      <vt:lpstr>Arial</vt:lpstr>
      <vt:lpstr>Calibri</vt:lpstr>
      <vt:lpstr>Comic Sans MS</vt:lpstr>
      <vt:lpstr>Courier New</vt:lpstr>
      <vt:lpstr>Wingdings</vt:lpstr>
      <vt:lpstr>template</vt:lpstr>
      <vt:lpstr>Journey from Caret to PyCaret</vt:lpstr>
      <vt:lpstr>Introduction to PyCaret</vt:lpstr>
      <vt:lpstr>PyCaret Benefits</vt:lpstr>
      <vt:lpstr>PyCaret Functions</vt:lpstr>
      <vt:lpstr>PyCaret Functions</vt:lpstr>
      <vt:lpstr>PyCaret Functions</vt:lpstr>
      <vt:lpstr>PyCaret Functions</vt:lpstr>
      <vt:lpstr>Gradio – Interface to ML models</vt:lpstr>
      <vt:lpstr>Gradio Example</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of presentation</dc:title>
  <dc:creator>-</dc:creator>
  <cp:lastModifiedBy>Arunrajesh Balakrishnan</cp:lastModifiedBy>
  <cp:revision>67</cp:revision>
  <dcterms:created xsi:type="dcterms:W3CDTF">2006-06-13T14:03:21Z</dcterms:created>
  <dcterms:modified xsi:type="dcterms:W3CDTF">2021-05-29T15:23:23Z</dcterms:modified>
</cp:coreProperties>
</file>