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45AE7AD-45EF-4FCC-9DC8-FE1EA288CB0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31E666F-ED09-4872-99FD-40808A11D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</a:t>
            </a:r>
            <a:r>
              <a:rPr lang="en-US" dirty="0" err="1" smtClean="0"/>
              <a:t>J</a:t>
            </a:r>
            <a:r>
              <a:rPr lang="en-US" dirty="0" err="1" smtClean="0"/>
              <a:t>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- By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Rajthala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Global Variables</a:t>
            </a:r>
            <a:r>
              <a:rPr lang="en-US" dirty="0" smtClean="0"/>
              <a:t> -lifetime spans program execution.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Local Variables</a:t>
            </a:r>
            <a:r>
              <a:rPr lang="en-US" dirty="0" smtClean="0"/>
              <a:t> - lifetime limited to execution of a single routine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Static Variables</a:t>
            </a:r>
            <a:r>
              <a:rPr lang="en-US" dirty="0" smtClean="0"/>
              <a:t> - visible in single scope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Nested Scopes</a:t>
            </a:r>
            <a:r>
              <a:rPr lang="en-US" dirty="0" smtClean="0"/>
              <a:t> - allow functions to be local.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Modules</a:t>
            </a:r>
            <a:r>
              <a:rPr lang="en-US" dirty="0" smtClean="0"/>
              <a:t> </a:t>
            </a:r>
            <a:r>
              <a:rPr lang="en-US" dirty="0" smtClean="0"/>
              <a:t>- allow several subroutines to share a set of static variables.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 object is a thing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/>
              <a:t>More precisely, an object is a representation of a thing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/>
              <a:t>Has characteristics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800" dirty="0" smtClean="0"/>
              <a:t>We call these "attributes" or "properties"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800" dirty="0" smtClean="0"/>
              <a:t>Properties are just variables rebranded!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800" dirty="0" smtClean="0"/>
              <a:t>Those things which the thing has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/>
              <a:t>Has behaviors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800" dirty="0" smtClean="0"/>
              <a:t>We call these "methods"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800" dirty="0" smtClean="0"/>
              <a:t>Methods are just functions rebranded!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800" dirty="0" smtClean="0"/>
              <a:t>Those things which the thing does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Treat each object as a black box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sz="2500" dirty="0" smtClean="0"/>
              <a:t>Well-defined interface of data and methods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sz="2500" dirty="0" smtClean="0"/>
              <a:t>Must use this interface in the application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All data is private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Methods can be public, private, or protected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Defines subclasses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Creates “is a” relationship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sz="2500" dirty="0" smtClean="0"/>
              <a:t>Example: Camera phone “is a” cell phone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sz="2500" dirty="0" smtClean="0"/>
              <a:t>Reuse common functionality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Specialization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sz="2500" dirty="0" smtClean="0"/>
              <a:t>Extend or override common functionality for specific needs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2" y="1676400"/>
            <a:ext cx="1927225" cy="4046537"/>
          </a:xfrm>
          <a:prstGeom prst="rect">
            <a:avLst/>
          </a:prstGeom>
          <a:noFill/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 rot="5990744">
            <a:off x="2977356" y="2971006"/>
            <a:ext cx="747712" cy="2997200"/>
          </a:xfrm>
          <a:custGeom>
            <a:avLst/>
            <a:gdLst>
              <a:gd name="G0" fmla="+- 9751 0 0"/>
              <a:gd name="G1" fmla="+- 21600 0 9751"/>
              <a:gd name="G2" fmla="*/ 9751 1 2"/>
              <a:gd name="G3" fmla="+- 21600 0 G2"/>
              <a:gd name="G4" fmla="+/ 9751 21600 2"/>
              <a:gd name="G5" fmla="+/ G1 0 2"/>
              <a:gd name="G6" fmla="*/ 21600 21600 9751"/>
              <a:gd name="G7" fmla="*/ G6 1 2"/>
              <a:gd name="G8" fmla="+- 21600 0 G7"/>
              <a:gd name="G9" fmla="*/ 21600 1 2"/>
              <a:gd name="G10" fmla="+- 9751 0 G9"/>
              <a:gd name="G11" fmla="?: G10 G8 0"/>
              <a:gd name="G12" fmla="?: G10 G7 21600"/>
              <a:gd name="T0" fmla="*/ 16724 w 21600"/>
              <a:gd name="T1" fmla="*/ 10800 h 21600"/>
              <a:gd name="T2" fmla="*/ 10800 w 21600"/>
              <a:gd name="T3" fmla="*/ 21600 h 21600"/>
              <a:gd name="T4" fmla="*/ 4876 w 21600"/>
              <a:gd name="T5" fmla="*/ 10800 h 21600"/>
              <a:gd name="T6" fmla="*/ 10800 w 21600"/>
              <a:gd name="T7" fmla="*/ 0 h 21600"/>
              <a:gd name="T8" fmla="*/ 6676 w 21600"/>
              <a:gd name="T9" fmla="*/ 6676 h 21600"/>
              <a:gd name="T10" fmla="*/ 14924 w 21600"/>
              <a:gd name="T11" fmla="*/ 1492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9751" y="21600"/>
                </a:lnTo>
                <a:lnTo>
                  <a:pt x="1184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46001"/>
            </a:schemeClr>
          </a:solidFill>
          <a:ln w="508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851525"/>
            <a:ext cx="90820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>
                <a:latin typeface="Arial Narrow" pitchFamily="34" charset="0"/>
              </a:rPr>
              <a:t>For power programmers and large-scale application development</a:t>
            </a:r>
          </a:p>
        </p:txBody>
      </p:sp>
      <p:cxnSp>
        <p:nvCxnSpPr>
          <p:cNvPr id="7" name="AutoShape 6"/>
          <p:cNvCxnSpPr>
            <a:cxnSpLocks noChangeShapeType="1"/>
          </p:cNvCxnSpPr>
          <p:nvPr/>
        </p:nvCxnSpPr>
        <p:spPr bwMode="auto">
          <a:xfrm rot="16200000" flipH="1">
            <a:off x="3367087" y="3806825"/>
            <a:ext cx="1373187" cy="446088"/>
          </a:xfrm>
          <a:prstGeom prst="bentConnector2">
            <a:avLst/>
          </a:prstGeom>
          <a:noFill/>
          <a:ln w="50800">
            <a:solidFill>
              <a:srgbClr val="5E84B8"/>
            </a:solidFill>
            <a:miter lim="800000"/>
            <a:headEnd type="oval" w="med" len="med"/>
            <a:tailEnd type="stealth" w="lg" len="lg"/>
          </a:ln>
          <a:effectLst/>
        </p:spPr>
      </p:cxn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74962" y="1708150"/>
            <a:ext cx="17811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 Narrow" pitchFamily="34" charset="0"/>
              </a:rPr>
              <a:t>Parent Class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71950" y="3973512"/>
            <a:ext cx="1781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 Narrow" pitchFamily="34" charset="0"/>
              </a:rPr>
              <a:t>Child Class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05512" y="2690812"/>
            <a:ext cx="2822575" cy="2187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80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80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80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800">
              <a:latin typeface="Arial Narrow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2082800"/>
            <a:ext cx="1684337" cy="12414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AutoShape 11"/>
          <p:cNvSpPr>
            <a:spLocks noChangeArrowheads="1"/>
          </p:cNvSpPr>
          <p:nvPr/>
        </p:nvSpPr>
        <p:spPr bwMode="auto">
          <a:xfrm rot="5255833">
            <a:off x="1686719" y="2062955"/>
            <a:ext cx="1263650" cy="1262063"/>
          </a:xfrm>
          <a:custGeom>
            <a:avLst/>
            <a:gdLst>
              <a:gd name="G0" fmla="+- 9445 0 0"/>
              <a:gd name="G1" fmla="+- 21600 0 9445"/>
              <a:gd name="G2" fmla="*/ 9445 1 2"/>
              <a:gd name="G3" fmla="+- 21600 0 G2"/>
              <a:gd name="G4" fmla="+/ 9445 21600 2"/>
              <a:gd name="G5" fmla="+/ G1 0 2"/>
              <a:gd name="G6" fmla="*/ 21600 21600 9445"/>
              <a:gd name="G7" fmla="*/ G6 1 2"/>
              <a:gd name="G8" fmla="+- 21600 0 G7"/>
              <a:gd name="G9" fmla="*/ 21600 1 2"/>
              <a:gd name="G10" fmla="+- 9445 0 G9"/>
              <a:gd name="G11" fmla="?: G10 G8 0"/>
              <a:gd name="G12" fmla="?: G10 G7 21600"/>
              <a:gd name="T0" fmla="*/ 16877 w 21600"/>
              <a:gd name="T1" fmla="*/ 10800 h 21600"/>
              <a:gd name="T2" fmla="*/ 10800 w 21600"/>
              <a:gd name="T3" fmla="*/ 21600 h 21600"/>
              <a:gd name="T4" fmla="*/ 4723 w 21600"/>
              <a:gd name="T5" fmla="*/ 10800 h 21600"/>
              <a:gd name="T6" fmla="*/ 10800 w 21600"/>
              <a:gd name="T7" fmla="*/ 0 h 21600"/>
              <a:gd name="T8" fmla="*/ 6523 w 21600"/>
              <a:gd name="T9" fmla="*/ 6523 h 21600"/>
              <a:gd name="T10" fmla="*/ 15077 w 21600"/>
              <a:gd name="T11" fmla="*/ 150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9445" y="21600"/>
                </a:lnTo>
                <a:lnTo>
                  <a:pt x="1215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46001"/>
            </a:schemeClr>
          </a:solidFill>
          <a:ln w="508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775" y="4362450"/>
            <a:ext cx="1831975" cy="70643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6381750" y="4629150"/>
            <a:ext cx="423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00687" y="2741612"/>
            <a:ext cx="1754188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Arial Narrow" pitchFamily="34" charset="0"/>
              </a:rPr>
              <a:t>Encapsulation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02275" y="2038350"/>
            <a:ext cx="242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Arial Narrow" pitchFamily="34" charset="0"/>
              </a:rPr>
              <a:t>Classes and objects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43712" y="4437062"/>
            <a:ext cx="1420813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Arial Narrow" pitchFamily="34" charset="0"/>
              </a:rPr>
              <a:t>Inheritance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4808537" y="2928937"/>
            <a:ext cx="56038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4826000" y="2225675"/>
            <a:ext cx="5603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Promotes code reuse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Reduces code maintenance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Simplifies extending applications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Questions???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215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Object Oriented Javascript</vt:lpstr>
      <vt:lpstr>Components</vt:lpstr>
      <vt:lpstr>Object</vt:lpstr>
      <vt:lpstr>Encapsulation</vt:lpstr>
      <vt:lpstr>Inheritance</vt:lpstr>
      <vt:lpstr>Mechanism</vt:lpstr>
      <vt:lpstr>Benefits</vt:lpstr>
      <vt:lpstr>Thank you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hanchy</dc:creator>
  <cp:lastModifiedBy>hanchy</cp:lastModifiedBy>
  <cp:revision>57</cp:revision>
  <dcterms:created xsi:type="dcterms:W3CDTF">2015-08-17T14:36:47Z</dcterms:created>
  <dcterms:modified xsi:type="dcterms:W3CDTF">2015-08-18T18:10:53Z</dcterms:modified>
</cp:coreProperties>
</file>