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4"/>
    <p:sldMasterId id="2147483668" r:id="rId5"/>
  </p:sldMasterIdLst>
  <p:notesMasterIdLst>
    <p:notesMasterId r:id="rId48"/>
  </p:notesMasterIdLst>
  <p:handoutMasterIdLst>
    <p:handoutMasterId r:id="rId49"/>
  </p:handoutMasterIdLst>
  <p:sldIdLst>
    <p:sldId id="282" r:id="rId6"/>
    <p:sldId id="284" r:id="rId7"/>
    <p:sldId id="279" r:id="rId8"/>
    <p:sldId id="285" r:id="rId9"/>
    <p:sldId id="344" r:id="rId10"/>
    <p:sldId id="291" r:id="rId11"/>
    <p:sldId id="294" r:id="rId12"/>
    <p:sldId id="296" r:id="rId13"/>
    <p:sldId id="297" r:id="rId14"/>
    <p:sldId id="298" r:id="rId15"/>
    <p:sldId id="324" r:id="rId16"/>
    <p:sldId id="327" r:id="rId17"/>
    <p:sldId id="333" r:id="rId18"/>
    <p:sldId id="329" r:id="rId19"/>
    <p:sldId id="330" r:id="rId20"/>
    <p:sldId id="332" r:id="rId21"/>
    <p:sldId id="331" r:id="rId22"/>
    <p:sldId id="303" r:id="rId23"/>
    <p:sldId id="304" r:id="rId24"/>
    <p:sldId id="305" r:id="rId25"/>
    <p:sldId id="322" r:id="rId26"/>
    <p:sldId id="334" r:id="rId27"/>
    <p:sldId id="335" r:id="rId28"/>
    <p:sldId id="310" r:id="rId29"/>
    <p:sldId id="336" r:id="rId30"/>
    <p:sldId id="337" r:id="rId31"/>
    <p:sldId id="299" r:id="rId32"/>
    <p:sldId id="343" r:id="rId33"/>
    <p:sldId id="342" r:id="rId34"/>
    <p:sldId id="315" r:id="rId35"/>
    <p:sldId id="341" r:id="rId36"/>
    <p:sldId id="325" r:id="rId37"/>
    <p:sldId id="350" r:id="rId38"/>
    <p:sldId id="351" r:id="rId39"/>
    <p:sldId id="352" r:id="rId40"/>
    <p:sldId id="349" r:id="rId41"/>
    <p:sldId id="318" r:id="rId42"/>
    <p:sldId id="348" r:id="rId43"/>
    <p:sldId id="345" r:id="rId44"/>
    <p:sldId id="347" r:id="rId45"/>
    <p:sldId id="346" r:id="rId46"/>
    <p:sldId id="326" r:id="rId47"/>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D2D094-B94C-E14F-B26E-A443B72DF3BB}">
          <p14:sldIdLst>
            <p14:sldId id="282"/>
          </p14:sldIdLst>
        </p14:section>
        <p14:section name="Agenda" id="{4F151BCD-A67A-BF43-92DB-CE2876CA4C5B}">
          <p14:sldIdLst>
            <p14:sldId id="284"/>
          </p14:sldIdLst>
        </p14:section>
        <p14:section name="What is Docker?" id="{ED1F33AD-DEE1-0141-BD91-5EA5609D70F0}">
          <p14:sldIdLst>
            <p14:sldId id="279"/>
            <p14:sldId id="285"/>
            <p14:sldId id="344"/>
            <p14:sldId id="291"/>
          </p14:sldIdLst>
        </p14:section>
        <p14:section name="Use cases" id="{E5F9FFFB-6BDE-7C47-8A79-669572AC8045}">
          <p14:sldIdLst>
            <p14:sldId id="294"/>
            <p14:sldId id="296"/>
            <p14:sldId id="297"/>
          </p14:sldIdLst>
        </p14:section>
        <p14:section name="The container stack" id="{F11A26D1-3394-484B-9E13-6B5FE571A96C}">
          <p14:sldIdLst>
            <p14:sldId id="298"/>
            <p14:sldId id="324"/>
            <p14:sldId id="327"/>
            <p14:sldId id="333"/>
            <p14:sldId id="329"/>
            <p14:sldId id="330"/>
            <p14:sldId id="332"/>
            <p14:sldId id="331"/>
            <p14:sldId id="303"/>
            <p14:sldId id="304"/>
            <p14:sldId id="305"/>
            <p14:sldId id="322"/>
            <p14:sldId id="334"/>
            <p14:sldId id="335"/>
            <p14:sldId id="310"/>
            <p14:sldId id="336"/>
          </p14:sldIdLst>
        </p14:section>
        <p14:section name="Capability Model" id="{A977C711-1586-9D40-A66D-B7C3E1AAD3A9}">
          <p14:sldIdLst>
            <p14:sldId id="337"/>
            <p14:sldId id="299"/>
            <p14:sldId id="343"/>
            <p14:sldId id="342"/>
          </p14:sldIdLst>
        </p14:section>
        <p14:section name="Risks and Limitations" id="{A7D33B6E-1466-4944-B7DB-CC6035C8CAA0}">
          <p14:sldIdLst>
            <p14:sldId id="315"/>
            <p14:sldId id="341"/>
          </p14:sldIdLst>
        </p14:section>
        <p14:section name="What is Accenture doing?" id="{B3F3747E-4174-C74A-9F2F-8EA246E3E30E}">
          <p14:sldIdLst>
            <p14:sldId id="325"/>
            <p14:sldId id="350"/>
            <p14:sldId id="351"/>
            <p14:sldId id="352"/>
            <p14:sldId id="349"/>
            <p14:sldId id="318"/>
            <p14:sldId id="348"/>
            <p14:sldId id="345"/>
          </p14:sldIdLst>
        </p14:section>
        <p14:section name="Conclusion" id="{461A98BD-C61F-FA46-A9B1-B95FC00D767A}">
          <p14:sldIdLst>
            <p14:sldId id="347"/>
            <p14:sldId id="346"/>
          </p14:sldIdLst>
        </p14:section>
        <p14:section name="Diagrams (Hidden)" id="{1F5E972A-3649-CF4E-8930-7466F293816B}">
          <p14:sldIdLst>
            <p14:sldId id="326"/>
          </p14:sldIdLst>
        </p14:section>
      </p14:sectionLst>
    </p:ext>
    <p:ext uri="{EFAFB233-063F-42B5-8137-9DF3F51BA10A}">
      <p15:sldGuideLst xmlns:p15="http://schemas.microsoft.com/office/powerpoint/2012/main">
        <p15:guide id="1" orient="horz" pos="878">
          <p15:clr>
            <a:srgbClr val="A4A3A4"/>
          </p15:clr>
        </p15:guide>
        <p15:guide id="2" orient="horz" pos="4051">
          <p15:clr>
            <a:srgbClr val="A4A3A4"/>
          </p15:clr>
        </p15:guide>
        <p15:guide id="3" pos="29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Elise R. Cornille" initials="ERC"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8FCD"/>
    <a:srgbClr val="0033CC"/>
    <a:srgbClr val="D9D9D9"/>
    <a:srgbClr val="002266"/>
    <a:srgbClr val="224433"/>
    <a:srgbClr val="66AA44"/>
    <a:srgbClr val="337722"/>
    <a:srgbClr val="551155"/>
    <a:srgbClr val="00554D"/>
    <a:srgbClr val="EC3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4" autoAdjust="0"/>
    <p:restoredTop sz="82686" autoAdjust="0"/>
  </p:normalViewPr>
  <p:slideViewPr>
    <p:cSldViewPr snapToGrid="0" showGuides="1">
      <p:cViewPr varScale="1">
        <p:scale>
          <a:sx n="58" d="100"/>
          <a:sy n="58" d="100"/>
        </p:scale>
        <p:origin x="1860" y="66"/>
      </p:cViewPr>
      <p:guideLst>
        <p:guide orient="horz" pos="878"/>
        <p:guide orient="horz" pos="4051"/>
        <p:guide pos="290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16/04/2015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4/16/2015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800" b="0" dirty="0" smtClean="0">
                <a:solidFill>
                  <a:schemeClr val="bg1"/>
                </a:solidFill>
              </a:rPr>
              <a:t>Source: Wikipedia, http://</a:t>
            </a:r>
            <a:r>
              <a:rPr lang="en-US" sz="800" b="0" dirty="0" err="1" smtClean="0">
                <a:solidFill>
                  <a:schemeClr val="bg1"/>
                </a:solidFill>
              </a:rPr>
              <a:t>en.wikipedia.org</a:t>
            </a:r>
            <a:r>
              <a:rPr lang="en-US" sz="800" b="0" dirty="0" smtClean="0">
                <a:solidFill>
                  <a:schemeClr val="bg1"/>
                </a:solidFill>
              </a:rPr>
              <a:t>/wiki/Hypervisor</a:t>
            </a:r>
          </a:p>
          <a:p>
            <a:endParaRPr lang="en-US" dirty="0"/>
          </a:p>
        </p:txBody>
      </p:sp>
      <p:sp>
        <p:nvSpPr>
          <p:cNvPr id="4" name="Footer Placeholder 3"/>
          <p:cNvSpPr>
            <a:spLocks noGrp="1"/>
          </p:cNvSpPr>
          <p:nvPr>
            <p:ph type="ftr" sz="quarter" idx="10"/>
          </p:nvPr>
        </p:nvSpPr>
        <p:spPr/>
        <p:txBody>
          <a:bodyPr/>
          <a:lstStyle/>
          <a:p>
            <a:r>
              <a:rPr lang="en-GB" noProof="0" smtClean="0"/>
              <a:t>2012 (C) Accenture</a:t>
            </a:r>
            <a:endParaRPr lang="en-GB" noProof="0"/>
          </a:p>
        </p:txBody>
      </p:sp>
      <p:sp>
        <p:nvSpPr>
          <p:cNvPr id="5" name="Slide Number Placeholder 4"/>
          <p:cNvSpPr>
            <a:spLocks noGrp="1"/>
          </p:cNvSpPr>
          <p:nvPr>
            <p:ph type="sldNum" sz="quarter" idx="11"/>
          </p:nvPr>
        </p:nvSpPr>
        <p:spPr/>
        <p:txBody>
          <a:bodyPr/>
          <a:lstStyle/>
          <a:p>
            <a:fld id="{36916A15-5574-4310-84E1-EAF37082E18B}" type="slidenum">
              <a:rPr lang="en-GB" noProof="0" smtClean="0"/>
              <a:pPr/>
              <a:t>5</a:t>
            </a:fld>
            <a:endParaRPr lang="en-GB" noProof="0"/>
          </a:p>
        </p:txBody>
      </p:sp>
    </p:spTree>
    <p:extLst>
      <p:ext uri="{BB962C8B-B14F-4D97-AF65-F5344CB8AC3E}">
        <p14:creationId xmlns:p14="http://schemas.microsoft.com/office/powerpoint/2010/main" val="185843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Cgroups</a:t>
            </a:r>
            <a:r>
              <a:rPr lang="en-US" sz="1200" dirty="0" smtClean="0"/>
              <a:t> is a Linux kernel feature that allows to limit, account and isolate computing resource usage (CPU, memory, I/O, </a:t>
            </a:r>
            <a:r>
              <a:rPr lang="en-US" sz="1200" dirty="0" err="1" smtClean="0"/>
              <a:t>etc</a:t>
            </a:r>
            <a:r>
              <a:rPr lang="en-US" sz="1200" dirty="0" smtClean="0"/>
              <a:t>) of process groups and provide:</a:t>
            </a:r>
          </a:p>
          <a:p>
            <a:pPr marL="285750" indent="-285750">
              <a:buFont typeface="Arial" charset="0"/>
              <a:buChar char="•"/>
            </a:pPr>
            <a:r>
              <a:rPr lang="en-US" sz="1200" dirty="0" smtClean="0"/>
              <a:t>Group-wide enforcement of resource limits, e.g. memory</a:t>
            </a:r>
          </a:p>
          <a:p>
            <a:pPr marL="285750" indent="-285750">
              <a:buFont typeface="Arial" charset="0"/>
              <a:buChar char="•"/>
            </a:pPr>
            <a:r>
              <a:rPr lang="en-US" sz="1200" dirty="0" smtClean="0"/>
              <a:t>Group CPU prioritization</a:t>
            </a:r>
          </a:p>
          <a:p>
            <a:pPr marL="285750" indent="-285750">
              <a:buFont typeface="Arial" charset="0"/>
              <a:buChar char="•"/>
            </a:pPr>
            <a:r>
              <a:rPr lang="en-US" sz="1200" dirty="0" smtClean="0"/>
              <a:t>Accounting of resource consumption by groups</a:t>
            </a:r>
          </a:p>
          <a:p>
            <a:pPr marL="285750" indent="-285750">
              <a:buFont typeface="Arial" charset="0"/>
              <a:buChar char="•"/>
            </a:pPr>
            <a:r>
              <a:rPr lang="en-US" sz="1200" dirty="0" err="1" smtClean="0"/>
              <a:t>Checkpointing</a:t>
            </a:r>
            <a:r>
              <a:rPr lang="en-US" sz="1200" dirty="0" smtClean="0"/>
              <a:t> (freezing) and restarting groups</a:t>
            </a:r>
          </a:p>
          <a:p>
            <a:endParaRPr lang="en-US" dirty="0" smtClean="0"/>
          </a:p>
          <a:p>
            <a:pPr marL="0" indent="0">
              <a:buFont typeface="Arial" charset="0"/>
              <a:buNone/>
            </a:pPr>
            <a:r>
              <a:rPr lang="en-US" sz="1200" b="1" dirty="0" smtClean="0"/>
              <a:t>Linux Containers (LXC)</a:t>
            </a:r>
            <a:r>
              <a:rPr lang="en-US" sz="1200" dirty="0" smtClean="0"/>
              <a:t> are an operating system-level virtualization technology that is part of the standard Linux kernel, and that allows to run multiple isolated Linux instances within a single host</a:t>
            </a:r>
          </a:p>
          <a:p>
            <a:pPr marL="285750" indent="-285750">
              <a:buFont typeface="Arial" charset="0"/>
              <a:buChar char="•"/>
            </a:pPr>
            <a:r>
              <a:rPr lang="en-US" sz="1200" dirty="0" smtClean="0"/>
              <a:t>Built as an API on top of </a:t>
            </a:r>
            <a:r>
              <a:rPr lang="en-US" sz="1200" dirty="0" err="1" smtClean="0"/>
              <a:t>cgroups</a:t>
            </a:r>
            <a:endParaRPr lang="en-US" sz="1200" dirty="0" smtClean="0"/>
          </a:p>
          <a:p>
            <a:pPr marL="285750" indent="-285750">
              <a:buFont typeface="Arial" charset="0"/>
              <a:buChar char="•"/>
            </a:pPr>
            <a:r>
              <a:rPr lang="en-US" sz="1200" dirty="0" smtClean="0"/>
              <a:t>LXC provides an isolated environment within the kernel</a:t>
            </a:r>
            <a:r>
              <a:rPr lang="es-ES_tradnl" sz="1200" dirty="0" smtClean="0"/>
              <a:t>, </a:t>
            </a:r>
            <a:r>
              <a:rPr lang="en-US" sz="1200" dirty="0" smtClean="0"/>
              <a:t>as close as possible as a standard Linux installation but without the need for a separate kernel</a:t>
            </a:r>
            <a:r>
              <a:rPr lang="es-ES_tradnl" sz="1200" dirty="0" smtClean="0"/>
              <a:t> </a:t>
            </a:r>
          </a:p>
          <a:p>
            <a:pPr marL="285750" indent="-285750">
              <a:buFont typeface="Arial" charset="0"/>
              <a:buChar char="•"/>
            </a:pPr>
            <a:r>
              <a:rPr lang="en-US" sz="1200" dirty="0" smtClean="0"/>
              <a:t>Can be seen as an intermediate solution between </a:t>
            </a:r>
            <a:r>
              <a:rPr lang="en-US" sz="1200" dirty="0" err="1" smtClean="0"/>
              <a:t>chroot</a:t>
            </a:r>
            <a:r>
              <a:rPr lang="en-US" sz="1200" dirty="0" smtClean="0"/>
              <a:t> and virtual machines</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extLst>
      <p:ext uri="{BB962C8B-B14F-4D97-AF65-F5344CB8AC3E}">
        <p14:creationId xmlns:p14="http://schemas.microsoft.com/office/powerpoint/2010/main" val="670272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TA_Title Slide">
    <p:spTree>
      <p:nvGrpSpPr>
        <p:cNvPr id="1" name=""/>
        <p:cNvGrpSpPr/>
        <p:nvPr/>
      </p:nvGrpSpPr>
      <p:grpSpPr>
        <a:xfrm>
          <a:off x="0" y="0"/>
          <a:ext cx="0" cy="0"/>
          <a:chOff x="0" y="0"/>
          <a:chExt cx="0" cy="0"/>
        </a:xfrm>
      </p:grpSpPr>
      <p:grpSp>
        <p:nvGrpSpPr>
          <p:cNvPr id="17" name="Group 16"/>
          <p:cNvGrpSpPr/>
          <p:nvPr userDrawn="1"/>
        </p:nvGrpSpPr>
        <p:grpSpPr>
          <a:xfrm>
            <a:off x="459321" y="348413"/>
            <a:ext cx="2183716" cy="635721"/>
            <a:chOff x="459321" y="5817467"/>
            <a:chExt cx="2183716" cy="635721"/>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321" y="6068392"/>
              <a:ext cx="2183716" cy="384796"/>
            </a:xfrm>
            <a:prstGeom prst="rect">
              <a:avLst/>
            </a:prstGeom>
          </p:spPr>
        </p:pic>
        <p:sp>
          <p:nvSpPr>
            <p:cNvPr id="19" name="Freeform 18"/>
            <p:cNvSpPr/>
            <p:nvPr/>
          </p:nvSpPr>
          <p:spPr>
            <a:xfrm>
              <a:off x="1741785" y="58174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2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grpSp>
      <p:cxnSp>
        <p:nvCxnSpPr>
          <p:cNvPr id="20" name="Straight Connector 19"/>
          <p:cNvCxnSpPr/>
          <p:nvPr userDrawn="1"/>
        </p:nvCxnSpPr>
        <p:spPr>
          <a:xfrm>
            <a:off x="457200" y="1101867"/>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Acc_StratLine_Wht_RGB.png"/>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025297" y="808481"/>
            <a:ext cx="3827648" cy="229429"/>
          </a:xfrm>
          <a:prstGeom prst="rect">
            <a:avLst/>
          </a:prstGeom>
        </p:spPr>
      </p:pic>
      <p:pic>
        <p:nvPicPr>
          <p:cNvPr id="23" name="Picture 2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87318" y="1054140"/>
            <a:ext cx="2514601" cy="442524"/>
          </a:xfrm>
          <a:prstGeom prst="rect">
            <a:avLst/>
          </a:prstGeom>
        </p:spPr>
      </p:pic>
      <p:sp>
        <p:nvSpPr>
          <p:cNvPr id="9" name="Text Placeholder 1"/>
          <p:cNvSpPr txBox="1">
            <a:spLocks/>
          </p:cNvSpPr>
          <p:nvPr userDrawn="1"/>
        </p:nvSpPr>
        <p:spPr>
          <a:xfrm>
            <a:off x="444499" y="1658355"/>
            <a:ext cx="4406901" cy="908855"/>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3200" b="1" dirty="0" smtClean="0">
                <a:solidFill>
                  <a:srgbClr val="002266"/>
                </a:solidFill>
                <a:latin typeface="Calibri" panose="020F0502020204030204" pitchFamily="34" charset="0"/>
              </a:rPr>
              <a:t>&lt; TITLE &gt;</a:t>
            </a:r>
            <a:endParaRPr lang="en-US" sz="3200" b="1" dirty="0">
              <a:solidFill>
                <a:srgbClr val="002266"/>
              </a:solidFill>
              <a:latin typeface="Calibri" panose="020F0502020204030204" pitchFamily="34" charset="0"/>
            </a:endParaRPr>
          </a:p>
        </p:txBody>
      </p:sp>
      <p:sp>
        <p:nvSpPr>
          <p:cNvPr id="10" name="Text Placeholder 1"/>
          <p:cNvSpPr txBox="1">
            <a:spLocks/>
          </p:cNvSpPr>
          <p:nvPr userDrawn="1"/>
        </p:nvSpPr>
        <p:spPr>
          <a:xfrm>
            <a:off x="431799" y="2819400"/>
            <a:ext cx="4419601" cy="765620"/>
          </a:xfrm>
          <a:prstGeom prst="rect">
            <a:avLst/>
          </a:prstGeom>
        </p:spPr>
        <p:txBody>
          <a:bodyPr vert="horz" lIns="0" tIns="0" rIns="0" bIns="0" rtlCol="0">
            <a:noAutofit/>
          </a:bodyPr>
          <a:lstStyle>
            <a:defPPr>
              <a:defRPr lang="en-US"/>
            </a:defPPr>
            <a:lvl1pPr indent="0">
              <a:lnSpc>
                <a:spcPct val="100000"/>
              </a:lnSpc>
              <a:spcBef>
                <a:spcPts val="0"/>
              </a:spcBef>
              <a:spcAft>
                <a:spcPts val="0"/>
              </a:spcAft>
              <a:buClr>
                <a:schemeClr val="tx1"/>
              </a:buClr>
              <a:buSzPct val="80000"/>
              <a:buFont typeface="Arial" pitchFamily="34" charset="0"/>
              <a:buNone/>
              <a:defRPr sz="2400" b="1">
                <a:solidFill>
                  <a:srgbClr val="408FCD"/>
                </a:solidFill>
                <a:latin typeface="Calibri" panose="020F0502020204030204" pitchFamily="34" charset="0"/>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GB" dirty="0" smtClean="0"/>
              <a:t>&lt; Sub Title &gt;</a:t>
            </a:r>
          </a:p>
        </p:txBody>
      </p:sp>
    </p:spTree>
    <p:extLst>
      <p:ext uri="{BB962C8B-B14F-4D97-AF65-F5344CB8AC3E}">
        <p14:creationId xmlns:p14="http://schemas.microsoft.com/office/powerpoint/2010/main" val="18046835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2015 </a:t>
            </a:r>
            <a:r>
              <a:rPr lang="en-US" sz="900" dirty="0">
                <a:solidFill>
                  <a:srgbClr val="858789"/>
                </a:solidFill>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41274947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2015 </a:t>
            </a:r>
            <a:r>
              <a:rPr lang="en-US" sz="900" dirty="0">
                <a:solidFill>
                  <a:srgbClr val="858789"/>
                </a:solidFill>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21613839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7855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920841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4824414"/>
          </a:xfrm>
          <a:prstGeom prst="rect">
            <a:avLst/>
          </a:prstGeo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DD441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t>
            </a:r>
            <a:r>
              <a:rPr lang="en-US" sz="900" dirty="0">
                <a:solidFill>
                  <a:srgbClr val="858789"/>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a:xfrm>
            <a:off x="461035" y="170122"/>
            <a:ext cx="8205261" cy="785553"/>
          </a:xfrm>
          <a:prstGeom prst="rect">
            <a:avLst/>
          </a:prstGeom>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9708857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752830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2015 </a:t>
            </a:r>
            <a:r>
              <a:rPr lang="en-US" sz="900" dirty="0">
                <a:solidFill>
                  <a:srgbClr val="858789"/>
                </a:solidFill>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5377618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2015 </a:t>
            </a:r>
            <a:r>
              <a:rPr lang="en-US" sz="900" dirty="0">
                <a:solidFill>
                  <a:srgbClr val="858789"/>
                </a:solidFill>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11918367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2015 </a:t>
            </a:r>
            <a:r>
              <a:rPr lang="en-US" sz="900" dirty="0">
                <a:solidFill>
                  <a:srgbClr val="858789"/>
                </a:solidFill>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36578580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2015 </a:t>
            </a:r>
            <a:r>
              <a:rPr lang="en-US" sz="900" dirty="0">
                <a:solidFill>
                  <a:srgbClr val="858789"/>
                </a:solidFill>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2607388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theme" Target="../theme/theme1.xml"/><Relationship Id="rId10"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p:cNvCxnSpPr/>
          <p:nvPr userDrawn="1"/>
        </p:nvCxnSpPr>
        <p:spPr>
          <a:xfrm>
            <a:off x="457200" y="1101867"/>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387318" y="1054140"/>
            <a:ext cx="2514601" cy="442524"/>
          </a:xfrm>
          <a:prstGeom prst="rect">
            <a:avLst/>
          </a:prstGeom>
        </p:spPr>
      </p:pic>
      <p:grpSp>
        <p:nvGrpSpPr>
          <p:cNvPr id="12" name="Group 11"/>
          <p:cNvGrpSpPr/>
          <p:nvPr userDrawn="1"/>
        </p:nvGrpSpPr>
        <p:grpSpPr>
          <a:xfrm>
            <a:off x="459321" y="348413"/>
            <a:ext cx="2183716" cy="635721"/>
            <a:chOff x="459321" y="5817467"/>
            <a:chExt cx="2183716" cy="635721"/>
          </a:xfrm>
        </p:grpSpPr>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59321" y="6068392"/>
              <a:ext cx="2183716" cy="384796"/>
            </a:xfrm>
            <a:prstGeom prst="rect">
              <a:avLst/>
            </a:prstGeom>
          </p:spPr>
        </p:pic>
        <p:sp>
          <p:nvSpPr>
            <p:cNvPr id="14" name="Freeform 13"/>
            <p:cNvSpPr/>
            <p:nvPr/>
          </p:nvSpPr>
          <p:spPr>
            <a:xfrm>
              <a:off x="1741785" y="58174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408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grpSp>
      <p:pic>
        <p:nvPicPr>
          <p:cNvPr id="10" name="Picture 9" descr="Acc_StratLine_Wht_RGB.png"/>
          <p:cNvPicPr>
            <a:picLocks noChangeAspect="1"/>
          </p:cNvPicPr>
          <p:nvPr userDrawn="1"/>
        </p:nvPicPr>
        <p:blipFill rotWithShape="1">
          <a:blip r:embed="rId8" cstate="screen">
            <a:lum bright="-100000"/>
            <a:extLst>
              <a:ext uri="{28A0092B-C50C-407E-A947-70E740481C1C}">
                <a14:useLocalDpi xmlns:a14="http://schemas.microsoft.com/office/drawing/2010/main"/>
              </a:ext>
            </a:extLst>
          </a:blip>
          <a:srcRect b="-336"/>
          <a:stretch/>
        </p:blipFill>
        <p:spPr>
          <a:xfrm>
            <a:off x="5025297" y="808482"/>
            <a:ext cx="1654902" cy="230196"/>
          </a:xfrm>
          <a:prstGeom prst="rect">
            <a:avLst/>
          </a:prstGeom>
        </p:spPr>
      </p:pic>
      <p:pic>
        <p:nvPicPr>
          <p:cNvPr id="15" name="Picture 14" descr="Acc_StratLine_Wht_RGB.png"/>
          <p:cNvPicPr>
            <a:picLocks noChangeAspect="1"/>
          </p:cNvPicPr>
          <p:nvPr userDrawn="1"/>
        </p:nvPicPr>
        <p:blipFill rotWithShape="1">
          <a:blip r:embed="rId9" cstate="screen">
            <a:duotone>
              <a:prstClr val="black"/>
              <a:schemeClr val="tx2">
                <a:tint val="45000"/>
                <a:satMod val="400000"/>
              </a:schemeClr>
            </a:duotone>
            <a:extLst>
              <a:ext uri="{28A0092B-C50C-407E-A947-70E740481C1C}">
                <a14:useLocalDpi xmlns:a14="http://schemas.microsoft.com/office/drawing/2010/main"/>
              </a:ext>
            </a:extLst>
          </a:blip>
          <a:srcRect t="-6203" b="-1"/>
          <a:stretch/>
        </p:blipFill>
        <p:spPr>
          <a:xfrm>
            <a:off x="6680199" y="795013"/>
            <a:ext cx="1085285" cy="243664"/>
          </a:xfrm>
          <a:prstGeom prst="rect">
            <a:avLst/>
          </a:prstGeom>
        </p:spPr>
      </p:pic>
      <p:pic>
        <p:nvPicPr>
          <p:cNvPr id="16" name="Picture 15" descr="Acc_StratLine_Wht_RGB.png"/>
          <p:cNvPicPr>
            <a:picLocks noChangeAspect="1"/>
          </p:cNvPicPr>
          <p:nvPr userDrawn="1"/>
        </p:nvPicPr>
        <p:blipFill rotWithShape="1">
          <a:blip r:embed="rId10" cstate="screen">
            <a:lum bright="-100000"/>
            <a:extLst>
              <a:ext uri="{28A0092B-C50C-407E-A947-70E740481C1C}">
                <a14:useLocalDpi xmlns:a14="http://schemas.microsoft.com/office/drawing/2010/main"/>
              </a:ext>
            </a:extLst>
          </a:blip>
          <a:srcRect/>
          <a:stretch/>
        </p:blipFill>
        <p:spPr>
          <a:xfrm>
            <a:off x="7765482" y="795801"/>
            <a:ext cx="1087461" cy="229429"/>
          </a:xfrm>
          <a:prstGeom prst="rect">
            <a:avLst/>
          </a:prstGeom>
        </p:spPr>
      </p:pic>
      <p:sp>
        <p:nvSpPr>
          <p:cNvPr id="17" name="TextBox 1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2015 </a:t>
            </a:r>
            <a:r>
              <a:rPr lang="en-US" sz="900" dirty="0">
                <a:solidFill>
                  <a:srgbClr val="858789"/>
                </a:solidFill>
                <a:cs typeface="Arial" pitchFamily="34" charset="0"/>
              </a:rPr>
              <a:t>Accenture  All rights reserved.</a:t>
            </a:r>
          </a:p>
        </p:txBody>
      </p:sp>
      <p:pic>
        <p:nvPicPr>
          <p:cNvPr id="2" name="Picture 1"/>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4335324" y="1751850"/>
            <a:ext cx="4807678" cy="5110866"/>
          </a:xfrm>
          <a:prstGeom prst="rect">
            <a:avLst/>
          </a:prstGeom>
        </p:spPr>
      </p:pic>
    </p:spTree>
    <p:extLst>
      <p:ext uri="{BB962C8B-B14F-4D97-AF65-F5344CB8AC3E}">
        <p14:creationId xmlns:p14="http://schemas.microsoft.com/office/powerpoint/2010/main" val="760070680"/>
      </p:ext>
    </p:extLst>
  </p:cSld>
  <p:clrMap bg1="lt1" tx1="dk1" bg2="lt2" tx2="dk2" accent1="accent1" accent2="accent2" accent3="accent3" accent4="accent4" accent5="accent5" accent6="accent6" hlink="hlink" folHlink="folHlink"/>
  <p:sldLayoutIdLst>
    <p:sldLayoutId id="2147483679" r:id="rId1"/>
    <p:sldLayoutId id="2147483659" r:id="rId2"/>
    <p:sldLayoutId id="2147483660" r:id="rId3"/>
    <p:sldLayoutId id="2147483680" r:id="rId4"/>
  </p:sldLayoutIdLst>
  <p:timing>
    <p:tnLst>
      <p:par>
        <p:cTn id="1" dur="indefinite" restart="never" nodeType="tmRoot"/>
      </p:par>
    </p:tnLst>
  </p:timing>
  <p:hf hdr="0" dt="0"/>
  <p:txStyles>
    <p:titleStyle>
      <a:lvl1pPr algn="l" defTabSz="914400" rtl="0" eaLnBrk="1" latinLnBrk="0" hangingPunct="1">
        <a:lnSpc>
          <a:spcPts val="2600"/>
        </a:lnSpc>
        <a:spcBef>
          <a:spcPct val="0"/>
        </a:spcBef>
        <a:buNone/>
        <a:defRPr sz="2800" b="1" kern="1200">
          <a:solidFill>
            <a:srgbClr val="000000"/>
          </a:solidFill>
          <a:latin typeface="Arial" pitchFamily="34" charset="0"/>
          <a:ea typeface="+mj-ea"/>
          <a:cs typeface="Arial" pitchFamily="34" charset="0"/>
        </a:defRPr>
      </a:lvl1pPr>
    </p:titleStyle>
    <p:bodyStyle>
      <a:lvl1pPr marL="0" marR="0" indent="0" algn="l" defTabSz="914400" rtl="0" eaLnBrk="1" fontAlgn="auto" latinLnBrk="0" hangingPunct="1">
        <a:lnSpc>
          <a:spcPct val="100000"/>
        </a:lnSpc>
        <a:spcBef>
          <a:spcPts val="1200"/>
        </a:spcBef>
        <a:spcAft>
          <a:spcPts val="0"/>
        </a:spcAft>
        <a:buClr>
          <a:schemeClr val="tx1"/>
        </a:buClr>
        <a:buSzPct val="80000"/>
        <a:buFont typeface="Arial" pitchFamily="34" charset="0"/>
        <a:buNone/>
        <a:tabLst/>
        <a:defRPr sz="28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90698671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iming>
    <p:tnLst>
      <p:par>
        <p:cTn id="1" dur="indefinite" restart="never" nodeType="tmRoot"/>
      </p:par>
    </p:tnLst>
  </p:timing>
  <p:hf hdr="0" dt="0"/>
  <p:txStyles>
    <p:titleStyle>
      <a:lvl1pPr algn="l" defTabSz="914400" rtl="0" eaLnBrk="1" latinLnBrk="0" hangingPunct="1">
        <a:lnSpc>
          <a:spcPts val="2600"/>
        </a:lnSpc>
        <a:spcBef>
          <a:spcPct val="0"/>
        </a:spcBef>
        <a:buNone/>
        <a:defRPr sz="2800" b="1" kern="1200">
          <a:solidFill>
            <a:srgbClr val="002266"/>
          </a:solidFill>
          <a:latin typeface="Calibri" panose="020F0502020204030204"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6.xml"/><Relationship Id="rId4" Type="http://schemas.openxmlformats.org/officeDocument/2006/relationships/image" Target="../media/image14.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go.accenture.com/docker" TargetMode="External"/><Relationship Id="rId2" Type="http://schemas.openxmlformats.org/officeDocument/2006/relationships/image" Target="../media/image27.emf"/><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5.emf"/><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444498" y="1522294"/>
            <a:ext cx="5298379" cy="908855"/>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000" b="1" dirty="0">
                <a:solidFill>
                  <a:srgbClr val="002266"/>
                </a:solidFill>
                <a:latin typeface="Calibri" panose="020F0502020204030204" pitchFamily="34" charset="0"/>
              </a:rPr>
              <a:t>FY15 Europe Technology Architecture Workshop</a:t>
            </a:r>
            <a:endParaRPr lang="en-US" sz="2000" b="1" dirty="0">
              <a:solidFill>
                <a:srgbClr val="002266"/>
              </a:solidFill>
              <a:latin typeface="Calibri" panose="020F0502020204030204" pitchFamily="34" charset="0"/>
            </a:endParaRPr>
          </a:p>
          <a:p>
            <a:pPr marL="0" indent="0">
              <a:spcBef>
                <a:spcPts val="0"/>
              </a:spcBef>
              <a:buFont typeface="Arial" pitchFamily="34" charset="0"/>
              <a:buNone/>
            </a:pPr>
            <a:endParaRPr lang="en-US" sz="2000" b="1" dirty="0">
              <a:solidFill>
                <a:srgbClr val="002266"/>
              </a:solidFill>
              <a:latin typeface="Calibri" panose="020F0502020204030204" pitchFamily="34" charset="0"/>
            </a:endParaRPr>
          </a:p>
        </p:txBody>
      </p:sp>
      <p:sp>
        <p:nvSpPr>
          <p:cNvPr id="3" name="Text Placeholder 1"/>
          <p:cNvSpPr txBox="1">
            <a:spLocks/>
          </p:cNvSpPr>
          <p:nvPr/>
        </p:nvSpPr>
        <p:spPr>
          <a:xfrm>
            <a:off x="431799" y="1835863"/>
            <a:ext cx="4419601" cy="765620"/>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GB" sz="1800" b="1" dirty="0" smtClean="0">
                <a:solidFill>
                  <a:srgbClr val="408FCD"/>
                </a:solidFill>
                <a:latin typeface="Calibri" panose="020F0502020204030204" pitchFamily="34" charset="0"/>
              </a:rPr>
              <a:t>April 27 – 29, 2015</a:t>
            </a:r>
            <a:endParaRPr lang="en-US" sz="1800" b="1" dirty="0">
              <a:solidFill>
                <a:srgbClr val="408FCD"/>
              </a:solidFill>
              <a:latin typeface="Calibri" panose="020F0502020204030204" pitchFamily="34" charset="0"/>
            </a:endParaRPr>
          </a:p>
        </p:txBody>
      </p:sp>
      <p:sp>
        <p:nvSpPr>
          <p:cNvPr id="6" name="Text Placeholder 1"/>
          <p:cNvSpPr txBox="1">
            <a:spLocks/>
          </p:cNvSpPr>
          <p:nvPr/>
        </p:nvSpPr>
        <p:spPr>
          <a:xfrm>
            <a:off x="419127" y="3718869"/>
            <a:ext cx="4406901" cy="908855"/>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GB" sz="3200" b="1" dirty="0" smtClean="0">
                <a:solidFill>
                  <a:srgbClr val="002266"/>
                </a:solidFill>
                <a:latin typeface="Calibri" panose="020F0502020204030204" pitchFamily="34" charset="0"/>
              </a:rPr>
              <a:t>State of the container nation</a:t>
            </a:r>
            <a:endParaRPr lang="en-US" sz="3200" b="1" dirty="0">
              <a:solidFill>
                <a:srgbClr val="002266"/>
              </a:solidFill>
              <a:latin typeface="Calibri" panose="020F0502020204030204" pitchFamily="34" charset="0"/>
            </a:endParaRPr>
          </a:p>
        </p:txBody>
      </p:sp>
    </p:spTree>
    <p:extLst>
      <p:ext uri="{BB962C8B-B14F-4D97-AF65-F5344CB8AC3E}">
        <p14:creationId xmlns:p14="http://schemas.microsoft.com/office/powerpoint/2010/main" val="416081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6644454" cy="647700"/>
          </a:xfrm>
        </p:spPr>
        <p:txBody>
          <a:bodyPr>
            <a:normAutofit/>
          </a:bodyPr>
          <a:lstStyle/>
          <a:p>
            <a:pPr marL="0" indent="0">
              <a:buNone/>
            </a:pPr>
            <a:r>
              <a:rPr lang="en-CA" sz="3200" b="1" dirty="0" smtClean="0">
                <a:solidFill>
                  <a:srgbClr val="002266"/>
                </a:solidFill>
              </a:rPr>
              <a:t>The container stack</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2054958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container stack</a:t>
            </a:r>
            <a:endParaRPr lang="en-US" dirty="0"/>
          </a:p>
        </p:txBody>
      </p:sp>
      <p:sp>
        <p:nvSpPr>
          <p:cNvPr id="2" name="Triangle 1"/>
          <p:cNvSpPr/>
          <p:nvPr/>
        </p:nvSpPr>
        <p:spPr>
          <a:xfrm>
            <a:off x="2158410" y="1730369"/>
            <a:ext cx="4944140" cy="410923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234186" y="2301700"/>
            <a:ext cx="2792589" cy="436342"/>
            <a:chOff x="1840124" y="642704"/>
            <a:chExt cx="2792589" cy="436342"/>
          </a:xfrm>
        </p:grpSpPr>
        <p:sp>
          <p:nvSpPr>
            <p:cNvPr id="27" name="Rounded Rectangle 26"/>
            <p:cNvSpPr/>
            <p:nvPr/>
          </p:nvSpPr>
          <p:spPr>
            <a:xfrm>
              <a:off x="1840124" y="642704"/>
              <a:ext cx="2792589" cy="436342"/>
            </a:xfrm>
            <a:prstGeom prst="roundRect">
              <a:avLst/>
            </a:prstGeom>
            <a:ln>
              <a:solidFill>
                <a:schemeClr val="tx1"/>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Rounded Rectangle 4"/>
            <p:cNvSpPr/>
            <p:nvPr/>
          </p:nvSpPr>
          <p:spPr>
            <a:xfrm>
              <a:off x="1861424" y="664004"/>
              <a:ext cx="2749989" cy="393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Workflow</a:t>
              </a:r>
              <a:endParaRPr lang="en-US" sz="1800" kern="1200" dirty="0"/>
            </a:p>
          </p:txBody>
        </p:sp>
      </p:grpSp>
      <p:grpSp>
        <p:nvGrpSpPr>
          <p:cNvPr id="8" name="Group 7"/>
          <p:cNvGrpSpPr/>
          <p:nvPr/>
        </p:nvGrpSpPr>
        <p:grpSpPr>
          <a:xfrm>
            <a:off x="3234186" y="2792585"/>
            <a:ext cx="2792589" cy="436342"/>
            <a:chOff x="1840124" y="1133589"/>
            <a:chExt cx="2792589" cy="436342"/>
          </a:xfrm>
        </p:grpSpPr>
        <p:sp>
          <p:nvSpPr>
            <p:cNvPr id="25" name="Rounded Rectangle 24"/>
            <p:cNvSpPr/>
            <p:nvPr/>
          </p:nvSpPr>
          <p:spPr>
            <a:xfrm>
              <a:off x="1840124" y="1133589"/>
              <a:ext cx="2792589" cy="436342"/>
            </a:xfrm>
            <a:prstGeom prst="roundRect">
              <a:avLst/>
            </a:prstGeom>
            <a:ln>
              <a:solidFill>
                <a:schemeClr val="tx1"/>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6"/>
            <p:cNvSpPr/>
            <p:nvPr/>
          </p:nvSpPr>
          <p:spPr>
            <a:xfrm>
              <a:off x="1861424" y="1154889"/>
              <a:ext cx="2749989" cy="393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Orchestration</a:t>
              </a:r>
              <a:endParaRPr lang="en-US" sz="1800" kern="1200" dirty="0"/>
            </a:p>
          </p:txBody>
        </p:sp>
      </p:grpSp>
      <p:grpSp>
        <p:nvGrpSpPr>
          <p:cNvPr id="9" name="Group 8"/>
          <p:cNvGrpSpPr/>
          <p:nvPr/>
        </p:nvGrpSpPr>
        <p:grpSpPr>
          <a:xfrm>
            <a:off x="3234186" y="3283470"/>
            <a:ext cx="2792589" cy="436342"/>
            <a:chOff x="1840124" y="1624474"/>
            <a:chExt cx="2792589" cy="436342"/>
          </a:xfrm>
        </p:grpSpPr>
        <p:sp>
          <p:nvSpPr>
            <p:cNvPr id="23" name="Rounded Rectangle 22"/>
            <p:cNvSpPr/>
            <p:nvPr/>
          </p:nvSpPr>
          <p:spPr>
            <a:xfrm>
              <a:off x="1840124" y="1624474"/>
              <a:ext cx="2792589" cy="436342"/>
            </a:xfrm>
            <a:prstGeom prst="roundRect">
              <a:avLst/>
            </a:prstGeom>
            <a:ln>
              <a:solidFill>
                <a:schemeClr val="tx1"/>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ounded Rectangle 8"/>
            <p:cNvSpPr/>
            <p:nvPr/>
          </p:nvSpPr>
          <p:spPr>
            <a:xfrm>
              <a:off x="1861424" y="1645774"/>
              <a:ext cx="2749989" cy="393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Clustering</a:t>
              </a:r>
              <a:endParaRPr lang="en-US" sz="1800" kern="1200" dirty="0"/>
            </a:p>
          </p:txBody>
        </p:sp>
      </p:grpSp>
      <p:grpSp>
        <p:nvGrpSpPr>
          <p:cNvPr id="10" name="Group 9"/>
          <p:cNvGrpSpPr/>
          <p:nvPr/>
        </p:nvGrpSpPr>
        <p:grpSpPr>
          <a:xfrm>
            <a:off x="3234186" y="3774355"/>
            <a:ext cx="2792589" cy="436342"/>
            <a:chOff x="1840124" y="2115359"/>
            <a:chExt cx="2792589" cy="436342"/>
          </a:xfrm>
        </p:grpSpPr>
        <p:sp>
          <p:nvSpPr>
            <p:cNvPr id="21" name="Rounded Rectangle 20"/>
            <p:cNvSpPr/>
            <p:nvPr/>
          </p:nvSpPr>
          <p:spPr>
            <a:xfrm>
              <a:off x="1840124" y="2115359"/>
              <a:ext cx="2792589" cy="436342"/>
            </a:xfrm>
            <a:prstGeom prst="roundRect">
              <a:avLst/>
            </a:prstGeom>
            <a:ln>
              <a:solidFill>
                <a:schemeClr val="tx1"/>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ounded Rectangle 10"/>
            <p:cNvSpPr/>
            <p:nvPr/>
          </p:nvSpPr>
          <p:spPr>
            <a:xfrm>
              <a:off x="1861424" y="2136659"/>
              <a:ext cx="2749989" cy="393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Container Engine</a:t>
              </a:r>
              <a:endParaRPr lang="en-US" sz="1800" kern="1200" dirty="0"/>
            </a:p>
          </p:txBody>
        </p:sp>
      </p:grpSp>
      <p:grpSp>
        <p:nvGrpSpPr>
          <p:cNvPr id="11" name="Group 10"/>
          <p:cNvGrpSpPr/>
          <p:nvPr/>
        </p:nvGrpSpPr>
        <p:grpSpPr>
          <a:xfrm>
            <a:off x="3234186" y="4265240"/>
            <a:ext cx="2792589" cy="436342"/>
            <a:chOff x="1840124" y="2606244"/>
            <a:chExt cx="2792589" cy="436342"/>
          </a:xfrm>
        </p:grpSpPr>
        <p:sp>
          <p:nvSpPr>
            <p:cNvPr id="19" name="Rounded Rectangle 18"/>
            <p:cNvSpPr/>
            <p:nvPr/>
          </p:nvSpPr>
          <p:spPr>
            <a:xfrm>
              <a:off x="1840124" y="2606244"/>
              <a:ext cx="2792589" cy="436342"/>
            </a:xfrm>
            <a:prstGeom prst="roundRect">
              <a:avLst/>
            </a:prstGeom>
            <a:ln>
              <a:solidFill>
                <a:schemeClr val="tx1"/>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12"/>
            <p:cNvSpPr/>
            <p:nvPr/>
          </p:nvSpPr>
          <p:spPr>
            <a:xfrm>
              <a:off x="1861424" y="2627544"/>
              <a:ext cx="2749989" cy="393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Operating System</a:t>
              </a:r>
              <a:endParaRPr lang="en-US" sz="1800" kern="1200" dirty="0"/>
            </a:p>
          </p:txBody>
        </p:sp>
      </p:grpSp>
      <p:grpSp>
        <p:nvGrpSpPr>
          <p:cNvPr id="12" name="Group 11"/>
          <p:cNvGrpSpPr/>
          <p:nvPr/>
        </p:nvGrpSpPr>
        <p:grpSpPr>
          <a:xfrm>
            <a:off x="3234186" y="4756125"/>
            <a:ext cx="2792589" cy="436342"/>
            <a:chOff x="1840124" y="3097129"/>
            <a:chExt cx="2792589" cy="436342"/>
          </a:xfrm>
        </p:grpSpPr>
        <p:sp>
          <p:nvSpPr>
            <p:cNvPr id="17" name="Rounded Rectangle 16"/>
            <p:cNvSpPr/>
            <p:nvPr/>
          </p:nvSpPr>
          <p:spPr>
            <a:xfrm>
              <a:off x="1840124" y="3097129"/>
              <a:ext cx="2792589" cy="436342"/>
            </a:xfrm>
            <a:prstGeom prst="roundRect">
              <a:avLst/>
            </a:prstGeom>
            <a:ln>
              <a:solidFill>
                <a:schemeClr val="tx1"/>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14"/>
            <p:cNvSpPr/>
            <p:nvPr/>
          </p:nvSpPr>
          <p:spPr>
            <a:xfrm>
              <a:off x="1861424" y="3118429"/>
              <a:ext cx="2749989" cy="393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Virtual Machines</a:t>
              </a:r>
              <a:endParaRPr lang="en-US" sz="1800" kern="1200" dirty="0"/>
            </a:p>
          </p:txBody>
        </p:sp>
      </p:grpSp>
      <p:grpSp>
        <p:nvGrpSpPr>
          <p:cNvPr id="14" name="Group 13"/>
          <p:cNvGrpSpPr/>
          <p:nvPr/>
        </p:nvGrpSpPr>
        <p:grpSpPr>
          <a:xfrm>
            <a:off x="3234186" y="5247010"/>
            <a:ext cx="2792589" cy="436342"/>
            <a:chOff x="1840124" y="3588014"/>
            <a:chExt cx="2792589" cy="436342"/>
          </a:xfrm>
        </p:grpSpPr>
        <p:sp>
          <p:nvSpPr>
            <p:cNvPr id="15" name="Rounded Rectangle 14"/>
            <p:cNvSpPr/>
            <p:nvPr/>
          </p:nvSpPr>
          <p:spPr>
            <a:xfrm>
              <a:off x="1840124" y="3588014"/>
              <a:ext cx="2792589" cy="436342"/>
            </a:xfrm>
            <a:prstGeom prst="roundRect">
              <a:avLst/>
            </a:prstGeom>
            <a:ln>
              <a:solidFill>
                <a:schemeClr val="tx1"/>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16"/>
            <p:cNvSpPr/>
            <p:nvPr/>
          </p:nvSpPr>
          <p:spPr>
            <a:xfrm>
              <a:off x="1861424" y="3609314"/>
              <a:ext cx="2749989" cy="393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Physical Machines</a:t>
              </a:r>
              <a:endParaRPr lang="en-US" sz="1800" kern="1200" dirty="0"/>
            </a:p>
          </p:txBody>
        </p:sp>
      </p:grpSp>
      <p:sp>
        <p:nvSpPr>
          <p:cNvPr id="29" name="Rectangle 28"/>
          <p:cNvSpPr/>
          <p:nvPr/>
        </p:nvSpPr>
        <p:spPr>
          <a:xfrm>
            <a:off x="4476305" y="6553858"/>
            <a:ext cx="4274289" cy="261610"/>
          </a:xfrm>
          <a:prstGeom prst="rect">
            <a:avLst/>
          </a:prstGeom>
        </p:spPr>
        <p:txBody>
          <a:bodyPr wrap="square">
            <a:spAutoFit/>
          </a:bodyPr>
          <a:lstStyle/>
          <a:p>
            <a:r>
              <a:rPr lang="en-US" sz="1100" dirty="0"/>
              <a:t>Source: https://</a:t>
            </a:r>
            <a:r>
              <a:rPr lang="en-US" sz="1100" dirty="0" err="1"/>
              <a:t>twitter.com</a:t>
            </a:r>
            <a:r>
              <a:rPr lang="en-US" sz="1100" dirty="0"/>
              <a:t>/</a:t>
            </a:r>
            <a:r>
              <a:rPr lang="en-US" sz="1100" dirty="0" err="1"/>
              <a:t>gabrtv</a:t>
            </a:r>
            <a:r>
              <a:rPr lang="en-US" sz="1100" dirty="0"/>
              <a:t>/status/539805332432637952</a:t>
            </a:r>
          </a:p>
        </p:txBody>
      </p:sp>
    </p:spTree>
    <p:extLst>
      <p:ext uri="{BB962C8B-B14F-4D97-AF65-F5344CB8AC3E}">
        <p14:creationId xmlns:p14="http://schemas.microsoft.com/office/powerpoint/2010/main" val="992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sz="2400" b="1" dirty="0">
                <a:solidFill>
                  <a:srgbClr val="408FCD"/>
                </a:solidFill>
                <a:latin typeface="+mn-lt"/>
                <a:cs typeface="+mn-cs"/>
              </a:rPr>
              <a:t>Containers run independently of the </a:t>
            </a:r>
            <a:r>
              <a:rPr lang="en-US" sz="2400" b="1" dirty="0" smtClean="0">
                <a:solidFill>
                  <a:srgbClr val="408FCD"/>
                </a:solidFill>
                <a:latin typeface="+mn-lt"/>
                <a:cs typeface="+mn-cs"/>
              </a:rPr>
              <a:t>hardware, virtual machine and </a:t>
            </a:r>
            <a:r>
              <a:rPr lang="en-US" sz="2400" b="1" dirty="0" err="1" smtClean="0">
                <a:solidFill>
                  <a:srgbClr val="408FCD"/>
                </a:solidFill>
                <a:latin typeface="+mn-lt"/>
                <a:cs typeface="+mn-cs"/>
              </a:rPr>
              <a:t>IaaS</a:t>
            </a:r>
            <a:r>
              <a:rPr lang="en-US" sz="2400" b="1" dirty="0" smtClean="0">
                <a:solidFill>
                  <a:srgbClr val="408FCD"/>
                </a:solidFill>
                <a:latin typeface="+mn-lt"/>
                <a:cs typeface="+mn-cs"/>
              </a:rPr>
              <a:t> provider</a:t>
            </a:r>
            <a:endParaRPr lang="en-US" sz="2400" b="1" dirty="0">
              <a:solidFill>
                <a:srgbClr val="408FCD"/>
              </a:solidFill>
              <a:latin typeface="+mn-lt"/>
              <a:cs typeface="+mn-cs"/>
            </a:endParaRPr>
          </a:p>
          <a:p>
            <a:r>
              <a:rPr lang="en-US" dirty="0" smtClean="0"/>
              <a:t>Commonly run on virtualized infrastructure</a:t>
            </a:r>
          </a:p>
          <a:p>
            <a:endParaRPr lang="en-US" dirty="0"/>
          </a:p>
        </p:txBody>
      </p:sp>
      <p:sp>
        <p:nvSpPr>
          <p:cNvPr id="3" name="Title 2"/>
          <p:cNvSpPr>
            <a:spLocks noGrp="1"/>
          </p:cNvSpPr>
          <p:nvPr>
            <p:ph type="title"/>
          </p:nvPr>
        </p:nvSpPr>
        <p:spPr/>
        <p:txBody>
          <a:bodyPr/>
          <a:lstStyle/>
          <a:p>
            <a:r>
              <a:rPr lang="en-US" dirty="0" smtClean="0"/>
              <a:t>Physical &amp; Virtual Machines</a:t>
            </a:r>
            <a:endParaRPr lang="en-US" dirty="0"/>
          </a:p>
        </p:txBody>
      </p:sp>
      <p:grpSp>
        <p:nvGrpSpPr>
          <p:cNvPr id="27" name="Group 26"/>
          <p:cNvGrpSpPr/>
          <p:nvPr/>
        </p:nvGrpSpPr>
        <p:grpSpPr>
          <a:xfrm>
            <a:off x="7543611" y="62799"/>
            <a:ext cx="1485502" cy="1094368"/>
            <a:chOff x="2282745" y="1638063"/>
            <a:chExt cx="6223301" cy="4805267"/>
          </a:xfrm>
        </p:grpSpPr>
        <p:sp>
          <p:nvSpPr>
            <p:cNvPr id="28" name="Triangle 27"/>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29" name="Group 28"/>
            <p:cNvGrpSpPr/>
            <p:nvPr/>
          </p:nvGrpSpPr>
          <p:grpSpPr>
            <a:xfrm>
              <a:off x="3636844" y="2118277"/>
              <a:ext cx="3515100" cy="4154823"/>
              <a:chOff x="3636844" y="2118277"/>
              <a:chExt cx="3515100" cy="4154823"/>
            </a:xfrm>
          </p:grpSpPr>
          <p:sp>
            <p:nvSpPr>
              <p:cNvPr id="30" name="Rounded Rectangle 29"/>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31" name="Rounded Rectangle 30"/>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32" name="Rounded Rectangle 31"/>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33" name="Rounded Rectangle 32"/>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34" name="Rounded Rectangle 33"/>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35" name="Rounded Rectangle 34"/>
              <p:cNvSpPr/>
              <p:nvPr/>
            </p:nvSpPr>
            <p:spPr>
              <a:xfrm>
                <a:off x="3636844" y="5161344"/>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Virtual Machines</a:t>
                </a:r>
                <a:endParaRPr lang="en-US" sz="500" dirty="0">
                  <a:solidFill>
                    <a:schemeClr val="bg1"/>
                  </a:solidFill>
                </a:endParaRPr>
              </a:p>
            </p:txBody>
          </p:sp>
          <p:sp>
            <p:nvSpPr>
              <p:cNvPr id="36" name="Rounded Rectangle 35"/>
              <p:cNvSpPr/>
              <p:nvPr/>
            </p:nvSpPr>
            <p:spPr>
              <a:xfrm>
                <a:off x="3636844" y="5762849"/>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Physical Machines</a:t>
                </a:r>
                <a:endParaRPr lang="en-US" sz="500" dirty="0">
                  <a:solidFill>
                    <a:schemeClr val="bg1"/>
                  </a:solidFill>
                </a:endParaRPr>
              </a:p>
            </p:txBody>
          </p:sp>
        </p:grpSp>
      </p:grpSp>
    </p:spTree>
    <p:extLst>
      <p:ext uri="{BB962C8B-B14F-4D97-AF65-F5344CB8AC3E}">
        <p14:creationId xmlns:p14="http://schemas.microsoft.com/office/powerpoint/2010/main" val="1756098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2806994"/>
            <a:ext cx="7086410" cy="3225549"/>
          </a:xfrm>
        </p:spPr>
        <p:txBody>
          <a:bodyPr>
            <a:normAutofit fontScale="92500" lnSpcReduction="20000"/>
          </a:bodyPr>
          <a:lstStyle/>
          <a:p>
            <a:r>
              <a:rPr lang="en-US" dirty="0" smtClean="0"/>
              <a:t>Minimal footprint – more resources available to run containers</a:t>
            </a:r>
          </a:p>
          <a:p>
            <a:r>
              <a:rPr lang="en-US" dirty="0" smtClean="0"/>
              <a:t>More secure, as they only run a very limited of services in the host to minimize attack surface</a:t>
            </a:r>
          </a:p>
          <a:p>
            <a:r>
              <a:rPr lang="en-US" dirty="0" smtClean="0"/>
              <a:t>Safe updates with atomic OS updates with rollback support</a:t>
            </a:r>
          </a:p>
          <a:p>
            <a:r>
              <a:rPr lang="en-US" b="1" dirty="0" err="1" smtClean="0"/>
              <a:t>CoreOS</a:t>
            </a:r>
            <a:r>
              <a:rPr lang="en-US" dirty="0" smtClean="0"/>
              <a:t> is a relatively mature alternative, </a:t>
            </a:r>
            <a:r>
              <a:rPr lang="en-US" b="1" dirty="0" smtClean="0"/>
              <a:t>Red Hat Atomic Host</a:t>
            </a:r>
            <a:r>
              <a:rPr lang="en-US" dirty="0" smtClean="0"/>
              <a:t> will power Open Shift v3 and Ubuntu is working on </a:t>
            </a:r>
            <a:r>
              <a:rPr lang="en-US" b="1" dirty="0" smtClean="0"/>
              <a:t>Snappy</a:t>
            </a:r>
            <a:endParaRPr lang="en-US" b="1" dirty="0"/>
          </a:p>
        </p:txBody>
      </p:sp>
      <p:sp>
        <p:nvSpPr>
          <p:cNvPr id="3" name="Title 2"/>
          <p:cNvSpPr>
            <a:spLocks noGrp="1"/>
          </p:cNvSpPr>
          <p:nvPr>
            <p:ph type="title"/>
          </p:nvPr>
        </p:nvSpPr>
        <p:spPr/>
        <p:txBody>
          <a:bodyPr/>
          <a:lstStyle/>
          <a:p>
            <a:r>
              <a:rPr lang="en-US" dirty="0" smtClean="0"/>
              <a:t>Operating System – Container operating systems</a:t>
            </a:r>
            <a:endParaRPr lang="en-US" dirty="0"/>
          </a:p>
        </p:txBody>
      </p:sp>
      <p:grpSp>
        <p:nvGrpSpPr>
          <p:cNvPr id="14" name="Group 13"/>
          <p:cNvGrpSpPr/>
          <p:nvPr/>
        </p:nvGrpSpPr>
        <p:grpSpPr>
          <a:xfrm>
            <a:off x="7543611" y="62799"/>
            <a:ext cx="1485502" cy="1094368"/>
            <a:chOff x="2282745" y="1638063"/>
            <a:chExt cx="6223301" cy="4805267"/>
          </a:xfrm>
        </p:grpSpPr>
        <p:sp>
          <p:nvSpPr>
            <p:cNvPr id="15" name="Triangle 14"/>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6" name="Group 15"/>
            <p:cNvGrpSpPr/>
            <p:nvPr/>
          </p:nvGrpSpPr>
          <p:grpSpPr>
            <a:xfrm>
              <a:off x="3636844" y="2118277"/>
              <a:ext cx="3515100" cy="4154823"/>
              <a:chOff x="3636844" y="2118277"/>
              <a:chExt cx="3515100" cy="4154823"/>
            </a:xfrm>
          </p:grpSpPr>
          <p:sp>
            <p:nvSpPr>
              <p:cNvPr id="17" name="Rounded Rectangle 16"/>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8" name="Rounded Rectangle 17"/>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9" name="Rounded Rectangle 18"/>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20" name="Rounded Rectangle 19"/>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21" name="Rounded Rectangle 20"/>
              <p:cNvSpPr/>
              <p:nvPr/>
            </p:nvSpPr>
            <p:spPr>
              <a:xfrm>
                <a:off x="3636845" y="4557684"/>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Operating System</a:t>
                </a:r>
                <a:endParaRPr lang="en-US" sz="500" dirty="0">
                  <a:solidFill>
                    <a:schemeClr val="bg1"/>
                  </a:solidFill>
                </a:endParaRPr>
              </a:p>
            </p:txBody>
          </p:sp>
          <p:sp>
            <p:nvSpPr>
              <p:cNvPr id="22" name="Rounded Rectangle 21"/>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23" name="Rounded Rectangle 22"/>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866834" y="4986991"/>
            <a:ext cx="1037969" cy="1161536"/>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43611" y="3775857"/>
            <a:ext cx="1448830" cy="560995"/>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93411" y="2593923"/>
            <a:ext cx="1185897" cy="839573"/>
          </a:xfrm>
          <a:prstGeom prst="rect">
            <a:avLst/>
          </a:prstGeom>
        </p:spPr>
      </p:pic>
      <p:sp>
        <p:nvSpPr>
          <p:cNvPr id="8" name="Rectangle 7"/>
          <p:cNvSpPr/>
          <p:nvPr/>
        </p:nvSpPr>
        <p:spPr>
          <a:xfrm>
            <a:off x="457200" y="1451633"/>
            <a:ext cx="8422107" cy="1200329"/>
          </a:xfrm>
          <a:prstGeom prst="rect">
            <a:avLst/>
          </a:prstGeom>
        </p:spPr>
        <p:txBody>
          <a:bodyPr wrap="square">
            <a:spAutoFit/>
          </a:bodyPr>
          <a:lstStyle/>
          <a:p>
            <a:r>
              <a:rPr lang="en-US" sz="2400" b="1" dirty="0" err="1">
                <a:solidFill>
                  <a:srgbClr val="408FCD"/>
                </a:solidFill>
              </a:rPr>
              <a:t>Docker</a:t>
            </a:r>
            <a:r>
              <a:rPr lang="en-US" sz="2400" b="1" dirty="0">
                <a:solidFill>
                  <a:srgbClr val="408FCD"/>
                </a:solidFill>
              </a:rPr>
              <a:t> runs on any modern Linux operating </a:t>
            </a:r>
            <a:r>
              <a:rPr lang="en-US" sz="2400" b="1" dirty="0" smtClean="0">
                <a:solidFill>
                  <a:srgbClr val="408FCD"/>
                </a:solidFill>
              </a:rPr>
              <a:t>system but container-oriented </a:t>
            </a:r>
            <a:r>
              <a:rPr lang="en-US" sz="2400" b="1" dirty="0">
                <a:solidFill>
                  <a:srgbClr val="408FCD"/>
                </a:solidFill>
              </a:rPr>
              <a:t>operating systems are tailored to act as container hosts</a:t>
            </a:r>
          </a:p>
        </p:txBody>
      </p:sp>
    </p:spTree>
    <p:extLst>
      <p:ext uri="{BB962C8B-B14F-4D97-AF65-F5344CB8AC3E}">
        <p14:creationId xmlns:p14="http://schemas.microsoft.com/office/powerpoint/2010/main" val="912078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381125"/>
            <a:ext cx="8495237" cy="844314"/>
          </a:xfrm>
        </p:spPr>
        <p:txBody>
          <a:bodyPr>
            <a:noAutofit/>
          </a:bodyPr>
          <a:lstStyle/>
          <a:p>
            <a:pPr marL="0" indent="0">
              <a:buNone/>
            </a:pPr>
            <a:r>
              <a:rPr lang="en-US" sz="2400" b="1" dirty="0" err="1" smtClean="0">
                <a:solidFill>
                  <a:srgbClr val="408FCD"/>
                </a:solidFill>
              </a:rPr>
              <a:t>Docker</a:t>
            </a:r>
            <a:r>
              <a:rPr lang="en-US" sz="2400" b="1" dirty="0" smtClean="0">
                <a:solidFill>
                  <a:srgbClr val="408FCD"/>
                </a:solidFill>
              </a:rPr>
              <a:t> is a container engine implementation that is built on existing Linux kernel technologies</a:t>
            </a:r>
            <a:endParaRPr lang="en-US" sz="2400" dirty="0"/>
          </a:p>
        </p:txBody>
      </p:sp>
      <p:sp>
        <p:nvSpPr>
          <p:cNvPr id="3" name="Title 2"/>
          <p:cNvSpPr>
            <a:spLocks noGrp="1"/>
          </p:cNvSpPr>
          <p:nvPr>
            <p:ph type="title"/>
          </p:nvPr>
        </p:nvSpPr>
        <p:spPr/>
        <p:txBody>
          <a:bodyPr/>
          <a:lstStyle/>
          <a:p>
            <a:r>
              <a:rPr lang="en-US" dirty="0" smtClean="0"/>
              <a:t>Container Engine – The </a:t>
            </a:r>
            <a:r>
              <a:rPr lang="en-US" dirty="0" err="1" smtClean="0"/>
              <a:t>Docker</a:t>
            </a:r>
            <a:r>
              <a:rPr lang="en-US" dirty="0" smtClean="0"/>
              <a:t> Engine</a:t>
            </a:r>
            <a:endParaRPr lang="en-US" dirty="0"/>
          </a:p>
        </p:txBody>
      </p:sp>
      <p:grpSp>
        <p:nvGrpSpPr>
          <p:cNvPr id="14" name="Group 13"/>
          <p:cNvGrpSpPr/>
          <p:nvPr/>
        </p:nvGrpSpPr>
        <p:grpSpPr>
          <a:xfrm>
            <a:off x="7543611" y="62799"/>
            <a:ext cx="1485502" cy="1094368"/>
            <a:chOff x="2282745" y="1638063"/>
            <a:chExt cx="6223301" cy="4805267"/>
          </a:xfrm>
        </p:grpSpPr>
        <p:sp>
          <p:nvSpPr>
            <p:cNvPr id="15" name="Triangle 14"/>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6" name="Group 15"/>
            <p:cNvGrpSpPr/>
            <p:nvPr/>
          </p:nvGrpSpPr>
          <p:grpSpPr>
            <a:xfrm>
              <a:off x="3636844" y="2118277"/>
              <a:ext cx="3515100" cy="4154823"/>
              <a:chOff x="3636844" y="2118277"/>
              <a:chExt cx="3515100" cy="4154823"/>
            </a:xfrm>
          </p:grpSpPr>
          <p:sp>
            <p:nvSpPr>
              <p:cNvPr id="17" name="Rounded Rectangle 16"/>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8" name="Rounded Rectangle 17"/>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9" name="Rounded Rectangle 18"/>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20" name="Rounded Rectangle 19"/>
              <p:cNvSpPr/>
              <p:nvPr/>
            </p:nvSpPr>
            <p:spPr>
              <a:xfrm>
                <a:off x="3636846" y="3956179"/>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Container Engine</a:t>
                </a:r>
                <a:endParaRPr lang="en-US" sz="500" dirty="0">
                  <a:solidFill>
                    <a:schemeClr val="bg1"/>
                  </a:solidFill>
                </a:endParaRPr>
              </a:p>
            </p:txBody>
          </p:sp>
          <p:sp>
            <p:nvSpPr>
              <p:cNvPr id="21" name="Rounded Rectangle 20"/>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22" name="Rounded Rectangle 21"/>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23" name="Rounded Rectangle 22"/>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grpSp>
        <p:nvGrpSpPr>
          <p:cNvPr id="4" name="Group 3"/>
          <p:cNvGrpSpPr/>
          <p:nvPr/>
        </p:nvGrpSpPr>
        <p:grpSpPr>
          <a:xfrm>
            <a:off x="6475228" y="2955850"/>
            <a:ext cx="2553885" cy="1745709"/>
            <a:chOff x="6148793" y="3881538"/>
            <a:chExt cx="2880320" cy="2638189"/>
          </a:xfrm>
        </p:grpSpPr>
        <p:sp>
          <p:nvSpPr>
            <p:cNvPr id="29" name="Rectangle 28"/>
            <p:cNvSpPr/>
            <p:nvPr/>
          </p:nvSpPr>
          <p:spPr bwMode="auto">
            <a:xfrm>
              <a:off x="6148793" y="3881538"/>
              <a:ext cx="2880320" cy="1728192"/>
            </a:xfrm>
            <a:prstGeom prst="rect">
              <a:avLst/>
            </a:prstGeom>
            <a:solidFill>
              <a:schemeClr val="bg1">
                <a:lumMod val="75000"/>
              </a:schemeClr>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US" sz="900" b="1" dirty="0" smtClean="0">
                  <a:solidFill>
                    <a:schemeClr val="bg1"/>
                  </a:solidFill>
                  <a:latin typeface="Arial" charset="0"/>
                </a:rPr>
                <a:t>User space</a:t>
              </a:r>
              <a:endParaRPr kumimoji="0" lang="en-US" sz="900" b="1" i="0" u="none" strike="noStrike" cap="none" normalizeH="0" baseline="0" dirty="0" smtClean="0">
                <a:ln>
                  <a:noFill/>
                </a:ln>
                <a:solidFill>
                  <a:schemeClr val="bg1"/>
                </a:solidFill>
                <a:effectLst/>
                <a:latin typeface="Arial" charset="0"/>
              </a:endParaRPr>
            </a:p>
          </p:txBody>
        </p:sp>
        <p:sp>
          <p:nvSpPr>
            <p:cNvPr id="30" name="Rectangle 29"/>
            <p:cNvSpPr/>
            <p:nvPr/>
          </p:nvSpPr>
          <p:spPr bwMode="auto">
            <a:xfrm>
              <a:off x="6148793" y="5613991"/>
              <a:ext cx="2880320" cy="905736"/>
            </a:xfrm>
            <a:prstGeom prst="rect">
              <a:avLst/>
            </a:prstGeom>
            <a:solidFill>
              <a:schemeClr val="bg1">
                <a:lumMod val="50000"/>
              </a:schemeClr>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US" sz="1100" dirty="0"/>
                <a:t>Kernel</a:t>
              </a:r>
            </a:p>
          </p:txBody>
        </p:sp>
        <p:sp>
          <p:nvSpPr>
            <p:cNvPr id="31" name="Rectangle 30"/>
            <p:cNvSpPr/>
            <p:nvPr/>
          </p:nvSpPr>
          <p:spPr bwMode="auto">
            <a:xfrm>
              <a:off x="6235786" y="5698784"/>
              <a:ext cx="2706851" cy="553392"/>
            </a:xfrm>
            <a:prstGeom prst="rect">
              <a:avLst/>
            </a:prstGeom>
            <a:solidFill>
              <a:schemeClr val="tx1">
                <a:lumMod val="95000"/>
                <a:lumOff val="5000"/>
              </a:schemeClr>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US" sz="1400" b="1" i="0" u="none" strike="noStrike" cap="none" normalizeH="0" baseline="0" dirty="0" err="1" smtClean="0">
                  <a:ln>
                    <a:noFill/>
                  </a:ln>
                  <a:solidFill>
                    <a:schemeClr val="bg1"/>
                  </a:solidFill>
                  <a:effectLst/>
                  <a:latin typeface="Arial" charset="0"/>
                </a:rPr>
                <a:t>cgroups</a:t>
              </a:r>
              <a:r>
                <a:rPr kumimoji="0" lang="en-US" sz="1400" b="1" i="0" u="none" strike="noStrike" cap="none" normalizeH="0" baseline="0" dirty="0" smtClean="0">
                  <a:ln>
                    <a:noFill/>
                  </a:ln>
                  <a:solidFill>
                    <a:schemeClr val="bg1"/>
                  </a:solidFill>
                  <a:effectLst/>
                  <a:latin typeface="Arial" charset="0"/>
                </a:rPr>
                <a:t>,</a:t>
              </a:r>
              <a:r>
                <a:rPr kumimoji="0" lang="en-US" sz="1400" b="1" i="0" u="none" strike="noStrike" cap="none" normalizeH="0" dirty="0" smtClean="0">
                  <a:ln>
                    <a:noFill/>
                  </a:ln>
                  <a:solidFill>
                    <a:schemeClr val="bg1"/>
                  </a:solidFill>
                  <a:effectLst/>
                  <a:latin typeface="Arial" charset="0"/>
                </a:rPr>
                <a:t> namespaces</a:t>
              </a:r>
              <a:endParaRPr kumimoji="0" lang="en-US" sz="1400" b="1" i="0" u="none" strike="noStrike" cap="none" normalizeH="0" baseline="0" dirty="0" smtClean="0">
                <a:ln>
                  <a:noFill/>
                </a:ln>
                <a:solidFill>
                  <a:schemeClr val="bg1"/>
                </a:solidFill>
                <a:effectLst/>
                <a:latin typeface="Arial" charset="0"/>
              </a:endParaRPr>
            </a:p>
          </p:txBody>
        </p:sp>
        <p:sp>
          <p:nvSpPr>
            <p:cNvPr id="32" name="Rectangle 31"/>
            <p:cNvSpPr/>
            <p:nvPr/>
          </p:nvSpPr>
          <p:spPr bwMode="auto">
            <a:xfrm>
              <a:off x="6235786" y="4791995"/>
              <a:ext cx="2706851" cy="553392"/>
            </a:xfrm>
            <a:prstGeom prst="rect">
              <a:avLst/>
            </a:prstGeom>
            <a:solidFill>
              <a:schemeClr val="tx1">
                <a:lumMod val="95000"/>
                <a:lumOff val="5000"/>
              </a:schemeClr>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US" sz="1400" b="1" dirty="0" smtClean="0">
                  <a:solidFill>
                    <a:schemeClr val="bg1"/>
                  </a:solidFill>
                  <a:latin typeface="Arial" charset="0"/>
                </a:rPr>
                <a:t>LXC</a:t>
              </a:r>
              <a:endParaRPr kumimoji="0" lang="en-US" sz="1400" b="1" i="0" u="none" strike="noStrike" cap="none" normalizeH="0" baseline="0" dirty="0" smtClean="0">
                <a:ln>
                  <a:noFill/>
                </a:ln>
                <a:solidFill>
                  <a:schemeClr val="bg1"/>
                </a:solidFill>
                <a:effectLst/>
                <a:latin typeface="Arial" charset="0"/>
              </a:endParaRPr>
            </a:p>
          </p:txBody>
        </p:sp>
        <p:sp>
          <p:nvSpPr>
            <p:cNvPr id="33" name="Rectangle 32"/>
            <p:cNvSpPr/>
            <p:nvPr/>
          </p:nvSpPr>
          <p:spPr bwMode="auto">
            <a:xfrm>
              <a:off x="6235786" y="4143923"/>
              <a:ext cx="2706851" cy="553392"/>
            </a:xfrm>
            <a:prstGeom prst="rect">
              <a:avLst/>
            </a:prstGeom>
            <a:solidFill>
              <a:schemeClr val="tx1">
                <a:lumMod val="95000"/>
                <a:lumOff val="5000"/>
              </a:schemeClr>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US" sz="1400" b="1" dirty="0" smtClean="0">
                  <a:solidFill>
                    <a:schemeClr val="bg1"/>
                  </a:solidFill>
                  <a:latin typeface="Arial" charset="0"/>
                </a:rPr>
                <a:t>Docker</a:t>
              </a:r>
              <a:endParaRPr kumimoji="0" lang="en-US" sz="1400" b="1" i="0" u="none" strike="noStrike" cap="none" normalizeH="0" baseline="0" dirty="0" smtClean="0">
                <a:ln>
                  <a:noFill/>
                </a:ln>
                <a:solidFill>
                  <a:schemeClr val="bg1"/>
                </a:solidFill>
                <a:effectLst/>
                <a:latin typeface="Arial" charset="0"/>
              </a:endParaRPr>
            </a:p>
          </p:txBody>
        </p:sp>
      </p:grpSp>
      <p:sp>
        <p:nvSpPr>
          <p:cNvPr id="6" name="Rectangle 5"/>
          <p:cNvSpPr/>
          <p:nvPr/>
        </p:nvSpPr>
        <p:spPr>
          <a:xfrm>
            <a:off x="457203" y="2225439"/>
            <a:ext cx="6018025" cy="4329907"/>
          </a:xfrm>
          <a:prstGeom prst="rect">
            <a:avLst/>
          </a:prstGeom>
        </p:spPr>
        <p:txBody>
          <a:bodyPr wrap="square">
            <a:normAutofit fontScale="77500" lnSpcReduction="20000"/>
          </a:bodyPr>
          <a:lstStyle/>
          <a:p>
            <a:pPr marL="285750" indent="-285750">
              <a:buFont typeface="Arial" charset="0"/>
              <a:buChar char="•"/>
            </a:pPr>
            <a:r>
              <a:rPr lang="en-US" sz="2600" b="1" dirty="0">
                <a:latin typeface="Calibri" panose="020F0502020204030204" pitchFamily="34" charset="0"/>
                <a:cs typeface="Arial" pitchFamily="34" charset="0"/>
              </a:rPr>
              <a:t>Namespaces</a:t>
            </a:r>
            <a:r>
              <a:rPr lang="en-US" sz="2600" dirty="0">
                <a:latin typeface="Calibri" panose="020F0502020204030204" pitchFamily="34" charset="0"/>
                <a:cs typeface="Arial" pitchFamily="34" charset="0"/>
              </a:rPr>
              <a:t> provide isolation between processes so that they cannot “see” resources in another </a:t>
            </a:r>
            <a:r>
              <a:rPr lang="en-US" sz="2600" dirty="0" smtClean="0">
                <a:latin typeface="Calibri" panose="020F0502020204030204" pitchFamily="34" charset="0"/>
                <a:cs typeface="Arial" pitchFamily="34" charset="0"/>
              </a:rPr>
              <a:t>namespace, </a:t>
            </a:r>
            <a:r>
              <a:rPr lang="en-US" sz="2600" dirty="0">
                <a:latin typeface="Calibri" panose="020F0502020204030204" pitchFamily="34" charset="0"/>
                <a:cs typeface="Arial" pitchFamily="34" charset="0"/>
              </a:rPr>
              <a:t>e.g. PID numbers, network, IPC, user namespaces</a:t>
            </a:r>
          </a:p>
          <a:p>
            <a:pPr marL="285750" indent="-285750">
              <a:buFont typeface="Arial" charset="0"/>
              <a:buChar char="•"/>
            </a:pPr>
            <a:endParaRPr lang="en-US" sz="2600" dirty="0">
              <a:latin typeface="Calibri" panose="020F0502020204030204" pitchFamily="34" charset="0"/>
              <a:cs typeface="Arial" pitchFamily="34" charset="0"/>
            </a:endParaRPr>
          </a:p>
          <a:p>
            <a:pPr marL="285750" indent="-285750">
              <a:buFont typeface="Arial" charset="0"/>
              <a:buChar char="•"/>
            </a:pPr>
            <a:r>
              <a:rPr lang="en-US" sz="2600" b="1" dirty="0" err="1">
                <a:latin typeface="Calibri" panose="020F0502020204030204" pitchFamily="34" charset="0"/>
                <a:cs typeface="Arial" pitchFamily="34" charset="0"/>
              </a:rPr>
              <a:t>Cgroups</a:t>
            </a:r>
            <a:r>
              <a:rPr lang="en-US" sz="2600" dirty="0">
                <a:latin typeface="Calibri" panose="020F0502020204030204" pitchFamily="34" charset="0"/>
                <a:cs typeface="Arial" pitchFamily="34" charset="0"/>
              </a:rPr>
              <a:t> is a Linux kernel feature that allows to limit, account and isolate computing resource usage (CPU, memory, I/O, </a:t>
            </a:r>
            <a:r>
              <a:rPr lang="en-US" sz="2600" dirty="0" err="1">
                <a:latin typeface="Calibri" panose="020F0502020204030204" pitchFamily="34" charset="0"/>
                <a:cs typeface="Arial" pitchFamily="34" charset="0"/>
              </a:rPr>
              <a:t>etc</a:t>
            </a:r>
            <a:r>
              <a:rPr lang="en-US" sz="2600" dirty="0">
                <a:latin typeface="Calibri" panose="020F0502020204030204" pitchFamily="34" charset="0"/>
                <a:cs typeface="Arial" pitchFamily="34" charset="0"/>
              </a:rPr>
              <a:t>) of process groups</a:t>
            </a:r>
          </a:p>
          <a:p>
            <a:pPr marL="285750" indent="-285750">
              <a:buFont typeface="Arial" charset="0"/>
              <a:buChar char="•"/>
            </a:pPr>
            <a:endParaRPr lang="en-US" sz="2600" dirty="0">
              <a:latin typeface="Calibri" panose="020F0502020204030204" pitchFamily="34" charset="0"/>
              <a:cs typeface="Arial" pitchFamily="34" charset="0"/>
            </a:endParaRPr>
          </a:p>
          <a:p>
            <a:pPr marL="285750" indent="-285750">
              <a:buFont typeface="Arial" charset="0"/>
              <a:buChar char="•"/>
            </a:pPr>
            <a:r>
              <a:rPr lang="en-US" sz="2600" b="1" dirty="0">
                <a:latin typeface="Calibri" panose="020F0502020204030204" pitchFamily="34" charset="0"/>
                <a:cs typeface="Arial" pitchFamily="34" charset="0"/>
              </a:rPr>
              <a:t>Linux Containers (LXC) </a:t>
            </a:r>
            <a:r>
              <a:rPr lang="en-US" sz="2600" dirty="0">
                <a:latin typeface="Calibri" panose="020F0502020204030204" pitchFamily="34" charset="0"/>
                <a:cs typeface="Arial" pitchFamily="34" charset="0"/>
              </a:rPr>
              <a:t>are an operating system-level virtualization technology that is part of the standard Linux kernel, and that allows to run multiple isolated Linux instances within a single </a:t>
            </a:r>
            <a:r>
              <a:rPr lang="en-US" sz="2600" dirty="0" smtClean="0">
                <a:latin typeface="Calibri" panose="020F0502020204030204" pitchFamily="34" charset="0"/>
                <a:cs typeface="Arial" pitchFamily="34" charset="0"/>
              </a:rPr>
              <a:t>host</a:t>
            </a:r>
          </a:p>
          <a:p>
            <a:pPr marL="285750" indent="-285750">
              <a:buFont typeface="Arial" charset="0"/>
              <a:buChar char="•"/>
            </a:pPr>
            <a:endParaRPr lang="en-US" sz="2600" dirty="0" smtClean="0">
              <a:latin typeface="Calibri" panose="020F0502020204030204" pitchFamily="34" charset="0"/>
              <a:cs typeface="Arial" pitchFamily="34" charset="0"/>
            </a:endParaRPr>
          </a:p>
          <a:p>
            <a:pPr marL="285750" indent="-285750">
              <a:buFont typeface="Arial" charset="0"/>
              <a:buChar char="•"/>
            </a:pPr>
            <a:r>
              <a:rPr lang="en-US" sz="2600" dirty="0" smtClean="0">
                <a:latin typeface="Calibri" panose="020F0502020204030204" pitchFamily="34" charset="0"/>
                <a:cs typeface="Arial" pitchFamily="34" charset="0"/>
              </a:rPr>
              <a:t>The </a:t>
            </a:r>
            <a:r>
              <a:rPr lang="en-US" sz="2600" b="1" dirty="0" err="1" smtClean="0">
                <a:latin typeface="Calibri" panose="020F0502020204030204" pitchFamily="34" charset="0"/>
                <a:cs typeface="Arial" pitchFamily="34" charset="0"/>
              </a:rPr>
              <a:t>Docker</a:t>
            </a:r>
            <a:r>
              <a:rPr lang="en-US" sz="2600" b="1" dirty="0" smtClean="0">
                <a:latin typeface="Calibri" panose="020F0502020204030204" pitchFamily="34" charset="0"/>
                <a:cs typeface="Arial" pitchFamily="34" charset="0"/>
              </a:rPr>
              <a:t> Image Specification</a:t>
            </a:r>
            <a:r>
              <a:rPr lang="en-US" sz="2600" dirty="0" smtClean="0">
                <a:latin typeface="Calibri" panose="020F0502020204030204" pitchFamily="34" charset="0"/>
                <a:cs typeface="Arial" pitchFamily="34" charset="0"/>
              </a:rPr>
              <a:t> defines how </a:t>
            </a:r>
            <a:r>
              <a:rPr lang="en-US" sz="2600" dirty="0" err="1" smtClean="0">
                <a:latin typeface="Calibri" panose="020F0502020204030204" pitchFamily="34" charset="0"/>
                <a:cs typeface="Arial" pitchFamily="34" charset="0"/>
              </a:rPr>
              <a:t>Docker</a:t>
            </a:r>
            <a:r>
              <a:rPr lang="en-US" sz="2600" dirty="0" smtClean="0">
                <a:latin typeface="Calibri" panose="020F0502020204030204" pitchFamily="34" charset="0"/>
                <a:cs typeface="Arial" pitchFamily="34" charset="0"/>
              </a:rPr>
              <a:t> images should be implemented; </a:t>
            </a:r>
            <a:r>
              <a:rPr lang="en-US" sz="2600" dirty="0" err="1" smtClean="0">
                <a:latin typeface="Calibri" panose="020F0502020204030204" pitchFamily="34" charset="0"/>
                <a:cs typeface="Arial" pitchFamily="34" charset="0"/>
              </a:rPr>
              <a:t>Docker</a:t>
            </a:r>
            <a:r>
              <a:rPr lang="en-US" sz="2600" dirty="0" smtClean="0">
                <a:latin typeface="Calibri" panose="020F0502020204030204" pitchFamily="34" charset="0"/>
                <a:cs typeface="Arial" pitchFamily="34" charset="0"/>
              </a:rPr>
              <a:t> is currently the only known implementation </a:t>
            </a:r>
            <a:endParaRPr lang="en-US" sz="26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56228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7500" lnSpcReduction="20000"/>
          </a:bodyPr>
          <a:lstStyle/>
          <a:p>
            <a:pPr marL="0" indent="0">
              <a:buNone/>
            </a:pPr>
            <a:r>
              <a:rPr lang="en-US" sz="3100" b="1" dirty="0" smtClean="0">
                <a:solidFill>
                  <a:srgbClr val="408FCD"/>
                </a:solidFill>
              </a:rPr>
              <a:t>Rocket is </a:t>
            </a:r>
            <a:r>
              <a:rPr lang="en-US" sz="3100" b="1" dirty="0" err="1" smtClean="0">
                <a:solidFill>
                  <a:srgbClr val="408FCD"/>
                </a:solidFill>
              </a:rPr>
              <a:t>CoreOS</a:t>
            </a:r>
            <a:r>
              <a:rPr lang="en-US" sz="3100" b="1" dirty="0" smtClean="0">
                <a:solidFill>
                  <a:srgbClr val="408FCD"/>
                </a:solidFill>
              </a:rPr>
              <a:t>’ attempt to define a App Container specification as well as a reference container engine implementation</a:t>
            </a:r>
          </a:p>
          <a:p>
            <a:r>
              <a:rPr lang="en-US" sz="2800" dirty="0"/>
              <a:t>App Container (</a:t>
            </a:r>
            <a:r>
              <a:rPr lang="en-US" sz="2800" dirty="0" err="1"/>
              <a:t>appc</a:t>
            </a:r>
            <a:r>
              <a:rPr lang="en-US" sz="2800" dirty="0"/>
              <a:t>) is a well-specified and community developed specification that defines an image format, runtime environment and discovery mechanism for application containers </a:t>
            </a:r>
            <a:endParaRPr lang="en-US" sz="2800" dirty="0" smtClean="0"/>
          </a:p>
          <a:p>
            <a:r>
              <a:rPr lang="en-US" sz="2800" dirty="0" smtClean="0"/>
              <a:t>Rocket is also the reference implementation; designed to be a lightweight container engine as opposed to a “platform”</a:t>
            </a:r>
          </a:p>
          <a:p>
            <a:r>
              <a:rPr lang="en-US" sz="2800" dirty="0" smtClean="0"/>
              <a:t>Addresses some of the most salient concerns with </a:t>
            </a:r>
            <a:r>
              <a:rPr lang="en-US" sz="2800" dirty="0" err="1" smtClean="0"/>
              <a:t>Docker’s</a:t>
            </a:r>
            <a:r>
              <a:rPr lang="en-US" sz="2800" dirty="0" smtClean="0"/>
              <a:t> current implementation:</a:t>
            </a:r>
          </a:p>
          <a:p>
            <a:pPr lvl="1"/>
            <a:r>
              <a:rPr lang="en-US" dirty="0" smtClean="0"/>
              <a:t>The Rocket runtime does spawns unprivileged processes to run containers, as opposed to </a:t>
            </a:r>
            <a:r>
              <a:rPr lang="en-US" dirty="0" err="1" smtClean="0"/>
              <a:t>Docker’s</a:t>
            </a:r>
            <a:r>
              <a:rPr lang="en-US" dirty="0" smtClean="0"/>
              <a:t> privileged “</a:t>
            </a:r>
            <a:r>
              <a:rPr lang="en-US" dirty="0" err="1" smtClean="0"/>
              <a:t>superdaemon</a:t>
            </a:r>
            <a:r>
              <a:rPr lang="en-US" dirty="0" smtClean="0"/>
              <a:t>” </a:t>
            </a:r>
          </a:p>
          <a:p>
            <a:pPr lvl="1"/>
            <a:r>
              <a:rPr lang="en-US" dirty="0" smtClean="0"/>
              <a:t>Decentralized app container storage</a:t>
            </a:r>
          </a:p>
          <a:p>
            <a:pPr lvl="1"/>
            <a:r>
              <a:rPr lang="en-US" dirty="0" smtClean="0"/>
              <a:t>App container signatures</a:t>
            </a:r>
          </a:p>
          <a:p>
            <a:pPr lvl="1"/>
            <a:r>
              <a:rPr lang="en-US" dirty="0" smtClean="0"/>
              <a:t>Modular</a:t>
            </a:r>
          </a:p>
        </p:txBody>
      </p:sp>
      <p:sp>
        <p:nvSpPr>
          <p:cNvPr id="3" name="Title 2"/>
          <p:cNvSpPr>
            <a:spLocks noGrp="1"/>
          </p:cNvSpPr>
          <p:nvPr>
            <p:ph type="title"/>
          </p:nvPr>
        </p:nvSpPr>
        <p:spPr/>
        <p:txBody>
          <a:bodyPr/>
          <a:lstStyle/>
          <a:p>
            <a:r>
              <a:rPr lang="en-US" dirty="0" smtClean="0"/>
              <a:t>Container Engine – Rocket</a:t>
            </a:r>
            <a:endParaRPr lang="en-US" dirty="0"/>
          </a:p>
        </p:txBody>
      </p:sp>
      <p:grpSp>
        <p:nvGrpSpPr>
          <p:cNvPr id="14" name="Group 13"/>
          <p:cNvGrpSpPr/>
          <p:nvPr/>
        </p:nvGrpSpPr>
        <p:grpSpPr>
          <a:xfrm>
            <a:off x="7543611" y="62799"/>
            <a:ext cx="1485502" cy="1094368"/>
            <a:chOff x="2282745" y="1638063"/>
            <a:chExt cx="6223301" cy="4805267"/>
          </a:xfrm>
        </p:grpSpPr>
        <p:sp>
          <p:nvSpPr>
            <p:cNvPr id="15" name="Triangle 14"/>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6" name="Group 15"/>
            <p:cNvGrpSpPr/>
            <p:nvPr/>
          </p:nvGrpSpPr>
          <p:grpSpPr>
            <a:xfrm>
              <a:off x="3636844" y="2118277"/>
              <a:ext cx="3515100" cy="4154823"/>
              <a:chOff x="3636844" y="2118277"/>
              <a:chExt cx="3515100" cy="4154823"/>
            </a:xfrm>
          </p:grpSpPr>
          <p:sp>
            <p:nvSpPr>
              <p:cNvPr id="17" name="Rounded Rectangle 16"/>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8" name="Rounded Rectangle 17"/>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9" name="Rounded Rectangle 18"/>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20" name="Rounded Rectangle 19"/>
              <p:cNvSpPr/>
              <p:nvPr/>
            </p:nvSpPr>
            <p:spPr>
              <a:xfrm>
                <a:off x="3636846" y="3956179"/>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Container Engine</a:t>
                </a:r>
                <a:endParaRPr lang="en-US" sz="500" dirty="0">
                  <a:solidFill>
                    <a:schemeClr val="bg1"/>
                  </a:solidFill>
                </a:endParaRPr>
              </a:p>
            </p:txBody>
          </p:sp>
          <p:sp>
            <p:nvSpPr>
              <p:cNvPr id="21" name="Rounded Rectangle 20"/>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22" name="Rounded Rectangle 21"/>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23" name="Rounded Rectangle 22"/>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pic>
        <p:nvPicPr>
          <p:cNvPr id="4" name="Picture 3"/>
          <p:cNvPicPr>
            <a:picLocks noChangeAspect="1"/>
          </p:cNvPicPr>
          <p:nvPr/>
        </p:nvPicPr>
        <p:blipFill>
          <a:blip r:embed="rId2"/>
          <a:stretch>
            <a:fillRect/>
          </a:stretch>
        </p:blipFill>
        <p:spPr>
          <a:xfrm>
            <a:off x="6431510" y="5916916"/>
            <a:ext cx="2597603" cy="577245"/>
          </a:xfrm>
          <a:prstGeom prst="rect">
            <a:avLst/>
          </a:prstGeom>
        </p:spPr>
      </p:pic>
    </p:spTree>
    <p:extLst>
      <p:ext uri="{BB962C8B-B14F-4D97-AF65-F5344CB8AC3E}">
        <p14:creationId xmlns:p14="http://schemas.microsoft.com/office/powerpoint/2010/main" val="1456139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smtClean="0">
                <a:solidFill>
                  <a:srgbClr val="408FCD"/>
                </a:solidFill>
              </a:rPr>
              <a:t>Clustering enables applications to be deployed to a fleet of </a:t>
            </a:r>
            <a:r>
              <a:rPr lang="en-US" b="1" dirty="0" err="1" smtClean="0">
                <a:solidFill>
                  <a:srgbClr val="408FCD"/>
                </a:solidFill>
              </a:rPr>
              <a:t>Docker</a:t>
            </a:r>
            <a:r>
              <a:rPr lang="en-US" b="1" dirty="0" smtClean="0">
                <a:solidFill>
                  <a:srgbClr val="408FCD"/>
                </a:solidFill>
              </a:rPr>
              <a:t> hosts</a:t>
            </a:r>
          </a:p>
          <a:p>
            <a:pPr marL="0" indent="0">
              <a:buNone/>
            </a:pPr>
            <a:r>
              <a:rPr lang="en-US" dirty="0" smtClean="0"/>
              <a:t>Additional capabilities may be provided</a:t>
            </a:r>
          </a:p>
          <a:p>
            <a:r>
              <a:rPr lang="en-US" dirty="0"/>
              <a:t>Cluster resource management and </a:t>
            </a:r>
            <a:r>
              <a:rPr lang="en-US" dirty="0" smtClean="0"/>
              <a:t>scheduling</a:t>
            </a:r>
          </a:p>
          <a:p>
            <a:r>
              <a:rPr lang="en-US" dirty="0" smtClean="0"/>
              <a:t>Registration and discovery</a:t>
            </a:r>
          </a:p>
          <a:p>
            <a:r>
              <a:rPr lang="en-US" dirty="0" smtClean="0"/>
              <a:t>Networking</a:t>
            </a:r>
          </a:p>
        </p:txBody>
      </p:sp>
      <p:sp>
        <p:nvSpPr>
          <p:cNvPr id="3" name="Title 2"/>
          <p:cNvSpPr>
            <a:spLocks noGrp="1"/>
          </p:cNvSpPr>
          <p:nvPr>
            <p:ph type="title"/>
          </p:nvPr>
        </p:nvSpPr>
        <p:spPr/>
        <p:txBody>
          <a:bodyPr/>
          <a:lstStyle/>
          <a:p>
            <a:r>
              <a:rPr lang="en-US" dirty="0" smtClean="0"/>
              <a:t>Clustering</a:t>
            </a:r>
            <a:endParaRPr lang="en-US" dirty="0"/>
          </a:p>
        </p:txBody>
      </p:sp>
      <p:grpSp>
        <p:nvGrpSpPr>
          <p:cNvPr id="15" name="Group 14"/>
          <p:cNvGrpSpPr/>
          <p:nvPr/>
        </p:nvGrpSpPr>
        <p:grpSpPr>
          <a:xfrm>
            <a:off x="7543611" y="62799"/>
            <a:ext cx="1485502" cy="1094368"/>
            <a:chOff x="2282745" y="1638063"/>
            <a:chExt cx="6223301" cy="4805267"/>
          </a:xfrm>
        </p:grpSpPr>
        <p:sp>
          <p:nvSpPr>
            <p:cNvPr id="16" name="Triangle 15"/>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7" name="Group 16"/>
            <p:cNvGrpSpPr/>
            <p:nvPr/>
          </p:nvGrpSpPr>
          <p:grpSpPr>
            <a:xfrm>
              <a:off x="3636844" y="2118277"/>
              <a:ext cx="3515100" cy="4154823"/>
              <a:chOff x="3636844" y="2118277"/>
              <a:chExt cx="3515100" cy="4154823"/>
            </a:xfrm>
          </p:grpSpPr>
          <p:sp>
            <p:nvSpPr>
              <p:cNvPr id="18" name="Rounded Rectangle 17"/>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9" name="Rounded Rectangle 18"/>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20" name="Rounded Rectangle 19"/>
              <p:cNvSpPr/>
              <p:nvPr/>
            </p:nvSpPr>
            <p:spPr>
              <a:xfrm>
                <a:off x="3636847" y="3341751"/>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Clustering</a:t>
                </a:r>
                <a:endParaRPr lang="en-US" sz="500" dirty="0">
                  <a:solidFill>
                    <a:schemeClr val="bg1"/>
                  </a:solidFill>
                </a:endParaRPr>
              </a:p>
            </p:txBody>
          </p:sp>
          <p:sp>
            <p:nvSpPr>
              <p:cNvPr id="21" name="Rounded Rectangle 20"/>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22" name="Rounded Rectangle 21"/>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23" name="Rounded Rectangle 22"/>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24" name="Rounded Rectangle 23"/>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Tree>
    <p:extLst>
      <p:ext uri="{BB962C8B-B14F-4D97-AF65-F5344CB8AC3E}">
        <p14:creationId xmlns:p14="http://schemas.microsoft.com/office/powerpoint/2010/main" val="855320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sz="quarter" idx="12"/>
          </p:nvPr>
        </p:nvSpPr>
        <p:spPr>
          <a:xfrm>
            <a:off x="457201" y="1381125"/>
            <a:ext cx="8228012" cy="1149424"/>
          </a:xfrm>
          <a:prstGeom prst="rect">
            <a:avLst/>
          </a:prstGeom>
        </p:spPr>
        <p:txBody>
          <a:bodyPr anchor="t">
            <a:normAutofit lnSpcReduction="10000"/>
          </a:bodyPr>
          <a:lstStyle/>
          <a:p>
            <a:pPr marL="0" indent="0">
              <a:lnSpc>
                <a:spcPct val="100000"/>
              </a:lnSpc>
              <a:buNone/>
            </a:pPr>
            <a:r>
              <a:rPr lang="en-US" b="1" dirty="0">
                <a:solidFill>
                  <a:srgbClr val="408FCD"/>
                </a:solidFill>
              </a:rPr>
              <a:t>Swarm provides native clustering for scheduling and executing Docker container workloads for distributed applications on any </a:t>
            </a:r>
            <a:r>
              <a:rPr lang="en-US" b="1" dirty="0" smtClean="0">
                <a:solidFill>
                  <a:srgbClr val="408FCD"/>
                </a:solidFill>
              </a:rPr>
              <a:t>infrastructure</a:t>
            </a:r>
            <a:endParaRPr lang="en-US" b="1" dirty="0">
              <a:solidFill>
                <a:srgbClr val="408FCD"/>
              </a:solidFill>
            </a:endParaRPr>
          </a:p>
        </p:txBody>
      </p:sp>
      <p:sp>
        <p:nvSpPr>
          <p:cNvPr id="3" name="Title 2"/>
          <p:cNvSpPr>
            <a:spLocks noGrp="1"/>
          </p:cNvSpPr>
          <p:nvPr>
            <p:ph type="title"/>
          </p:nvPr>
        </p:nvSpPr>
        <p:spPr/>
        <p:txBody>
          <a:bodyPr/>
          <a:lstStyle/>
          <a:p>
            <a:r>
              <a:rPr lang="en-US" dirty="0" smtClean="0"/>
              <a:t>Clustering – </a:t>
            </a:r>
            <a:r>
              <a:rPr lang="en-US" dirty="0" err="1" smtClean="0"/>
              <a:t>Docker</a:t>
            </a:r>
            <a:r>
              <a:rPr lang="en-US" dirty="0" smtClean="0"/>
              <a:t> Swarm</a:t>
            </a:r>
            <a:endParaRPr lang="en-US" dirty="0"/>
          </a:p>
        </p:txBody>
      </p:sp>
      <p:grpSp>
        <p:nvGrpSpPr>
          <p:cNvPr id="4" name="Group 3"/>
          <p:cNvGrpSpPr/>
          <p:nvPr/>
        </p:nvGrpSpPr>
        <p:grpSpPr>
          <a:xfrm>
            <a:off x="7543611" y="62799"/>
            <a:ext cx="1485502" cy="1094368"/>
            <a:chOff x="2282745" y="1638063"/>
            <a:chExt cx="6223301" cy="4805267"/>
          </a:xfrm>
        </p:grpSpPr>
        <p:sp>
          <p:nvSpPr>
            <p:cNvPr id="5" name="Triangle 4"/>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6" name="Group 5"/>
            <p:cNvGrpSpPr/>
            <p:nvPr/>
          </p:nvGrpSpPr>
          <p:grpSpPr>
            <a:xfrm>
              <a:off x="3636844" y="2118277"/>
              <a:ext cx="3515100" cy="4154823"/>
              <a:chOff x="3636844" y="2118277"/>
              <a:chExt cx="3515100" cy="4154823"/>
            </a:xfrm>
          </p:grpSpPr>
          <p:sp>
            <p:nvSpPr>
              <p:cNvPr id="7" name="Rounded Rectangle 6"/>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8" name="Rounded Rectangle 7"/>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9" name="Rounded Rectangle 8"/>
              <p:cNvSpPr/>
              <p:nvPr/>
            </p:nvSpPr>
            <p:spPr>
              <a:xfrm>
                <a:off x="3636847" y="3341751"/>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Clustering</a:t>
                </a:r>
                <a:endParaRPr lang="en-US" sz="500" dirty="0">
                  <a:solidFill>
                    <a:schemeClr val="bg1"/>
                  </a:solidFill>
                </a:endParaRPr>
              </a:p>
            </p:txBody>
          </p:sp>
          <p:sp>
            <p:nvSpPr>
              <p:cNvPr id="10" name="Rounded Rectangle 9"/>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1" name="Rounded Rectangle 10"/>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12" name="Rounded Rectangle 11"/>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13" name="Rounded Rectangle 12"/>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
        <p:nvSpPr>
          <p:cNvPr id="2" name="Rectangle 1"/>
          <p:cNvSpPr/>
          <p:nvPr/>
        </p:nvSpPr>
        <p:spPr>
          <a:xfrm>
            <a:off x="457199" y="2551814"/>
            <a:ext cx="5709685" cy="3170099"/>
          </a:xfrm>
          <a:prstGeom prst="rect">
            <a:avLst/>
          </a:prstGeom>
        </p:spPr>
        <p:txBody>
          <a:bodyPr wrap="square">
            <a:spAutoFit/>
          </a:bodyPr>
          <a:lstStyle/>
          <a:p>
            <a:pPr marL="285750" indent="-285750">
              <a:lnSpc>
                <a:spcPct val="100000"/>
              </a:lnSpc>
              <a:spcAft>
                <a:spcPts val="600"/>
              </a:spcAft>
              <a:buFont typeface="Arial" charset="0"/>
              <a:buChar char="•"/>
            </a:pPr>
            <a:r>
              <a:rPr lang="en-US" dirty="0"/>
              <a:t>Automatically optimizes of workload placement based on resource </a:t>
            </a:r>
            <a:r>
              <a:rPr lang="en-US" dirty="0" smtClean="0"/>
              <a:t>utilization</a:t>
            </a:r>
          </a:p>
          <a:p>
            <a:pPr marL="285750" indent="-285750">
              <a:lnSpc>
                <a:spcPct val="100000"/>
              </a:lnSpc>
              <a:spcAft>
                <a:spcPts val="600"/>
              </a:spcAft>
              <a:buFont typeface="Arial" charset="0"/>
              <a:buChar char="•"/>
            </a:pPr>
            <a:r>
              <a:rPr lang="en-US" dirty="0" smtClean="0"/>
              <a:t>Works transparently with any </a:t>
            </a:r>
            <a:r>
              <a:rPr lang="en-US" dirty="0" err="1" smtClean="0"/>
              <a:t>Docker</a:t>
            </a:r>
            <a:r>
              <a:rPr lang="en-US" dirty="0" smtClean="0"/>
              <a:t> API client</a:t>
            </a:r>
            <a:endParaRPr lang="en-US" dirty="0"/>
          </a:p>
          <a:p>
            <a:pPr marL="285750" indent="-285750">
              <a:lnSpc>
                <a:spcPct val="100000"/>
              </a:lnSpc>
              <a:spcAft>
                <a:spcPts val="600"/>
              </a:spcAft>
              <a:buFont typeface="Arial" charset="0"/>
              <a:buChar char="•"/>
            </a:pPr>
            <a:r>
              <a:rPr lang="en-US" dirty="0"/>
              <a:t>Upon host failure, automatically rebalances workloads to provide HA / fault tolerance</a:t>
            </a:r>
          </a:p>
          <a:p>
            <a:pPr marL="285750" indent="-285750">
              <a:lnSpc>
                <a:spcPct val="100000"/>
              </a:lnSpc>
              <a:spcAft>
                <a:spcPts val="600"/>
              </a:spcAft>
              <a:buFont typeface="Arial" charset="0"/>
              <a:buChar char="•"/>
            </a:pPr>
            <a:r>
              <a:rPr lang="en-US" dirty="0"/>
              <a:t>Standard and custom constraints enable complex placement optimizations</a:t>
            </a:r>
          </a:p>
          <a:p>
            <a:pPr marL="285750" indent="-285750">
              <a:lnSpc>
                <a:spcPct val="100000"/>
              </a:lnSpc>
              <a:spcAft>
                <a:spcPts val="600"/>
              </a:spcAft>
              <a:buFont typeface="Arial" charset="0"/>
              <a:buChar char="•"/>
            </a:pPr>
            <a:r>
              <a:rPr lang="en-US" dirty="0" smtClean="0"/>
              <a:t>Only provides a naïve scheduler, but the backend </a:t>
            </a:r>
            <a:r>
              <a:rPr lang="en-US" dirty="0"/>
              <a:t>API enables interoperability with other clustering </a:t>
            </a:r>
            <a:r>
              <a:rPr lang="en-US" dirty="0" smtClean="0"/>
              <a:t>solutions such as </a:t>
            </a:r>
            <a:r>
              <a:rPr lang="en-US" dirty="0" err="1" smtClean="0"/>
              <a:t>Mesos</a:t>
            </a:r>
            <a:r>
              <a:rPr lang="en-US" dirty="0" smtClean="0"/>
              <a:t> and </a:t>
            </a:r>
            <a:r>
              <a:rPr lang="en-US" dirty="0" err="1" smtClean="0"/>
              <a:t>Kubernetes</a:t>
            </a:r>
            <a:endParaRPr lang="en-US" dirty="0" smtClean="0"/>
          </a:p>
        </p:txBody>
      </p:sp>
      <p:grpSp>
        <p:nvGrpSpPr>
          <p:cNvPr id="36" name="Group 35"/>
          <p:cNvGrpSpPr/>
          <p:nvPr/>
        </p:nvGrpSpPr>
        <p:grpSpPr>
          <a:xfrm>
            <a:off x="6376277" y="3055948"/>
            <a:ext cx="2334668" cy="1823383"/>
            <a:chOff x="-3758857" y="3459985"/>
            <a:chExt cx="2334668" cy="1823383"/>
          </a:xfrm>
        </p:grpSpPr>
        <p:pic>
          <p:nvPicPr>
            <p:cNvPr id="37" name="Picture 36"/>
            <p:cNvPicPr>
              <a:picLocks noChangeAspect="1"/>
            </p:cNvPicPr>
            <p:nvPr/>
          </p:nvPicPr>
          <p:blipFill>
            <a:blip r:embed="rId2"/>
            <a:stretch>
              <a:fillRect/>
            </a:stretch>
          </p:blipFill>
          <p:spPr>
            <a:xfrm>
              <a:off x="-3714750" y="3459985"/>
              <a:ext cx="520170" cy="360433"/>
            </a:xfrm>
            <a:prstGeom prst="rect">
              <a:avLst/>
            </a:prstGeom>
          </p:spPr>
        </p:pic>
        <p:pic>
          <p:nvPicPr>
            <p:cNvPr id="38" name="Picture 37"/>
            <p:cNvPicPr>
              <a:picLocks noChangeAspect="1"/>
            </p:cNvPicPr>
            <p:nvPr/>
          </p:nvPicPr>
          <p:blipFill>
            <a:blip r:embed="rId2"/>
            <a:stretch>
              <a:fillRect/>
            </a:stretch>
          </p:blipFill>
          <p:spPr>
            <a:xfrm>
              <a:off x="-3124357" y="3474028"/>
              <a:ext cx="520170" cy="360433"/>
            </a:xfrm>
            <a:prstGeom prst="rect">
              <a:avLst/>
            </a:prstGeom>
          </p:spPr>
        </p:pic>
        <p:pic>
          <p:nvPicPr>
            <p:cNvPr id="39" name="Picture 38"/>
            <p:cNvPicPr>
              <a:picLocks noChangeAspect="1"/>
            </p:cNvPicPr>
            <p:nvPr/>
          </p:nvPicPr>
          <p:blipFill>
            <a:blip r:embed="rId2"/>
            <a:stretch>
              <a:fillRect/>
            </a:stretch>
          </p:blipFill>
          <p:spPr>
            <a:xfrm>
              <a:off x="-2051419" y="3506598"/>
              <a:ext cx="520170" cy="360433"/>
            </a:xfrm>
            <a:prstGeom prst="rect">
              <a:avLst/>
            </a:prstGeom>
          </p:spPr>
        </p:pic>
        <p:sp>
          <p:nvSpPr>
            <p:cNvPr id="40" name="Rectangle 39"/>
            <p:cNvSpPr/>
            <p:nvPr/>
          </p:nvSpPr>
          <p:spPr>
            <a:xfrm>
              <a:off x="-3714750" y="4076647"/>
              <a:ext cx="2258090" cy="499730"/>
            </a:xfrm>
            <a:prstGeom prst="rect">
              <a:avLst/>
            </a:prstGeom>
            <a:solidFill>
              <a:schemeClr val="accent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Swarm</a:t>
              </a:r>
              <a:endParaRPr lang="en-US" dirty="0">
                <a:solidFill>
                  <a:schemeClr val="bg1"/>
                </a:solidFill>
              </a:endParaRPr>
            </a:p>
          </p:txBody>
        </p:sp>
        <p:pic>
          <p:nvPicPr>
            <p:cNvPr id="41" name="Picture 40"/>
            <p:cNvPicPr>
              <a:picLocks noChangeAspect="1"/>
            </p:cNvPicPr>
            <p:nvPr/>
          </p:nvPicPr>
          <p:blipFill rotWithShape="1">
            <a:blip r:embed="rId3"/>
            <a:srcRect l="14416"/>
            <a:stretch/>
          </p:blipFill>
          <p:spPr>
            <a:xfrm>
              <a:off x="-3758857" y="4762393"/>
              <a:ext cx="608384" cy="520975"/>
            </a:xfrm>
            <a:prstGeom prst="rect">
              <a:avLst/>
            </a:prstGeom>
          </p:spPr>
        </p:pic>
        <p:pic>
          <p:nvPicPr>
            <p:cNvPr id="42" name="Picture 41"/>
            <p:cNvPicPr>
              <a:picLocks noChangeAspect="1"/>
            </p:cNvPicPr>
            <p:nvPr/>
          </p:nvPicPr>
          <p:blipFill rotWithShape="1">
            <a:blip r:embed="rId3"/>
            <a:srcRect l="14416"/>
            <a:stretch/>
          </p:blipFill>
          <p:spPr>
            <a:xfrm>
              <a:off x="-2864272" y="4762392"/>
              <a:ext cx="608384" cy="520975"/>
            </a:xfrm>
            <a:prstGeom prst="rect">
              <a:avLst/>
            </a:prstGeom>
          </p:spPr>
        </p:pic>
        <p:pic>
          <p:nvPicPr>
            <p:cNvPr id="43" name="Picture 42"/>
            <p:cNvPicPr>
              <a:picLocks noChangeAspect="1"/>
            </p:cNvPicPr>
            <p:nvPr/>
          </p:nvPicPr>
          <p:blipFill rotWithShape="1">
            <a:blip r:embed="rId3"/>
            <a:srcRect l="14416"/>
            <a:stretch/>
          </p:blipFill>
          <p:spPr>
            <a:xfrm>
              <a:off x="-2032573" y="4756071"/>
              <a:ext cx="608384" cy="520975"/>
            </a:xfrm>
            <a:prstGeom prst="rect">
              <a:avLst/>
            </a:prstGeom>
          </p:spPr>
        </p:pic>
        <p:pic>
          <p:nvPicPr>
            <p:cNvPr id="44" name="Picture 43"/>
            <p:cNvPicPr>
              <a:picLocks noChangeAspect="1"/>
            </p:cNvPicPr>
            <p:nvPr/>
          </p:nvPicPr>
          <p:blipFill>
            <a:blip r:embed="rId2"/>
            <a:stretch>
              <a:fillRect/>
            </a:stretch>
          </p:blipFill>
          <p:spPr>
            <a:xfrm>
              <a:off x="-2591523" y="3484895"/>
              <a:ext cx="520170" cy="360433"/>
            </a:xfrm>
            <a:prstGeom prst="rect">
              <a:avLst/>
            </a:prstGeom>
          </p:spPr>
        </p:pic>
      </p:grpSp>
    </p:spTree>
    <p:extLst>
      <p:ext uri="{BB962C8B-B14F-4D97-AF65-F5344CB8AC3E}">
        <p14:creationId xmlns:p14="http://schemas.microsoft.com/office/powerpoint/2010/main" val="1184622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a:bodyPr>
          <a:lstStyle/>
          <a:p>
            <a:pPr marL="0" indent="0">
              <a:buNone/>
            </a:pPr>
            <a:r>
              <a:rPr lang="en-GB" sz="2400" b="1" dirty="0" err="1">
                <a:solidFill>
                  <a:srgbClr val="408FCD"/>
                </a:solidFill>
              </a:rPr>
              <a:t>Kubernetes</a:t>
            </a:r>
            <a:r>
              <a:rPr lang="en-GB" sz="2400" b="1" dirty="0">
                <a:solidFill>
                  <a:srgbClr val="408FCD"/>
                </a:solidFill>
              </a:rPr>
              <a:t> is Google’s open source container cluster </a:t>
            </a:r>
            <a:r>
              <a:rPr lang="en-GB" sz="2400" b="1" dirty="0" smtClean="0">
                <a:solidFill>
                  <a:srgbClr val="408FCD"/>
                </a:solidFill>
              </a:rPr>
              <a:t>manager, </a:t>
            </a:r>
            <a:r>
              <a:rPr lang="en-GB" sz="2400" b="1" dirty="0">
                <a:solidFill>
                  <a:srgbClr val="408FCD"/>
                </a:solidFill>
              </a:rPr>
              <a:t>built on </a:t>
            </a:r>
            <a:r>
              <a:rPr lang="en-GB" sz="2400" b="1" dirty="0" err="1" smtClean="0">
                <a:solidFill>
                  <a:srgbClr val="408FCD"/>
                </a:solidFill>
              </a:rPr>
              <a:t>Docker</a:t>
            </a:r>
            <a:r>
              <a:rPr lang="en-GB" sz="2400" b="1" dirty="0" smtClean="0">
                <a:solidFill>
                  <a:srgbClr val="408FCD"/>
                </a:solidFill>
              </a:rPr>
              <a:t> and encapsulates Google’s experience with running containers at a scale</a:t>
            </a:r>
          </a:p>
          <a:p>
            <a:r>
              <a:rPr lang="en-GB" sz="2200" dirty="0" smtClean="0"/>
              <a:t>Released </a:t>
            </a:r>
            <a:r>
              <a:rPr lang="en-GB" sz="2200" dirty="0"/>
              <a:t>by Google as an open source project in July 2014, currently nearing 1.0 release</a:t>
            </a:r>
          </a:p>
          <a:p>
            <a:r>
              <a:rPr lang="en-GB" sz="2200" dirty="0"/>
              <a:t>Provides a declarative format to define application stacks, and an external API to programmatically interact with </a:t>
            </a:r>
            <a:r>
              <a:rPr lang="en-GB" sz="2200" dirty="0" err="1"/>
              <a:t>Kubernetes</a:t>
            </a:r>
            <a:r>
              <a:rPr lang="en-GB" sz="2200" dirty="0"/>
              <a:t> </a:t>
            </a:r>
            <a:r>
              <a:rPr lang="en-GB" sz="2200" dirty="0" smtClean="0"/>
              <a:t>components</a:t>
            </a:r>
          </a:p>
          <a:p>
            <a:r>
              <a:rPr lang="en-GB" sz="2200" dirty="0" smtClean="0"/>
              <a:t>Designed to run on Google infrastructure (Google Container Engine) but can also run on other platforms</a:t>
            </a:r>
            <a:endParaRPr lang="en-GB" sz="2200" dirty="0"/>
          </a:p>
        </p:txBody>
      </p:sp>
      <p:sp>
        <p:nvSpPr>
          <p:cNvPr id="4" name="Title 3"/>
          <p:cNvSpPr>
            <a:spLocks noGrp="1"/>
          </p:cNvSpPr>
          <p:nvPr>
            <p:ph type="title"/>
          </p:nvPr>
        </p:nvSpPr>
        <p:spPr>
          <a:xfrm>
            <a:off x="461035" y="170122"/>
            <a:ext cx="8205261" cy="785553"/>
          </a:xfrm>
        </p:spPr>
        <p:txBody>
          <a:bodyPr/>
          <a:lstStyle/>
          <a:p>
            <a:r>
              <a:rPr lang="en-CA" dirty="0" smtClean="0"/>
              <a:t>Clustering – </a:t>
            </a:r>
            <a:r>
              <a:rPr lang="en-CA" dirty="0" err="1" smtClean="0"/>
              <a:t>Kubernetes</a:t>
            </a:r>
            <a:endParaRPr lang="en-CA" dirty="0"/>
          </a:p>
        </p:txBody>
      </p:sp>
      <p:grpSp>
        <p:nvGrpSpPr>
          <p:cNvPr id="6" name="Group 5"/>
          <p:cNvGrpSpPr/>
          <p:nvPr/>
        </p:nvGrpSpPr>
        <p:grpSpPr>
          <a:xfrm>
            <a:off x="7543611" y="62799"/>
            <a:ext cx="1485502" cy="1094368"/>
            <a:chOff x="2282745" y="1638063"/>
            <a:chExt cx="6223301" cy="4805267"/>
          </a:xfrm>
        </p:grpSpPr>
        <p:sp>
          <p:nvSpPr>
            <p:cNvPr id="7" name="Triangle 6"/>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8" name="Group 7"/>
            <p:cNvGrpSpPr/>
            <p:nvPr/>
          </p:nvGrpSpPr>
          <p:grpSpPr>
            <a:xfrm>
              <a:off x="3636844" y="2118277"/>
              <a:ext cx="3515100" cy="4154823"/>
              <a:chOff x="3636844" y="2118277"/>
              <a:chExt cx="3515100" cy="4154823"/>
            </a:xfrm>
          </p:grpSpPr>
          <p:sp>
            <p:nvSpPr>
              <p:cNvPr id="9" name="Rounded Rectangle 8"/>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0" name="Rounded Rectangle 9"/>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1" name="Rounded Rectangle 10"/>
              <p:cNvSpPr/>
              <p:nvPr/>
            </p:nvSpPr>
            <p:spPr>
              <a:xfrm>
                <a:off x="3636847" y="3341751"/>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Clustering</a:t>
                </a:r>
                <a:endParaRPr lang="en-US" sz="500" dirty="0">
                  <a:solidFill>
                    <a:schemeClr val="bg1"/>
                  </a:solidFill>
                </a:endParaRPr>
              </a:p>
            </p:txBody>
          </p:sp>
          <p:sp>
            <p:nvSpPr>
              <p:cNvPr id="12" name="Rounded Rectangle 11"/>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3" name="Rounded Rectangle 12"/>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14" name="Rounded Rectangle 13"/>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15" name="Rounded Rectangle 14"/>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Tree>
    <p:extLst>
      <p:ext uri="{BB962C8B-B14F-4D97-AF65-F5344CB8AC3E}">
        <p14:creationId xmlns:p14="http://schemas.microsoft.com/office/powerpoint/2010/main" val="738348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74288" y="3483920"/>
            <a:ext cx="4754825" cy="2831221"/>
          </a:xfrm>
          <a:prstGeom prst="rect">
            <a:avLst/>
          </a:prstGeom>
        </p:spPr>
      </p:pic>
      <p:sp>
        <p:nvSpPr>
          <p:cNvPr id="5" name="Content Placeholder 4"/>
          <p:cNvSpPr>
            <a:spLocks noGrp="1"/>
          </p:cNvSpPr>
          <p:nvPr>
            <p:ph sz="quarter" idx="12"/>
          </p:nvPr>
        </p:nvSpPr>
        <p:spPr/>
        <p:txBody>
          <a:bodyPr>
            <a:normAutofit/>
          </a:bodyPr>
          <a:lstStyle/>
          <a:p>
            <a:pPr marL="0" indent="0">
              <a:buNone/>
            </a:pPr>
            <a:r>
              <a:rPr lang="en-GB" sz="2400" b="1" dirty="0" err="1" smtClean="0">
                <a:solidFill>
                  <a:srgbClr val="408FCD"/>
                </a:solidFill>
              </a:rPr>
              <a:t>Kubernetes</a:t>
            </a:r>
            <a:r>
              <a:rPr lang="en-GB" sz="2400" b="1" dirty="0" smtClean="0">
                <a:solidFill>
                  <a:srgbClr val="408FCD"/>
                </a:solidFill>
              </a:rPr>
              <a:t> </a:t>
            </a:r>
            <a:r>
              <a:rPr lang="en-GB" sz="2400" b="1" dirty="0">
                <a:solidFill>
                  <a:srgbClr val="408FCD"/>
                </a:solidFill>
              </a:rPr>
              <a:t>provides higher-level organizational constructs to support common distributed application deployment </a:t>
            </a:r>
            <a:r>
              <a:rPr lang="en-GB" sz="2400" b="1" dirty="0" smtClean="0">
                <a:solidFill>
                  <a:srgbClr val="408FCD"/>
                </a:solidFill>
              </a:rPr>
              <a:t>patterns</a:t>
            </a:r>
          </a:p>
          <a:p>
            <a:pPr marL="0" indent="0">
              <a:buNone/>
            </a:pPr>
            <a:r>
              <a:rPr lang="en-GB" sz="1800" dirty="0" err="1" smtClean="0">
                <a:latin typeface="+mn-lt"/>
                <a:cs typeface="+mn-cs"/>
              </a:rPr>
              <a:t>Kubernetes</a:t>
            </a:r>
            <a:r>
              <a:rPr lang="en-GB" sz="1800" dirty="0" smtClean="0">
                <a:latin typeface="+mn-lt"/>
                <a:cs typeface="+mn-cs"/>
              </a:rPr>
              <a:t> builds on top of </a:t>
            </a:r>
            <a:r>
              <a:rPr lang="en-GB" sz="1800" dirty="0" err="1" smtClean="0">
                <a:latin typeface="+mn-lt"/>
                <a:cs typeface="+mn-cs"/>
              </a:rPr>
              <a:t>Docker</a:t>
            </a:r>
            <a:r>
              <a:rPr lang="en-GB" sz="1800" dirty="0" smtClean="0">
                <a:latin typeface="+mn-lt"/>
                <a:cs typeface="+mn-cs"/>
              </a:rPr>
              <a:t> to provide:</a:t>
            </a:r>
          </a:p>
          <a:p>
            <a:r>
              <a:rPr lang="en-GB" sz="1800" b="1" dirty="0" smtClean="0">
                <a:latin typeface="+mn-lt"/>
                <a:cs typeface="+mn-cs"/>
              </a:rPr>
              <a:t>Pods</a:t>
            </a:r>
            <a:r>
              <a:rPr lang="en-GB" sz="1800" dirty="0" smtClean="0">
                <a:latin typeface="+mn-lt"/>
                <a:cs typeface="+mn-cs"/>
              </a:rPr>
              <a:t> as a group of containers that are scheduled and deployed together</a:t>
            </a:r>
          </a:p>
          <a:p>
            <a:r>
              <a:rPr lang="en-GB" sz="1800" dirty="0" smtClean="0">
                <a:latin typeface="+mn-lt"/>
                <a:cs typeface="+mn-cs"/>
              </a:rPr>
              <a:t>Container replication via the </a:t>
            </a:r>
            <a:r>
              <a:rPr lang="en-GB" sz="1800" b="1" dirty="0" smtClean="0">
                <a:latin typeface="+mn-lt"/>
                <a:cs typeface="+mn-cs"/>
              </a:rPr>
              <a:t>Replication Controller</a:t>
            </a:r>
          </a:p>
          <a:p>
            <a:r>
              <a:rPr lang="en-GB" sz="1800" dirty="0" smtClean="0">
                <a:latin typeface="+mn-lt"/>
                <a:cs typeface="+mn-cs"/>
              </a:rPr>
              <a:t>Private cross-container networking – each pod gets its own IP</a:t>
            </a:r>
          </a:p>
          <a:p>
            <a:r>
              <a:rPr lang="en-GB" sz="1800" dirty="0" smtClean="0">
                <a:latin typeface="+mn-lt"/>
                <a:cs typeface="+mn-cs"/>
              </a:rPr>
              <a:t>Service discovery with </a:t>
            </a:r>
            <a:r>
              <a:rPr lang="en-GB" sz="1800" b="1" dirty="0" smtClean="0">
                <a:latin typeface="+mn-lt"/>
                <a:cs typeface="+mn-cs"/>
              </a:rPr>
              <a:t>labels</a:t>
            </a:r>
            <a:endParaRPr lang="en-GB" sz="1800" b="1" dirty="0">
              <a:latin typeface="+mn-lt"/>
              <a:cs typeface="+mn-cs"/>
            </a:endParaRPr>
          </a:p>
          <a:p>
            <a:r>
              <a:rPr lang="en-GB" sz="1800" dirty="0" smtClean="0">
                <a:latin typeface="+mn-lt"/>
                <a:cs typeface="+mn-cs"/>
              </a:rPr>
              <a:t>Load balancing</a:t>
            </a:r>
          </a:p>
          <a:p>
            <a:r>
              <a:rPr lang="en-GB" sz="1800" dirty="0" smtClean="0">
                <a:latin typeface="+mn-lt"/>
                <a:cs typeface="+mn-cs"/>
              </a:rPr>
              <a:t>Management APIs</a:t>
            </a:r>
            <a:endParaRPr lang="en-GB" sz="1800" dirty="0">
              <a:latin typeface="+mn-lt"/>
              <a:cs typeface="+mn-cs"/>
            </a:endParaRPr>
          </a:p>
        </p:txBody>
      </p:sp>
      <p:sp>
        <p:nvSpPr>
          <p:cNvPr id="4" name="Title 3"/>
          <p:cNvSpPr>
            <a:spLocks noGrp="1"/>
          </p:cNvSpPr>
          <p:nvPr>
            <p:ph type="title"/>
          </p:nvPr>
        </p:nvSpPr>
        <p:spPr>
          <a:xfrm>
            <a:off x="461035" y="170122"/>
            <a:ext cx="8205261" cy="785553"/>
          </a:xfrm>
        </p:spPr>
        <p:txBody>
          <a:bodyPr/>
          <a:lstStyle/>
          <a:p>
            <a:r>
              <a:rPr lang="en-CA" dirty="0" err="1" smtClean="0"/>
              <a:t>Kubernetes</a:t>
            </a:r>
            <a:endParaRPr lang="en-CA" dirty="0"/>
          </a:p>
        </p:txBody>
      </p:sp>
      <p:grpSp>
        <p:nvGrpSpPr>
          <p:cNvPr id="7" name="Group 6"/>
          <p:cNvGrpSpPr/>
          <p:nvPr/>
        </p:nvGrpSpPr>
        <p:grpSpPr>
          <a:xfrm>
            <a:off x="7543611" y="62799"/>
            <a:ext cx="1485502" cy="1094368"/>
            <a:chOff x="2282745" y="1638063"/>
            <a:chExt cx="6223301" cy="4805267"/>
          </a:xfrm>
        </p:grpSpPr>
        <p:sp>
          <p:nvSpPr>
            <p:cNvPr id="8" name="Triangle 7"/>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9" name="Group 8"/>
            <p:cNvGrpSpPr/>
            <p:nvPr/>
          </p:nvGrpSpPr>
          <p:grpSpPr>
            <a:xfrm>
              <a:off x="3636844" y="2118277"/>
              <a:ext cx="3515100" cy="4154823"/>
              <a:chOff x="3636844" y="2118277"/>
              <a:chExt cx="3515100" cy="4154823"/>
            </a:xfrm>
          </p:grpSpPr>
          <p:sp>
            <p:nvSpPr>
              <p:cNvPr id="10" name="Rounded Rectangle 9"/>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1" name="Rounded Rectangle 10"/>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2" name="Rounded Rectangle 11"/>
              <p:cNvSpPr/>
              <p:nvPr/>
            </p:nvSpPr>
            <p:spPr>
              <a:xfrm>
                <a:off x="3636847" y="3341751"/>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Clustering</a:t>
                </a:r>
                <a:endParaRPr lang="en-US" sz="500" dirty="0">
                  <a:solidFill>
                    <a:schemeClr val="bg1"/>
                  </a:solidFill>
                </a:endParaRPr>
              </a:p>
            </p:txBody>
          </p:sp>
          <p:sp>
            <p:nvSpPr>
              <p:cNvPr id="13" name="Rounded Rectangle 12"/>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4" name="Rounded Rectangle 13"/>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15" name="Rounded Rectangle 14"/>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16" name="Rounded Rectangle 15"/>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Tree>
    <p:extLst>
      <p:ext uri="{BB962C8B-B14F-4D97-AF65-F5344CB8AC3E}">
        <p14:creationId xmlns:p14="http://schemas.microsoft.com/office/powerpoint/2010/main" val="738348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Autofit/>
          </a:bodyPr>
          <a:lstStyle/>
          <a:p>
            <a:r>
              <a:rPr lang="en-CA" dirty="0"/>
              <a:t>What is </a:t>
            </a:r>
            <a:r>
              <a:rPr lang="en-CA" dirty="0" err="1" smtClean="0"/>
              <a:t>Docker</a:t>
            </a:r>
            <a:r>
              <a:rPr lang="en-CA" dirty="0" smtClean="0"/>
              <a:t>?</a:t>
            </a:r>
          </a:p>
          <a:p>
            <a:r>
              <a:rPr lang="en-CA" dirty="0" smtClean="0"/>
              <a:t>Use cases</a:t>
            </a:r>
          </a:p>
          <a:p>
            <a:r>
              <a:rPr lang="en-CA" dirty="0" smtClean="0"/>
              <a:t>The container stack</a:t>
            </a:r>
          </a:p>
          <a:p>
            <a:r>
              <a:rPr lang="en-CA" dirty="0" smtClean="0"/>
              <a:t>Capability Model</a:t>
            </a:r>
          </a:p>
          <a:p>
            <a:r>
              <a:rPr lang="en-CA" dirty="0" smtClean="0"/>
              <a:t>Risks and Limitations</a:t>
            </a:r>
          </a:p>
          <a:p>
            <a:r>
              <a:rPr lang="en-CA" dirty="0" smtClean="0"/>
              <a:t>What is Accenture doing?</a:t>
            </a:r>
          </a:p>
          <a:p>
            <a:endParaRPr lang="en-CA" dirty="0" smtClean="0"/>
          </a:p>
          <a:p>
            <a:endParaRPr lang="en-CA" dirty="0" smtClean="0"/>
          </a:p>
          <a:p>
            <a:endParaRPr lang="en-CA" dirty="0"/>
          </a:p>
          <a:p>
            <a:pPr marL="225425" lvl="1" indent="0">
              <a:buNone/>
            </a:pPr>
            <a:endParaRPr lang="en-CA" sz="2600" dirty="0" smtClean="0"/>
          </a:p>
        </p:txBody>
      </p:sp>
      <p:sp>
        <p:nvSpPr>
          <p:cNvPr id="4" name="Title 3"/>
          <p:cNvSpPr>
            <a:spLocks noGrp="1"/>
          </p:cNvSpPr>
          <p:nvPr>
            <p:ph type="title"/>
          </p:nvPr>
        </p:nvSpPr>
        <p:spPr/>
        <p:txBody>
          <a:bodyPr/>
          <a:lstStyle/>
          <a:p>
            <a:r>
              <a:rPr lang="en-CA" dirty="0" smtClean="0"/>
              <a:t/>
            </a:r>
            <a:br>
              <a:rPr lang="en-CA" dirty="0" smtClean="0"/>
            </a:br>
            <a:r>
              <a:rPr lang="en-CA" dirty="0" smtClean="0"/>
              <a:t>Agenda</a:t>
            </a:r>
            <a:endParaRPr lang="en-CA" dirty="0"/>
          </a:p>
        </p:txBody>
      </p:sp>
    </p:spTree>
    <p:extLst>
      <p:ext uri="{BB962C8B-B14F-4D97-AF65-F5344CB8AC3E}">
        <p14:creationId xmlns:p14="http://schemas.microsoft.com/office/powerpoint/2010/main" val="2146551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a:bodyPr>
          <a:lstStyle/>
          <a:p>
            <a:pPr marL="0" indent="0">
              <a:buNone/>
            </a:pPr>
            <a:r>
              <a:rPr lang="en-US" sz="2400" b="1" dirty="0" smtClean="0">
                <a:solidFill>
                  <a:srgbClr val="408FCD"/>
                </a:solidFill>
                <a:latin typeface="Calibri" charset="0"/>
                <a:ea typeface="Calibri" charset="0"/>
                <a:cs typeface="Calibri" charset="0"/>
              </a:rPr>
              <a:t>Apache </a:t>
            </a:r>
            <a:r>
              <a:rPr lang="en-US" sz="2400" b="1" dirty="0" err="1" smtClean="0">
                <a:solidFill>
                  <a:srgbClr val="408FCD"/>
                </a:solidFill>
                <a:latin typeface="Calibri" charset="0"/>
                <a:ea typeface="Calibri" charset="0"/>
                <a:cs typeface="Calibri" charset="0"/>
              </a:rPr>
              <a:t>Mesos</a:t>
            </a:r>
            <a:r>
              <a:rPr lang="en-US" sz="2400" b="1" dirty="0" smtClean="0">
                <a:solidFill>
                  <a:srgbClr val="408FCD"/>
                </a:solidFill>
                <a:latin typeface="Calibri" charset="0"/>
                <a:ea typeface="Calibri" charset="0"/>
                <a:cs typeface="Calibri" charset="0"/>
              </a:rPr>
              <a:t> is an open source cluster manager</a:t>
            </a:r>
            <a:r>
              <a:rPr lang="en-US" sz="2400" b="1" dirty="0">
                <a:latin typeface="Calibri" charset="0"/>
                <a:ea typeface="Calibri" charset="0"/>
                <a:cs typeface="Calibri" charset="0"/>
              </a:rPr>
              <a:t> </a:t>
            </a:r>
            <a:r>
              <a:rPr lang="en-US" sz="2400" b="1" dirty="0">
                <a:solidFill>
                  <a:srgbClr val="408FCD"/>
                </a:solidFill>
                <a:latin typeface="Calibri" charset="0"/>
                <a:ea typeface="Calibri" charset="0"/>
                <a:cs typeface="Calibri" charset="0"/>
              </a:rPr>
              <a:t>that abstracts computing resources from physical/VM instances, enabling highly-available and fault-tolerant distributed systems</a:t>
            </a:r>
          </a:p>
          <a:p>
            <a:r>
              <a:rPr lang="en-US" sz="2400" dirty="0" smtClean="0">
                <a:latin typeface="Calibri" charset="0"/>
                <a:ea typeface="Calibri" charset="0"/>
                <a:cs typeface="Calibri" charset="0"/>
              </a:rPr>
              <a:t>Treats </a:t>
            </a:r>
            <a:r>
              <a:rPr lang="en-US" sz="2400" dirty="0">
                <a:latin typeface="Calibri" charset="0"/>
                <a:ea typeface="Calibri" charset="0"/>
                <a:cs typeface="Calibri" charset="0"/>
              </a:rPr>
              <a:t>a cluster of nodes as one big computer</a:t>
            </a:r>
          </a:p>
          <a:p>
            <a:r>
              <a:rPr lang="en-US" sz="2400" dirty="0" smtClean="0">
                <a:latin typeface="Calibri" charset="0"/>
                <a:ea typeface="Calibri" charset="0"/>
                <a:cs typeface="Calibri" charset="0"/>
              </a:rPr>
              <a:t>Provides capabilities for </a:t>
            </a:r>
            <a:r>
              <a:rPr lang="en-US" sz="2400" dirty="0">
                <a:latin typeface="Calibri" charset="0"/>
                <a:ea typeface="Calibri" charset="0"/>
                <a:cs typeface="Calibri" charset="0"/>
              </a:rPr>
              <a:t>application scheduling, scaling, fault-tolerance, and self-healing </a:t>
            </a:r>
          </a:p>
          <a:p>
            <a:r>
              <a:rPr lang="en-US" sz="2400" dirty="0" smtClean="0">
                <a:latin typeface="Calibri" charset="0"/>
                <a:ea typeface="Calibri" charset="0"/>
                <a:cs typeface="Calibri" charset="0"/>
              </a:rPr>
              <a:t>Can natively schedule </a:t>
            </a:r>
            <a:r>
              <a:rPr lang="en-US" sz="2400" dirty="0" err="1" smtClean="0">
                <a:latin typeface="Calibri" charset="0"/>
                <a:ea typeface="Calibri" charset="0"/>
                <a:cs typeface="Calibri" charset="0"/>
              </a:rPr>
              <a:t>Docker</a:t>
            </a:r>
            <a:r>
              <a:rPr lang="en-US" sz="2400" dirty="0" smtClean="0">
                <a:latin typeface="Calibri" charset="0"/>
                <a:ea typeface="Calibri" charset="0"/>
                <a:cs typeface="Calibri" charset="0"/>
              </a:rPr>
              <a:t> containers</a:t>
            </a:r>
          </a:p>
          <a:p>
            <a:r>
              <a:rPr lang="en-US" sz="2400" dirty="0" err="1">
                <a:latin typeface="Calibri" charset="0"/>
                <a:ea typeface="Calibri" charset="0"/>
                <a:cs typeface="Calibri" charset="0"/>
              </a:rPr>
              <a:t>Docker</a:t>
            </a:r>
            <a:r>
              <a:rPr lang="en-US" sz="2400" dirty="0">
                <a:latin typeface="Calibri" charset="0"/>
                <a:ea typeface="Calibri" charset="0"/>
                <a:cs typeface="Calibri" charset="0"/>
              </a:rPr>
              <a:t> is developing integration between Swarm and </a:t>
            </a:r>
            <a:r>
              <a:rPr lang="en-US" sz="2400" dirty="0" err="1">
                <a:latin typeface="Calibri" charset="0"/>
                <a:ea typeface="Calibri" charset="0"/>
                <a:cs typeface="Calibri" charset="0"/>
              </a:rPr>
              <a:t>Mesos</a:t>
            </a:r>
            <a:r>
              <a:rPr lang="en-US" sz="2400" dirty="0">
                <a:latin typeface="Calibri" charset="0"/>
                <a:ea typeface="Calibri" charset="0"/>
                <a:cs typeface="Calibri" charset="0"/>
              </a:rPr>
              <a:t>, so that Swarm can use </a:t>
            </a:r>
            <a:r>
              <a:rPr lang="en-US" sz="2400" dirty="0" err="1">
                <a:latin typeface="Calibri" charset="0"/>
                <a:ea typeface="Calibri" charset="0"/>
                <a:cs typeface="Calibri" charset="0"/>
              </a:rPr>
              <a:t>Mesos</a:t>
            </a:r>
            <a:r>
              <a:rPr lang="en-US" sz="2400" dirty="0">
                <a:latin typeface="Calibri" charset="0"/>
                <a:ea typeface="Calibri" charset="0"/>
                <a:cs typeface="Calibri" charset="0"/>
              </a:rPr>
              <a:t>’ more advanced scheduling </a:t>
            </a:r>
            <a:r>
              <a:rPr lang="en-US" sz="2400" dirty="0" smtClean="0">
                <a:latin typeface="Calibri" charset="0"/>
                <a:ea typeface="Calibri" charset="0"/>
                <a:cs typeface="Calibri" charset="0"/>
              </a:rPr>
              <a:t>algorithms</a:t>
            </a:r>
            <a:endParaRPr lang="en-US" sz="2400" dirty="0">
              <a:latin typeface="Calibri" charset="0"/>
              <a:ea typeface="Calibri" charset="0"/>
              <a:cs typeface="Calibri" charset="0"/>
            </a:endParaRPr>
          </a:p>
        </p:txBody>
      </p:sp>
      <p:sp>
        <p:nvSpPr>
          <p:cNvPr id="4" name="Title 3"/>
          <p:cNvSpPr>
            <a:spLocks noGrp="1"/>
          </p:cNvSpPr>
          <p:nvPr>
            <p:ph type="title"/>
          </p:nvPr>
        </p:nvSpPr>
        <p:spPr/>
        <p:txBody>
          <a:bodyPr/>
          <a:lstStyle/>
          <a:p>
            <a:r>
              <a:rPr lang="en-CA" dirty="0" smtClean="0"/>
              <a:t>Clustering – </a:t>
            </a:r>
            <a:r>
              <a:rPr lang="en-CA" dirty="0" err="1" smtClean="0"/>
              <a:t>Mesos</a:t>
            </a:r>
            <a:endParaRPr lang="en-CA" dirty="0"/>
          </a:p>
        </p:txBody>
      </p:sp>
      <p:grpSp>
        <p:nvGrpSpPr>
          <p:cNvPr id="10" name="Group 9"/>
          <p:cNvGrpSpPr/>
          <p:nvPr/>
        </p:nvGrpSpPr>
        <p:grpSpPr>
          <a:xfrm>
            <a:off x="7543611" y="62799"/>
            <a:ext cx="1485502" cy="1094368"/>
            <a:chOff x="2282745" y="1638063"/>
            <a:chExt cx="6223301" cy="4805267"/>
          </a:xfrm>
        </p:grpSpPr>
        <p:sp>
          <p:nvSpPr>
            <p:cNvPr id="11" name="Triangle 10"/>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2" name="Group 11"/>
            <p:cNvGrpSpPr/>
            <p:nvPr/>
          </p:nvGrpSpPr>
          <p:grpSpPr>
            <a:xfrm>
              <a:off x="3636844" y="2118277"/>
              <a:ext cx="3515100" cy="4154823"/>
              <a:chOff x="3636844" y="2118277"/>
              <a:chExt cx="3515100" cy="4154823"/>
            </a:xfrm>
          </p:grpSpPr>
          <p:sp>
            <p:nvSpPr>
              <p:cNvPr id="13" name="Rounded Rectangle 12"/>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4" name="Rounded Rectangle 13"/>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5" name="Rounded Rectangle 14"/>
              <p:cNvSpPr/>
              <p:nvPr/>
            </p:nvSpPr>
            <p:spPr>
              <a:xfrm>
                <a:off x="3636847" y="3341751"/>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Clustering</a:t>
                </a:r>
                <a:endParaRPr lang="en-US" sz="500" dirty="0">
                  <a:solidFill>
                    <a:schemeClr val="bg1"/>
                  </a:solidFill>
                </a:endParaRPr>
              </a:p>
            </p:txBody>
          </p:sp>
          <p:sp>
            <p:nvSpPr>
              <p:cNvPr id="16" name="Rounded Rectangle 15"/>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7" name="Rounded Rectangle 16"/>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18" name="Rounded Rectangle 17"/>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19" name="Rounded Rectangle 18"/>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Tree>
    <p:extLst>
      <p:ext uri="{BB962C8B-B14F-4D97-AF65-F5344CB8AC3E}">
        <p14:creationId xmlns:p14="http://schemas.microsoft.com/office/powerpoint/2010/main" val="738348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29777" y="5154707"/>
            <a:ext cx="4514223" cy="1703293"/>
          </a:xfrm>
          <a:prstGeom prst="rect">
            <a:avLst/>
          </a:prstGeom>
        </p:spPr>
      </p:pic>
      <p:sp>
        <p:nvSpPr>
          <p:cNvPr id="2" name="Title 1"/>
          <p:cNvSpPr>
            <a:spLocks noGrp="1"/>
          </p:cNvSpPr>
          <p:nvPr>
            <p:ph type="title"/>
          </p:nvPr>
        </p:nvSpPr>
        <p:spPr/>
        <p:txBody>
          <a:bodyPr/>
          <a:lstStyle/>
          <a:p>
            <a:r>
              <a:rPr lang="en-US" dirty="0"/>
              <a:t>Orchestration </a:t>
            </a:r>
            <a:r>
              <a:rPr lang="en-US" dirty="0" smtClean="0"/>
              <a:t>– </a:t>
            </a:r>
            <a:r>
              <a:rPr lang="en-US" dirty="0" err="1" smtClean="0"/>
              <a:t>Mesos</a:t>
            </a:r>
            <a:r>
              <a:rPr lang="en-US" dirty="0" smtClean="0"/>
              <a:t> + </a:t>
            </a:r>
            <a:r>
              <a:rPr lang="en-US" dirty="0" err="1" smtClean="0"/>
              <a:t>Kubernetes</a:t>
            </a:r>
            <a:r>
              <a:rPr lang="en-US" dirty="0" smtClean="0"/>
              <a:t>, Swarm + </a:t>
            </a:r>
            <a:r>
              <a:rPr lang="en-US" dirty="0" err="1" smtClean="0"/>
              <a:t>Kubernetes</a:t>
            </a:r>
            <a:endParaRPr lang="en-US" dirty="0"/>
          </a:p>
        </p:txBody>
      </p:sp>
      <p:sp>
        <p:nvSpPr>
          <p:cNvPr id="4" name="AutoShape 4" descr="Bildresultat för google cloud platform logo"/>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5" name="AutoShape 6" descr="Bildresultat för google cloud platform logo"/>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6" name="AutoShape 8" descr="Bildresultat för google cloud platform logo"/>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7" name="AutoShape 10" descr="Bildresultat för google cloud platform logo"/>
          <p:cNvSpPr>
            <a:spLocks noChangeAspect="1" noChangeArrowheads="1"/>
          </p:cNvSpPr>
          <p:nvPr/>
        </p:nvSpPr>
        <p:spPr bwMode="auto">
          <a:xfrm>
            <a:off x="459581" y="3127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8" name="AutoShape 12" descr="Bildresultat för google cloud platform"/>
          <p:cNvSpPr>
            <a:spLocks noChangeAspect="1" noChangeArrowheads="1"/>
          </p:cNvSpPr>
          <p:nvPr/>
        </p:nvSpPr>
        <p:spPr bwMode="auto">
          <a:xfrm>
            <a:off x="573881" y="4651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AutoShape 14" descr="Bildresultat för google cloud platform"/>
          <p:cNvSpPr>
            <a:spLocks noChangeAspect="1" noChangeArrowheads="1"/>
          </p:cNvSpPr>
          <p:nvPr/>
        </p:nvSpPr>
        <p:spPr bwMode="auto">
          <a:xfrm>
            <a:off x="688181" y="6175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10" name="AutoShape 16" descr="Bildresultat för kubernetes logo"/>
          <p:cNvSpPr>
            <a:spLocks noChangeAspect="1" noChangeArrowheads="1"/>
          </p:cNvSpPr>
          <p:nvPr/>
        </p:nvSpPr>
        <p:spPr bwMode="auto">
          <a:xfrm>
            <a:off x="802481" y="769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grpSp>
        <p:nvGrpSpPr>
          <p:cNvPr id="12" name="Group 11"/>
          <p:cNvGrpSpPr/>
          <p:nvPr/>
        </p:nvGrpSpPr>
        <p:grpSpPr>
          <a:xfrm>
            <a:off x="7543611" y="62799"/>
            <a:ext cx="1485502" cy="1094368"/>
            <a:chOff x="2282745" y="1638063"/>
            <a:chExt cx="6223301" cy="4805267"/>
          </a:xfrm>
        </p:grpSpPr>
        <p:sp>
          <p:nvSpPr>
            <p:cNvPr id="13" name="Triangle 12"/>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5" name="Group 14"/>
            <p:cNvGrpSpPr/>
            <p:nvPr/>
          </p:nvGrpSpPr>
          <p:grpSpPr>
            <a:xfrm>
              <a:off x="3636844" y="2118277"/>
              <a:ext cx="3515100" cy="4154823"/>
              <a:chOff x="3636844" y="2118277"/>
              <a:chExt cx="3515100" cy="4154823"/>
            </a:xfrm>
          </p:grpSpPr>
          <p:sp>
            <p:nvSpPr>
              <p:cNvPr id="16" name="Rounded Rectangle 15"/>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17" name="Rounded Rectangle 16"/>
              <p:cNvSpPr/>
              <p:nvPr/>
            </p:nvSpPr>
            <p:spPr>
              <a:xfrm>
                <a:off x="3636847" y="2736277"/>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Orchestration</a:t>
                </a:r>
                <a:endParaRPr lang="en-US" sz="500" dirty="0">
                  <a:solidFill>
                    <a:schemeClr val="bg1"/>
                  </a:solidFill>
                </a:endParaRPr>
              </a:p>
            </p:txBody>
          </p:sp>
          <p:sp>
            <p:nvSpPr>
              <p:cNvPr id="18" name="Rounded Rectangle 17"/>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19" name="Rounded Rectangle 18"/>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20" name="Rounded Rectangle 19"/>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21" name="Rounded Rectangle 20"/>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22" name="Rounded Rectangle 21"/>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
        <p:nvSpPr>
          <p:cNvPr id="23" name="Content Placeholder 2"/>
          <p:cNvSpPr>
            <a:spLocks noGrp="1"/>
          </p:cNvSpPr>
          <p:nvPr>
            <p:ph sz="quarter" idx="12"/>
          </p:nvPr>
        </p:nvSpPr>
        <p:spPr>
          <a:prstGeom prst="rect">
            <a:avLst/>
          </a:prstGeom>
        </p:spPr>
        <p:txBody>
          <a:bodyPr>
            <a:normAutofit/>
          </a:bodyPr>
          <a:lstStyle/>
          <a:p>
            <a:pPr marL="0" indent="0">
              <a:buNone/>
            </a:pPr>
            <a:r>
              <a:rPr lang="en-US" sz="2400" b="1" dirty="0" err="1" smtClean="0">
                <a:solidFill>
                  <a:srgbClr val="408FCD"/>
                </a:solidFill>
                <a:latin typeface="Calibri" charset="0"/>
                <a:ea typeface="Calibri" charset="0"/>
                <a:cs typeface="Calibri" charset="0"/>
              </a:rPr>
              <a:t>Kubernetes</a:t>
            </a:r>
            <a:r>
              <a:rPr lang="en-US" sz="2400" b="1" dirty="0" smtClean="0">
                <a:solidFill>
                  <a:srgbClr val="408FCD"/>
                </a:solidFill>
                <a:latin typeface="Calibri" charset="0"/>
                <a:ea typeface="Calibri" charset="0"/>
                <a:cs typeface="Calibri" charset="0"/>
              </a:rPr>
              <a:t> </a:t>
            </a:r>
            <a:r>
              <a:rPr lang="en-US" sz="2400" b="1" dirty="0">
                <a:solidFill>
                  <a:srgbClr val="408FCD"/>
                </a:solidFill>
                <a:latin typeface="Calibri" charset="0"/>
                <a:ea typeface="Calibri" charset="0"/>
                <a:cs typeface="Calibri" charset="0"/>
              </a:rPr>
              <a:t>as a Swarm </a:t>
            </a:r>
            <a:r>
              <a:rPr lang="en-US" sz="2400" b="1" dirty="0" smtClean="0">
                <a:solidFill>
                  <a:srgbClr val="408FCD"/>
                </a:solidFill>
                <a:latin typeface="Calibri" charset="0"/>
                <a:ea typeface="Calibri" charset="0"/>
                <a:cs typeface="Calibri" charset="0"/>
              </a:rPr>
              <a:t>scheduler</a:t>
            </a:r>
          </a:p>
          <a:p>
            <a:r>
              <a:rPr lang="en-US" sz="2400" dirty="0" smtClean="0">
                <a:latin typeface="Calibri" charset="0"/>
                <a:ea typeface="Calibri" charset="0"/>
                <a:cs typeface="Calibri" charset="0"/>
              </a:rPr>
              <a:t>Currently being developed by </a:t>
            </a:r>
            <a:r>
              <a:rPr lang="en-US" sz="2400" dirty="0" err="1" smtClean="0">
                <a:latin typeface="Calibri" charset="0"/>
                <a:ea typeface="Calibri" charset="0"/>
                <a:cs typeface="Calibri" charset="0"/>
              </a:rPr>
              <a:t>Docker</a:t>
            </a:r>
            <a:endParaRPr lang="en-US" sz="2400" dirty="0" smtClean="0">
              <a:latin typeface="Calibri" charset="0"/>
              <a:ea typeface="Calibri" charset="0"/>
              <a:cs typeface="Calibri" charset="0"/>
            </a:endParaRPr>
          </a:p>
          <a:p>
            <a:pPr marL="0" indent="0">
              <a:buNone/>
            </a:pPr>
            <a:r>
              <a:rPr lang="en-US" sz="2400" b="1" dirty="0" err="1" smtClean="0">
                <a:solidFill>
                  <a:srgbClr val="408FCD"/>
                </a:solidFill>
                <a:latin typeface="Calibri" charset="0"/>
                <a:ea typeface="Calibri" charset="0"/>
                <a:cs typeface="Calibri" charset="0"/>
              </a:rPr>
              <a:t>Kubernetes</a:t>
            </a:r>
            <a:r>
              <a:rPr lang="en-US" sz="2400" b="1" dirty="0" smtClean="0">
                <a:solidFill>
                  <a:srgbClr val="408FCD"/>
                </a:solidFill>
                <a:latin typeface="Calibri" charset="0"/>
                <a:ea typeface="Calibri" charset="0"/>
                <a:cs typeface="Calibri" charset="0"/>
              </a:rPr>
              <a:t> </a:t>
            </a:r>
            <a:r>
              <a:rPr lang="en-US" sz="2400" b="1" dirty="0">
                <a:solidFill>
                  <a:srgbClr val="408FCD"/>
                </a:solidFill>
                <a:latin typeface="Calibri" charset="0"/>
                <a:ea typeface="Calibri" charset="0"/>
                <a:cs typeface="Calibri" charset="0"/>
              </a:rPr>
              <a:t>as a </a:t>
            </a:r>
            <a:r>
              <a:rPr lang="en-US" sz="2400" b="1" dirty="0" err="1">
                <a:solidFill>
                  <a:srgbClr val="408FCD"/>
                </a:solidFill>
                <a:latin typeface="Calibri" charset="0"/>
                <a:ea typeface="Calibri" charset="0"/>
                <a:cs typeface="Calibri" charset="0"/>
              </a:rPr>
              <a:t>Mesos</a:t>
            </a:r>
            <a:r>
              <a:rPr lang="en-US" sz="2400" b="1" dirty="0">
                <a:solidFill>
                  <a:srgbClr val="408FCD"/>
                </a:solidFill>
                <a:latin typeface="Calibri" charset="0"/>
                <a:ea typeface="Calibri" charset="0"/>
                <a:cs typeface="Calibri" charset="0"/>
              </a:rPr>
              <a:t> framework</a:t>
            </a:r>
          </a:p>
          <a:p>
            <a:r>
              <a:rPr lang="en-US" sz="2400" dirty="0" err="1"/>
              <a:t>Kubernetes</a:t>
            </a:r>
            <a:r>
              <a:rPr lang="en-US" sz="2400" dirty="0"/>
              <a:t> provides services such as Pods, service discovery using labels, and replication control. </a:t>
            </a:r>
          </a:p>
          <a:p>
            <a:r>
              <a:rPr lang="en-US" sz="2400" dirty="0" err="1"/>
              <a:t>Mesos</a:t>
            </a:r>
            <a:r>
              <a:rPr lang="en-US" sz="2400" dirty="0"/>
              <a:t> handles elastic </a:t>
            </a:r>
            <a:r>
              <a:rPr lang="en-US" sz="2400" dirty="0" err="1"/>
              <a:t>sharding</a:t>
            </a:r>
            <a:r>
              <a:rPr lang="en-US" sz="2400" dirty="0"/>
              <a:t> for Pods and resource sharing between other frameworks in the datacenter</a:t>
            </a:r>
          </a:p>
          <a:p>
            <a:r>
              <a:rPr lang="en-US" sz="2400" dirty="0"/>
              <a:t>As of writing, this is still a work in </a:t>
            </a:r>
            <a:r>
              <a:rPr lang="en-US" sz="2400" dirty="0" smtClean="0"/>
              <a:t>progress</a:t>
            </a:r>
            <a:endParaRPr lang="en-US" sz="2400" b="1" dirty="0" smtClean="0">
              <a:solidFill>
                <a:srgbClr val="408FCD"/>
              </a:solidFill>
              <a:latin typeface="Calibri" charset="0"/>
              <a:ea typeface="Calibri" charset="0"/>
              <a:cs typeface="Calibri" charset="0"/>
            </a:endParaRPr>
          </a:p>
        </p:txBody>
      </p:sp>
    </p:spTree>
    <p:extLst>
      <p:ext uri="{BB962C8B-B14F-4D97-AF65-F5344CB8AC3E}">
        <p14:creationId xmlns:p14="http://schemas.microsoft.com/office/powerpoint/2010/main" val="696447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Docker</a:t>
            </a:r>
            <a:r>
              <a:rPr lang="en-US" dirty="0" smtClean="0"/>
              <a:t> Compose</a:t>
            </a:r>
            <a:endParaRPr lang="en-US" dirty="0"/>
          </a:p>
        </p:txBody>
      </p:sp>
      <p:grpSp>
        <p:nvGrpSpPr>
          <p:cNvPr id="4" name="Group 3"/>
          <p:cNvGrpSpPr/>
          <p:nvPr/>
        </p:nvGrpSpPr>
        <p:grpSpPr>
          <a:xfrm>
            <a:off x="7543611" y="62799"/>
            <a:ext cx="1485502" cy="1094368"/>
            <a:chOff x="2282745" y="1638063"/>
            <a:chExt cx="6223301" cy="4805267"/>
          </a:xfrm>
        </p:grpSpPr>
        <p:sp>
          <p:nvSpPr>
            <p:cNvPr id="5" name="Triangle 4"/>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6" name="Group 5"/>
            <p:cNvGrpSpPr/>
            <p:nvPr/>
          </p:nvGrpSpPr>
          <p:grpSpPr>
            <a:xfrm>
              <a:off x="3636844" y="2118277"/>
              <a:ext cx="3515100" cy="4154823"/>
              <a:chOff x="3636844" y="2118277"/>
              <a:chExt cx="3515100" cy="4154823"/>
            </a:xfrm>
          </p:grpSpPr>
          <p:sp>
            <p:nvSpPr>
              <p:cNvPr id="7" name="Rounded Rectangle 6"/>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8" name="Rounded Rectangle 7"/>
              <p:cNvSpPr/>
              <p:nvPr/>
            </p:nvSpPr>
            <p:spPr>
              <a:xfrm>
                <a:off x="3636847" y="2736277"/>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Orchestration</a:t>
                </a:r>
                <a:endParaRPr lang="en-US" sz="500" dirty="0">
                  <a:solidFill>
                    <a:schemeClr val="bg1"/>
                  </a:solidFill>
                </a:endParaRPr>
              </a:p>
            </p:txBody>
          </p:sp>
          <p:sp>
            <p:nvSpPr>
              <p:cNvPr id="9" name="Rounded Rectangle 8"/>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10" name="Rounded Rectangle 9"/>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1" name="Rounded Rectangle 10"/>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12" name="Rounded Rectangle 11"/>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13" name="Rounded Rectangle 12"/>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
        <p:nvSpPr>
          <p:cNvPr id="16" name="Content Placeholder 2"/>
          <p:cNvSpPr>
            <a:spLocks noGrp="1"/>
          </p:cNvSpPr>
          <p:nvPr>
            <p:ph idx="4294967295"/>
          </p:nvPr>
        </p:nvSpPr>
        <p:spPr>
          <a:xfrm>
            <a:off x="461035" y="1264490"/>
            <a:ext cx="8244852" cy="1021510"/>
          </a:xfrm>
          <a:prstGeom prst="rect">
            <a:avLst/>
          </a:prstGeom>
        </p:spPr>
        <p:txBody>
          <a:bodyPr anchor="t">
            <a:noAutofit/>
          </a:bodyPr>
          <a:lstStyle/>
          <a:p>
            <a:pPr marL="0" indent="0">
              <a:lnSpc>
                <a:spcPct val="100000"/>
              </a:lnSpc>
              <a:buNone/>
            </a:pPr>
            <a:r>
              <a:rPr lang="en-US" sz="2400" b="1" dirty="0">
                <a:solidFill>
                  <a:srgbClr val="408FCD"/>
                </a:solidFill>
              </a:rPr>
              <a:t>Rapidly compose any multi-container distributed application that is completely independent of the underlying </a:t>
            </a:r>
            <a:r>
              <a:rPr lang="en-US" sz="2400" b="1" dirty="0" smtClean="0">
                <a:solidFill>
                  <a:srgbClr val="408FCD"/>
                </a:solidFill>
              </a:rPr>
              <a:t>infrastructure</a:t>
            </a:r>
            <a:endParaRPr lang="en-US" sz="2400" b="1" dirty="0">
              <a:solidFill>
                <a:srgbClr val="408FCD"/>
              </a:solidFill>
            </a:endParaRPr>
          </a:p>
        </p:txBody>
      </p:sp>
      <p:sp>
        <p:nvSpPr>
          <p:cNvPr id="20" name="Content Placeholder 2"/>
          <p:cNvSpPr txBox="1">
            <a:spLocks/>
          </p:cNvSpPr>
          <p:nvPr/>
        </p:nvSpPr>
        <p:spPr>
          <a:xfrm>
            <a:off x="461035" y="2286000"/>
            <a:ext cx="5854705" cy="3677214"/>
          </a:xfrm>
          <a:prstGeom prst="rect">
            <a:avLst/>
          </a:prstGeom>
        </p:spPr>
        <p:txBody>
          <a:bodyPr vert="horz" lIns="91438" tIns="45719" rIns="91438" bIns="45719" rtlCol="0" anchor="t">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Cabin" panose="020B0803050202020004"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Cabin" panose="020B0803050202020004"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Cabin" panose="020B0803050202020004"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2"/>
                </a:solidFill>
                <a:latin typeface="Cabin" panose="020B08030502020200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2"/>
                </a:solidFill>
                <a:latin typeface="Cabin" panose="020B08030502020200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lnSpc>
                <a:spcPct val="100000"/>
              </a:lnSpc>
              <a:spcAft>
                <a:spcPts val="600"/>
              </a:spcAft>
            </a:pPr>
            <a:r>
              <a:rPr lang="en-US" sz="2400" dirty="0" smtClean="0">
                <a:latin typeface="Calibri" charset="0"/>
                <a:ea typeface="Calibri" charset="0"/>
                <a:cs typeface="Calibri" charset="0"/>
              </a:rPr>
              <a:t>Compose app and express dependencies between containers through a simple declarative YAML file</a:t>
            </a:r>
          </a:p>
          <a:p>
            <a:pPr>
              <a:lnSpc>
                <a:spcPct val="100000"/>
              </a:lnSpc>
              <a:spcAft>
                <a:spcPts val="600"/>
              </a:spcAft>
            </a:pPr>
            <a:r>
              <a:rPr lang="en-US" sz="2400" dirty="0" smtClean="0">
                <a:latin typeface="Calibri" charset="0"/>
                <a:ea typeface="Calibri" charset="0"/>
                <a:cs typeface="Calibri" charset="0"/>
              </a:rPr>
              <a:t>Does not currently work with </a:t>
            </a:r>
            <a:r>
              <a:rPr lang="en-US" sz="2400" dirty="0" err="1" smtClean="0">
                <a:latin typeface="Calibri" charset="0"/>
                <a:ea typeface="Calibri" charset="0"/>
                <a:cs typeface="Calibri" charset="0"/>
              </a:rPr>
              <a:t>Docker</a:t>
            </a:r>
            <a:r>
              <a:rPr lang="en-US" sz="2400" dirty="0" smtClean="0">
                <a:latin typeface="Calibri" charset="0"/>
                <a:ea typeface="Calibri" charset="0"/>
                <a:cs typeface="Calibri" charset="0"/>
              </a:rPr>
              <a:t> Swarm because of networking limitations in </a:t>
            </a:r>
            <a:r>
              <a:rPr lang="en-US" sz="2400" dirty="0" err="1" smtClean="0">
                <a:latin typeface="Calibri" charset="0"/>
                <a:ea typeface="Calibri" charset="0"/>
                <a:cs typeface="Calibri" charset="0"/>
              </a:rPr>
              <a:t>Docker</a:t>
            </a:r>
            <a:endParaRPr lang="en-US" sz="2400" dirty="0" smtClean="0">
              <a:latin typeface="Calibri" charset="0"/>
              <a:ea typeface="Calibri" charset="0"/>
              <a:cs typeface="Calibri" charset="0"/>
            </a:endParaRPr>
          </a:p>
        </p:txBody>
      </p:sp>
      <p:pic>
        <p:nvPicPr>
          <p:cNvPr id="29" name="Picture 28"/>
          <p:cNvPicPr>
            <a:picLocks noChangeAspect="1"/>
          </p:cNvPicPr>
          <p:nvPr/>
        </p:nvPicPr>
        <p:blipFill>
          <a:blip r:embed="rId2"/>
          <a:stretch>
            <a:fillRect/>
          </a:stretch>
        </p:blipFill>
        <p:spPr>
          <a:xfrm>
            <a:off x="7102115" y="2653609"/>
            <a:ext cx="520170" cy="360433"/>
          </a:xfrm>
          <a:prstGeom prst="rect">
            <a:avLst/>
          </a:prstGeom>
        </p:spPr>
      </p:pic>
      <p:pic>
        <p:nvPicPr>
          <p:cNvPr id="30" name="Picture 29"/>
          <p:cNvPicPr>
            <a:picLocks noChangeAspect="1"/>
          </p:cNvPicPr>
          <p:nvPr/>
        </p:nvPicPr>
        <p:blipFill>
          <a:blip r:embed="rId2"/>
          <a:stretch>
            <a:fillRect/>
          </a:stretch>
        </p:blipFill>
        <p:spPr>
          <a:xfrm>
            <a:off x="7102115" y="4514306"/>
            <a:ext cx="520170" cy="360433"/>
          </a:xfrm>
          <a:prstGeom prst="rect">
            <a:avLst/>
          </a:prstGeom>
        </p:spPr>
      </p:pic>
      <p:pic>
        <p:nvPicPr>
          <p:cNvPr id="31" name="Picture 30"/>
          <p:cNvPicPr>
            <a:picLocks noChangeAspect="1"/>
          </p:cNvPicPr>
          <p:nvPr/>
        </p:nvPicPr>
        <p:blipFill>
          <a:blip r:embed="rId2"/>
          <a:stretch>
            <a:fillRect/>
          </a:stretch>
        </p:blipFill>
        <p:spPr>
          <a:xfrm>
            <a:off x="6581945" y="3565079"/>
            <a:ext cx="520170" cy="360433"/>
          </a:xfrm>
          <a:prstGeom prst="rect">
            <a:avLst/>
          </a:prstGeom>
        </p:spPr>
      </p:pic>
      <p:pic>
        <p:nvPicPr>
          <p:cNvPr id="32" name="Picture 31"/>
          <p:cNvPicPr>
            <a:picLocks noChangeAspect="1"/>
          </p:cNvPicPr>
          <p:nvPr/>
        </p:nvPicPr>
        <p:blipFill>
          <a:blip r:embed="rId2"/>
          <a:stretch>
            <a:fillRect/>
          </a:stretch>
        </p:blipFill>
        <p:spPr>
          <a:xfrm>
            <a:off x="7659478" y="3564537"/>
            <a:ext cx="520170" cy="360433"/>
          </a:xfrm>
          <a:prstGeom prst="rect">
            <a:avLst/>
          </a:prstGeom>
        </p:spPr>
      </p:pic>
      <p:cxnSp>
        <p:nvCxnSpPr>
          <p:cNvPr id="15" name="Straight Arrow Connector 14"/>
          <p:cNvCxnSpPr>
            <a:stCxn id="29" idx="2"/>
            <a:endCxn id="31" idx="0"/>
          </p:cNvCxnSpPr>
          <p:nvPr/>
        </p:nvCxnSpPr>
        <p:spPr>
          <a:xfrm flipH="1">
            <a:off x="6842030" y="3014042"/>
            <a:ext cx="520170" cy="551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2"/>
            <a:endCxn id="32" idx="0"/>
          </p:cNvCxnSpPr>
          <p:nvPr/>
        </p:nvCxnSpPr>
        <p:spPr>
          <a:xfrm>
            <a:off x="7362200" y="3014042"/>
            <a:ext cx="557363" cy="550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0" idx="0"/>
          </p:cNvCxnSpPr>
          <p:nvPr/>
        </p:nvCxnSpPr>
        <p:spPr>
          <a:xfrm>
            <a:off x="6842030" y="3925512"/>
            <a:ext cx="520170" cy="58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2"/>
            <a:endCxn id="30" idx="0"/>
          </p:cNvCxnSpPr>
          <p:nvPr/>
        </p:nvCxnSpPr>
        <p:spPr>
          <a:xfrm flipH="1">
            <a:off x="7362200" y="3924970"/>
            <a:ext cx="557363" cy="589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11383" y="2702777"/>
            <a:ext cx="1162279" cy="261610"/>
          </a:xfrm>
          <a:prstGeom prst="rect">
            <a:avLst/>
          </a:prstGeom>
          <a:noFill/>
        </p:spPr>
        <p:txBody>
          <a:bodyPr wrap="square" rtlCol="0">
            <a:spAutoFit/>
          </a:bodyPr>
          <a:lstStyle/>
          <a:p>
            <a:r>
              <a:rPr lang="en-US" sz="1100" dirty="0" smtClean="0"/>
              <a:t>Load balancer</a:t>
            </a:r>
            <a:endParaRPr lang="en-US" sz="1100" dirty="0"/>
          </a:p>
        </p:txBody>
      </p:sp>
      <p:sp>
        <p:nvSpPr>
          <p:cNvPr id="40" name="TextBox 39"/>
          <p:cNvSpPr txBox="1"/>
          <p:nvPr/>
        </p:nvSpPr>
        <p:spPr>
          <a:xfrm>
            <a:off x="8111383" y="3564537"/>
            <a:ext cx="1162279" cy="261610"/>
          </a:xfrm>
          <a:prstGeom prst="rect">
            <a:avLst/>
          </a:prstGeom>
          <a:noFill/>
        </p:spPr>
        <p:txBody>
          <a:bodyPr wrap="square" rtlCol="0">
            <a:spAutoFit/>
          </a:bodyPr>
          <a:lstStyle/>
          <a:p>
            <a:r>
              <a:rPr lang="en-US" sz="1100" dirty="0" smtClean="0"/>
              <a:t>App Servers</a:t>
            </a:r>
            <a:endParaRPr lang="en-US" sz="1100" dirty="0"/>
          </a:p>
        </p:txBody>
      </p:sp>
      <p:sp>
        <p:nvSpPr>
          <p:cNvPr id="41" name="TextBox 40"/>
          <p:cNvSpPr txBox="1"/>
          <p:nvPr/>
        </p:nvSpPr>
        <p:spPr>
          <a:xfrm>
            <a:off x="8111383" y="4611555"/>
            <a:ext cx="1162279" cy="261610"/>
          </a:xfrm>
          <a:prstGeom prst="rect">
            <a:avLst/>
          </a:prstGeom>
          <a:noFill/>
        </p:spPr>
        <p:txBody>
          <a:bodyPr wrap="square" rtlCol="0">
            <a:spAutoFit/>
          </a:bodyPr>
          <a:lstStyle/>
          <a:p>
            <a:r>
              <a:rPr lang="en-US" sz="1100" dirty="0" smtClean="0"/>
              <a:t>Database</a:t>
            </a:r>
            <a:endParaRPr lang="en-US" sz="1100" dirty="0"/>
          </a:p>
        </p:txBody>
      </p:sp>
    </p:spTree>
    <p:extLst>
      <p:ext uri="{BB962C8B-B14F-4D97-AF65-F5344CB8AC3E}">
        <p14:creationId xmlns:p14="http://schemas.microsoft.com/office/powerpoint/2010/main" val="1218458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2903220" y="1291821"/>
            <a:ext cx="6057900" cy="5316856"/>
          </a:xfrm>
        </p:spPr>
        <p:txBody>
          <a:bodyPr>
            <a:normAutofit/>
          </a:bodyPr>
          <a:lstStyle/>
          <a:p>
            <a:pPr>
              <a:spcBef>
                <a:spcPts val="0"/>
              </a:spcBef>
            </a:pPr>
            <a:r>
              <a:rPr lang="en-CA" sz="1800" dirty="0" smtClean="0"/>
              <a:t>AWS Elastic Beanstalk can deploy applications from </a:t>
            </a:r>
            <a:r>
              <a:rPr lang="en-CA" sz="1800" dirty="0" err="1" smtClean="0"/>
              <a:t>Docker</a:t>
            </a:r>
            <a:r>
              <a:rPr lang="en-CA" sz="1800" dirty="0" smtClean="0"/>
              <a:t> containers</a:t>
            </a:r>
          </a:p>
          <a:p>
            <a:pPr>
              <a:spcBef>
                <a:spcPts val="0"/>
              </a:spcBef>
            </a:pPr>
            <a:r>
              <a:rPr lang="en-CA" sz="1800" dirty="0" smtClean="0"/>
              <a:t>Amazon’s Container Service is Amazon’s lightweight container-</a:t>
            </a:r>
            <a:r>
              <a:rPr lang="en-CA" sz="1800" dirty="0" err="1" smtClean="0"/>
              <a:t>PaaS</a:t>
            </a:r>
            <a:r>
              <a:rPr lang="en-CA" sz="1800" dirty="0" smtClean="0"/>
              <a:t>, but is currently not generally available</a:t>
            </a:r>
          </a:p>
          <a:p>
            <a:pPr>
              <a:spcBef>
                <a:spcPts val="0"/>
              </a:spcBef>
            </a:pPr>
            <a:endParaRPr lang="en-CA" sz="1800" dirty="0"/>
          </a:p>
          <a:p>
            <a:pPr>
              <a:spcBef>
                <a:spcPts val="0"/>
              </a:spcBef>
            </a:pPr>
            <a:r>
              <a:rPr lang="en-CA" sz="1800" dirty="0" smtClean="0"/>
              <a:t>Uses its own container implementation Warden</a:t>
            </a:r>
          </a:p>
          <a:p>
            <a:pPr>
              <a:spcBef>
                <a:spcPts val="0"/>
              </a:spcBef>
            </a:pPr>
            <a:r>
              <a:rPr lang="en-CA" sz="1800" dirty="0" smtClean="0"/>
              <a:t>Cloud Foundry Diego will provide </a:t>
            </a:r>
            <a:r>
              <a:rPr lang="en-CA" sz="1800" dirty="0" err="1" smtClean="0"/>
              <a:t>Docker</a:t>
            </a:r>
            <a:r>
              <a:rPr lang="en-CA" sz="1800" dirty="0" smtClean="0"/>
              <a:t> integration and orchestration support</a:t>
            </a:r>
          </a:p>
          <a:p>
            <a:pPr>
              <a:spcBef>
                <a:spcPts val="0"/>
              </a:spcBef>
            </a:pPr>
            <a:endParaRPr lang="en-CA" sz="1800" dirty="0" smtClean="0"/>
          </a:p>
          <a:p>
            <a:pPr>
              <a:spcBef>
                <a:spcPts val="0"/>
              </a:spcBef>
            </a:pPr>
            <a:r>
              <a:rPr lang="en-CA" sz="1800" dirty="0" smtClean="0"/>
              <a:t>Doesn’t presently support </a:t>
            </a:r>
            <a:r>
              <a:rPr lang="en-CA" sz="1800" dirty="0" err="1" smtClean="0"/>
              <a:t>Docker</a:t>
            </a:r>
            <a:r>
              <a:rPr lang="en-CA" sz="1800" dirty="0" smtClean="0"/>
              <a:t>, but </a:t>
            </a:r>
            <a:r>
              <a:rPr lang="en-CA" sz="1800" dirty="0" err="1" smtClean="0"/>
              <a:t>OpenShift</a:t>
            </a:r>
            <a:r>
              <a:rPr lang="en-CA" sz="1800" dirty="0" smtClean="0"/>
              <a:t> v3 is re-architected to combine </a:t>
            </a:r>
            <a:r>
              <a:rPr lang="en-CA" sz="1800" dirty="0" err="1" smtClean="0"/>
              <a:t>Docker</a:t>
            </a:r>
            <a:r>
              <a:rPr lang="en-CA" sz="1800" dirty="0" smtClean="0"/>
              <a:t> and </a:t>
            </a:r>
            <a:r>
              <a:rPr lang="en-CA" sz="1800" dirty="0" err="1" smtClean="0"/>
              <a:t>Kubernetes</a:t>
            </a:r>
            <a:r>
              <a:rPr lang="en-CA" sz="1800" dirty="0" smtClean="0"/>
              <a:t> </a:t>
            </a:r>
          </a:p>
          <a:p>
            <a:pPr marL="0" indent="0">
              <a:spcBef>
                <a:spcPts val="0"/>
              </a:spcBef>
              <a:buNone/>
            </a:pPr>
            <a:endParaRPr lang="en-CA" sz="1800" dirty="0"/>
          </a:p>
          <a:p>
            <a:pPr>
              <a:spcBef>
                <a:spcPts val="0"/>
              </a:spcBef>
            </a:pPr>
            <a:r>
              <a:rPr lang="en-CA" sz="1800" dirty="0" smtClean="0"/>
              <a:t>Google Container Engine is Google’s </a:t>
            </a:r>
            <a:r>
              <a:rPr lang="en-CA" sz="1800" dirty="0" err="1" smtClean="0"/>
              <a:t>Kubernetes</a:t>
            </a:r>
            <a:r>
              <a:rPr lang="en-CA" sz="1800" dirty="0" smtClean="0"/>
              <a:t>-based container platform running on Google’s infrastructure</a:t>
            </a:r>
          </a:p>
          <a:p>
            <a:pPr>
              <a:spcBef>
                <a:spcPts val="0"/>
              </a:spcBef>
            </a:pPr>
            <a:endParaRPr lang="en-CA" sz="1800" dirty="0" smtClean="0"/>
          </a:p>
        </p:txBody>
      </p:sp>
      <p:sp>
        <p:nvSpPr>
          <p:cNvPr id="4" name="Title 3"/>
          <p:cNvSpPr>
            <a:spLocks noGrp="1"/>
          </p:cNvSpPr>
          <p:nvPr>
            <p:ph type="title"/>
          </p:nvPr>
        </p:nvSpPr>
        <p:spPr>
          <a:xfrm>
            <a:off x="461035" y="170122"/>
            <a:ext cx="8205261" cy="785553"/>
          </a:xfrm>
        </p:spPr>
        <p:txBody>
          <a:bodyPr/>
          <a:lstStyle/>
          <a:p>
            <a:r>
              <a:rPr lang="en-US" dirty="0" smtClean="0"/>
              <a:t>Workflow – Traditional </a:t>
            </a:r>
            <a:r>
              <a:rPr lang="en-US" dirty="0" err="1" smtClean="0"/>
              <a:t>PaaS</a:t>
            </a:r>
            <a:endParaRPr lang="en-CA" dirty="0"/>
          </a:p>
        </p:txBody>
      </p:sp>
      <p:pic>
        <p:nvPicPr>
          <p:cNvPr id="7" name="Picture 6" descr="http://technologiesreview.com/wp-content/uploads/2011/02/AWS_LOGO_CMY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71834" y="1430872"/>
            <a:ext cx="1637076" cy="470079"/>
          </a:xfrm>
          <a:prstGeom prst="rect">
            <a:avLst/>
          </a:prstGeom>
          <a:noFill/>
        </p:spPr>
      </p:pic>
      <p:pic>
        <p:nvPicPr>
          <p:cNvPr id="8" name="Picture 2" descr="http://4.bp.blogspot.com/-EBufkBllyCg/Ti3tj-1nMII/AAAAAAAAEMY/Q1NPEPpXNSU/s1600/cloud_foundry_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95289" y="2619857"/>
            <a:ext cx="2313621" cy="4146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opencloudconf.com/images/openshift_logo.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5289" y="3719792"/>
            <a:ext cx="2313621" cy="3790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cloud.google.com/_static/images/gcp-logo.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10242" y="4574000"/>
            <a:ext cx="2313695" cy="28228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7543611" y="62799"/>
            <a:ext cx="1485502" cy="1094368"/>
            <a:chOff x="2282745" y="1638063"/>
            <a:chExt cx="6223301" cy="4805267"/>
          </a:xfrm>
        </p:grpSpPr>
        <p:sp>
          <p:nvSpPr>
            <p:cNvPr id="13" name="Triangle 12"/>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4" name="Group 13"/>
            <p:cNvGrpSpPr/>
            <p:nvPr/>
          </p:nvGrpSpPr>
          <p:grpSpPr>
            <a:xfrm>
              <a:off x="3636844" y="2118277"/>
              <a:ext cx="3515100" cy="4154823"/>
              <a:chOff x="3636844" y="2118277"/>
              <a:chExt cx="3515100" cy="4154823"/>
            </a:xfrm>
          </p:grpSpPr>
          <p:sp>
            <p:nvSpPr>
              <p:cNvPr id="15" name="Rounded Rectangle 14"/>
              <p:cNvSpPr/>
              <p:nvPr/>
            </p:nvSpPr>
            <p:spPr>
              <a:xfrm>
                <a:off x="3636849" y="2118277"/>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Workflow</a:t>
                </a:r>
                <a:endParaRPr lang="en-US" sz="500" dirty="0">
                  <a:solidFill>
                    <a:schemeClr val="bg1"/>
                  </a:solidFill>
                </a:endParaRPr>
              </a:p>
            </p:txBody>
          </p:sp>
          <p:sp>
            <p:nvSpPr>
              <p:cNvPr id="16" name="Rounded Rectangle 15"/>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7" name="Rounded Rectangle 16"/>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18" name="Rounded Rectangle 17"/>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9" name="Rounded Rectangle 18"/>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20" name="Rounded Rectangle 19"/>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21" name="Rounded Rectangle 20"/>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Tree>
    <p:extLst>
      <p:ext uri="{BB962C8B-B14F-4D97-AF65-F5344CB8AC3E}">
        <p14:creationId xmlns:p14="http://schemas.microsoft.com/office/powerpoint/2010/main" val="1609372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61035" y="2286000"/>
            <a:ext cx="5955029" cy="3919539"/>
          </a:xfrm>
        </p:spPr>
        <p:txBody>
          <a:bodyPr>
            <a:normAutofit/>
          </a:bodyPr>
          <a:lstStyle/>
          <a:p>
            <a:pPr marL="225425" lvl="1" indent="-225425"/>
            <a:r>
              <a:rPr lang="en-US" dirty="0" err="1" smtClean="0"/>
              <a:t>Kubernetes</a:t>
            </a:r>
            <a:r>
              <a:rPr lang="en-US" dirty="0" smtClean="0"/>
              <a:t> at the heart of v3, responsible for resource allocation, orchestration and service scaling</a:t>
            </a:r>
          </a:p>
          <a:p>
            <a:pPr marL="225425" lvl="1" indent="-225425"/>
            <a:r>
              <a:rPr lang="en-US" dirty="0" err="1" smtClean="0"/>
              <a:t>OpenShift</a:t>
            </a:r>
            <a:r>
              <a:rPr lang="en-US" dirty="0" smtClean="0"/>
              <a:t> manages the lifecycle of applications and </a:t>
            </a:r>
            <a:r>
              <a:rPr lang="en-US" dirty="0" err="1" smtClean="0"/>
              <a:t>Kubernetes</a:t>
            </a:r>
            <a:r>
              <a:rPr lang="en-US" dirty="0" smtClean="0"/>
              <a:t> Master runs on OS broker and Nodes as hosts/minions</a:t>
            </a:r>
          </a:p>
          <a:p>
            <a:pPr marL="225425" lvl="1" indent="-225425"/>
            <a:r>
              <a:rPr lang="en-US" dirty="0" smtClean="0"/>
              <a:t>Uses Red Hat Atomic as the host operating system</a:t>
            </a:r>
            <a:endParaRPr lang="en-CA" dirty="0" smtClean="0"/>
          </a:p>
          <a:p>
            <a:pPr marL="225425" lvl="1" indent="-225425"/>
            <a:r>
              <a:rPr lang="en-CA" dirty="0" smtClean="0"/>
              <a:t>Can run </a:t>
            </a:r>
            <a:r>
              <a:rPr lang="en-CA" dirty="0" err="1" smtClean="0"/>
              <a:t>PaaS</a:t>
            </a:r>
            <a:r>
              <a:rPr lang="en-CA" dirty="0" smtClean="0"/>
              <a:t> workloads as well as containerized workloads</a:t>
            </a:r>
            <a:endParaRPr lang="en-US" dirty="0"/>
          </a:p>
        </p:txBody>
      </p:sp>
      <p:sp>
        <p:nvSpPr>
          <p:cNvPr id="4" name="Title 3"/>
          <p:cNvSpPr>
            <a:spLocks noGrp="1"/>
          </p:cNvSpPr>
          <p:nvPr>
            <p:ph type="title"/>
          </p:nvPr>
        </p:nvSpPr>
        <p:spPr>
          <a:xfrm>
            <a:off x="461035" y="170122"/>
            <a:ext cx="8205261" cy="785553"/>
          </a:xfrm>
        </p:spPr>
        <p:txBody>
          <a:bodyPr/>
          <a:lstStyle/>
          <a:p>
            <a:r>
              <a:rPr lang="en-US" dirty="0" err="1"/>
              <a:t>Docker</a:t>
            </a:r>
            <a:r>
              <a:rPr lang="en-US" dirty="0"/>
              <a:t> and </a:t>
            </a:r>
            <a:r>
              <a:rPr lang="en-US" dirty="0" err="1"/>
              <a:t>Kubernetes</a:t>
            </a:r>
            <a:r>
              <a:rPr lang="en-US" dirty="0"/>
              <a:t> on </a:t>
            </a:r>
            <a:r>
              <a:rPr lang="en-US" dirty="0" err="1"/>
              <a:t>OpenShift</a:t>
            </a:r>
            <a:r>
              <a:rPr lang="en-US" dirty="0"/>
              <a:t> v3</a:t>
            </a:r>
            <a:endParaRPr lang="en-CA" dirty="0"/>
          </a:p>
        </p:txBody>
      </p:sp>
      <p:pic>
        <p:nvPicPr>
          <p:cNvPr id="6" name="Picture 2" descr="OpenShift v3 Stack Graphic"/>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49126" y="4143550"/>
            <a:ext cx="2557463" cy="19502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opencloudconf.com/images/openshift_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17069" y="6205539"/>
            <a:ext cx="2109285" cy="3237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7543611" y="62799"/>
            <a:ext cx="1485502" cy="1094368"/>
            <a:chOff x="2282745" y="1638063"/>
            <a:chExt cx="6223301" cy="4805267"/>
          </a:xfrm>
        </p:grpSpPr>
        <p:sp>
          <p:nvSpPr>
            <p:cNvPr id="9" name="Triangle 8"/>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0" name="Group 9"/>
            <p:cNvGrpSpPr/>
            <p:nvPr/>
          </p:nvGrpSpPr>
          <p:grpSpPr>
            <a:xfrm>
              <a:off x="3636844" y="2118277"/>
              <a:ext cx="3515100" cy="4154823"/>
              <a:chOff x="3636844" y="2118277"/>
              <a:chExt cx="3515100" cy="4154823"/>
            </a:xfrm>
          </p:grpSpPr>
          <p:sp>
            <p:nvSpPr>
              <p:cNvPr id="11" name="Rounded Rectangle 10"/>
              <p:cNvSpPr/>
              <p:nvPr/>
            </p:nvSpPr>
            <p:spPr>
              <a:xfrm>
                <a:off x="3636849" y="2118277"/>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Workflow</a:t>
                </a:r>
                <a:endParaRPr lang="en-US" sz="500" dirty="0">
                  <a:solidFill>
                    <a:schemeClr val="bg1"/>
                  </a:solidFill>
                </a:endParaRPr>
              </a:p>
            </p:txBody>
          </p:sp>
          <p:sp>
            <p:nvSpPr>
              <p:cNvPr id="12" name="Rounded Rectangle 11"/>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3" name="Rounded Rectangle 12"/>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14" name="Rounded Rectangle 13"/>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5" name="Rounded Rectangle 14"/>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16" name="Rounded Rectangle 15"/>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17" name="Rounded Rectangle 16"/>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
        <p:nvSpPr>
          <p:cNvPr id="2" name="Rectangle 1"/>
          <p:cNvSpPr/>
          <p:nvPr/>
        </p:nvSpPr>
        <p:spPr>
          <a:xfrm>
            <a:off x="452206" y="1303117"/>
            <a:ext cx="8474148" cy="830997"/>
          </a:xfrm>
          <a:prstGeom prst="rect">
            <a:avLst/>
          </a:prstGeom>
        </p:spPr>
        <p:txBody>
          <a:bodyPr wrap="square">
            <a:spAutoFit/>
          </a:bodyPr>
          <a:lstStyle/>
          <a:p>
            <a:r>
              <a:rPr lang="en-US" sz="2400" b="1" dirty="0" err="1">
                <a:solidFill>
                  <a:srgbClr val="408FCD"/>
                </a:solidFill>
                <a:latin typeface="Calibri" charset="0"/>
                <a:ea typeface="Calibri" charset="0"/>
                <a:cs typeface="Calibri" charset="0"/>
              </a:rPr>
              <a:t>OpenShift</a:t>
            </a:r>
            <a:r>
              <a:rPr lang="en-US" sz="2400" b="1" dirty="0">
                <a:solidFill>
                  <a:srgbClr val="408FCD"/>
                </a:solidFill>
                <a:latin typeface="Calibri" charset="0"/>
                <a:ea typeface="Calibri" charset="0"/>
                <a:cs typeface="Calibri" charset="0"/>
              </a:rPr>
              <a:t> v3 is a complete migration of </a:t>
            </a:r>
            <a:r>
              <a:rPr lang="en-US" sz="2400" b="1" dirty="0" err="1">
                <a:solidFill>
                  <a:srgbClr val="408FCD"/>
                </a:solidFill>
                <a:latin typeface="Calibri" charset="0"/>
                <a:ea typeface="Calibri" charset="0"/>
                <a:cs typeface="Calibri" charset="0"/>
              </a:rPr>
              <a:t>OpenShift</a:t>
            </a:r>
            <a:r>
              <a:rPr lang="en-US" sz="2400" b="1" dirty="0">
                <a:solidFill>
                  <a:srgbClr val="408FCD"/>
                </a:solidFill>
                <a:latin typeface="Calibri" charset="0"/>
                <a:ea typeface="Calibri" charset="0"/>
                <a:cs typeface="Calibri" charset="0"/>
              </a:rPr>
              <a:t> to </a:t>
            </a:r>
            <a:r>
              <a:rPr lang="en-US" sz="2400" b="1" dirty="0" err="1">
                <a:solidFill>
                  <a:srgbClr val="408FCD"/>
                </a:solidFill>
                <a:latin typeface="Calibri" charset="0"/>
                <a:ea typeface="Calibri" charset="0"/>
                <a:cs typeface="Calibri" charset="0"/>
              </a:rPr>
              <a:t>Docker</a:t>
            </a:r>
            <a:r>
              <a:rPr lang="en-US" sz="2400" b="1" dirty="0">
                <a:solidFill>
                  <a:srgbClr val="408FCD"/>
                </a:solidFill>
                <a:latin typeface="Calibri" charset="0"/>
                <a:ea typeface="Calibri" charset="0"/>
                <a:cs typeface="Calibri" charset="0"/>
              </a:rPr>
              <a:t> and </a:t>
            </a:r>
            <a:r>
              <a:rPr lang="en-US" sz="2400" b="1" dirty="0" err="1">
                <a:solidFill>
                  <a:srgbClr val="408FCD"/>
                </a:solidFill>
                <a:latin typeface="Calibri" charset="0"/>
                <a:ea typeface="Calibri" charset="0"/>
                <a:cs typeface="Calibri" charset="0"/>
              </a:rPr>
              <a:t>Kubernetes</a:t>
            </a:r>
            <a:endParaRPr lang="en-CA" sz="2400" b="1" dirty="0">
              <a:solidFill>
                <a:srgbClr val="408FCD"/>
              </a:solidFill>
              <a:latin typeface="Calibri" charset="0"/>
              <a:ea typeface="Calibri" charset="0"/>
              <a:cs typeface="Calibri" charset="0"/>
            </a:endParaRPr>
          </a:p>
        </p:txBody>
      </p:sp>
    </p:spTree>
    <p:extLst>
      <p:ext uri="{BB962C8B-B14F-4D97-AF65-F5344CB8AC3E}">
        <p14:creationId xmlns:p14="http://schemas.microsoft.com/office/powerpoint/2010/main" val="3381066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US" dirty="0" smtClean="0"/>
              <a:t>Workflow – </a:t>
            </a:r>
            <a:r>
              <a:rPr lang="en-US" dirty="0" err="1" smtClean="0"/>
              <a:t>Docker</a:t>
            </a:r>
            <a:r>
              <a:rPr lang="en-US" dirty="0" smtClean="0"/>
              <a:t>-based </a:t>
            </a:r>
            <a:r>
              <a:rPr lang="en-US" dirty="0" err="1" smtClean="0"/>
              <a:t>PaaS</a:t>
            </a:r>
            <a:endParaRPr lang="en-CA" dirty="0"/>
          </a:p>
        </p:txBody>
      </p:sp>
      <p:grpSp>
        <p:nvGrpSpPr>
          <p:cNvPr id="12" name="Group 11"/>
          <p:cNvGrpSpPr/>
          <p:nvPr/>
        </p:nvGrpSpPr>
        <p:grpSpPr>
          <a:xfrm>
            <a:off x="7543611" y="62799"/>
            <a:ext cx="1485502" cy="1094368"/>
            <a:chOff x="2282745" y="1638063"/>
            <a:chExt cx="6223301" cy="4805267"/>
          </a:xfrm>
        </p:grpSpPr>
        <p:sp>
          <p:nvSpPr>
            <p:cNvPr id="13" name="Triangle 12"/>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14" name="Group 13"/>
            <p:cNvGrpSpPr/>
            <p:nvPr/>
          </p:nvGrpSpPr>
          <p:grpSpPr>
            <a:xfrm>
              <a:off x="3636844" y="2118277"/>
              <a:ext cx="3515100" cy="4154823"/>
              <a:chOff x="3636844" y="2118277"/>
              <a:chExt cx="3515100" cy="4154823"/>
            </a:xfrm>
          </p:grpSpPr>
          <p:sp>
            <p:nvSpPr>
              <p:cNvPr id="15" name="Rounded Rectangle 14"/>
              <p:cNvSpPr/>
              <p:nvPr/>
            </p:nvSpPr>
            <p:spPr>
              <a:xfrm>
                <a:off x="3636849" y="2118277"/>
                <a:ext cx="3515095" cy="510251"/>
              </a:xfrm>
              <a:prstGeom prst="roundRect">
                <a:avLst/>
              </a:prstGeom>
              <a:solidFill>
                <a:srgbClr val="002266">
                  <a:alpha val="90000"/>
                </a:srgbClr>
              </a:solidFill>
              <a:ln>
                <a:solidFill>
                  <a:srgbClr val="00226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solidFill>
                      <a:schemeClr val="bg1"/>
                    </a:solidFill>
                  </a:rPr>
                  <a:t>Workflow</a:t>
                </a:r>
                <a:endParaRPr lang="en-US" sz="500" dirty="0">
                  <a:solidFill>
                    <a:schemeClr val="bg1"/>
                  </a:solidFill>
                </a:endParaRPr>
              </a:p>
            </p:txBody>
          </p:sp>
          <p:sp>
            <p:nvSpPr>
              <p:cNvPr id="16" name="Rounded Rectangle 15"/>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17" name="Rounded Rectangle 16"/>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18" name="Rounded Rectangle 17"/>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19" name="Rounded Rectangle 18"/>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20" name="Rounded Rectangle 19"/>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21" name="Rounded Rectangle 20"/>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
        <p:nvSpPr>
          <p:cNvPr id="2" name="Content Placeholder 1"/>
          <p:cNvSpPr>
            <a:spLocks noGrp="1"/>
          </p:cNvSpPr>
          <p:nvPr>
            <p:ph sz="quarter" idx="12"/>
          </p:nvPr>
        </p:nvSpPr>
        <p:spPr/>
        <p:txBody>
          <a:bodyPr>
            <a:normAutofit/>
          </a:bodyPr>
          <a:lstStyle/>
          <a:p>
            <a:pPr marL="0" indent="0">
              <a:buNone/>
            </a:pPr>
            <a:r>
              <a:rPr lang="en-US" sz="2800" b="1" dirty="0">
                <a:solidFill>
                  <a:srgbClr val="408FCD"/>
                </a:solidFill>
                <a:latin typeface="Calibri" charset="0"/>
                <a:ea typeface="Calibri" charset="0"/>
                <a:cs typeface="Calibri" charset="0"/>
              </a:rPr>
              <a:t>Lightweight </a:t>
            </a:r>
            <a:r>
              <a:rPr lang="en-US" sz="2800" b="1" dirty="0" err="1">
                <a:solidFill>
                  <a:srgbClr val="408FCD"/>
                </a:solidFill>
                <a:latin typeface="Calibri" charset="0"/>
                <a:ea typeface="Calibri" charset="0"/>
                <a:cs typeface="Calibri" charset="0"/>
              </a:rPr>
              <a:t>Docker</a:t>
            </a:r>
            <a:r>
              <a:rPr lang="en-US" sz="2800" b="1" dirty="0">
                <a:solidFill>
                  <a:srgbClr val="408FCD"/>
                </a:solidFill>
                <a:latin typeface="Calibri" charset="0"/>
                <a:ea typeface="Calibri" charset="0"/>
                <a:cs typeface="Calibri" charset="0"/>
              </a:rPr>
              <a:t>-based and </a:t>
            </a:r>
            <a:r>
              <a:rPr lang="en-US" sz="2800" b="1" dirty="0" err="1">
                <a:solidFill>
                  <a:srgbClr val="408FCD"/>
                </a:solidFill>
                <a:latin typeface="Calibri" charset="0"/>
                <a:ea typeface="Calibri" charset="0"/>
                <a:cs typeface="Calibri" charset="0"/>
              </a:rPr>
              <a:t>Docker</a:t>
            </a:r>
            <a:r>
              <a:rPr lang="en-US" sz="2800" b="1" dirty="0">
                <a:solidFill>
                  <a:srgbClr val="408FCD"/>
                </a:solidFill>
                <a:latin typeface="Calibri" charset="0"/>
                <a:ea typeface="Calibri" charset="0"/>
                <a:cs typeface="Calibri" charset="0"/>
              </a:rPr>
              <a:t>-oriented “micro-</a:t>
            </a:r>
            <a:r>
              <a:rPr lang="en-US" sz="2800" b="1" dirty="0" err="1">
                <a:solidFill>
                  <a:srgbClr val="408FCD"/>
                </a:solidFill>
                <a:latin typeface="Calibri" charset="0"/>
                <a:ea typeface="Calibri" charset="0"/>
                <a:cs typeface="Calibri" charset="0"/>
              </a:rPr>
              <a:t>PaaS</a:t>
            </a:r>
            <a:r>
              <a:rPr lang="en-US" sz="2800" b="1" dirty="0">
                <a:solidFill>
                  <a:srgbClr val="408FCD"/>
                </a:solidFill>
                <a:latin typeface="Calibri" charset="0"/>
                <a:ea typeface="Calibri" charset="0"/>
                <a:cs typeface="Calibri" charset="0"/>
              </a:rPr>
              <a:t>” are starting to </a:t>
            </a:r>
            <a:r>
              <a:rPr lang="en-US" sz="2800" b="1" dirty="0" smtClean="0">
                <a:solidFill>
                  <a:srgbClr val="408FCD"/>
                </a:solidFill>
                <a:latin typeface="Calibri" charset="0"/>
                <a:ea typeface="Calibri" charset="0"/>
                <a:cs typeface="Calibri" charset="0"/>
              </a:rPr>
              <a:t>emerge</a:t>
            </a:r>
          </a:p>
          <a:p>
            <a:r>
              <a:rPr lang="en-US" sz="2800" dirty="0" err="1" smtClean="0">
                <a:latin typeface="Calibri" charset="0"/>
                <a:ea typeface="Calibri" charset="0"/>
                <a:cs typeface="Calibri" charset="0"/>
              </a:rPr>
              <a:t>Deis</a:t>
            </a:r>
            <a:endParaRPr lang="en-US" sz="2800" dirty="0" smtClean="0">
              <a:latin typeface="Calibri" charset="0"/>
              <a:ea typeface="Calibri" charset="0"/>
              <a:cs typeface="Calibri" charset="0"/>
            </a:endParaRPr>
          </a:p>
          <a:p>
            <a:r>
              <a:rPr lang="en-US" sz="2800" dirty="0" smtClean="0">
                <a:latin typeface="Calibri" charset="0"/>
                <a:ea typeface="Calibri" charset="0"/>
                <a:cs typeface="Calibri" charset="0"/>
              </a:rPr>
              <a:t>Flynn</a:t>
            </a:r>
            <a:endParaRPr lang="en-US" sz="2800" dirty="0">
              <a:latin typeface="Calibri" charset="0"/>
              <a:ea typeface="Calibri" charset="0"/>
              <a:cs typeface="Calibri" charset="0"/>
            </a:endParaRPr>
          </a:p>
        </p:txBody>
      </p:sp>
    </p:spTree>
    <p:extLst>
      <p:ext uri="{BB962C8B-B14F-4D97-AF65-F5344CB8AC3E}">
        <p14:creationId xmlns:p14="http://schemas.microsoft.com/office/powerpoint/2010/main" val="1567254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6644454" cy="647700"/>
          </a:xfrm>
        </p:spPr>
        <p:txBody>
          <a:bodyPr>
            <a:normAutofit/>
          </a:bodyPr>
          <a:lstStyle/>
          <a:p>
            <a:pPr marL="0" indent="0">
              <a:buNone/>
            </a:pPr>
            <a:r>
              <a:rPr lang="en-CA" sz="3200" b="1" dirty="0" smtClean="0">
                <a:solidFill>
                  <a:srgbClr val="002266"/>
                </a:solidFill>
              </a:rPr>
              <a:t>Accenture </a:t>
            </a:r>
            <a:r>
              <a:rPr lang="en-CA" sz="3200" b="1" dirty="0" err="1" smtClean="0">
                <a:solidFill>
                  <a:srgbClr val="002266"/>
                </a:solidFill>
              </a:rPr>
              <a:t>Docker</a:t>
            </a:r>
            <a:r>
              <a:rPr lang="en-CA" sz="3200" b="1" dirty="0" smtClean="0">
                <a:solidFill>
                  <a:srgbClr val="002266"/>
                </a:solidFill>
              </a:rPr>
              <a:t> Capability Model</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1588677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57201" y="1381125"/>
            <a:ext cx="2560319" cy="4824414"/>
          </a:xfrm>
        </p:spPr>
        <p:txBody>
          <a:bodyPr>
            <a:normAutofit/>
          </a:bodyPr>
          <a:lstStyle/>
          <a:p>
            <a:pPr marL="0" indent="0">
              <a:buNone/>
            </a:pPr>
            <a:r>
              <a:rPr lang="en-US" sz="2000" dirty="0"/>
              <a:t>Accenture’s capability model </a:t>
            </a:r>
            <a:r>
              <a:rPr lang="en-US" sz="2000" dirty="0" smtClean="0"/>
              <a:t>outlines </a:t>
            </a:r>
            <a:r>
              <a:rPr lang="en-US" sz="2000" dirty="0"/>
              <a:t>the basic capabilities that are desirable in a </a:t>
            </a:r>
            <a:r>
              <a:rPr lang="en-US" sz="2000" dirty="0" err="1"/>
              <a:t>Docker</a:t>
            </a:r>
            <a:r>
              <a:rPr lang="en-US" sz="2000" dirty="0"/>
              <a:t>-based infrastructure</a:t>
            </a:r>
          </a:p>
          <a:p>
            <a:endParaRPr lang="en-CA" sz="2000" dirty="0"/>
          </a:p>
        </p:txBody>
      </p:sp>
      <p:sp>
        <p:nvSpPr>
          <p:cNvPr id="4" name="Title 3"/>
          <p:cNvSpPr>
            <a:spLocks noGrp="1"/>
          </p:cNvSpPr>
          <p:nvPr>
            <p:ph type="title"/>
          </p:nvPr>
        </p:nvSpPr>
        <p:spPr>
          <a:xfrm>
            <a:off x="461035" y="170122"/>
            <a:ext cx="8205261" cy="785553"/>
          </a:xfrm>
        </p:spPr>
        <p:txBody>
          <a:bodyPr/>
          <a:lstStyle/>
          <a:p>
            <a:r>
              <a:rPr lang="en-CA" dirty="0" err="1"/>
              <a:t>Docker</a:t>
            </a:r>
            <a:r>
              <a:rPr lang="en-CA" dirty="0"/>
              <a:t> Capability Model</a:t>
            </a: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94142" y="1379622"/>
            <a:ext cx="5598008" cy="4152498"/>
          </a:xfrm>
          <a:prstGeom prst="rect">
            <a:avLst/>
          </a:prstGeom>
        </p:spPr>
      </p:pic>
    </p:spTree>
    <p:extLst>
      <p:ext uri="{BB962C8B-B14F-4D97-AF65-F5344CB8AC3E}">
        <p14:creationId xmlns:p14="http://schemas.microsoft.com/office/powerpoint/2010/main" val="2715188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Reference Architecture with “best of breed” components </a:t>
            </a:r>
            <a:endParaRPr lang="en-US" dirty="0"/>
          </a:p>
        </p:txBody>
      </p:sp>
      <p:pic>
        <p:nvPicPr>
          <p:cNvPr id="4" name="Picture 3"/>
          <p:cNvPicPr>
            <a:picLocks noChangeAspect="1"/>
          </p:cNvPicPr>
          <p:nvPr/>
        </p:nvPicPr>
        <p:blipFill>
          <a:blip r:embed="rId2"/>
          <a:stretch>
            <a:fillRect/>
          </a:stretch>
        </p:blipFill>
        <p:spPr>
          <a:xfrm>
            <a:off x="2633313" y="2446986"/>
            <a:ext cx="6330380" cy="2991710"/>
          </a:xfrm>
          <a:prstGeom prst="rect">
            <a:avLst/>
          </a:prstGeom>
        </p:spPr>
      </p:pic>
      <p:sp>
        <p:nvSpPr>
          <p:cNvPr id="2" name="TextBox 1"/>
          <p:cNvSpPr txBox="1"/>
          <p:nvPr/>
        </p:nvSpPr>
        <p:spPr>
          <a:xfrm>
            <a:off x="218941" y="1339403"/>
            <a:ext cx="2369713" cy="4524315"/>
          </a:xfrm>
          <a:prstGeom prst="rect">
            <a:avLst/>
          </a:prstGeom>
          <a:noFill/>
        </p:spPr>
        <p:txBody>
          <a:bodyPr wrap="square" rtlCol="0">
            <a:spAutoFit/>
          </a:bodyPr>
          <a:lstStyle/>
          <a:p>
            <a:pPr marL="285750" indent="-285750">
              <a:buFont typeface="Arial" charset="0"/>
              <a:buChar char="•"/>
            </a:pPr>
            <a:r>
              <a:rPr lang="en-US" b="1" dirty="0" err="1" smtClean="0">
                <a:latin typeface="Calibri" charset="0"/>
                <a:ea typeface="Calibri" charset="0"/>
                <a:cs typeface="Calibri" charset="0"/>
              </a:rPr>
              <a:t>CoreOS</a:t>
            </a:r>
            <a:r>
              <a:rPr lang="en-US" dirty="0" smtClean="0">
                <a:latin typeface="Calibri" charset="0"/>
                <a:ea typeface="Calibri" charset="0"/>
                <a:cs typeface="Calibri" charset="0"/>
              </a:rPr>
              <a:t> as the host operating system</a:t>
            </a:r>
          </a:p>
          <a:p>
            <a:pPr marL="285750" indent="-285750">
              <a:buFont typeface="Arial" charset="0"/>
              <a:buChar char="•"/>
            </a:pPr>
            <a:r>
              <a:rPr lang="en-US" b="1" dirty="0" err="1" smtClean="0">
                <a:latin typeface="Calibri" charset="0"/>
                <a:ea typeface="Calibri" charset="0"/>
                <a:cs typeface="Calibri" charset="0"/>
              </a:rPr>
              <a:t>Kubernetes</a:t>
            </a:r>
            <a:r>
              <a:rPr lang="en-US" dirty="0" smtClean="0">
                <a:latin typeface="Calibri" charset="0"/>
                <a:ea typeface="Calibri" charset="0"/>
                <a:cs typeface="Calibri" charset="0"/>
              </a:rPr>
              <a:t> for cluster management and application deployment</a:t>
            </a:r>
          </a:p>
          <a:p>
            <a:pPr marL="285750" indent="-285750">
              <a:buFont typeface="Arial" charset="0"/>
              <a:buChar char="•"/>
            </a:pPr>
            <a:r>
              <a:rPr lang="en-US" b="1" dirty="0" smtClean="0">
                <a:latin typeface="Calibri" charset="0"/>
                <a:ea typeface="Calibri" charset="0"/>
                <a:cs typeface="Calibri" charset="0"/>
              </a:rPr>
              <a:t>ELK</a:t>
            </a:r>
            <a:r>
              <a:rPr lang="en-US" dirty="0" smtClean="0">
                <a:latin typeface="Calibri" charset="0"/>
                <a:ea typeface="Calibri" charset="0"/>
                <a:cs typeface="Calibri" charset="0"/>
              </a:rPr>
              <a:t> stack with </a:t>
            </a:r>
            <a:r>
              <a:rPr lang="en-US" b="1" dirty="0" err="1" smtClean="0">
                <a:latin typeface="Calibri" charset="0"/>
                <a:ea typeface="Calibri" charset="0"/>
                <a:cs typeface="Calibri" charset="0"/>
              </a:rPr>
              <a:t>logspout</a:t>
            </a:r>
            <a:r>
              <a:rPr lang="en-US" dirty="0" smtClean="0">
                <a:latin typeface="Calibri" charset="0"/>
                <a:ea typeface="Calibri" charset="0"/>
                <a:cs typeface="Calibri" charset="0"/>
              </a:rPr>
              <a:t> for log aggregation</a:t>
            </a:r>
          </a:p>
          <a:p>
            <a:pPr marL="285750" indent="-285750">
              <a:buFont typeface="Arial" charset="0"/>
              <a:buChar char="•"/>
            </a:pPr>
            <a:r>
              <a:rPr lang="en-US" b="1" dirty="0" err="1" smtClean="0">
                <a:latin typeface="Calibri" charset="0"/>
                <a:ea typeface="Calibri" charset="0"/>
                <a:cs typeface="Calibri" charset="0"/>
              </a:rPr>
              <a:t>cAdvisor</a:t>
            </a:r>
            <a:r>
              <a:rPr lang="en-US" dirty="0" smtClean="0">
                <a:latin typeface="Calibri" charset="0"/>
                <a:ea typeface="Calibri" charset="0"/>
                <a:cs typeface="Calibri" charset="0"/>
              </a:rPr>
              <a:t> for container metrics</a:t>
            </a:r>
          </a:p>
          <a:p>
            <a:pPr marL="285750" indent="-285750">
              <a:buFont typeface="Arial" charset="0"/>
              <a:buChar char="•"/>
            </a:pPr>
            <a:r>
              <a:rPr lang="en-US" b="1" dirty="0" smtClean="0">
                <a:latin typeface="Calibri" charset="0"/>
                <a:ea typeface="Calibri" charset="0"/>
                <a:cs typeface="Calibri" charset="0"/>
              </a:rPr>
              <a:t>Jenkins</a:t>
            </a:r>
            <a:r>
              <a:rPr lang="en-US" dirty="0" smtClean="0">
                <a:latin typeface="Calibri" charset="0"/>
                <a:ea typeface="Calibri" charset="0"/>
                <a:cs typeface="Calibri" charset="0"/>
              </a:rPr>
              <a:t> for container build</a:t>
            </a:r>
          </a:p>
          <a:p>
            <a:pPr marL="285750" indent="-285750">
              <a:buFont typeface="Arial" charset="0"/>
              <a:buChar char="•"/>
            </a:pPr>
            <a:r>
              <a:rPr lang="en-US" b="1" dirty="0" err="1" smtClean="0">
                <a:latin typeface="Calibri" charset="0"/>
                <a:ea typeface="Calibri" charset="0"/>
                <a:cs typeface="Calibri" charset="0"/>
              </a:rPr>
              <a:t>Docker</a:t>
            </a:r>
            <a:r>
              <a:rPr lang="en-US" b="1" dirty="0" smtClean="0">
                <a:latin typeface="Calibri" charset="0"/>
                <a:ea typeface="Calibri" charset="0"/>
                <a:cs typeface="Calibri" charset="0"/>
              </a:rPr>
              <a:t> registry</a:t>
            </a:r>
            <a:r>
              <a:rPr lang="en-US" dirty="0" smtClean="0">
                <a:latin typeface="Calibri" charset="0"/>
                <a:ea typeface="Calibri" charset="0"/>
                <a:cs typeface="Calibri" charset="0"/>
              </a:rPr>
              <a:t> for container storage</a:t>
            </a:r>
          </a:p>
        </p:txBody>
      </p:sp>
    </p:spTree>
    <p:extLst>
      <p:ext uri="{BB962C8B-B14F-4D97-AF65-F5344CB8AC3E}">
        <p14:creationId xmlns:p14="http://schemas.microsoft.com/office/powerpoint/2010/main" val="1529994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CA" dirty="0" smtClean="0"/>
              <a:t>Example – Best of breed</a:t>
            </a:r>
            <a:endParaRPr lang="en-CA" dirty="0"/>
          </a:p>
        </p:txBody>
      </p:sp>
      <p:pic>
        <p:nvPicPr>
          <p:cNvPr id="7" name="Picture 6"/>
          <p:cNvPicPr>
            <a:picLocks noChangeAspect="1"/>
          </p:cNvPicPr>
          <p:nvPr/>
        </p:nvPicPr>
        <p:blipFill rotWithShape="1">
          <a:blip r:embed="rId2"/>
          <a:srcRect r="17739"/>
          <a:stretch/>
        </p:blipFill>
        <p:spPr>
          <a:xfrm>
            <a:off x="3551302" y="1287888"/>
            <a:ext cx="5451029" cy="4049864"/>
          </a:xfrm>
          <a:prstGeom prst="rect">
            <a:avLst/>
          </a:prstGeom>
        </p:spPr>
      </p:pic>
      <p:sp>
        <p:nvSpPr>
          <p:cNvPr id="2" name="TextBox 1"/>
          <p:cNvSpPr txBox="1"/>
          <p:nvPr/>
        </p:nvSpPr>
        <p:spPr>
          <a:xfrm>
            <a:off x="461035" y="1390919"/>
            <a:ext cx="2874593" cy="1015663"/>
          </a:xfrm>
          <a:prstGeom prst="rect">
            <a:avLst/>
          </a:prstGeom>
          <a:noFill/>
        </p:spPr>
        <p:txBody>
          <a:bodyPr wrap="square" rtlCol="0">
            <a:spAutoFit/>
          </a:bodyPr>
          <a:lstStyle/>
          <a:p>
            <a:r>
              <a:rPr lang="en-US" sz="2000" dirty="0" smtClean="0">
                <a:latin typeface="Calibri" charset="0"/>
                <a:ea typeface="Calibri" charset="0"/>
                <a:cs typeface="Calibri" charset="0"/>
              </a:rPr>
              <a:t>Selecting best of “best of breed” addresses most capabilities, but not all</a:t>
            </a:r>
            <a:endParaRPr lang="en-US" sz="2000" dirty="0">
              <a:latin typeface="Calibri" charset="0"/>
              <a:ea typeface="Calibri" charset="0"/>
              <a:cs typeface="Calibri" charset="0"/>
            </a:endParaRPr>
          </a:p>
        </p:txBody>
      </p:sp>
    </p:spTree>
    <p:extLst>
      <p:ext uri="{BB962C8B-B14F-4D97-AF65-F5344CB8AC3E}">
        <p14:creationId xmlns:p14="http://schemas.microsoft.com/office/powerpoint/2010/main" val="953153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4711700" cy="647700"/>
          </a:xfrm>
        </p:spPr>
        <p:txBody>
          <a:bodyPr>
            <a:normAutofit/>
          </a:bodyPr>
          <a:lstStyle/>
          <a:p>
            <a:pPr marL="0" indent="0">
              <a:buNone/>
            </a:pPr>
            <a:r>
              <a:rPr lang="en-CA" sz="3200" b="1" dirty="0">
                <a:solidFill>
                  <a:srgbClr val="002266"/>
                </a:solidFill>
              </a:rPr>
              <a:t>What is </a:t>
            </a:r>
            <a:r>
              <a:rPr lang="en-CA" sz="3200" b="1" dirty="0" err="1">
                <a:solidFill>
                  <a:srgbClr val="002266"/>
                </a:solidFill>
              </a:rPr>
              <a:t>Docker</a:t>
            </a:r>
            <a:r>
              <a:rPr lang="en-CA" sz="3200" b="1" dirty="0" smtClean="0">
                <a:solidFill>
                  <a:srgbClr val="002266"/>
                </a:solidFill>
              </a:rPr>
              <a:t>?</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547691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6644454" cy="647700"/>
          </a:xfrm>
        </p:spPr>
        <p:txBody>
          <a:bodyPr>
            <a:normAutofit/>
          </a:bodyPr>
          <a:lstStyle/>
          <a:p>
            <a:pPr marL="0" indent="0">
              <a:buNone/>
            </a:pPr>
            <a:r>
              <a:rPr lang="en-CA" sz="3200" b="1" dirty="0" smtClean="0">
                <a:solidFill>
                  <a:srgbClr val="002266"/>
                </a:solidFill>
              </a:rPr>
              <a:t>The not-so-good</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3184233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sz="2800" dirty="0"/>
              <a:t>The </a:t>
            </a:r>
            <a:r>
              <a:rPr lang="en-US" sz="2800" dirty="0" err="1"/>
              <a:t>Docker</a:t>
            </a:r>
            <a:r>
              <a:rPr lang="en-US" sz="2800" dirty="0"/>
              <a:t> ecosystem is rapidly evolving and can be confusing for </a:t>
            </a:r>
            <a:r>
              <a:rPr lang="en-US" sz="2800" dirty="0" smtClean="0"/>
              <a:t>clients</a:t>
            </a:r>
            <a:r>
              <a:rPr lang="en-US" dirty="0" smtClean="0"/>
              <a:t>, and for us</a:t>
            </a:r>
          </a:p>
          <a:p>
            <a:r>
              <a:rPr lang="en-US" dirty="0" err="1" smtClean="0"/>
              <a:t>Docker</a:t>
            </a:r>
            <a:r>
              <a:rPr lang="en-US" dirty="0" smtClean="0"/>
              <a:t> </a:t>
            </a:r>
            <a:r>
              <a:rPr lang="en-US" dirty="0" err="1" smtClean="0"/>
              <a:t>Inc</a:t>
            </a:r>
            <a:r>
              <a:rPr lang="en-US" dirty="0" smtClean="0"/>
              <a:t> have reacted very slowly to plug some of the functionality gaps, e.g. networking only now being worked on, and products like Swarm are still in beta</a:t>
            </a:r>
          </a:p>
          <a:p>
            <a:r>
              <a:rPr lang="en-US" dirty="0" smtClean="0"/>
              <a:t>There’s no single platform/product/offering that provides all defined capabilities at the moment</a:t>
            </a:r>
          </a:p>
          <a:p>
            <a:r>
              <a:rPr lang="en-US" dirty="0" smtClean="0"/>
              <a:t>Very fine-grained container security via </a:t>
            </a:r>
            <a:r>
              <a:rPr lang="en-US" dirty="0" err="1" smtClean="0"/>
              <a:t>AppArmor</a:t>
            </a:r>
            <a:r>
              <a:rPr lang="en-US" dirty="0" smtClean="0"/>
              <a:t>/</a:t>
            </a:r>
            <a:r>
              <a:rPr lang="en-US" dirty="0" err="1" smtClean="0"/>
              <a:t>SELinux</a:t>
            </a:r>
            <a:r>
              <a:rPr lang="en-US" dirty="0" smtClean="0"/>
              <a:t> is still difficult</a:t>
            </a:r>
          </a:p>
          <a:p>
            <a:r>
              <a:rPr lang="en-US" dirty="0"/>
              <a:t>Limited internal references at </a:t>
            </a:r>
            <a:r>
              <a:rPr lang="en-US" dirty="0" smtClean="0"/>
              <a:t>Accenture</a:t>
            </a:r>
          </a:p>
          <a:p>
            <a:r>
              <a:rPr lang="en-US" dirty="0" err="1" smtClean="0"/>
              <a:t>Docker</a:t>
            </a:r>
            <a:r>
              <a:rPr lang="en-US" dirty="0" smtClean="0"/>
              <a:t> is still a small company</a:t>
            </a:r>
            <a:endParaRPr lang="en-US" dirty="0"/>
          </a:p>
        </p:txBody>
      </p:sp>
      <p:sp>
        <p:nvSpPr>
          <p:cNvPr id="3" name="Title 2"/>
          <p:cNvSpPr>
            <a:spLocks noGrp="1"/>
          </p:cNvSpPr>
          <p:nvPr>
            <p:ph type="title"/>
          </p:nvPr>
        </p:nvSpPr>
        <p:spPr/>
        <p:txBody>
          <a:bodyPr/>
          <a:lstStyle/>
          <a:p>
            <a:r>
              <a:rPr lang="en-US" dirty="0" smtClean="0"/>
              <a:t>The not-so-good</a:t>
            </a:r>
            <a:endParaRPr lang="en-US" dirty="0"/>
          </a:p>
        </p:txBody>
      </p:sp>
    </p:spTree>
    <p:extLst>
      <p:ext uri="{BB962C8B-B14F-4D97-AF65-F5344CB8AC3E}">
        <p14:creationId xmlns:p14="http://schemas.microsoft.com/office/powerpoint/2010/main" val="658981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6644454" cy="647700"/>
          </a:xfrm>
        </p:spPr>
        <p:txBody>
          <a:bodyPr>
            <a:normAutofit/>
          </a:bodyPr>
          <a:lstStyle/>
          <a:p>
            <a:pPr marL="0" indent="0">
              <a:buNone/>
            </a:pPr>
            <a:r>
              <a:rPr lang="en-CA" sz="3200" b="1" dirty="0" smtClean="0">
                <a:solidFill>
                  <a:srgbClr val="002266"/>
                </a:solidFill>
              </a:rPr>
              <a:t>Building good containers</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16606511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sz="2800" dirty="0" smtClean="0"/>
              <a:t>Smaller container size you have, </a:t>
            </a:r>
            <a:br>
              <a:rPr lang="en-US" sz="2800" dirty="0" smtClean="0"/>
            </a:br>
            <a:r>
              <a:rPr lang="en-US" sz="2800" dirty="0" smtClean="0"/>
              <a:t>more containers you can run</a:t>
            </a:r>
          </a:p>
          <a:p>
            <a:endParaRPr lang="en-US" sz="2800" dirty="0" smtClean="0"/>
          </a:p>
          <a:p>
            <a:r>
              <a:rPr lang="en-US" sz="2800" dirty="0" smtClean="0"/>
              <a:t>Avoid installing build tools</a:t>
            </a:r>
            <a:br>
              <a:rPr lang="en-US" sz="2800" dirty="0" smtClean="0"/>
            </a:br>
            <a:r>
              <a:rPr lang="en-US" sz="2400" i="1" dirty="0" smtClean="0"/>
              <a:t>(build tools and runtimes </a:t>
            </a:r>
            <a:br>
              <a:rPr lang="en-US" sz="2400" i="1" dirty="0" smtClean="0"/>
            </a:br>
            <a:r>
              <a:rPr lang="en-US" sz="2400" i="1" dirty="0" smtClean="0"/>
              <a:t>takes lot of space)</a:t>
            </a:r>
            <a:endParaRPr lang="en-US" sz="2400" i="1" dirty="0"/>
          </a:p>
          <a:p>
            <a:endParaRPr lang="en-US" sz="2800" dirty="0"/>
          </a:p>
          <a:p>
            <a:r>
              <a:rPr lang="en-US" sz="2800" dirty="0" smtClean="0"/>
              <a:t>Always clean up </a:t>
            </a:r>
            <a:br>
              <a:rPr lang="en-US" sz="2800" dirty="0" smtClean="0"/>
            </a:br>
            <a:r>
              <a:rPr lang="en-US" sz="2400" i="1" dirty="0" smtClean="0"/>
              <a:t>(don’t leave files </a:t>
            </a:r>
            <a:r>
              <a:rPr lang="en-US" sz="2400" i="1" dirty="0" err="1" smtClean="0"/>
              <a:t>intemp</a:t>
            </a:r>
            <a:r>
              <a:rPr lang="en-US" sz="2400" i="1" dirty="0" smtClean="0"/>
              <a:t> directories, package cache)</a:t>
            </a:r>
          </a:p>
          <a:p>
            <a:endParaRPr lang="en-US" sz="2800" dirty="0"/>
          </a:p>
          <a:p>
            <a:endParaRPr lang="en-US" sz="2800" dirty="0" smtClean="0"/>
          </a:p>
          <a:p>
            <a:endParaRPr lang="en-US" sz="2800" dirty="0"/>
          </a:p>
          <a:p>
            <a:endParaRPr lang="en-US" sz="2800" dirty="0" smtClean="0"/>
          </a:p>
          <a:p>
            <a:endParaRPr lang="en-US" dirty="0"/>
          </a:p>
        </p:txBody>
      </p:sp>
      <p:sp>
        <p:nvSpPr>
          <p:cNvPr id="3" name="Title 2"/>
          <p:cNvSpPr>
            <a:spLocks noGrp="1"/>
          </p:cNvSpPr>
          <p:nvPr>
            <p:ph type="title"/>
          </p:nvPr>
        </p:nvSpPr>
        <p:spPr/>
        <p:txBody>
          <a:bodyPr/>
          <a:lstStyle/>
          <a:p>
            <a:r>
              <a:rPr lang="en-US" dirty="0" smtClean="0"/>
              <a:t>Think small, think micro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9716368"/>
              </p:ext>
            </p:extLst>
          </p:nvPr>
        </p:nvGraphicFramePr>
        <p:xfrm>
          <a:off x="5283200" y="2119086"/>
          <a:ext cx="3149600" cy="2251256"/>
        </p:xfrm>
        <a:graphic>
          <a:graphicData uri="http://schemas.openxmlformats.org/drawingml/2006/table">
            <a:tbl>
              <a:tblPr firstRow="1" bandRow="1">
                <a:tableStyleId>{793D81CF-94F2-401A-BA57-92F5A7B2D0C5}</a:tableStyleId>
              </a:tblPr>
              <a:tblGrid>
                <a:gridCol w="1770742"/>
                <a:gridCol w="1378858"/>
              </a:tblGrid>
              <a:tr h="397056">
                <a:tc>
                  <a:txBody>
                    <a:bodyPr/>
                    <a:lstStyle/>
                    <a:p>
                      <a:r>
                        <a:rPr lang="en-US" dirty="0" smtClean="0"/>
                        <a:t>Base Images</a:t>
                      </a:r>
                      <a:endParaRPr lang="en-US" dirty="0"/>
                    </a:p>
                  </a:txBody>
                  <a:tcPr/>
                </a:tc>
                <a:tc>
                  <a:txBody>
                    <a:bodyPr/>
                    <a:lstStyle/>
                    <a:p>
                      <a:r>
                        <a:rPr lang="en-US" dirty="0" smtClean="0"/>
                        <a:t>Size (MB)</a:t>
                      </a:r>
                      <a:endParaRPr lang="en-US" dirty="0"/>
                    </a:p>
                  </a:txBody>
                  <a:tcPr/>
                </a:tc>
              </a:tr>
              <a:tr h="370840">
                <a:tc>
                  <a:txBody>
                    <a:bodyPr/>
                    <a:lstStyle/>
                    <a:p>
                      <a:r>
                        <a:rPr lang="en-US" dirty="0" smtClean="0"/>
                        <a:t>fedora:21</a:t>
                      </a:r>
                      <a:endParaRPr lang="en-US" dirty="0"/>
                    </a:p>
                  </a:txBody>
                  <a:tcPr/>
                </a:tc>
                <a:tc>
                  <a:txBody>
                    <a:bodyPr/>
                    <a:lstStyle/>
                    <a:p>
                      <a:r>
                        <a:rPr lang="en-US" dirty="0" smtClean="0"/>
                        <a:t>233</a:t>
                      </a:r>
                      <a:endParaRPr lang="en-US" dirty="0"/>
                    </a:p>
                  </a:txBody>
                  <a:tcPr/>
                </a:tc>
              </a:tr>
              <a:tr h="370840">
                <a:tc>
                  <a:txBody>
                    <a:bodyPr/>
                    <a:lstStyle/>
                    <a:p>
                      <a:r>
                        <a:rPr lang="en-US" dirty="0" smtClean="0"/>
                        <a:t>centos</a:t>
                      </a:r>
                      <a:endParaRPr lang="en-US" dirty="0"/>
                    </a:p>
                  </a:txBody>
                  <a:tcPr/>
                </a:tc>
                <a:tc>
                  <a:txBody>
                    <a:bodyPr/>
                    <a:lstStyle/>
                    <a:p>
                      <a:r>
                        <a:rPr lang="en-US" dirty="0" smtClean="0"/>
                        <a:t>215</a:t>
                      </a:r>
                      <a:endParaRPr lang="en-US" dirty="0"/>
                    </a:p>
                  </a:txBody>
                  <a:tcPr/>
                </a:tc>
              </a:tr>
              <a:tr h="370840">
                <a:tc>
                  <a:txBody>
                    <a:bodyPr/>
                    <a:lstStyle/>
                    <a:p>
                      <a:r>
                        <a:rPr lang="en-US" dirty="0" smtClean="0"/>
                        <a:t>ubuntu:14.04</a:t>
                      </a:r>
                      <a:endParaRPr lang="en-US" dirty="0"/>
                    </a:p>
                  </a:txBody>
                  <a:tcPr/>
                </a:tc>
                <a:tc>
                  <a:txBody>
                    <a:bodyPr/>
                    <a:lstStyle/>
                    <a:p>
                      <a:r>
                        <a:rPr lang="en-US" dirty="0" smtClean="0"/>
                        <a:t>188</a:t>
                      </a:r>
                      <a:endParaRPr lang="en-US" dirty="0"/>
                    </a:p>
                  </a:txBody>
                  <a:tcPr/>
                </a:tc>
              </a:tr>
              <a:tr h="370840">
                <a:tc>
                  <a:txBody>
                    <a:bodyPr/>
                    <a:lstStyle/>
                    <a:p>
                      <a:r>
                        <a:rPr lang="en-US" dirty="0" smtClean="0"/>
                        <a:t>debian:7.8</a:t>
                      </a:r>
                      <a:endParaRPr lang="en-US" dirty="0"/>
                    </a:p>
                  </a:txBody>
                  <a:tcPr/>
                </a:tc>
                <a:tc>
                  <a:txBody>
                    <a:bodyPr/>
                    <a:lstStyle/>
                    <a:p>
                      <a:r>
                        <a:rPr lang="en-US" dirty="0" smtClean="0"/>
                        <a:t>78</a:t>
                      </a:r>
                      <a:endParaRPr lang="en-US" dirty="0"/>
                    </a:p>
                  </a:txBody>
                  <a:tcPr/>
                </a:tc>
              </a:tr>
              <a:tr h="370840">
                <a:tc>
                  <a:txBody>
                    <a:bodyPr/>
                    <a:lstStyle/>
                    <a:p>
                      <a:r>
                        <a:rPr lang="en-US" dirty="0" err="1" smtClean="0"/>
                        <a:t>busybox</a:t>
                      </a:r>
                      <a:endParaRPr lang="en-US" dirty="0"/>
                    </a:p>
                  </a:txBody>
                  <a:tcPr/>
                </a:tc>
                <a:tc>
                  <a:txBody>
                    <a:bodyPr/>
                    <a:lstStyle/>
                    <a:p>
                      <a:r>
                        <a:rPr lang="en-US" dirty="0" smtClean="0"/>
                        <a:t>2.5</a:t>
                      </a:r>
                      <a:endParaRPr lang="en-US" dirty="0"/>
                    </a:p>
                  </a:txBody>
                  <a:tcPr/>
                </a:tc>
              </a:tr>
            </a:tbl>
          </a:graphicData>
        </a:graphic>
      </p:graphicFrame>
    </p:spTree>
    <p:extLst>
      <p:ext uri="{BB962C8B-B14F-4D97-AF65-F5344CB8AC3E}">
        <p14:creationId xmlns:p14="http://schemas.microsoft.com/office/powerpoint/2010/main" val="1269405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sz="2800" dirty="0" smtClean="0"/>
              <a:t>Move user data into data-only container</a:t>
            </a:r>
          </a:p>
          <a:p>
            <a:endParaRPr lang="en-US" sz="2800" dirty="0" smtClean="0"/>
          </a:p>
          <a:p>
            <a:endParaRPr lang="en-US" sz="2800" dirty="0"/>
          </a:p>
          <a:p>
            <a:endParaRPr lang="en-US" sz="2800" dirty="0"/>
          </a:p>
          <a:p>
            <a:endParaRPr lang="en-US" dirty="0" smtClean="0"/>
          </a:p>
          <a:p>
            <a:r>
              <a:rPr lang="en-US" dirty="0" smtClean="0"/>
              <a:t>BEWARE: you cannot make snapshots of volumes</a:t>
            </a:r>
            <a:br>
              <a:rPr lang="en-US" dirty="0" smtClean="0"/>
            </a:br>
            <a:r>
              <a:rPr lang="en-US" dirty="0" smtClean="0"/>
              <a:t>(you cannot use </a:t>
            </a:r>
            <a:r>
              <a:rPr lang="en-US" dirty="0" err="1" smtClean="0"/>
              <a:t>Docker</a:t>
            </a:r>
            <a:r>
              <a:rPr lang="en-US" dirty="0" smtClean="0"/>
              <a:t> registry for user data backups)</a:t>
            </a:r>
          </a:p>
          <a:p>
            <a:r>
              <a:rPr lang="en-US" dirty="0" smtClean="0"/>
              <a:t>Volumes </a:t>
            </a:r>
            <a:r>
              <a:rPr lang="en-US" dirty="0"/>
              <a:t>can be used as ephemeral </a:t>
            </a:r>
            <a:r>
              <a:rPr lang="en-US" dirty="0" smtClean="0"/>
              <a:t>disk for containers</a:t>
            </a:r>
            <a:endParaRPr lang="en-US" dirty="0"/>
          </a:p>
        </p:txBody>
      </p:sp>
      <p:sp>
        <p:nvSpPr>
          <p:cNvPr id="3" name="Title 2"/>
          <p:cNvSpPr>
            <a:spLocks noGrp="1"/>
          </p:cNvSpPr>
          <p:nvPr>
            <p:ph type="title"/>
          </p:nvPr>
        </p:nvSpPr>
        <p:spPr/>
        <p:txBody>
          <a:bodyPr/>
          <a:lstStyle/>
          <a:p>
            <a:r>
              <a:rPr lang="en-US" dirty="0" smtClean="0"/>
              <a:t>Data only containers</a:t>
            </a:r>
            <a:endParaRPr lang="en-US" dirty="0"/>
          </a:p>
        </p:txBody>
      </p:sp>
      <p:sp>
        <p:nvSpPr>
          <p:cNvPr id="7" name="Rounded Rectangle 6"/>
          <p:cNvSpPr/>
          <p:nvPr/>
        </p:nvSpPr>
        <p:spPr>
          <a:xfrm>
            <a:off x="5243491" y="2256971"/>
            <a:ext cx="2928051" cy="1262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user-data</a:t>
            </a:r>
          </a:p>
          <a:p>
            <a:pPr algn="ctr"/>
            <a:endParaRPr lang="en-US" dirty="0" smtClean="0"/>
          </a:p>
          <a:p>
            <a:r>
              <a:rPr lang="en-US" sz="1600" dirty="0" smtClean="0">
                <a:latin typeface="Consolas" panose="020B0609020204030204" pitchFamily="49" charset="0"/>
                <a:cs typeface="Consolas" panose="020B0609020204030204" pitchFamily="49" charset="0"/>
              </a:rPr>
              <a:t>FROM     scratch</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VOLUME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/lib/</a:t>
            </a:r>
            <a:r>
              <a:rPr lang="en-US" sz="1600" dirty="0" err="1">
                <a:latin typeface="Consolas" panose="020B0609020204030204" pitchFamily="49" charset="0"/>
                <a:cs typeface="Consolas" panose="020B0609020204030204" pitchFamily="49" charset="0"/>
              </a:rPr>
              <a:t>mysql</a:t>
            </a:r>
            <a:endParaRPr lang="en-US" sz="1600" dirty="0">
              <a:latin typeface="Consolas" panose="020B0609020204030204" pitchFamily="49" charset="0"/>
              <a:cs typeface="Consolas" panose="020B0609020204030204" pitchFamily="49" charset="0"/>
            </a:endParaRPr>
          </a:p>
        </p:txBody>
      </p:sp>
      <p:sp>
        <p:nvSpPr>
          <p:cNvPr id="10" name="Rounded Rectangle 9"/>
          <p:cNvSpPr/>
          <p:nvPr/>
        </p:nvSpPr>
        <p:spPr>
          <a:xfrm>
            <a:off x="653349" y="2256971"/>
            <a:ext cx="2928051" cy="1262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d</a:t>
            </a:r>
            <a:r>
              <a:rPr lang="en-US" dirty="0" err="1" smtClean="0"/>
              <a:t>b</a:t>
            </a:r>
            <a:r>
              <a:rPr lang="en-US" dirty="0" smtClean="0"/>
              <a:t>-container</a:t>
            </a:r>
          </a:p>
          <a:p>
            <a:pPr algn="ctr"/>
            <a:endParaRPr lang="en-US" dirty="0" smtClean="0"/>
          </a:p>
          <a:p>
            <a:r>
              <a:rPr lang="en-US" sz="1600" dirty="0" smtClean="0">
                <a:latin typeface="Consolas" panose="020B0609020204030204" pitchFamily="49" charset="0"/>
                <a:cs typeface="Consolas" panose="020B0609020204030204" pitchFamily="49" charset="0"/>
              </a:rPr>
              <a:t>FROM     </a:t>
            </a:r>
            <a:r>
              <a:rPr lang="en-US" sz="1600" dirty="0" err="1" smtClean="0">
                <a:latin typeface="Consolas" panose="020B0609020204030204" pitchFamily="49" charset="0"/>
                <a:cs typeface="Consolas" panose="020B0609020204030204" pitchFamily="49" charset="0"/>
              </a:rPr>
              <a:t>mysql</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EXPOSE   3306</a:t>
            </a:r>
            <a:endParaRPr lang="en-US" sz="1600" dirty="0">
              <a:latin typeface="Consolas" panose="020B0609020204030204" pitchFamily="49" charset="0"/>
              <a:cs typeface="Consolas" panose="020B0609020204030204" pitchFamily="49" charset="0"/>
            </a:endParaRPr>
          </a:p>
        </p:txBody>
      </p:sp>
      <p:cxnSp>
        <p:nvCxnSpPr>
          <p:cNvPr id="12" name="Straight Arrow Connector 11"/>
          <p:cNvCxnSpPr>
            <a:stCxn id="10" idx="3"/>
          </p:cNvCxnSpPr>
          <p:nvPr/>
        </p:nvCxnSpPr>
        <p:spPr>
          <a:xfrm>
            <a:off x="3581400" y="2888342"/>
            <a:ext cx="16620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3621203" y="2965841"/>
            <a:ext cx="1582484" cy="369332"/>
          </a:xfrm>
          <a:prstGeom prst="rect">
            <a:avLst/>
          </a:prstGeom>
          <a:noFill/>
        </p:spPr>
        <p:txBody>
          <a:bodyPr wrap="none" rtlCol="0">
            <a:spAutoFit/>
          </a:bodyPr>
          <a:lstStyle/>
          <a:p>
            <a:r>
              <a:rPr lang="en-US" dirty="0" smtClean="0"/>
              <a:t>volumes-from</a:t>
            </a:r>
            <a:endParaRPr lang="en-US" dirty="0"/>
          </a:p>
        </p:txBody>
      </p:sp>
    </p:spTree>
    <p:extLst>
      <p:ext uri="{BB962C8B-B14F-4D97-AF65-F5344CB8AC3E}">
        <p14:creationId xmlns:p14="http://schemas.microsoft.com/office/powerpoint/2010/main" val="2523217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sz="2800" dirty="0" smtClean="0"/>
              <a:t>Tag version numbers</a:t>
            </a:r>
          </a:p>
          <a:p>
            <a:endParaRPr lang="en-US" sz="2800" dirty="0" smtClean="0"/>
          </a:p>
          <a:p>
            <a:r>
              <a:rPr lang="en-US" sz="2800" dirty="0" smtClean="0"/>
              <a:t>Use environment variables to customize container</a:t>
            </a:r>
          </a:p>
          <a:p>
            <a:endParaRPr lang="en-US" sz="2800" dirty="0"/>
          </a:p>
          <a:p>
            <a:r>
              <a:rPr lang="en-US" sz="2800" dirty="0" smtClean="0"/>
              <a:t>Use builder containers to keep build artifacts outside</a:t>
            </a:r>
          </a:p>
          <a:p>
            <a:endParaRPr lang="en-US" sz="2800" dirty="0"/>
          </a:p>
          <a:p>
            <a:r>
              <a:rPr lang="en-US" sz="2800" dirty="0" smtClean="0"/>
              <a:t>Use private </a:t>
            </a:r>
            <a:r>
              <a:rPr lang="en-US" sz="2800" dirty="0" err="1"/>
              <a:t>D</a:t>
            </a:r>
            <a:r>
              <a:rPr lang="en-US" sz="2800" dirty="0" err="1" smtClean="0"/>
              <a:t>ocker</a:t>
            </a:r>
            <a:r>
              <a:rPr lang="en-US" sz="2800" dirty="0" smtClean="0"/>
              <a:t> registry</a:t>
            </a:r>
          </a:p>
          <a:p>
            <a:endParaRPr lang="en-US" dirty="0"/>
          </a:p>
        </p:txBody>
      </p:sp>
      <p:sp>
        <p:nvSpPr>
          <p:cNvPr id="3" name="Title 2"/>
          <p:cNvSpPr>
            <a:spLocks noGrp="1"/>
          </p:cNvSpPr>
          <p:nvPr>
            <p:ph type="title"/>
          </p:nvPr>
        </p:nvSpPr>
        <p:spPr/>
        <p:txBody>
          <a:bodyPr/>
          <a:lstStyle/>
          <a:p>
            <a:r>
              <a:rPr lang="en-US" dirty="0" smtClean="0"/>
              <a:t>Best practices</a:t>
            </a:r>
            <a:endParaRPr lang="en-US" dirty="0"/>
          </a:p>
        </p:txBody>
      </p:sp>
    </p:spTree>
    <p:extLst>
      <p:ext uri="{BB962C8B-B14F-4D97-AF65-F5344CB8AC3E}">
        <p14:creationId xmlns:p14="http://schemas.microsoft.com/office/powerpoint/2010/main" val="3165804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6644454" cy="647700"/>
          </a:xfrm>
        </p:spPr>
        <p:txBody>
          <a:bodyPr>
            <a:normAutofit/>
          </a:bodyPr>
          <a:lstStyle/>
          <a:p>
            <a:pPr marL="0" indent="0">
              <a:buNone/>
            </a:pPr>
            <a:r>
              <a:rPr lang="en-CA" sz="3200" b="1" dirty="0" smtClean="0">
                <a:solidFill>
                  <a:srgbClr val="002266"/>
                </a:solidFill>
              </a:rPr>
              <a:t>What is Accenture doing?</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26387690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Accenture doing about </a:t>
            </a:r>
            <a:r>
              <a:rPr lang="en-US" dirty="0" err="1" smtClean="0"/>
              <a:t>Docker</a:t>
            </a:r>
            <a:r>
              <a:rPr lang="en-US" dirty="0" smtClean="0"/>
              <a:t>?</a:t>
            </a:r>
            <a:endParaRPr lang="en-US" dirty="0"/>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6674" y="3885545"/>
            <a:ext cx="2854079" cy="1655393"/>
          </a:xfrm>
          <a:prstGeom prst="rect">
            <a:avLst/>
          </a:prstGeom>
        </p:spPr>
      </p:pic>
      <p:sp>
        <p:nvSpPr>
          <p:cNvPr id="18" name="TextBox 17"/>
          <p:cNvSpPr txBox="1"/>
          <p:nvPr/>
        </p:nvSpPr>
        <p:spPr>
          <a:xfrm>
            <a:off x="395288" y="5942835"/>
            <a:ext cx="8196137" cy="646330"/>
          </a:xfrm>
          <a:prstGeom prst="rect">
            <a:avLst/>
          </a:prstGeom>
          <a:noFill/>
        </p:spPr>
        <p:txBody>
          <a:bodyPr wrap="square" rtlCol="0">
            <a:spAutoFit/>
          </a:bodyPr>
          <a:lstStyle/>
          <a:p>
            <a:pPr algn="ctr"/>
            <a:r>
              <a:rPr lang="en-US" dirty="0" err="1" smtClean="0">
                <a:solidFill>
                  <a:srgbClr val="000000"/>
                </a:solidFill>
              </a:rPr>
              <a:t>Docker</a:t>
            </a:r>
            <a:r>
              <a:rPr lang="en-US" dirty="0" smtClean="0">
                <a:solidFill>
                  <a:srgbClr val="000000"/>
                </a:solidFill>
              </a:rPr>
              <a:t> at CA&amp;PS Community of Practice</a:t>
            </a:r>
          </a:p>
          <a:p>
            <a:pPr algn="ctr"/>
            <a:r>
              <a:rPr lang="en-US" b="1" dirty="0" smtClean="0">
                <a:solidFill>
                  <a:srgbClr val="000000"/>
                </a:solidFill>
                <a:hlinkClick r:id="rId3"/>
              </a:rPr>
              <a:t>http://go.accenture.com/docker</a:t>
            </a:r>
            <a:r>
              <a:rPr lang="en-US" b="1" dirty="0" smtClean="0">
                <a:solidFill>
                  <a:srgbClr val="000000"/>
                </a:solidFill>
              </a:rPr>
              <a:t> </a:t>
            </a:r>
          </a:p>
        </p:txBody>
      </p:sp>
      <p:pic>
        <p:nvPicPr>
          <p:cNvPr id="24" name="Picture 2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0630" y="1413508"/>
            <a:ext cx="2700123" cy="1600991"/>
          </a:xfrm>
          <a:prstGeom prst="rect">
            <a:avLst/>
          </a:prstGeom>
        </p:spPr>
      </p:pic>
      <p:sp>
        <p:nvSpPr>
          <p:cNvPr id="25" name="TextBox 24"/>
          <p:cNvSpPr txBox="1"/>
          <p:nvPr/>
        </p:nvSpPr>
        <p:spPr>
          <a:xfrm>
            <a:off x="526674" y="5540937"/>
            <a:ext cx="2854079" cy="307777"/>
          </a:xfrm>
          <a:prstGeom prst="rect">
            <a:avLst/>
          </a:prstGeom>
          <a:noFill/>
        </p:spPr>
        <p:txBody>
          <a:bodyPr wrap="square" rtlCol="0">
            <a:spAutoFit/>
          </a:bodyPr>
          <a:lstStyle/>
          <a:p>
            <a:pPr algn="ctr"/>
            <a:r>
              <a:rPr lang="en-US" sz="1400" b="1" dirty="0" smtClean="0">
                <a:solidFill>
                  <a:srgbClr val="000000"/>
                </a:solidFill>
              </a:rPr>
              <a:t>Capability Model</a:t>
            </a:r>
          </a:p>
        </p:txBody>
      </p:sp>
      <p:sp>
        <p:nvSpPr>
          <p:cNvPr id="26" name="TextBox 25"/>
          <p:cNvSpPr txBox="1"/>
          <p:nvPr/>
        </p:nvSpPr>
        <p:spPr>
          <a:xfrm>
            <a:off x="625638" y="3014499"/>
            <a:ext cx="2854079" cy="307777"/>
          </a:xfrm>
          <a:prstGeom prst="rect">
            <a:avLst/>
          </a:prstGeom>
          <a:noFill/>
        </p:spPr>
        <p:txBody>
          <a:bodyPr wrap="square" rtlCol="0">
            <a:spAutoFit/>
          </a:bodyPr>
          <a:lstStyle/>
          <a:p>
            <a:pPr algn="ctr"/>
            <a:r>
              <a:rPr lang="en-US" sz="1400" b="1" dirty="0" smtClean="0">
                <a:solidFill>
                  <a:srgbClr val="000000"/>
                </a:solidFill>
              </a:rPr>
              <a:t>Docker POV</a:t>
            </a:r>
          </a:p>
        </p:txBody>
      </p:sp>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07467" y="3837193"/>
            <a:ext cx="3605080" cy="1703745"/>
          </a:xfrm>
          <a:prstGeom prst="rect">
            <a:avLst/>
          </a:prstGeom>
        </p:spPr>
      </p:pic>
      <p:sp>
        <p:nvSpPr>
          <p:cNvPr id="28" name="TextBox 27"/>
          <p:cNvSpPr txBox="1"/>
          <p:nvPr/>
        </p:nvSpPr>
        <p:spPr>
          <a:xfrm>
            <a:off x="5217208" y="5540937"/>
            <a:ext cx="2854079" cy="307777"/>
          </a:xfrm>
          <a:prstGeom prst="rect">
            <a:avLst/>
          </a:prstGeom>
          <a:noFill/>
        </p:spPr>
        <p:txBody>
          <a:bodyPr wrap="square" rtlCol="0">
            <a:spAutoFit/>
          </a:bodyPr>
          <a:lstStyle/>
          <a:p>
            <a:pPr algn="ctr"/>
            <a:r>
              <a:rPr lang="en-US" sz="1400" b="1" dirty="0" smtClean="0">
                <a:solidFill>
                  <a:srgbClr val="000000"/>
                </a:solidFill>
              </a:rPr>
              <a:t>Reference Architectures</a:t>
            </a:r>
          </a:p>
        </p:txBody>
      </p:sp>
      <p:grpSp>
        <p:nvGrpSpPr>
          <p:cNvPr id="29" name="Group 28"/>
          <p:cNvGrpSpPr/>
          <p:nvPr/>
        </p:nvGrpSpPr>
        <p:grpSpPr>
          <a:xfrm>
            <a:off x="5217208" y="1449534"/>
            <a:ext cx="2930415" cy="2166354"/>
            <a:chOff x="5220072" y="3090192"/>
            <a:chExt cx="2592288" cy="1417408"/>
          </a:xfrm>
        </p:grpSpPr>
        <p:pic>
          <p:nvPicPr>
            <p:cNvPr id="30" name="Picture 29" descr="Screen Clippi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868686" y="3090192"/>
              <a:ext cx="1295060" cy="1147410"/>
            </a:xfrm>
            <a:prstGeom prst="rect">
              <a:avLst/>
            </a:prstGeom>
          </p:spPr>
        </p:pic>
        <p:sp>
          <p:nvSpPr>
            <p:cNvPr id="31" name="TextBox 30"/>
            <p:cNvSpPr txBox="1"/>
            <p:nvPr/>
          </p:nvSpPr>
          <p:spPr>
            <a:xfrm>
              <a:off x="5220072" y="4326364"/>
              <a:ext cx="2592288" cy="181236"/>
            </a:xfrm>
            <a:prstGeom prst="rect">
              <a:avLst/>
            </a:prstGeom>
            <a:noFill/>
          </p:spPr>
          <p:txBody>
            <a:bodyPr wrap="square" rtlCol="0">
              <a:spAutoFit/>
            </a:bodyPr>
            <a:lstStyle/>
            <a:p>
              <a:pPr algn="ctr"/>
              <a:r>
                <a:rPr lang="en-US" sz="1200" b="1" dirty="0" err="1" smtClean="0">
                  <a:solidFill>
                    <a:sysClr val="windowText" lastClr="000000"/>
                  </a:solidFill>
                </a:rPr>
                <a:t>Docker</a:t>
              </a:r>
              <a:r>
                <a:rPr lang="en-US" sz="1200" b="1" dirty="0" smtClean="0">
                  <a:solidFill>
                    <a:sysClr val="windowText" lastClr="000000"/>
                  </a:solidFill>
                </a:rPr>
                <a:t> patterns &amp; Implementations</a:t>
              </a:r>
            </a:p>
          </p:txBody>
        </p:sp>
      </p:grpSp>
    </p:spTree>
    <p:extLst>
      <p:ext uri="{BB962C8B-B14F-4D97-AF65-F5344CB8AC3E}">
        <p14:creationId xmlns:p14="http://schemas.microsoft.com/office/powerpoint/2010/main" val="3711568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smtClean="0"/>
              <a:t>Docker</a:t>
            </a:r>
            <a:r>
              <a:rPr lang="en-US" dirty="0" smtClean="0"/>
              <a:t> blueprint and </a:t>
            </a:r>
            <a:r>
              <a:rPr lang="en-US" dirty="0" err="1" smtClean="0"/>
              <a:t>DevOps</a:t>
            </a:r>
            <a:r>
              <a:rPr lang="en-US" dirty="0" smtClean="0"/>
              <a:t> Model Office (which heavily leverages </a:t>
            </a:r>
            <a:r>
              <a:rPr lang="en-US" dirty="0" err="1" smtClean="0"/>
              <a:t>Docker</a:t>
            </a:r>
            <a:r>
              <a:rPr lang="en-US" dirty="0" smtClean="0"/>
              <a:t>) will be available on ACP during April 2015</a:t>
            </a:r>
          </a:p>
          <a:p>
            <a:r>
              <a:rPr lang="en-US" dirty="0" err="1" smtClean="0"/>
              <a:t>Docker</a:t>
            </a:r>
            <a:r>
              <a:rPr lang="en-US" dirty="0" smtClean="0"/>
              <a:t> as a Service available as beta on ACP in late Summer 2015</a:t>
            </a:r>
            <a:endParaRPr lang="en-US" dirty="0"/>
          </a:p>
        </p:txBody>
      </p:sp>
      <p:sp>
        <p:nvSpPr>
          <p:cNvPr id="3" name="Title 2"/>
          <p:cNvSpPr>
            <a:spLocks noGrp="1"/>
          </p:cNvSpPr>
          <p:nvPr>
            <p:ph type="title"/>
          </p:nvPr>
        </p:nvSpPr>
        <p:spPr/>
        <p:txBody>
          <a:bodyPr/>
          <a:lstStyle/>
          <a:p>
            <a:r>
              <a:rPr lang="en-US" dirty="0" err="1" smtClean="0"/>
              <a:t>Docker</a:t>
            </a:r>
            <a:r>
              <a:rPr lang="en-US" dirty="0" smtClean="0"/>
              <a:t> on the Accenture Cloud Platform</a:t>
            </a:r>
            <a:endParaRPr lang="en-US" dirty="0"/>
          </a:p>
        </p:txBody>
      </p:sp>
    </p:spTree>
    <p:extLst>
      <p:ext uri="{BB962C8B-B14F-4D97-AF65-F5344CB8AC3E}">
        <p14:creationId xmlns:p14="http://schemas.microsoft.com/office/powerpoint/2010/main" val="1443555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Several Accenture projects are either POC-</a:t>
            </a:r>
            <a:r>
              <a:rPr lang="en-US" dirty="0" err="1" smtClean="0"/>
              <a:t>ing</a:t>
            </a:r>
            <a:r>
              <a:rPr lang="en-US" dirty="0" smtClean="0"/>
              <a:t> or in non-production mode with </a:t>
            </a:r>
            <a:r>
              <a:rPr lang="en-US" dirty="0" err="1" smtClean="0"/>
              <a:t>Docker</a:t>
            </a:r>
            <a:endParaRPr lang="en-US" dirty="0" smtClean="0"/>
          </a:p>
          <a:p>
            <a:r>
              <a:rPr lang="en-US" dirty="0" smtClean="0"/>
              <a:t>ATA Emerging Technologies, CA&amp;PS and </a:t>
            </a:r>
            <a:r>
              <a:rPr lang="en-US" dirty="0" err="1" smtClean="0"/>
              <a:t>DevOps</a:t>
            </a:r>
            <a:r>
              <a:rPr lang="en-US" dirty="0" smtClean="0"/>
              <a:t> have resources with hands-on experience, and are currently training more resources</a:t>
            </a:r>
          </a:p>
          <a:p>
            <a:r>
              <a:rPr lang="en-US" dirty="0" smtClean="0"/>
              <a:t>Mutual NDA in place with </a:t>
            </a:r>
            <a:r>
              <a:rPr lang="en-US" dirty="0" err="1" smtClean="0"/>
              <a:t>Docker</a:t>
            </a:r>
            <a:r>
              <a:rPr lang="en-US" dirty="0" smtClean="0"/>
              <a:t>, with the possibility to use </a:t>
            </a:r>
            <a:r>
              <a:rPr lang="en-US" dirty="0" err="1" smtClean="0"/>
              <a:t>Docker</a:t>
            </a:r>
            <a:r>
              <a:rPr lang="en-US" dirty="0" smtClean="0"/>
              <a:t> for architecture reviews, SME support or joint delivery</a:t>
            </a:r>
          </a:p>
          <a:p>
            <a:endParaRPr lang="en-US" dirty="0"/>
          </a:p>
        </p:txBody>
      </p:sp>
      <p:sp>
        <p:nvSpPr>
          <p:cNvPr id="3" name="Title 2"/>
          <p:cNvSpPr>
            <a:spLocks noGrp="1"/>
          </p:cNvSpPr>
          <p:nvPr>
            <p:ph type="title"/>
          </p:nvPr>
        </p:nvSpPr>
        <p:spPr/>
        <p:txBody>
          <a:bodyPr/>
          <a:lstStyle/>
          <a:p>
            <a:r>
              <a:rPr lang="en-US" dirty="0" smtClean="0"/>
              <a:t>Experience and References</a:t>
            </a:r>
            <a:endParaRPr lang="en-US" dirty="0"/>
          </a:p>
        </p:txBody>
      </p:sp>
    </p:spTree>
    <p:extLst>
      <p:ext uri="{BB962C8B-B14F-4D97-AF65-F5344CB8AC3E}">
        <p14:creationId xmlns:p14="http://schemas.microsoft.com/office/powerpoint/2010/main" val="97273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57201" y="1381125"/>
            <a:ext cx="8228012" cy="1510931"/>
          </a:xfrm>
        </p:spPr>
        <p:txBody>
          <a:bodyPr>
            <a:normAutofit fontScale="85000" lnSpcReduction="10000"/>
          </a:bodyPr>
          <a:lstStyle/>
          <a:p>
            <a:pPr marL="0" indent="0">
              <a:buNone/>
            </a:pPr>
            <a:r>
              <a:rPr lang="en-US" sz="2800" b="1" dirty="0" err="1">
                <a:solidFill>
                  <a:srgbClr val="408FCD"/>
                </a:solidFill>
              </a:rPr>
              <a:t>Docker</a:t>
            </a:r>
            <a:r>
              <a:rPr lang="en-US" sz="2800" b="1" dirty="0">
                <a:solidFill>
                  <a:srgbClr val="408FCD"/>
                </a:solidFill>
              </a:rPr>
              <a:t> allows one to easily create lightweight, portable, self-sufficient containers from any application which can run on </a:t>
            </a:r>
            <a:r>
              <a:rPr lang="en-US" sz="2800" b="1" dirty="0" smtClean="0">
                <a:solidFill>
                  <a:srgbClr val="408FCD"/>
                </a:solidFill>
              </a:rPr>
              <a:t>Linux </a:t>
            </a:r>
            <a:r>
              <a:rPr lang="en-US" sz="2800" b="1" dirty="0">
                <a:solidFill>
                  <a:srgbClr val="408FCD"/>
                </a:solidFill>
              </a:rPr>
              <a:t>kernel, and which are independent of hardware, language, framework, packaging system and hosting </a:t>
            </a:r>
            <a:r>
              <a:rPr lang="en-US" sz="2800" b="1" dirty="0" smtClean="0">
                <a:solidFill>
                  <a:srgbClr val="408FCD"/>
                </a:solidFill>
              </a:rPr>
              <a:t>provider</a:t>
            </a:r>
            <a:endParaRPr lang="en-CA" sz="2800" b="1" dirty="0">
              <a:solidFill>
                <a:srgbClr val="408FCD"/>
              </a:solidFill>
            </a:endParaRPr>
          </a:p>
        </p:txBody>
      </p:sp>
      <p:sp>
        <p:nvSpPr>
          <p:cNvPr id="4" name="Title 3"/>
          <p:cNvSpPr>
            <a:spLocks noGrp="1"/>
          </p:cNvSpPr>
          <p:nvPr>
            <p:ph type="title"/>
          </p:nvPr>
        </p:nvSpPr>
        <p:spPr/>
        <p:txBody>
          <a:bodyPr/>
          <a:lstStyle/>
          <a:p>
            <a:r>
              <a:rPr lang="en-CA" dirty="0"/>
              <a:t>What is </a:t>
            </a:r>
            <a:r>
              <a:rPr lang="en-CA" dirty="0" err="1"/>
              <a:t>Docker</a:t>
            </a:r>
            <a:r>
              <a:rPr lang="en-CA" dirty="0"/>
              <a:t>?</a:t>
            </a:r>
          </a:p>
        </p:txBody>
      </p:sp>
      <p:pic>
        <p:nvPicPr>
          <p:cNvPr id="7" name="Picture 6"/>
          <p:cNvPicPr>
            <a:picLocks noChangeAspect="1"/>
          </p:cNvPicPr>
          <p:nvPr/>
        </p:nvPicPr>
        <p:blipFill>
          <a:blip r:embed="rId2"/>
          <a:stretch>
            <a:fillRect/>
          </a:stretch>
        </p:blipFill>
        <p:spPr>
          <a:xfrm>
            <a:off x="637953" y="3253559"/>
            <a:ext cx="1308100" cy="1295400"/>
          </a:xfrm>
          <a:prstGeom prst="rect">
            <a:avLst/>
          </a:prstGeom>
        </p:spPr>
      </p:pic>
      <p:sp>
        <p:nvSpPr>
          <p:cNvPr id="8" name="TextBox 7"/>
          <p:cNvSpPr txBox="1"/>
          <p:nvPr/>
        </p:nvSpPr>
        <p:spPr>
          <a:xfrm>
            <a:off x="726554" y="4727206"/>
            <a:ext cx="1378689" cy="461665"/>
          </a:xfrm>
          <a:prstGeom prst="rect">
            <a:avLst/>
          </a:prstGeom>
          <a:noFill/>
        </p:spPr>
        <p:txBody>
          <a:bodyPr wrap="square" rtlCol="0">
            <a:spAutoFit/>
          </a:bodyPr>
          <a:lstStyle/>
          <a:p>
            <a:pPr algn="ctr"/>
            <a:r>
              <a:rPr lang="en-US" sz="2400" b="1" dirty="0" smtClean="0"/>
              <a:t>Build</a:t>
            </a:r>
            <a:endParaRPr lang="en-US" sz="2400" b="1" dirty="0"/>
          </a:p>
        </p:txBody>
      </p:sp>
      <p:pic>
        <p:nvPicPr>
          <p:cNvPr id="9" name="Picture 8"/>
          <p:cNvPicPr>
            <a:picLocks noChangeAspect="1"/>
          </p:cNvPicPr>
          <p:nvPr/>
        </p:nvPicPr>
        <p:blipFill>
          <a:blip r:embed="rId3"/>
          <a:stretch>
            <a:fillRect/>
          </a:stretch>
        </p:blipFill>
        <p:spPr>
          <a:xfrm>
            <a:off x="3533553" y="3438156"/>
            <a:ext cx="1612900" cy="1117600"/>
          </a:xfrm>
          <a:prstGeom prst="rect">
            <a:avLst/>
          </a:prstGeom>
        </p:spPr>
      </p:pic>
      <p:sp>
        <p:nvSpPr>
          <p:cNvPr id="10" name="TextBox 9"/>
          <p:cNvSpPr txBox="1"/>
          <p:nvPr/>
        </p:nvSpPr>
        <p:spPr>
          <a:xfrm>
            <a:off x="3685953" y="4727206"/>
            <a:ext cx="1143000" cy="461665"/>
          </a:xfrm>
          <a:prstGeom prst="rect">
            <a:avLst/>
          </a:prstGeom>
          <a:noFill/>
        </p:spPr>
        <p:txBody>
          <a:bodyPr wrap="square" rtlCol="0">
            <a:spAutoFit/>
          </a:bodyPr>
          <a:lstStyle/>
          <a:p>
            <a:pPr algn="ctr"/>
            <a:r>
              <a:rPr lang="en-US" sz="2400" b="1" dirty="0" smtClean="0"/>
              <a:t>Ship</a:t>
            </a:r>
            <a:endParaRPr lang="en-US" sz="2400" b="1" dirty="0"/>
          </a:p>
        </p:txBody>
      </p:sp>
      <p:pic>
        <p:nvPicPr>
          <p:cNvPr id="11" name="Picture 10"/>
          <p:cNvPicPr>
            <a:picLocks noChangeAspect="1"/>
          </p:cNvPicPr>
          <p:nvPr/>
        </p:nvPicPr>
        <p:blipFill rotWithShape="1">
          <a:blip r:embed="rId4"/>
          <a:srcRect l="14416"/>
          <a:stretch/>
        </p:blipFill>
        <p:spPr>
          <a:xfrm>
            <a:off x="6810153" y="3317506"/>
            <a:ext cx="1586895" cy="1358900"/>
          </a:xfrm>
          <a:prstGeom prst="rect">
            <a:avLst/>
          </a:prstGeom>
        </p:spPr>
      </p:pic>
      <p:sp>
        <p:nvSpPr>
          <p:cNvPr id="12" name="TextBox 11"/>
          <p:cNvSpPr txBox="1"/>
          <p:nvPr/>
        </p:nvSpPr>
        <p:spPr>
          <a:xfrm>
            <a:off x="7038753" y="4727206"/>
            <a:ext cx="1143000" cy="461665"/>
          </a:xfrm>
          <a:prstGeom prst="rect">
            <a:avLst/>
          </a:prstGeom>
          <a:noFill/>
        </p:spPr>
        <p:txBody>
          <a:bodyPr wrap="square" rtlCol="0">
            <a:spAutoFit/>
          </a:bodyPr>
          <a:lstStyle/>
          <a:p>
            <a:pPr algn="ctr"/>
            <a:r>
              <a:rPr lang="en-US" sz="2400" b="1" dirty="0" smtClean="0"/>
              <a:t>Run</a:t>
            </a:r>
            <a:endParaRPr lang="en-US" sz="2400" b="1" dirty="0"/>
          </a:p>
        </p:txBody>
      </p:sp>
      <p:sp>
        <p:nvSpPr>
          <p:cNvPr id="13" name="Right Arrow 12"/>
          <p:cNvSpPr/>
          <p:nvPr/>
        </p:nvSpPr>
        <p:spPr>
          <a:xfrm>
            <a:off x="2314353" y="3806456"/>
            <a:ext cx="1066800" cy="381000"/>
          </a:xfrm>
          <a:prstGeom prst="rightArrow">
            <a:avLst/>
          </a:prstGeom>
          <a:solidFill>
            <a:srgbClr val="408FC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ight Arrow 13"/>
          <p:cNvSpPr/>
          <p:nvPr/>
        </p:nvSpPr>
        <p:spPr>
          <a:xfrm>
            <a:off x="5514753" y="3806456"/>
            <a:ext cx="1066800" cy="381000"/>
          </a:xfrm>
          <a:prstGeom prst="rightArrow">
            <a:avLst/>
          </a:prstGeom>
          <a:solidFill>
            <a:srgbClr val="408FC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71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6644454" cy="647700"/>
          </a:xfrm>
        </p:spPr>
        <p:txBody>
          <a:bodyPr>
            <a:normAutofit/>
          </a:bodyPr>
          <a:lstStyle/>
          <a:p>
            <a:pPr marL="0" indent="0">
              <a:buNone/>
            </a:pPr>
            <a:r>
              <a:rPr lang="en-CA" sz="3200" b="1" dirty="0" smtClean="0">
                <a:solidFill>
                  <a:srgbClr val="002266"/>
                </a:solidFill>
              </a:rPr>
              <a:t>Conclusion</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86876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10" name="Rectangle 9"/>
          <p:cNvSpPr/>
          <p:nvPr/>
        </p:nvSpPr>
        <p:spPr>
          <a:xfrm>
            <a:off x="328412" y="1194553"/>
            <a:ext cx="8337884" cy="4935791"/>
          </a:xfrm>
          <a:prstGeom prst="rect">
            <a:avLst/>
          </a:prstGeom>
        </p:spPr>
        <p:txBody>
          <a:bodyPr wrap="square">
            <a:normAutofit fontScale="92500" lnSpcReduction="20000"/>
          </a:bodyPr>
          <a:lstStyle/>
          <a:p>
            <a:r>
              <a:rPr lang="en-US" sz="2800" b="1" dirty="0" err="1" smtClean="0">
                <a:solidFill>
                  <a:srgbClr val="408FCD"/>
                </a:solidFill>
                <a:latin typeface="Calibri" charset="0"/>
                <a:ea typeface="Calibri" charset="0"/>
                <a:cs typeface="Calibri" charset="0"/>
              </a:rPr>
              <a:t>Docker</a:t>
            </a:r>
            <a:r>
              <a:rPr lang="en-US" sz="2800" b="1" dirty="0" smtClean="0">
                <a:solidFill>
                  <a:srgbClr val="408FCD"/>
                </a:solidFill>
                <a:latin typeface="Calibri" charset="0"/>
                <a:ea typeface="Calibri" charset="0"/>
                <a:cs typeface="Calibri" charset="0"/>
              </a:rPr>
              <a:t> as a container engine is ready for production workloads, and should be considered as the preferred deployment target for new applications</a:t>
            </a:r>
          </a:p>
          <a:p>
            <a:endParaRPr lang="en-US" sz="2800" b="1" dirty="0" smtClean="0">
              <a:solidFill>
                <a:srgbClr val="408FCD"/>
              </a:solidFill>
              <a:latin typeface="Calibri" charset="0"/>
              <a:ea typeface="Calibri" charset="0"/>
              <a:cs typeface="Calibri" charset="0"/>
            </a:endParaRPr>
          </a:p>
          <a:p>
            <a:pPr marL="457200" indent="-457200">
              <a:buFont typeface="Arial" charset="0"/>
              <a:buChar char="•"/>
            </a:pPr>
            <a:r>
              <a:rPr lang="en-US" sz="2800" dirty="0" smtClean="0">
                <a:latin typeface="Calibri" charset="0"/>
                <a:ea typeface="Calibri" charset="0"/>
                <a:cs typeface="Calibri" charset="0"/>
              </a:rPr>
              <a:t>Can greatly simplify Continuous Integration and Deployment, optimize infrastructure usage, and generally make it easier to build applications out of smaller building blocks that can run on any infrastructure</a:t>
            </a:r>
          </a:p>
          <a:p>
            <a:pPr marL="457200" indent="-457200">
              <a:buFont typeface="Arial" charset="0"/>
              <a:buChar char="•"/>
            </a:pPr>
            <a:endParaRPr lang="en-US" sz="2800" dirty="0" smtClean="0">
              <a:latin typeface="Calibri" charset="0"/>
              <a:ea typeface="Calibri" charset="0"/>
              <a:cs typeface="Calibri" charset="0"/>
            </a:endParaRPr>
          </a:p>
          <a:p>
            <a:pPr marL="457200" indent="-457200">
              <a:buFont typeface="Arial" charset="0"/>
              <a:buChar char="•"/>
            </a:pPr>
            <a:r>
              <a:rPr lang="en-US" sz="2800" dirty="0" smtClean="0">
                <a:latin typeface="Calibri" charset="0"/>
                <a:ea typeface="Calibri" charset="0"/>
                <a:cs typeface="Calibri" charset="0"/>
              </a:rPr>
              <a:t>There are some capability gaps that clients can currently fill with a combination of third party components, or wait for </a:t>
            </a:r>
            <a:r>
              <a:rPr lang="en-US" sz="2800" dirty="0" err="1" smtClean="0">
                <a:latin typeface="Calibri" charset="0"/>
                <a:ea typeface="Calibri" charset="0"/>
                <a:cs typeface="Calibri" charset="0"/>
              </a:rPr>
              <a:t>Docker</a:t>
            </a:r>
            <a:r>
              <a:rPr lang="en-US" sz="2800" dirty="0" smtClean="0">
                <a:latin typeface="Calibri" charset="0"/>
                <a:ea typeface="Calibri" charset="0"/>
                <a:cs typeface="Calibri" charset="0"/>
              </a:rPr>
              <a:t> to address</a:t>
            </a:r>
          </a:p>
          <a:p>
            <a:pPr marL="457200" indent="-457200">
              <a:buFont typeface="Arial" charset="0"/>
              <a:buChar char="•"/>
            </a:pPr>
            <a:endParaRPr lang="en-US" sz="2800" dirty="0" smtClean="0">
              <a:latin typeface="Calibri" charset="0"/>
              <a:ea typeface="Calibri" charset="0"/>
              <a:cs typeface="Calibri" charset="0"/>
            </a:endParaRPr>
          </a:p>
          <a:p>
            <a:pPr marL="457200" indent="-457200">
              <a:buFont typeface="Arial" charset="0"/>
              <a:buChar char="•"/>
            </a:pPr>
            <a:r>
              <a:rPr lang="en-US" sz="2800" dirty="0" smtClean="0">
                <a:latin typeface="Calibri" charset="0"/>
                <a:ea typeface="Calibri" charset="0"/>
                <a:cs typeface="Calibri" charset="0"/>
              </a:rPr>
              <a:t>We expect many of the </a:t>
            </a:r>
            <a:r>
              <a:rPr lang="en-US" sz="2800" dirty="0" err="1" smtClean="0">
                <a:latin typeface="Calibri" charset="0"/>
                <a:ea typeface="Calibri" charset="0"/>
                <a:cs typeface="Calibri" charset="0"/>
              </a:rPr>
              <a:t>PaaS</a:t>
            </a:r>
            <a:r>
              <a:rPr lang="en-US" sz="2800" dirty="0" smtClean="0">
                <a:latin typeface="Calibri" charset="0"/>
                <a:ea typeface="Calibri" charset="0"/>
                <a:cs typeface="Calibri" charset="0"/>
              </a:rPr>
              <a:t> vendors to converge towards </a:t>
            </a:r>
            <a:r>
              <a:rPr lang="en-US" sz="2800" dirty="0" err="1" smtClean="0">
                <a:latin typeface="Calibri" charset="0"/>
                <a:ea typeface="Calibri" charset="0"/>
                <a:cs typeface="Calibri" charset="0"/>
              </a:rPr>
              <a:t>Docker</a:t>
            </a:r>
            <a:r>
              <a:rPr lang="en-US" sz="2800" dirty="0" smtClean="0">
                <a:latin typeface="Calibri" charset="0"/>
                <a:ea typeface="Calibri" charset="0"/>
                <a:cs typeface="Calibri" charset="0"/>
              </a:rPr>
              <a:t>-based or </a:t>
            </a:r>
            <a:r>
              <a:rPr lang="en-US" sz="2800" dirty="0" err="1" smtClean="0">
                <a:latin typeface="Calibri" charset="0"/>
                <a:ea typeface="Calibri" charset="0"/>
                <a:cs typeface="Calibri" charset="0"/>
              </a:rPr>
              <a:t>Docker</a:t>
            </a:r>
            <a:r>
              <a:rPr lang="en-US" sz="2800" dirty="0" smtClean="0">
                <a:latin typeface="Calibri" charset="0"/>
                <a:ea typeface="Calibri" charset="0"/>
                <a:cs typeface="Calibri" charset="0"/>
              </a:rPr>
              <a:t>-enabled solutions</a:t>
            </a:r>
            <a:endParaRPr lang="en-US" sz="2800" dirty="0">
              <a:latin typeface="Calibri" charset="0"/>
              <a:ea typeface="Calibri" charset="0"/>
              <a:cs typeface="Calibri" charset="0"/>
            </a:endParaRPr>
          </a:p>
        </p:txBody>
      </p:sp>
    </p:spTree>
    <p:extLst>
      <p:ext uri="{BB962C8B-B14F-4D97-AF65-F5344CB8AC3E}">
        <p14:creationId xmlns:p14="http://schemas.microsoft.com/office/powerpoint/2010/main" val="1524009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pSp>
        <p:nvGrpSpPr>
          <p:cNvPr id="59" name="Group 58"/>
          <p:cNvGrpSpPr/>
          <p:nvPr/>
        </p:nvGrpSpPr>
        <p:grpSpPr>
          <a:xfrm>
            <a:off x="2282745" y="1638063"/>
            <a:ext cx="6223301" cy="4805267"/>
            <a:chOff x="2282745" y="1638063"/>
            <a:chExt cx="6223301" cy="4805267"/>
          </a:xfrm>
        </p:grpSpPr>
        <p:sp>
          <p:nvSpPr>
            <p:cNvPr id="28" name="Triangle 27"/>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8" name="Group 57"/>
            <p:cNvGrpSpPr/>
            <p:nvPr/>
          </p:nvGrpSpPr>
          <p:grpSpPr>
            <a:xfrm>
              <a:off x="3636844" y="2118277"/>
              <a:ext cx="3515100" cy="4154823"/>
              <a:chOff x="3636844" y="2118277"/>
              <a:chExt cx="3515100" cy="4154823"/>
            </a:xfrm>
          </p:grpSpPr>
          <p:sp>
            <p:nvSpPr>
              <p:cNvPr id="50" name="Rounded Rectangle 49"/>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smtClean="0"/>
                  <a:t>Workflow</a:t>
                </a:r>
                <a:endParaRPr lang="en-US" dirty="0"/>
              </a:p>
            </p:txBody>
          </p:sp>
          <p:sp>
            <p:nvSpPr>
              <p:cNvPr id="51" name="Rounded Rectangle 50"/>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smtClean="0"/>
                  <a:t>Orchestration</a:t>
                </a:r>
                <a:endParaRPr lang="en-US" dirty="0"/>
              </a:p>
            </p:txBody>
          </p:sp>
          <p:sp>
            <p:nvSpPr>
              <p:cNvPr id="52" name="Rounded Rectangle 51"/>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smtClean="0"/>
                  <a:t>Clustering</a:t>
                </a:r>
                <a:endParaRPr lang="en-US" dirty="0"/>
              </a:p>
            </p:txBody>
          </p:sp>
          <p:sp>
            <p:nvSpPr>
              <p:cNvPr id="54" name="Rounded Rectangle 53"/>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smtClean="0"/>
                  <a:t>Container Engine</a:t>
                </a:r>
                <a:endParaRPr lang="en-US" dirty="0"/>
              </a:p>
            </p:txBody>
          </p:sp>
          <p:sp>
            <p:nvSpPr>
              <p:cNvPr id="55" name="Rounded Rectangle 54"/>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smtClean="0"/>
                  <a:t>Operating System</a:t>
                </a:r>
                <a:endParaRPr lang="en-US" dirty="0"/>
              </a:p>
            </p:txBody>
          </p:sp>
          <p:sp>
            <p:nvSpPr>
              <p:cNvPr id="56" name="Rounded Rectangle 55"/>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smtClean="0"/>
                  <a:t>Virtual Machines</a:t>
                </a:r>
                <a:endParaRPr lang="en-US" dirty="0"/>
              </a:p>
            </p:txBody>
          </p:sp>
          <p:sp>
            <p:nvSpPr>
              <p:cNvPr id="57" name="Rounded Rectangle 56"/>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smtClean="0"/>
                  <a:t>Physical Machines</a:t>
                </a:r>
                <a:endParaRPr lang="en-US" dirty="0"/>
              </a:p>
            </p:txBody>
          </p:sp>
        </p:grpSp>
      </p:grpSp>
      <p:grpSp>
        <p:nvGrpSpPr>
          <p:cNvPr id="70" name="Group 69"/>
          <p:cNvGrpSpPr/>
          <p:nvPr/>
        </p:nvGrpSpPr>
        <p:grpSpPr>
          <a:xfrm>
            <a:off x="7543611" y="62799"/>
            <a:ext cx="1485502" cy="1094368"/>
            <a:chOff x="2282745" y="1638063"/>
            <a:chExt cx="6223301" cy="4805267"/>
          </a:xfrm>
        </p:grpSpPr>
        <p:sp>
          <p:nvSpPr>
            <p:cNvPr id="71" name="Triangle 70"/>
            <p:cNvSpPr/>
            <p:nvPr/>
          </p:nvSpPr>
          <p:spPr>
            <a:xfrm>
              <a:off x="2282745" y="1638063"/>
              <a:ext cx="6223301" cy="48052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nvGrpSpPr>
            <p:cNvPr id="72" name="Group 71"/>
            <p:cNvGrpSpPr/>
            <p:nvPr/>
          </p:nvGrpSpPr>
          <p:grpSpPr>
            <a:xfrm>
              <a:off x="3636844" y="2118277"/>
              <a:ext cx="3515100" cy="4154823"/>
              <a:chOff x="3636844" y="2118277"/>
              <a:chExt cx="3515100" cy="4154823"/>
            </a:xfrm>
          </p:grpSpPr>
          <p:sp>
            <p:nvSpPr>
              <p:cNvPr id="73" name="Rounded Rectangle 72"/>
              <p:cNvSpPr/>
              <p:nvPr/>
            </p:nvSpPr>
            <p:spPr>
              <a:xfrm>
                <a:off x="3636849" y="2118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Workflow</a:t>
                </a:r>
                <a:endParaRPr lang="en-US" sz="500" dirty="0"/>
              </a:p>
            </p:txBody>
          </p:sp>
          <p:sp>
            <p:nvSpPr>
              <p:cNvPr id="74" name="Rounded Rectangle 73"/>
              <p:cNvSpPr/>
              <p:nvPr/>
            </p:nvSpPr>
            <p:spPr>
              <a:xfrm>
                <a:off x="3636847" y="2736277"/>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Orchestration</a:t>
                </a:r>
                <a:endParaRPr lang="en-US" sz="500" dirty="0"/>
              </a:p>
            </p:txBody>
          </p:sp>
          <p:sp>
            <p:nvSpPr>
              <p:cNvPr id="75" name="Rounded Rectangle 74"/>
              <p:cNvSpPr/>
              <p:nvPr/>
            </p:nvSpPr>
            <p:spPr>
              <a:xfrm>
                <a:off x="3636847" y="3341751"/>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Clustering</a:t>
                </a:r>
                <a:endParaRPr lang="en-US" sz="500" dirty="0"/>
              </a:p>
            </p:txBody>
          </p:sp>
          <p:sp>
            <p:nvSpPr>
              <p:cNvPr id="76" name="Rounded Rectangle 75"/>
              <p:cNvSpPr/>
              <p:nvPr/>
            </p:nvSpPr>
            <p:spPr>
              <a:xfrm>
                <a:off x="3636846" y="395617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Container Engine</a:t>
                </a:r>
                <a:endParaRPr lang="en-US" sz="500" dirty="0"/>
              </a:p>
            </p:txBody>
          </p:sp>
          <p:sp>
            <p:nvSpPr>
              <p:cNvPr id="77" name="Rounded Rectangle 76"/>
              <p:cNvSpPr/>
              <p:nvPr/>
            </p:nvSpPr>
            <p:spPr>
              <a:xfrm>
                <a:off x="3636845" y="455768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smtClean="0"/>
                  <a:t>Operating System</a:t>
                </a:r>
                <a:endParaRPr lang="en-US" sz="500" dirty="0"/>
              </a:p>
            </p:txBody>
          </p:sp>
          <p:sp>
            <p:nvSpPr>
              <p:cNvPr id="78" name="Rounded Rectangle 77"/>
              <p:cNvSpPr/>
              <p:nvPr/>
            </p:nvSpPr>
            <p:spPr>
              <a:xfrm>
                <a:off x="3636844" y="5161344"/>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Virtual Machines</a:t>
                </a:r>
              </a:p>
            </p:txBody>
          </p:sp>
          <p:sp>
            <p:nvSpPr>
              <p:cNvPr id="79" name="Rounded Rectangle 78"/>
              <p:cNvSpPr/>
              <p:nvPr/>
            </p:nvSpPr>
            <p:spPr>
              <a:xfrm>
                <a:off x="3636844" y="5762849"/>
                <a:ext cx="3515095" cy="510251"/>
              </a:xfrm>
              <a:prstGeom prst="roundRect">
                <a:avLst/>
              </a:prstGeom>
              <a:ln>
                <a:solidFill>
                  <a:schemeClr val="bg1">
                    <a:lumMod val="6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sz="500" dirty="0"/>
                  <a:t>Physical Machines</a:t>
                </a:r>
              </a:p>
            </p:txBody>
          </p:sp>
        </p:grpSp>
      </p:grpSp>
    </p:spTree>
    <p:extLst>
      <p:ext uri="{BB962C8B-B14F-4D97-AF65-F5344CB8AC3E}">
        <p14:creationId xmlns:p14="http://schemas.microsoft.com/office/powerpoint/2010/main" val="461152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Types</a:t>
            </a:r>
            <a:endParaRPr lang="en-US" dirty="0"/>
          </a:p>
        </p:txBody>
      </p:sp>
      <p:sp>
        <p:nvSpPr>
          <p:cNvPr id="16" name="TextBox 15"/>
          <p:cNvSpPr txBox="1"/>
          <p:nvPr/>
        </p:nvSpPr>
        <p:spPr>
          <a:xfrm>
            <a:off x="366836" y="2060848"/>
            <a:ext cx="1656184" cy="261610"/>
          </a:xfrm>
          <a:prstGeom prst="rect">
            <a:avLst/>
          </a:prstGeom>
          <a:noFill/>
        </p:spPr>
        <p:txBody>
          <a:bodyPr wrap="square" rtlCol="0">
            <a:spAutoFit/>
          </a:bodyPr>
          <a:lstStyle/>
          <a:p>
            <a:pPr algn="ctr"/>
            <a:r>
              <a:rPr lang="en-US" sz="1050" b="1" dirty="0"/>
              <a:t>Type 1 Hypervisor</a:t>
            </a:r>
          </a:p>
        </p:txBody>
      </p:sp>
      <p:sp>
        <p:nvSpPr>
          <p:cNvPr id="17" name="TextBox 16"/>
          <p:cNvSpPr txBox="1"/>
          <p:nvPr/>
        </p:nvSpPr>
        <p:spPr>
          <a:xfrm>
            <a:off x="2123728" y="2068105"/>
            <a:ext cx="1656184" cy="261610"/>
          </a:xfrm>
          <a:prstGeom prst="rect">
            <a:avLst/>
          </a:prstGeom>
          <a:noFill/>
        </p:spPr>
        <p:txBody>
          <a:bodyPr wrap="square" rtlCol="0">
            <a:spAutoFit/>
          </a:bodyPr>
          <a:lstStyle/>
          <a:p>
            <a:pPr algn="ctr"/>
            <a:r>
              <a:rPr lang="en-US" sz="1050" b="1" dirty="0"/>
              <a:t>Type 2 Hypervisor</a:t>
            </a:r>
          </a:p>
        </p:txBody>
      </p:sp>
      <p:sp>
        <p:nvSpPr>
          <p:cNvPr id="18" name="TextBox 17"/>
          <p:cNvSpPr txBox="1"/>
          <p:nvPr/>
        </p:nvSpPr>
        <p:spPr>
          <a:xfrm>
            <a:off x="3779912" y="2068105"/>
            <a:ext cx="1656184" cy="415498"/>
          </a:xfrm>
          <a:prstGeom prst="rect">
            <a:avLst/>
          </a:prstGeom>
          <a:noFill/>
        </p:spPr>
        <p:txBody>
          <a:bodyPr wrap="square" rtlCol="0">
            <a:spAutoFit/>
          </a:bodyPr>
          <a:lstStyle/>
          <a:p>
            <a:pPr algn="ctr"/>
            <a:r>
              <a:rPr lang="en-US" sz="1050" b="1" dirty="0"/>
              <a:t>OS-level virtualization</a:t>
            </a:r>
          </a:p>
          <a:p>
            <a:pPr algn="ctr"/>
            <a:r>
              <a:rPr lang="en-US" sz="1050" b="1" dirty="0"/>
              <a:t>(“containers”)</a:t>
            </a:r>
          </a:p>
        </p:txBody>
      </p:sp>
      <p:sp>
        <p:nvSpPr>
          <p:cNvPr id="19" name="TextBox 18"/>
          <p:cNvSpPr txBox="1"/>
          <p:nvPr/>
        </p:nvSpPr>
        <p:spPr>
          <a:xfrm>
            <a:off x="5493368" y="2092730"/>
            <a:ext cx="1656184" cy="253916"/>
          </a:xfrm>
          <a:prstGeom prst="rect">
            <a:avLst/>
          </a:prstGeom>
          <a:noFill/>
        </p:spPr>
        <p:txBody>
          <a:bodyPr wrap="square" rtlCol="0">
            <a:spAutoFit/>
          </a:bodyPr>
          <a:lstStyle/>
          <a:p>
            <a:pPr algn="ctr"/>
            <a:r>
              <a:rPr lang="en-US" sz="1050" b="1" dirty="0"/>
              <a:t>Desktop virtualization</a:t>
            </a:r>
          </a:p>
        </p:txBody>
      </p:sp>
      <p:sp>
        <p:nvSpPr>
          <p:cNvPr id="20" name="TextBox 19"/>
          <p:cNvSpPr txBox="1"/>
          <p:nvPr/>
        </p:nvSpPr>
        <p:spPr>
          <a:xfrm>
            <a:off x="7243092" y="2100167"/>
            <a:ext cx="1656184" cy="415498"/>
          </a:xfrm>
          <a:prstGeom prst="rect">
            <a:avLst/>
          </a:prstGeom>
          <a:noFill/>
        </p:spPr>
        <p:txBody>
          <a:bodyPr wrap="square" rtlCol="0">
            <a:spAutoFit/>
          </a:bodyPr>
          <a:lstStyle/>
          <a:p>
            <a:pPr algn="ctr"/>
            <a:r>
              <a:rPr lang="en-US" sz="1050" b="1" dirty="0"/>
              <a:t>Application virtualization</a:t>
            </a:r>
          </a:p>
        </p:txBody>
      </p:sp>
      <p:sp>
        <p:nvSpPr>
          <p:cNvPr id="11" name="Rectangle 10"/>
          <p:cNvSpPr/>
          <p:nvPr/>
        </p:nvSpPr>
        <p:spPr bwMode="auto">
          <a:xfrm>
            <a:off x="474848" y="3517890"/>
            <a:ext cx="1440160" cy="239534"/>
          </a:xfrm>
          <a:prstGeom prst="rect">
            <a:avLst/>
          </a:prstGeom>
          <a:solidFill>
            <a:schemeClr val="tx1">
              <a:lumMod val="85000"/>
              <a:lumOff val="1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Hardware</a:t>
            </a:r>
            <a:endParaRPr lang="en-US" sz="900" dirty="0">
              <a:solidFill>
                <a:schemeClr val="bg1"/>
              </a:solidFill>
              <a:latin typeface="Arial" charset="0"/>
            </a:endParaRPr>
          </a:p>
        </p:txBody>
      </p:sp>
      <p:sp>
        <p:nvSpPr>
          <p:cNvPr id="13" name="Rectangle 12"/>
          <p:cNvSpPr/>
          <p:nvPr/>
        </p:nvSpPr>
        <p:spPr bwMode="auto">
          <a:xfrm>
            <a:off x="474848" y="3301865"/>
            <a:ext cx="1440160" cy="239534"/>
          </a:xfrm>
          <a:prstGeom prst="rect">
            <a:avLst/>
          </a:prstGeom>
          <a:solidFill>
            <a:schemeClr val="bg1">
              <a:lumMod val="5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Hypervisor</a:t>
            </a:r>
            <a:endParaRPr lang="en-US" sz="900" dirty="0">
              <a:solidFill>
                <a:schemeClr val="bg1"/>
              </a:solidFill>
              <a:latin typeface="Arial" charset="0"/>
            </a:endParaRPr>
          </a:p>
        </p:txBody>
      </p:sp>
      <p:sp>
        <p:nvSpPr>
          <p:cNvPr id="14" name="Rectangle 13"/>
          <p:cNvSpPr/>
          <p:nvPr/>
        </p:nvSpPr>
        <p:spPr bwMode="auto">
          <a:xfrm>
            <a:off x="522853" y="3012355"/>
            <a:ext cx="624069" cy="239534"/>
          </a:xfrm>
          <a:prstGeom prst="rect">
            <a:avLst/>
          </a:prstGeom>
          <a:solidFill>
            <a:schemeClr val="accent3">
              <a:lumMod val="60000"/>
              <a:lumOff val="4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Guest</a:t>
            </a:r>
            <a:r>
              <a:rPr lang="es-ES_tradnl" sz="900" dirty="0">
                <a:solidFill>
                  <a:schemeClr val="bg1"/>
                </a:solidFill>
                <a:latin typeface="Arial" charset="0"/>
              </a:rPr>
              <a:t> OS</a:t>
            </a:r>
            <a:endParaRPr lang="en-US" sz="900" dirty="0">
              <a:solidFill>
                <a:schemeClr val="bg1"/>
              </a:solidFill>
              <a:latin typeface="Arial" charset="0"/>
            </a:endParaRPr>
          </a:p>
        </p:txBody>
      </p:sp>
      <p:sp>
        <p:nvSpPr>
          <p:cNvPr id="15" name="Rectangle 14"/>
          <p:cNvSpPr/>
          <p:nvPr/>
        </p:nvSpPr>
        <p:spPr bwMode="auto">
          <a:xfrm>
            <a:off x="1242933" y="3012355"/>
            <a:ext cx="624069" cy="239534"/>
          </a:xfrm>
          <a:prstGeom prst="rect">
            <a:avLst/>
          </a:prstGeom>
          <a:solidFill>
            <a:schemeClr val="accent3">
              <a:lumMod val="60000"/>
              <a:lumOff val="4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Guest</a:t>
            </a:r>
            <a:r>
              <a:rPr lang="es-ES_tradnl" sz="900" dirty="0">
                <a:solidFill>
                  <a:schemeClr val="bg1"/>
                </a:solidFill>
                <a:latin typeface="Arial" charset="0"/>
              </a:rPr>
              <a:t> OS</a:t>
            </a:r>
            <a:endParaRPr lang="en-US" sz="900" dirty="0">
              <a:solidFill>
                <a:schemeClr val="bg1"/>
              </a:solidFill>
              <a:latin typeface="Arial" charset="0"/>
            </a:endParaRPr>
          </a:p>
        </p:txBody>
      </p:sp>
      <p:sp>
        <p:nvSpPr>
          <p:cNvPr id="27" name="Rectangle 26"/>
          <p:cNvSpPr/>
          <p:nvPr/>
        </p:nvSpPr>
        <p:spPr bwMode="auto">
          <a:xfrm rot="5400000">
            <a:off x="1509324" y="2688808"/>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28" name="Rectangle 27"/>
          <p:cNvSpPr/>
          <p:nvPr/>
        </p:nvSpPr>
        <p:spPr bwMode="auto">
          <a:xfrm rot="5400000">
            <a:off x="1302443" y="2688808"/>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4" name="Rectangle 3"/>
          <p:cNvSpPr/>
          <p:nvPr/>
        </p:nvSpPr>
        <p:spPr bwMode="auto">
          <a:xfrm>
            <a:off x="2231740" y="3517889"/>
            <a:ext cx="1440160" cy="239534"/>
          </a:xfrm>
          <a:prstGeom prst="rect">
            <a:avLst/>
          </a:prstGeom>
          <a:solidFill>
            <a:schemeClr val="tx1">
              <a:lumMod val="85000"/>
              <a:lumOff val="1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Hardware</a:t>
            </a:r>
            <a:endParaRPr lang="en-US" sz="900" dirty="0">
              <a:solidFill>
                <a:schemeClr val="bg1"/>
              </a:solidFill>
              <a:latin typeface="Arial" charset="0"/>
            </a:endParaRPr>
          </a:p>
        </p:txBody>
      </p:sp>
      <p:sp>
        <p:nvSpPr>
          <p:cNvPr id="5" name="Rectangle 4"/>
          <p:cNvSpPr/>
          <p:nvPr/>
        </p:nvSpPr>
        <p:spPr bwMode="auto">
          <a:xfrm>
            <a:off x="2231740" y="3278355"/>
            <a:ext cx="1440160" cy="239534"/>
          </a:xfrm>
          <a:prstGeom prst="rect">
            <a:avLst/>
          </a:prstGeom>
          <a:solidFill>
            <a:schemeClr val="bg1">
              <a:lumMod val="5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OS</a:t>
            </a:r>
            <a:endParaRPr lang="en-US" sz="900" dirty="0">
              <a:solidFill>
                <a:schemeClr val="bg1"/>
              </a:solidFill>
              <a:latin typeface="Arial" charset="0"/>
            </a:endParaRPr>
          </a:p>
        </p:txBody>
      </p:sp>
      <p:sp>
        <p:nvSpPr>
          <p:cNvPr id="6" name="Rectangle 5"/>
          <p:cNvSpPr/>
          <p:nvPr/>
        </p:nvSpPr>
        <p:spPr bwMode="auto">
          <a:xfrm>
            <a:off x="2231740" y="3038820"/>
            <a:ext cx="1440160" cy="239534"/>
          </a:xfrm>
          <a:prstGeom prst="rect">
            <a:avLst/>
          </a:prstGeom>
          <a:solidFill>
            <a:schemeClr val="bg1">
              <a:lumMod val="8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Hypervisor</a:t>
            </a:r>
            <a:endParaRPr lang="en-US" sz="900" dirty="0">
              <a:solidFill>
                <a:schemeClr val="bg1"/>
              </a:solidFill>
              <a:latin typeface="Arial" charset="0"/>
            </a:endParaRPr>
          </a:p>
        </p:txBody>
      </p:sp>
      <p:sp>
        <p:nvSpPr>
          <p:cNvPr id="7" name="Rectangle 6"/>
          <p:cNvSpPr/>
          <p:nvPr/>
        </p:nvSpPr>
        <p:spPr bwMode="auto">
          <a:xfrm>
            <a:off x="2279745" y="2749311"/>
            <a:ext cx="624069" cy="239534"/>
          </a:xfrm>
          <a:prstGeom prst="rect">
            <a:avLst/>
          </a:prstGeom>
          <a:solidFill>
            <a:schemeClr val="accent3">
              <a:lumMod val="60000"/>
              <a:lumOff val="4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Guest</a:t>
            </a:r>
            <a:r>
              <a:rPr lang="es-ES_tradnl" sz="900" dirty="0">
                <a:solidFill>
                  <a:schemeClr val="bg1"/>
                </a:solidFill>
                <a:latin typeface="Arial" charset="0"/>
              </a:rPr>
              <a:t> OS</a:t>
            </a:r>
            <a:endParaRPr lang="en-US" sz="900" dirty="0">
              <a:solidFill>
                <a:schemeClr val="bg1"/>
              </a:solidFill>
              <a:latin typeface="Arial" charset="0"/>
            </a:endParaRPr>
          </a:p>
        </p:txBody>
      </p:sp>
      <p:sp>
        <p:nvSpPr>
          <p:cNvPr id="8" name="Rectangle 7"/>
          <p:cNvSpPr/>
          <p:nvPr/>
        </p:nvSpPr>
        <p:spPr bwMode="auto">
          <a:xfrm>
            <a:off x="2999825" y="2749311"/>
            <a:ext cx="624069" cy="239534"/>
          </a:xfrm>
          <a:prstGeom prst="rect">
            <a:avLst/>
          </a:prstGeom>
          <a:solidFill>
            <a:schemeClr val="accent3">
              <a:lumMod val="60000"/>
              <a:lumOff val="4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Guest</a:t>
            </a:r>
            <a:r>
              <a:rPr lang="es-ES_tradnl" sz="900" dirty="0">
                <a:solidFill>
                  <a:schemeClr val="bg1"/>
                </a:solidFill>
                <a:latin typeface="Arial" charset="0"/>
              </a:rPr>
              <a:t> OS</a:t>
            </a:r>
            <a:endParaRPr lang="en-US" sz="900" dirty="0">
              <a:solidFill>
                <a:schemeClr val="bg1"/>
              </a:solidFill>
              <a:latin typeface="Arial" charset="0"/>
            </a:endParaRPr>
          </a:p>
        </p:txBody>
      </p:sp>
      <p:sp>
        <p:nvSpPr>
          <p:cNvPr id="29" name="Rectangle 28"/>
          <p:cNvSpPr/>
          <p:nvPr/>
        </p:nvSpPr>
        <p:spPr bwMode="auto">
          <a:xfrm rot="5400000">
            <a:off x="3194209" y="2456836"/>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30" name="Rectangle 29"/>
          <p:cNvSpPr/>
          <p:nvPr/>
        </p:nvSpPr>
        <p:spPr bwMode="auto">
          <a:xfrm rot="5400000">
            <a:off x="2987328" y="2456836"/>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22" name="Rectangle 21"/>
          <p:cNvSpPr/>
          <p:nvPr/>
        </p:nvSpPr>
        <p:spPr bwMode="auto">
          <a:xfrm>
            <a:off x="3887924" y="3517890"/>
            <a:ext cx="1440160" cy="239534"/>
          </a:xfrm>
          <a:prstGeom prst="rect">
            <a:avLst/>
          </a:prstGeom>
          <a:solidFill>
            <a:schemeClr val="tx1">
              <a:lumMod val="85000"/>
              <a:lumOff val="1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Hardware</a:t>
            </a:r>
            <a:endParaRPr lang="en-US" sz="900" dirty="0">
              <a:solidFill>
                <a:schemeClr val="bg1"/>
              </a:solidFill>
              <a:latin typeface="Arial" charset="0"/>
            </a:endParaRPr>
          </a:p>
        </p:txBody>
      </p:sp>
      <p:sp>
        <p:nvSpPr>
          <p:cNvPr id="23" name="Rectangle 22"/>
          <p:cNvSpPr/>
          <p:nvPr/>
        </p:nvSpPr>
        <p:spPr bwMode="auto">
          <a:xfrm>
            <a:off x="3887924" y="3278355"/>
            <a:ext cx="1440160" cy="239534"/>
          </a:xfrm>
          <a:prstGeom prst="rect">
            <a:avLst/>
          </a:prstGeom>
          <a:solidFill>
            <a:schemeClr val="bg1">
              <a:lumMod val="5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OS</a:t>
            </a:r>
            <a:endParaRPr lang="en-US" sz="900" dirty="0">
              <a:solidFill>
                <a:schemeClr val="bg1"/>
              </a:solidFill>
              <a:latin typeface="Arial" charset="0"/>
            </a:endParaRPr>
          </a:p>
        </p:txBody>
      </p:sp>
      <p:sp>
        <p:nvSpPr>
          <p:cNvPr id="24" name="Rectangle 23"/>
          <p:cNvSpPr/>
          <p:nvPr/>
        </p:nvSpPr>
        <p:spPr bwMode="auto">
          <a:xfrm>
            <a:off x="3887924" y="3141399"/>
            <a:ext cx="1440160" cy="136956"/>
          </a:xfrm>
          <a:prstGeom prst="rect">
            <a:avLst/>
          </a:prstGeom>
          <a:solidFill>
            <a:schemeClr val="bg1">
              <a:lumMod val="8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Container</a:t>
            </a:r>
            <a:r>
              <a:rPr lang="es-ES_tradnl" sz="900" dirty="0">
                <a:solidFill>
                  <a:schemeClr val="bg1"/>
                </a:solidFill>
                <a:latin typeface="Arial" charset="0"/>
              </a:rPr>
              <a:t> </a:t>
            </a:r>
            <a:r>
              <a:rPr lang="es-ES_tradnl" sz="900" dirty="0" err="1">
                <a:solidFill>
                  <a:schemeClr val="bg1"/>
                </a:solidFill>
                <a:latin typeface="Arial" charset="0"/>
              </a:rPr>
              <a:t>engine</a:t>
            </a:r>
            <a:endParaRPr lang="en-US" sz="900" dirty="0">
              <a:solidFill>
                <a:schemeClr val="bg1"/>
              </a:solidFill>
              <a:latin typeface="Arial" charset="0"/>
            </a:endParaRPr>
          </a:p>
        </p:txBody>
      </p:sp>
      <p:sp>
        <p:nvSpPr>
          <p:cNvPr id="31" name="Rectangle 30"/>
          <p:cNvSpPr/>
          <p:nvPr/>
        </p:nvSpPr>
        <p:spPr bwMode="auto">
          <a:xfrm rot="5400000">
            <a:off x="4883786" y="2836922"/>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32" name="Rectangle 31"/>
          <p:cNvSpPr/>
          <p:nvPr/>
        </p:nvSpPr>
        <p:spPr bwMode="auto">
          <a:xfrm rot="5400000">
            <a:off x="4052262" y="2836922"/>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34" name="Rectangle 33"/>
          <p:cNvSpPr/>
          <p:nvPr/>
        </p:nvSpPr>
        <p:spPr bwMode="auto">
          <a:xfrm>
            <a:off x="5601380" y="3517889"/>
            <a:ext cx="1440160" cy="239534"/>
          </a:xfrm>
          <a:prstGeom prst="rect">
            <a:avLst/>
          </a:prstGeom>
          <a:solidFill>
            <a:schemeClr val="tx1">
              <a:lumMod val="85000"/>
              <a:lumOff val="1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Hardware</a:t>
            </a:r>
            <a:endParaRPr lang="en-US" sz="900" dirty="0">
              <a:solidFill>
                <a:schemeClr val="bg1"/>
              </a:solidFill>
              <a:latin typeface="Arial" charset="0"/>
            </a:endParaRPr>
          </a:p>
        </p:txBody>
      </p:sp>
      <p:sp>
        <p:nvSpPr>
          <p:cNvPr id="35" name="Rectangle 34"/>
          <p:cNvSpPr/>
          <p:nvPr/>
        </p:nvSpPr>
        <p:spPr bwMode="auto">
          <a:xfrm>
            <a:off x="5601380" y="3278354"/>
            <a:ext cx="1440160" cy="239534"/>
          </a:xfrm>
          <a:prstGeom prst="rect">
            <a:avLst/>
          </a:prstGeom>
          <a:solidFill>
            <a:schemeClr val="bg1">
              <a:lumMod val="5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OS</a:t>
            </a:r>
            <a:endParaRPr lang="en-US" sz="900" dirty="0">
              <a:solidFill>
                <a:schemeClr val="bg1"/>
              </a:solidFill>
              <a:latin typeface="Arial" charset="0"/>
            </a:endParaRPr>
          </a:p>
        </p:txBody>
      </p:sp>
      <p:sp>
        <p:nvSpPr>
          <p:cNvPr id="36" name="Rectangle 35"/>
          <p:cNvSpPr/>
          <p:nvPr/>
        </p:nvSpPr>
        <p:spPr bwMode="auto">
          <a:xfrm>
            <a:off x="5601380" y="3141398"/>
            <a:ext cx="1440160" cy="136956"/>
          </a:xfrm>
          <a:prstGeom prst="rect">
            <a:avLst/>
          </a:prstGeom>
          <a:solidFill>
            <a:schemeClr val="bg1">
              <a:lumMod val="8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err="1">
                <a:solidFill>
                  <a:schemeClr val="bg1"/>
                </a:solidFill>
                <a:latin typeface="Arial" charset="0"/>
              </a:rPr>
              <a:t>Display</a:t>
            </a:r>
            <a:r>
              <a:rPr lang="es-ES_tradnl" sz="900" dirty="0">
                <a:solidFill>
                  <a:schemeClr val="bg1"/>
                </a:solidFill>
                <a:latin typeface="Arial" charset="0"/>
              </a:rPr>
              <a:t> server</a:t>
            </a:r>
            <a:endParaRPr lang="en-US" sz="900" dirty="0">
              <a:solidFill>
                <a:schemeClr val="bg1"/>
              </a:solidFill>
              <a:latin typeface="Arial" charset="0"/>
            </a:endParaRPr>
          </a:p>
        </p:txBody>
      </p:sp>
      <p:sp>
        <p:nvSpPr>
          <p:cNvPr id="39" name="Rectangle 38"/>
          <p:cNvSpPr/>
          <p:nvPr/>
        </p:nvSpPr>
        <p:spPr bwMode="auto">
          <a:xfrm rot="5400000">
            <a:off x="6597242" y="2802954"/>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40" name="Rectangle 39"/>
          <p:cNvSpPr/>
          <p:nvPr/>
        </p:nvSpPr>
        <p:spPr bwMode="auto">
          <a:xfrm rot="5400000">
            <a:off x="6390361" y="2802954"/>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42" name="Rectangle 41"/>
          <p:cNvSpPr/>
          <p:nvPr/>
        </p:nvSpPr>
        <p:spPr bwMode="auto">
          <a:xfrm>
            <a:off x="7351104" y="3517889"/>
            <a:ext cx="1440160" cy="239534"/>
          </a:xfrm>
          <a:prstGeom prst="rect">
            <a:avLst/>
          </a:prstGeom>
          <a:solidFill>
            <a:schemeClr val="tx1">
              <a:lumMod val="85000"/>
              <a:lumOff val="1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Hardware</a:t>
            </a:r>
            <a:endParaRPr lang="en-US" sz="900" dirty="0">
              <a:solidFill>
                <a:schemeClr val="bg1"/>
              </a:solidFill>
              <a:latin typeface="Arial" charset="0"/>
            </a:endParaRPr>
          </a:p>
        </p:txBody>
      </p:sp>
      <p:sp>
        <p:nvSpPr>
          <p:cNvPr id="43" name="Rectangle 42"/>
          <p:cNvSpPr/>
          <p:nvPr/>
        </p:nvSpPr>
        <p:spPr bwMode="auto">
          <a:xfrm>
            <a:off x="7351104" y="3278354"/>
            <a:ext cx="1440160" cy="239534"/>
          </a:xfrm>
          <a:prstGeom prst="rect">
            <a:avLst/>
          </a:prstGeom>
          <a:solidFill>
            <a:schemeClr val="bg1">
              <a:lumMod val="50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900" dirty="0">
                <a:solidFill>
                  <a:schemeClr val="bg1"/>
                </a:solidFill>
                <a:latin typeface="Arial" charset="0"/>
              </a:rPr>
              <a:t>Host OS</a:t>
            </a:r>
            <a:endParaRPr lang="en-US" sz="900" dirty="0">
              <a:solidFill>
                <a:schemeClr val="bg1"/>
              </a:solidFill>
              <a:latin typeface="Arial" charset="0"/>
            </a:endParaRPr>
          </a:p>
        </p:txBody>
      </p:sp>
      <p:sp>
        <p:nvSpPr>
          <p:cNvPr id="44" name="Rectangle 43"/>
          <p:cNvSpPr/>
          <p:nvPr/>
        </p:nvSpPr>
        <p:spPr bwMode="auto">
          <a:xfrm>
            <a:off x="7524328" y="3141398"/>
            <a:ext cx="533264" cy="136956"/>
          </a:xfrm>
          <a:prstGeom prst="rect">
            <a:avLst/>
          </a:prstGeom>
          <a:solidFill>
            <a:schemeClr val="bg1">
              <a:lumMod val="8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700" dirty="0" err="1">
                <a:solidFill>
                  <a:schemeClr val="bg1"/>
                </a:solidFill>
                <a:latin typeface="Arial" charset="0"/>
              </a:rPr>
              <a:t>Sandbox</a:t>
            </a:r>
            <a:endParaRPr lang="en-US" sz="700" dirty="0">
              <a:solidFill>
                <a:schemeClr val="bg1"/>
              </a:solidFill>
              <a:latin typeface="Arial" charset="0"/>
            </a:endParaRPr>
          </a:p>
        </p:txBody>
      </p:sp>
      <p:sp>
        <p:nvSpPr>
          <p:cNvPr id="52" name="Rectangle 51"/>
          <p:cNvSpPr/>
          <p:nvPr/>
        </p:nvSpPr>
        <p:spPr bwMode="auto">
          <a:xfrm>
            <a:off x="8098042" y="3141398"/>
            <a:ext cx="533264" cy="136956"/>
          </a:xfrm>
          <a:prstGeom prst="rect">
            <a:avLst/>
          </a:prstGeom>
          <a:solidFill>
            <a:schemeClr val="bg1">
              <a:lumMod val="85000"/>
            </a:schemeClr>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700" dirty="0" err="1">
                <a:solidFill>
                  <a:schemeClr val="bg1"/>
                </a:solidFill>
                <a:latin typeface="Arial" charset="0"/>
              </a:rPr>
              <a:t>Sandbox</a:t>
            </a:r>
            <a:endParaRPr lang="en-US" sz="700" dirty="0">
              <a:solidFill>
                <a:schemeClr val="bg1"/>
              </a:solidFill>
              <a:latin typeface="Arial" charset="0"/>
            </a:endParaRPr>
          </a:p>
        </p:txBody>
      </p:sp>
      <p:sp>
        <p:nvSpPr>
          <p:cNvPr id="46" name="Rectangle 45"/>
          <p:cNvSpPr/>
          <p:nvPr/>
        </p:nvSpPr>
        <p:spPr bwMode="auto">
          <a:xfrm rot="5400000">
            <a:off x="7593871" y="2815944"/>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sp>
        <p:nvSpPr>
          <p:cNvPr id="53" name="Rectangle 52"/>
          <p:cNvSpPr/>
          <p:nvPr/>
        </p:nvSpPr>
        <p:spPr bwMode="auto">
          <a:xfrm rot="5400000">
            <a:off x="8167585" y="2817140"/>
            <a:ext cx="394177" cy="158875"/>
          </a:xfrm>
          <a:prstGeom prst="rect">
            <a:avLst/>
          </a:prstGeom>
          <a:solidFill>
            <a:srgbClr val="92D050"/>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vert270" wrap="squar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r>
              <a:rPr lang="es-ES_tradnl" sz="800" dirty="0">
                <a:solidFill>
                  <a:schemeClr val="bg1"/>
                </a:solidFill>
                <a:latin typeface="Arial" charset="0"/>
              </a:rPr>
              <a:t>App</a:t>
            </a:r>
            <a:endParaRPr lang="en-US" sz="800" dirty="0">
              <a:solidFill>
                <a:schemeClr val="bg1"/>
              </a:solidFill>
              <a:latin typeface="Arial" charset="0"/>
            </a:endParaRPr>
          </a:p>
        </p:txBody>
      </p:sp>
      <p:graphicFrame>
        <p:nvGraphicFramePr>
          <p:cNvPr id="54" name="Table 53"/>
          <p:cNvGraphicFramePr>
            <a:graphicFrameLocks noGrp="1"/>
          </p:cNvGraphicFramePr>
          <p:nvPr>
            <p:extLst>
              <p:ext uri="{D42A27DB-BD31-4B8C-83A1-F6EECF244321}">
                <p14:modId xmlns:p14="http://schemas.microsoft.com/office/powerpoint/2010/main" val="1206475623"/>
              </p:ext>
            </p:extLst>
          </p:nvPr>
        </p:nvGraphicFramePr>
        <p:xfrm>
          <a:off x="412012" y="3977735"/>
          <a:ext cx="8379250" cy="1280160"/>
        </p:xfrm>
        <a:graphic>
          <a:graphicData uri="http://schemas.openxmlformats.org/drawingml/2006/table">
            <a:tbl>
              <a:tblPr>
                <a:tableStyleId>{5C22544A-7EE6-4342-B048-85BDC9FD1C3A}</a:tableStyleId>
              </a:tblPr>
              <a:tblGrid>
                <a:gridCol w="1675850"/>
                <a:gridCol w="1675850"/>
                <a:gridCol w="1675850"/>
                <a:gridCol w="1675850"/>
                <a:gridCol w="1675850"/>
              </a:tblGrid>
              <a:tr h="370840">
                <a:tc>
                  <a:txBody>
                    <a:bodyPr/>
                    <a:lstStyle/>
                    <a:p>
                      <a:r>
                        <a:rPr lang="en-US" sz="900" dirty="0" smtClean="0"/>
                        <a:t>The hypervisor runs directly on the CPU</a:t>
                      </a:r>
                      <a:endParaRPr lang="en-US" sz="900" dirty="0"/>
                    </a:p>
                  </a:txBody>
                  <a:tcPr/>
                </a:tc>
                <a:tc>
                  <a:txBody>
                    <a:bodyPr/>
                    <a:lstStyle/>
                    <a:p>
                      <a:r>
                        <a:rPr lang="en-US" sz="900" dirty="0" smtClean="0"/>
                        <a:t>The hypervisor</a:t>
                      </a:r>
                      <a:r>
                        <a:rPr lang="en-US" sz="900" baseline="0" dirty="0" smtClean="0"/>
                        <a:t> runs on top of another operating system, as a normal process</a:t>
                      </a:r>
                      <a:endParaRPr lang="en-US" sz="900" dirty="0"/>
                    </a:p>
                  </a:txBody>
                  <a:tcPr/>
                </a:tc>
                <a:tc>
                  <a:txBody>
                    <a:bodyPr/>
                    <a:lstStyle/>
                    <a:p>
                      <a:r>
                        <a:rPr lang="en-US" sz="900" dirty="0" smtClean="0"/>
                        <a:t>Multiple isolated instances within</a:t>
                      </a:r>
                      <a:r>
                        <a:rPr lang="en-US" sz="900" baseline="0" dirty="0" smtClean="0"/>
                        <a:t> a single OS kernel</a:t>
                      </a:r>
                      <a:endParaRPr lang="en-US" sz="900" dirty="0"/>
                    </a:p>
                  </a:txBody>
                  <a:tcPr/>
                </a:tc>
                <a:tc>
                  <a:txBody>
                    <a:bodyPr/>
                    <a:lstStyle/>
                    <a:p>
                      <a:r>
                        <a:rPr lang="en-US" sz="900" dirty="0" smtClean="0"/>
                        <a:t>The desktop</a:t>
                      </a:r>
                      <a:r>
                        <a:rPr lang="en-US" sz="900" baseline="0" dirty="0" smtClean="0"/>
                        <a:t> environment as well as the application environment is separated from the physical client that is used to access it</a:t>
                      </a:r>
                      <a:endParaRPr lang="en-US" sz="900" dirty="0"/>
                    </a:p>
                  </a:txBody>
                  <a:tcPr/>
                </a:tc>
                <a:tc>
                  <a:txBody>
                    <a:bodyPr/>
                    <a:lstStyle/>
                    <a:p>
                      <a:r>
                        <a:rPr lang="en-US" sz="900" dirty="0" smtClean="0"/>
                        <a:t>Applications are</a:t>
                      </a:r>
                      <a:r>
                        <a:rPr lang="en-US" sz="900" baseline="0" dirty="0" smtClean="0"/>
                        <a:t> run in their own sandboxes, with limited privileges, within a single kernel</a:t>
                      </a:r>
                      <a:endParaRPr lang="en-US" sz="900" dirty="0"/>
                    </a:p>
                  </a:txBody>
                  <a:tcPr/>
                </a:tc>
              </a:tr>
              <a:tr h="370840">
                <a:tc>
                  <a:txBody>
                    <a:bodyPr/>
                    <a:lstStyle/>
                    <a:p>
                      <a:r>
                        <a:rPr lang="en-US" sz="900" dirty="0" smtClean="0"/>
                        <a:t>VMware </a:t>
                      </a:r>
                      <a:r>
                        <a:rPr lang="en-US" sz="900" dirty="0" err="1" smtClean="0"/>
                        <a:t>ESXi</a:t>
                      </a:r>
                      <a:r>
                        <a:rPr lang="en-US" sz="900" dirty="0" smtClean="0"/>
                        <a:t>, KVM, </a:t>
                      </a:r>
                      <a:r>
                        <a:rPr lang="en-US" sz="900" dirty="0" err="1" smtClean="0"/>
                        <a:t>Xen</a:t>
                      </a:r>
                      <a:endParaRPr lang="en-US" sz="900" dirty="0"/>
                    </a:p>
                  </a:txBody>
                  <a:tcPr/>
                </a:tc>
                <a:tc>
                  <a:txBody>
                    <a:bodyPr/>
                    <a:lstStyle/>
                    <a:p>
                      <a:r>
                        <a:rPr lang="en-US" sz="900" dirty="0" err="1" smtClean="0"/>
                        <a:t>VirtualBox</a:t>
                      </a:r>
                      <a:endParaRPr lang="en-US" sz="900" dirty="0"/>
                    </a:p>
                  </a:txBody>
                  <a:tcPr/>
                </a:tc>
                <a:tc>
                  <a:txBody>
                    <a:bodyPr/>
                    <a:lstStyle/>
                    <a:p>
                      <a:r>
                        <a:rPr lang="en-US" sz="900" dirty="0" smtClean="0"/>
                        <a:t>Solaris</a:t>
                      </a:r>
                      <a:r>
                        <a:rPr lang="en-US" sz="900" baseline="0" dirty="0" smtClean="0"/>
                        <a:t> Containers, FreeBSD jails, </a:t>
                      </a:r>
                      <a:r>
                        <a:rPr lang="en-US" sz="900" b="0" baseline="0" dirty="0" smtClean="0"/>
                        <a:t>LXC</a:t>
                      </a:r>
                      <a:r>
                        <a:rPr lang="en-US" sz="900" baseline="0" dirty="0" smtClean="0"/>
                        <a:t>, </a:t>
                      </a:r>
                      <a:r>
                        <a:rPr lang="en-US" sz="900" b="0" baseline="0" dirty="0" err="1" smtClean="0"/>
                        <a:t>Docker</a:t>
                      </a:r>
                      <a:r>
                        <a:rPr lang="en-US" sz="900" b="1" baseline="0" dirty="0" smtClean="0"/>
                        <a:t>, </a:t>
                      </a:r>
                      <a:r>
                        <a:rPr lang="en-US" sz="900" b="0" baseline="0" dirty="0" smtClean="0"/>
                        <a:t>Rocket</a:t>
                      </a:r>
                      <a:r>
                        <a:rPr lang="en-US" sz="900" b="1" baseline="0" dirty="0" smtClean="0"/>
                        <a:t>, </a:t>
                      </a:r>
                      <a:r>
                        <a:rPr lang="en-US" sz="900" b="0" baseline="0" dirty="0" smtClean="0"/>
                        <a:t>Warden</a:t>
                      </a:r>
                      <a:endParaRPr lang="en-US" sz="900" b="0" dirty="0"/>
                    </a:p>
                  </a:txBody>
                  <a:tcPr/>
                </a:tc>
                <a:tc>
                  <a:txBody>
                    <a:bodyPr/>
                    <a:lstStyle/>
                    <a:p>
                      <a:r>
                        <a:rPr lang="en-US" sz="900" dirty="0" err="1" smtClean="0"/>
                        <a:t>XenDesktop</a:t>
                      </a:r>
                      <a:r>
                        <a:rPr lang="en-US" sz="900" dirty="0" smtClean="0"/>
                        <a:t>,</a:t>
                      </a:r>
                      <a:r>
                        <a:rPr lang="en-US" sz="900" baseline="0" dirty="0" smtClean="0"/>
                        <a:t> Remote Desktop Services</a:t>
                      </a:r>
                      <a:endParaRPr lang="en-US" sz="900" dirty="0"/>
                    </a:p>
                  </a:txBody>
                  <a:tcPr/>
                </a:tc>
                <a:tc>
                  <a:txBody>
                    <a:bodyPr/>
                    <a:lstStyle/>
                    <a:p>
                      <a:r>
                        <a:rPr lang="en-US" sz="900" dirty="0" smtClean="0"/>
                        <a:t>XenApp, Microsoft</a:t>
                      </a:r>
                      <a:r>
                        <a:rPr lang="en-US" sz="900" baseline="0" dirty="0" smtClean="0"/>
                        <a:t> App-V</a:t>
                      </a:r>
                      <a:endParaRPr lang="en-US" sz="900" dirty="0"/>
                    </a:p>
                  </a:txBody>
                  <a:tcPr/>
                </a:tc>
              </a:tr>
            </a:tbl>
          </a:graphicData>
        </a:graphic>
      </p:graphicFrame>
      <p:sp>
        <p:nvSpPr>
          <p:cNvPr id="55" name="Rectangle 54"/>
          <p:cNvSpPr/>
          <p:nvPr/>
        </p:nvSpPr>
        <p:spPr bwMode="auto">
          <a:xfrm>
            <a:off x="3779912" y="1964664"/>
            <a:ext cx="1713456" cy="3415611"/>
          </a:xfrm>
          <a:prstGeom prst="rect">
            <a:avLst/>
          </a:prstGeom>
          <a:noFill/>
          <a:ln w="28575">
            <a:solidFill>
              <a:srgbClr val="FF0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b="1" dirty="0">
              <a:solidFill>
                <a:schemeClr val="bg1"/>
              </a:solidFill>
              <a:latin typeface="Arial" charset="0"/>
            </a:endParaRPr>
          </a:p>
        </p:txBody>
      </p:sp>
    </p:spTree>
    <p:custDataLst>
      <p:tags r:id="rId1"/>
    </p:custDataLst>
    <p:extLst>
      <p:ext uri="{BB962C8B-B14F-4D97-AF65-F5344CB8AC3E}">
        <p14:creationId xmlns:p14="http://schemas.microsoft.com/office/powerpoint/2010/main" val="136042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freeline.bg/wp-content/uploads/2013/04/container.jpg"/>
          <p:cNvPicPr>
            <a:picLocks noChangeAspect="1" noChangeArrowheads="1"/>
          </p:cNvPicPr>
          <p:nvPr/>
        </p:nvPicPr>
        <p:blipFill>
          <a:blip r:embed="rId2" cstate="print">
            <a:lum bright="70000" contrast="-70000"/>
            <a:extLst>
              <a:ext uri="{28A0092B-C50C-407E-A947-70E740481C1C}">
                <a14:useLocalDpi xmlns:a14="http://schemas.microsoft.com/office/drawing/2010/main"/>
              </a:ext>
            </a:extLst>
          </a:blip>
          <a:srcRect/>
          <a:stretch>
            <a:fillRect/>
          </a:stretch>
        </p:blipFill>
        <p:spPr bwMode="auto">
          <a:xfrm>
            <a:off x="2025574" y="2707583"/>
            <a:ext cx="5365896" cy="331886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2"/>
          </p:nvPr>
        </p:nvSpPr>
        <p:spPr>
          <a:xfrm>
            <a:off x="457201" y="1381125"/>
            <a:ext cx="8228012" cy="1156335"/>
          </a:xfrm>
        </p:spPr>
        <p:txBody>
          <a:bodyPr>
            <a:noAutofit/>
          </a:bodyPr>
          <a:lstStyle/>
          <a:p>
            <a:pPr marL="0" indent="0">
              <a:buNone/>
            </a:pPr>
            <a:r>
              <a:rPr lang="en-US" sz="2000" b="1" dirty="0" err="1">
                <a:solidFill>
                  <a:srgbClr val="408FCD"/>
                </a:solidFill>
              </a:rPr>
              <a:t>Docker</a:t>
            </a:r>
            <a:r>
              <a:rPr lang="en-US" sz="2000" b="1" dirty="0">
                <a:solidFill>
                  <a:srgbClr val="408FCD"/>
                </a:solidFill>
              </a:rPr>
              <a:t> and Virtual Machines are not competing technologies, but address different layers – virtualization technologies encapsulate an entire operating system while containers abstract applications (containers) from the operating system</a:t>
            </a:r>
          </a:p>
        </p:txBody>
      </p:sp>
      <p:sp>
        <p:nvSpPr>
          <p:cNvPr id="4" name="Title 3"/>
          <p:cNvSpPr>
            <a:spLocks noGrp="1"/>
          </p:cNvSpPr>
          <p:nvPr>
            <p:ph type="title"/>
          </p:nvPr>
        </p:nvSpPr>
        <p:spPr>
          <a:xfrm>
            <a:off x="461035" y="170122"/>
            <a:ext cx="8205261" cy="785553"/>
          </a:xfrm>
        </p:spPr>
        <p:txBody>
          <a:bodyPr/>
          <a:lstStyle/>
          <a:p>
            <a:r>
              <a:rPr lang="en-CA" dirty="0"/>
              <a:t>Containers vs. Virtual Machines</a:t>
            </a:r>
          </a:p>
        </p:txBody>
      </p:sp>
      <p:graphicFrame>
        <p:nvGraphicFramePr>
          <p:cNvPr id="8" name="Table 7"/>
          <p:cNvGraphicFramePr>
            <a:graphicFrameLocks noGrp="1"/>
          </p:cNvGraphicFramePr>
          <p:nvPr>
            <p:extLst>
              <p:ext uri="{D42A27DB-BD31-4B8C-83A1-F6EECF244321}">
                <p14:modId xmlns:p14="http://schemas.microsoft.com/office/powerpoint/2010/main" val="2028961856"/>
              </p:ext>
            </p:extLst>
          </p:nvPr>
        </p:nvGraphicFramePr>
        <p:xfrm>
          <a:off x="409184" y="2796364"/>
          <a:ext cx="8423956" cy="3596640"/>
        </p:xfrm>
        <a:graphic>
          <a:graphicData uri="http://schemas.openxmlformats.org/drawingml/2006/table">
            <a:tbl>
              <a:tblPr firstRow="1" bandRow="1">
                <a:tableStyleId>{5C22544A-7EE6-4342-B048-85BDC9FD1C3A}</a:tableStyleId>
              </a:tblPr>
              <a:tblGrid>
                <a:gridCol w="1547207"/>
                <a:gridCol w="3516361"/>
                <a:gridCol w="3360388"/>
              </a:tblGrid>
              <a:tr h="192364">
                <a:tc>
                  <a:txBody>
                    <a:bodyPr/>
                    <a:lstStyle/>
                    <a:p>
                      <a:endParaRPr lang="en-AU" sz="1400" b="1" dirty="0">
                        <a:solidFill>
                          <a:schemeClr val="bg1"/>
                        </a:solidFill>
                      </a:endParaRPr>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b="1" dirty="0" smtClean="0">
                          <a:solidFill>
                            <a:schemeClr val="tx1"/>
                          </a:solidFill>
                        </a:rPr>
                        <a:t>Containers</a:t>
                      </a:r>
                      <a:endParaRPr lang="en-AU" sz="1400" b="1" dirty="0">
                        <a:solidFill>
                          <a:schemeClr val="tx1"/>
                        </a:solidFill>
                      </a:endParaRPr>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b="1" dirty="0" smtClean="0">
                          <a:solidFill>
                            <a:schemeClr val="tx1"/>
                          </a:solidFill>
                        </a:rPr>
                        <a:t>Virtual Machines</a:t>
                      </a:r>
                      <a:endParaRPr lang="en-AU" sz="1400" b="1" dirty="0">
                        <a:solidFill>
                          <a:schemeClr val="tx1"/>
                        </a:solidFill>
                      </a:endParaRPr>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8862">
                <a:tc>
                  <a:txBody>
                    <a:bodyPr/>
                    <a:lstStyle/>
                    <a:p>
                      <a:r>
                        <a:rPr lang="en-AU" sz="1400" b="1" dirty="0" smtClean="0"/>
                        <a:t>Kernel support</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AU" sz="1400" dirty="0" smtClean="0"/>
                        <a:t>All containers </a:t>
                      </a:r>
                      <a:r>
                        <a:rPr lang="en-AU" sz="1400" baseline="0" dirty="0" smtClean="0"/>
                        <a:t>share the host kernel</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AU" sz="1400" dirty="0" smtClean="0"/>
                        <a:t>Guests</a:t>
                      </a:r>
                      <a:r>
                        <a:rPr lang="en-AU" sz="1400" baseline="0" dirty="0" smtClean="0"/>
                        <a:t> can run independent versions</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ap="flat" cmpd="sng" algn="ctr">
                      <a:solidFill>
                        <a:schemeClr val="tx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128862">
                <a:tc>
                  <a:txBody>
                    <a:bodyPr/>
                    <a:lstStyle/>
                    <a:p>
                      <a:r>
                        <a:rPr lang="en-AU" sz="1400" b="1" dirty="0" smtClean="0"/>
                        <a:t>Isolation</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Independent processes</a:t>
                      </a:r>
                      <a:r>
                        <a:rPr lang="en-AU" sz="1400" baseline="0" dirty="0" smtClean="0"/>
                        <a:t> via Linux namespaces</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Independent kernel</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182945">
                <a:tc>
                  <a:txBody>
                    <a:bodyPr/>
                    <a:lstStyle/>
                    <a:p>
                      <a:r>
                        <a:rPr lang="en-AU" sz="1400" b="1" dirty="0" smtClean="0"/>
                        <a:t>Security</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Compromised container </a:t>
                      </a:r>
                      <a:r>
                        <a:rPr lang="en-AU" sz="1400" baseline="0" dirty="0" smtClean="0"/>
                        <a:t>can potentially compromise host</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Compromise</a:t>
                      </a:r>
                      <a:r>
                        <a:rPr lang="en-AU" sz="1400" baseline="0" dirty="0" smtClean="0"/>
                        <a:t> guest cannot compromise host</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128862">
                <a:tc>
                  <a:txBody>
                    <a:bodyPr/>
                    <a:lstStyle/>
                    <a:p>
                      <a:r>
                        <a:rPr lang="en-AU" sz="1400" b="1" dirty="0" err="1" smtClean="0"/>
                        <a:t>Startup</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Start as fast as native</a:t>
                      </a:r>
                      <a:r>
                        <a:rPr lang="en-AU" sz="1400" baseline="0" dirty="0" smtClean="0"/>
                        <a:t> (un-containerized) processes</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Guest must boot first, then</a:t>
                      </a:r>
                      <a:r>
                        <a:rPr lang="en-AU" sz="1400" baseline="0" dirty="0" smtClean="0"/>
                        <a:t> process</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128862">
                <a:tc>
                  <a:txBody>
                    <a:bodyPr/>
                    <a:lstStyle/>
                    <a:p>
                      <a:r>
                        <a:rPr lang="en-AU" sz="1400" b="1" dirty="0" smtClean="0"/>
                        <a:t>Creation</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err="1" smtClean="0"/>
                        <a:t>Dockerfiles</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OS/disk</a:t>
                      </a:r>
                      <a:r>
                        <a:rPr lang="en-AU" sz="1400" baseline="0" dirty="0" smtClean="0"/>
                        <a:t> images</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128862">
                <a:tc>
                  <a:txBody>
                    <a:bodyPr/>
                    <a:lstStyle/>
                    <a:p>
                      <a:r>
                        <a:rPr lang="en-AU" sz="1400" b="1" dirty="0" smtClean="0"/>
                        <a:t>M</a:t>
                      </a:r>
                      <a:r>
                        <a:rPr lang="en-AU" sz="1400" b="1" baseline="0" dirty="0" smtClean="0"/>
                        <a:t>igration</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Not supported</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Supported</a:t>
                      </a:r>
                      <a:r>
                        <a:rPr lang="en-AU" sz="1400" baseline="0" dirty="0" smtClean="0"/>
                        <a:t> (</a:t>
                      </a:r>
                      <a:r>
                        <a:rPr lang="en-AU" sz="1400" baseline="0" dirty="0" err="1" smtClean="0"/>
                        <a:t>eg</a:t>
                      </a:r>
                      <a:r>
                        <a:rPr lang="en-AU" sz="1400" baseline="0" dirty="0" smtClean="0"/>
                        <a:t> </a:t>
                      </a:r>
                      <a:r>
                        <a:rPr lang="en-AU" sz="1400" baseline="0" dirty="0" err="1" smtClean="0"/>
                        <a:t>vMotion</a:t>
                      </a:r>
                      <a:r>
                        <a:rPr lang="en-AU" sz="1400" baseline="0" dirty="0" smtClean="0"/>
                        <a:t>)</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128862">
                <a:tc>
                  <a:txBody>
                    <a:bodyPr/>
                    <a:lstStyle/>
                    <a:p>
                      <a:r>
                        <a:rPr lang="en-AU" sz="1400" b="1" dirty="0" smtClean="0"/>
                        <a:t>Scalability</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10-100s</a:t>
                      </a:r>
                      <a:r>
                        <a:rPr lang="en-AU" sz="1400" baseline="0" dirty="0" smtClean="0"/>
                        <a:t> per host</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10s per host</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128862">
                <a:tc>
                  <a:txBody>
                    <a:bodyPr/>
                    <a:lstStyle/>
                    <a:p>
                      <a:r>
                        <a:rPr lang="en-AU" sz="1400" b="1" dirty="0" smtClean="0"/>
                        <a:t>Resource </a:t>
                      </a:r>
                      <a:r>
                        <a:rPr lang="en-AU" sz="1400" b="1" baseline="0" dirty="0" smtClean="0"/>
                        <a:t>sharing</a:t>
                      </a:r>
                      <a:endParaRPr lang="en-AU" sz="1400" b="1" dirty="0"/>
                    </a:p>
                  </a:txBody>
                  <a:tcPr>
                    <a:lnL w="12700" cmpd="sng">
                      <a:noFill/>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Processes</a:t>
                      </a:r>
                      <a:r>
                        <a:rPr lang="en-AU" sz="1400" baseline="0" dirty="0" smtClean="0"/>
                        <a:t> can share memory, file caches, </a:t>
                      </a:r>
                      <a:r>
                        <a:rPr lang="en-AU" sz="1400" baseline="0" dirty="0" err="1" smtClean="0"/>
                        <a:t>etc</a:t>
                      </a:r>
                      <a:endParaRPr lang="en-AU" sz="1400" dirty="0"/>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AU" sz="1400" dirty="0" smtClean="0"/>
                        <a:t>Limited</a:t>
                      </a:r>
                      <a:endParaRPr lang="en-AU" sz="1400" dirty="0"/>
                    </a:p>
                  </a:txBody>
                  <a:tcPr>
                    <a:lnL w="12700" cap="flat" cmpd="sng" algn="ctr">
                      <a:solidFill>
                        <a:schemeClr val="tx1">
                          <a:lumMod val="5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87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602166" y="1453776"/>
            <a:ext cx="4711700" cy="647700"/>
          </a:xfrm>
        </p:spPr>
        <p:txBody>
          <a:bodyPr>
            <a:normAutofit/>
          </a:bodyPr>
          <a:lstStyle/>
          <a:p>
            <a:pPr marL="0" indent="0">
              <a:buNone/>
            </a:pPr>
            <a:r>
              <a:rPr lang="en-CA" sz="3200" b="1" dirty="0" err="1" smtClean="0">
                <a:solidFill>
                  <a:srgbClr val="002266"/>
                </a:solidFill>
              </a:rPr>
              <a:t>Docker</a:t>
            </a:r>
            <a:r>
              <a:rPr lang="en-CA" sz="3200" b="1" dirty="0" smtClean="0">
                <a:solidFill>
                  <a:srgbClr val="002266"/>
                </a:solidFill>
              </a:rPr>
              <a:t> Use Cases</a:t>
            </a:r>
            <a:endParaRPr lang="en-CA" sz="3200" b="1" dirty="0">
              <a:solidFill>
                <a:srgbClr val="00226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478" y="1743612"/>
            <a:ext cx="4807678" cy="5110866"/>
          </a:xfrm>
          <a:prstGeom prst="rect">
            <a:avLst/>
          </a:prstGeom>
        </p:spPr>
      </p:pic>
    </p:spTree>
    <p:extLst>
      <p:ext uri="{BB962C8B-B14F-4D97-AF65-F5344CB8AC3E}">
        <p14:creationId xmlns:p14="http://schemas.microsoft.com/office/powerpoint/2010/main" val="383717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61035" y="1423655"/>
            <a:ext cx="8228012" cy="4824414"/>
          </a:xfrm>
        </p:spPr>
        <p:txBody>
          <a:bodyPr>
            <a:normAutofit fontScale="92500"/>
          </a:bodyPr>
          <a:lstStyle/>
          <a:p>
            <a:pPr marL="0" indent="0">
              <a:buNone/>
            </a:pPr>
            <a:r>
              <a:rPr lang="en-US" sz="2900" b="1" dirty="0" smtClean="0">
                <a:solidFill>
                  <a:srgbClr val="408FCD"/>
                </a:solidFill>
              </a:rPr>
              <a:t>“Package once, run everywhere”</a:t>
            </a:r>
            <a:endParaRPr lang="en-US" sz="2900" b="1" dirty="0">
              <a:solidFill>
                <a:srgbClr val="408FCD"/>
              </a:solidFill>
            </a:endParaRPr>
          </a:p>
          <a:p>
            <a:pPr lvl="1"/>
            <a:r>
              <a:rPr lang="en-US" dirty="0"/>
              <a:t>Package entire applications as containers including system-level dependencies such as custom </a:t>
            </a:r>
            <a:r>
              <a:rPr lang="en-US" dirty="0" err="1"/>
              <a:t>userland</a:t>
            </a:r>
            <a:r>
              <a:rPr lang="en-US" dirty="0"/>
              <a:t> tooling and </a:t>
            </a:r>
            <a:r>
              <a:rPr lang="en-US" dirty="0" smtClean="0"/>
              <a:t>libraries</a:t>
            </a:r>
          </a:p>
          <a:p>
            <a:pPr lvl="1"/>
            <a:endParaRPr lang="en-US" dirty="0"/>
          </a:p>
          <a:p>
            <a:pPr marL="0" indent="0">
              <a:buNone/>
            </a:pPr>
            <a:r>
              <a:rPr lang="en-US" sz="2900" b="1" dirty="0" smtClean="0">
                <a:solidFill>
                  <a:srgbClr val="408FCD"/>
                </a:solidFill>
              </a:rPr>
              <a:t>Improved infrastructure usage</a:t>
            </a:r>
            <a:endParaRPr lang="en-US" sz="2900" b="1" dirty="0">
              <a:solidFill>
                <a:srgbClr val="408FCD"/>
              </a:solidFill>
            </a:endParaRPr>
          </a:p>
          <a:p>
            <a:pPr marL="466725" lvl="1" indent="-285750"/>
            <a:r>
              <a:rPr lang="en-US" dirty="0" smtClean="0"/>
              <a:t>Increased granularity for infrastructure resource utilization</a:t>
            </a:r>
            <a:endParaRPr lang="en-US" dirty="0"/>
          </a:p>
          <a:p>
            <a:pPr marL="466725" lvl="1" indent="-285750"/>
            <a:endParaRPr lang="en-US" dirty="0" smtClean="0"/>
          </a:p>
          <a:p>
            <a:pPr marL="0" indent="0">
              <a:buNone/>
            </a:pPr>
            <a:r>
              <a:rPr lang="en-US" sz="2900" b="1" dirty="0">
                <a:solidFill>
                  <a:srgbClr val="408FCD"/>
                </a:solidFill>
              </a:rPr>
              <a:t>Immutable infrastructure</a:t>
            </a:r>
          </a:p>
          <a:p>
            <a:pPr lvl="1"/>
            <a:r>
              <a:rPr lang="en-US" dirty="0"/>
              <a:t>Immutable infrastructure is based on components that are built and replaced as part of every release, instead of in-place updates</a:t>
            </a:r>
            <a:endParaRPr lang="en-CA" dirty="0"/>
          </a:p>
        </p:txBody>
      </p:sp>
      <p:sp>
        <p:nvSpPr>
          <p:cNvPr id="4" name="Title 3"/>
          <p:cNvSpPr>
            <a:spLocks noGrp="1"/>
          </p:cNvSpPr>
          <p:nvPr>
            <p:ph type="title"/>
          </p:nvPr>
        </p:nvSpPr>
        <p:spPr>
          <a:xfrm>
            <a:off x="461035" y="170122"/>
            <a:ext cx="8205261" cy="785553"/>
          </a:xfrm>
        </p:spPr>
        <p:txBody>
          <a:bodyPr/>
          <a:lstStyle/>
          <a:p>
            <a:r>
              <a:rPr lang="en-US" dirty="0" err="1"/>
              <a:t>Docker</a:t>
            </a:r>
            <a:r>
              <a:rPr lang="en-US" dirty="0"/>
              <a:t> Use Cases</a:t>
            </a:r>
            <a:endParaRPr lang="en-CA" dirty="0"/>
          </a:p>
        </p:txBody>
      </p:sp>
    </p:spTree>
    <p:extLst>
      <p:ext uri="{BB962C8B-B14F-4D97-AF65-F5344CB8AC3E}">
        <p14:creationId xmlns:p14="http://schemas.microsoft.com/office/powerpoint/2010/main" val="2846796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57201" y="1381125"/>
            <a:ext cx="8228012" cy="5072838"/>
          </a:xfrm>
        </p:spPr>
        <p:txBody>
          <a:bodyPr>
            <a:normAutofit fontScale="77500" lnSpcReduction="20000"/>
          </a:bodyPr>
          <a:lstStyle/>
          <a:p>
            <a:pPr marL="0" indent="0">
              <a:buNone/>
            </a:pPr>
            <a:r>
              <a:rPr lang="en-US" sz="3600" b="1" dirty="0" smtClean="0">
                <a:solidFill>
                  <a:srgbClr val="408FCD"/>
                </a:solidFill>
              </a:rPr>
              <a:t>Application isolation</a:t>
            </a:r>
            <a:endParaRPr lang="en-US" sz="3600" b="1" dirty="0">
              <a:solidFill>
                <a:srgbClr val="408FCD"/>
              </a:solidFill>
            </a:endParaRPr>
          </a:p>
          <a:p>
            <a:pPr marL="466725" lvl="1" indent="-285750"/>
            <a:r>
              <a:rPr lang="en-US" sz="3100" dirty="0"/>
              <a:t>Maintain applications fully isolated even when running in the same </a:t>
            </a:r>
            <a:r>
              <a:rPr lang="en-US" sz="3100" dirty="0" smtClean="0"/>
              <a:t>host</a:t>
            </a:r>
          </a:p>
          <a:p>
            <a:pPr marL="466725" lvl="1" indent="-285750"/>
            <a:endParaRPr lang="en-US" dirty="0"/>
          </a:p>
          <a:p>
            <a:pPr marL="0" indent="0">
              <a:buNone/>
            </a:pPr>
            <a:r>
              <a:rPr lang="en-US" sz="3600" b="1" dirty="0">
                <a:solidFill>
                  <a:srgbClr val="408FCD"/>
                </a:solidFill>
              </a:rPr>
              <a:t>Continuous Integration and Deployment</a:t>
            </a:r>
          </a:p>
          <a:p>
            <a:pPr lvl="1"/>
            <a:r>
              <a:rPr lang="en-US" sz="3100" dirty="0"/>
              <a:t>Integrated with CI/CD tooling to quickly provision lightweight environments for automated </a:t>
            </a:r>
            <a:r>
              <a:rPr lang="en-US" sz="3100" dirty="0" smtClean="0"/>
              <a:t>testing</a:t>
            </a:r>
          </a:p>
          <a:p>
            <a:pPr lvl="1"/>
            <a:r>
              <a:rPr lang="en-US" sz="3100" dirty="0"/>
              <a:t>Provision and boot lightweight application environments in a matter of </a:t>
            </a:r>
            <a:r>
              <a:rPr lang="en-US" sz="3100" dirty="0" smtClean="0"/>
              <a:t>seconds</a:t>
            </a:r>
          </a:p>
          <a:p>
            <a:pPr lvl="1"/>
            <a:endParaRPr lang="en-US" sz="2500" dirty="0" smtClean="0"/>
          </a:p>
          <a:p>
            <a:pPr marL="0" indent="0">
              <a:buNone/>
            </a:pPr>
            <a:r>
              <a:rPr lang="en-US" sz="3600" b="1" dirty="0" smtClean="0">
                <a:solidFill>
                  <a:srgbClr val="408FCD"/>
                </a:solidFill>
              </a:rPr>
              <a:t>Increased developer productivity</a:t>
            </a:r>
          </a:p>
          <a:p>
            <a:pPr marL="347662" lvl="1" indent="-171450"/>
            <a:r>
              <a:rPr lang="en-US" sz="3000" dirty="0"/>
              <a:t>Simplified full-stack configurations for local </a:t>
            </a:r>
            <a:r>
              <a:rPr lang="en-US" sz="3000" dirty="0" smtClean="0"/>
              <a:t>development</a:t>
            </a:r>
          </a:p>
          <a:p>
            <a:pPr marL="347662" lvl="1" indent="-171450"/>
            <a:r>
              <a:rPr lang="en-US" sz="3000" dirty="0" smtClean="0"/>
              <a:t>Run the same components in a local environment, test server or production infrastructure</a:t>
            </a:r>
          </a:p>
        </p:txBody>
      </p:sp>
      <p:sp>
        <p:nvSpPr>
          <p:cNvPr id="4" name="Title 3"/>
          <p:cNvSpPr>
            <a:spLocks noGrp="1"/>
          </p:cNvSpPr>
          <p:nvPr>
            <p:ph type="title"/>
          </p:nvPr>
        </p:nvSpPr>
        <p:spPr>
          <a:xfrm>
            <a:off x="461035" y="170122"/>
            <a:ext cx="8205261" cy="785553"/>
          </a:xfrm>
        </p:spPr>
        <p:txBody>
          <a:bodyPr/>
          <a:lstStyle/>
          <a:p>
            <a:r>
              <a:rPr lang="en-CA" dirty="0" err="1"/>
              <a:t>Docker</a:t>
            </a:r>
            <a:r>
              <a:rPr lang="en-CA" dirty="0"/>
              <a:t> Use Cases</a:t>
            </a:r>
          </a:p>
        </p:txBody>
      </p:sp>
    </p:spTree>
    <p:extLst>
      <p:ext uri="{BB962C8B-B14F-4D97-AF65-F5344CB8AC3E}">
        <p14:creationId xmlns:p14="http://schemas.microsoft.com/office/powerpoint/2010/main" val="37801360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ags/tag2.xml><?xml version="1.0" encoding="utf-8"?>
<p:tagLst xmlns:a="http://schemas.openxmlformats.org/drawingml/2006/main" xmlns:r="http://schemas.openxmlformats.org/officeDocument/2006/relationships" xmlns:p="http://schemas.openxmlformats.org/presentationml/2006/main">
  <p:tag name="OFFISYNC_SLIDE_GUID" val="fb091e58-f6cd-420c-abe5-02e7447ec821"/>
</p:tagLst>
</file>

<file path=ppt/theme/theme1.xml><?xml version="1.0" encoding="utf-8"?>
<a:theme xmlns:a="http://schemas.openxmlformats.org/drawingml/2006/main" name="1_BluePlume_02_2012">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lor_Top_04_201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DC863457EAD5CE4A8D2722C2A8C57D37" ma:contentTypeVersion="0" ma:contentTypeDescription="General Contribution" ma:contentTypeScope="" ma:versionID="48198adef7ec94bc556e880027c053ab">
  <xsd:schema xmlns:xsd="http://www.w3.org/2001/XMLSchema" xmlns:p="http://schemas.microsoft.com/office/2006/metadata/properties" xmlns:ns1="http://schemas.microsoft.com/sharepoint/v3" targetNamespace="http://schemas.microsoft.com/office/2006/metadata/properties" ma:root="true" ma:fieldsID="9dd111334bc0ab7d776ce8fd7d1d9d4b"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VisibleToAsset" minOccurs="0"/>
                <xsd:element ref="ns1:OfficialAsset" minOccurs="0"/>
                <xsd:element ref="ns1:SourceType" minOccurs="0"/>
                <xsd:element ref="ns1:RestrictedClient" minOccurs="0"/>
                <xsd:element ref="ns1:KXThumbnailURL" minOccurs="0"/>
                <xsd:element ref="ns1:OpportunityCharacteristics" minOccurs="0"/>
                <xsd:element ref="ns1:RelatedConten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VisibleToAsset" ma:index="35" nillable="true" ma:displayName="Visible To Asset" ma:internalName="VisibleToAsset">
      <xsd:simpleType>
        <xsd:restriction base="dms:Text"/>
      </xsd:simpleType>
    </xsd:element>
    <xsd:element name="OfficialAsset" ma:index="36" nillable="true" ma:displayName="Official Asset" ma:internalName="OfficialAsset">
      <xsd:simpleType>
        <xsd:restriction base="dms:Text"/>
      </xsd:simpleType>
    </xsd:element>
    <xsd:element name="SourceType" ma:index="37" nillable="true" ma:displayName="SourceType" ma:internalName="SourceType">
      <xsd:simpleType>
        <xsd:restriction base="dms:Text"/>
      </xsd:simpleType>
    </xsd:element>
    <xsd:element name="RestrictedClient" ma:index="38" nillable="true" ma:displayName="Confidential Client" ma:internalName="RestrictedClient">
      <xsd:simpleType>
        <xsd:restriction base="dms:Text"/>
      </xsd:simpleType>
    </xsd:element>
    <xsd:element name="KXThumbnailURL" ma:index="39" nillable="true" ma:displayName="KX Thumbnail URL" ma:internalName="KXThumbnailURL">
      <xsd:simpleType>
        <xsd:restriction base="dms:Note"/>
      </xsd:simpleType>
    </xsd:element>
    <xsd:element name="OpportunityCharacteristics" ma:index="40" nillable="true" ma:displayName="Opportunity Characteristics" ma:internalName="OpportunityCharacteristics">
      <xsd:simpleType>
        <xsd:restriction base="dms:Note"/>
      </xsd:simpleType>
    </xsd:element>
    <xsd:element name="RelatedContent" ma:index="41" nillable="true" ma:displayName="Related Content" ma:internalName="RelatedCont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ArchiveDate xmlns="http://schemas.microsoft.com/sharepoint/v3">2017-05-29T05:00:00+00:00</ArchiveDate>
    <EngagementLink xmlns="http://schemas.microsoft.com/sharepoint/v3" xsi:nil="true"/>
    <PertinentToCountry xmlns="http://schemas.microsoft.com/sharepoint/v3" xsi:nil="true"/>
    <Client xmlns="http://schemas.microsoft.com/sharepoint/v3" xsi:nil="true"/>
    <flagVVID xmlns="http://schemas.microsoft.com/sharepoint/v3" xsi:nil="true"/>
    <RelatedContent xmlns="http://schemas.microsoft.com/sharepoint/v3" xsi:nil="true"/>
    <Abstract xmlns="http://schemas.microsoft.com/sharepoint/v3">&lt;p&gt;Presentation by Thomas Rosqvist on 'State of the container nation' during the FY15 European Technology Architecture Workshop which took place on April 27 - 29, 2015 at the regional training center in Madrid, Spain.&lt;/p&gt;&lt;p&gt;Container technology has gained a lot of traction over the past year, with 
Docker being the key enabler. The landscape is evolving at a rapid pace with 
many new technologies taking hold, such as container orchestrators and resource 
schedulers. The State of the Container Nation -presentation provides an overview 
of Docker and other emerging technologies that Accenture is taking into use, 
right now. The presentation is directed at anyone interested in the current 
state and future of container technology.&lt;br data-mce-bogus="1"&gt;&lt;/p&gt;</Abstract>
    <ContentCurrentDate xmlns="http://schemas.microsoft.com/sharepoint/v3">2015-05-29T05:00:00+00:00</ContentCurrentDate>
    <DateCreated xmlns="http://schemas.microsoft.com/sharepoint/v3">2015-05-29T14:57:51+00:00</DateCreated>
    <OfficialAsset xmlns="http://schemas.microsoft.com/sharepoint/v3">No</OfficialAsset>
    <ArchiveStatus xmlns="http://schemas.microsoft.com/sharepoint/v3">Active</ArchiveStatus>
    <IndustryKeywords xmlns="http://schemas.microsoft.com/sharepoint/v3">;#0;~None</IndustryKeywords>
    <VendorProductKeywords xmlns="http://schemas.microsoft.com/sharepoint/v3">;#0;~None</VendorProductKeywords>
    <RevisionTime xmlns="http://schemas.microsoft.com/sharepoint/v3">5/29/2015 9:57:51 AM</RevisionTime>
    <Contacts xmlns="http://schemas.microsoft.com/sharepoint/v3">dir\thomas.rosqvist</Contacts>
    <KXThumbnailURL xmlns="http://schemas.microsoft.com/sharepoint/v3">https://documentpreviews.accenture.com/_vti_bin/Longitude5/DocumentViewerService.svc/getResource/?resourceKey=https%3A%2F%2Fkx.accenture.com%2FRepositories%2FC31%2F20%2F70%2FBreakout%20Day%203_State%20of%20the%20Container%20Nation_Rosqvist.pptx@_pc!res_~1@_pc!res_~False@_pc!res_~http@_pc!res_~0@_pc!res_~120@_pc!res_~120</KXThumbnailURL>
    <ItemType xmlns="http://schemas.microsoft.com/sharepoint/v3">;#13989;~Accenture Internal Material</ItemType>
    <Offerings xmlns="http://schemas.microsoft.com/sharepoint/v3" xsi:nil="true"/>
    <SourceType xmlns="http://schemas.microsoft.com/sharepoint/v3">ContributionForm</SourceType>
    <ApprovedForUseBy xmlns="http://schemas.microsoft.com/sharepoint/v3" xsi:nil="true"/>
    <SubmittedBy xmlns="http://schemas.microsoft.com/sharepoint/v3">dir\renata.savia</SubmittedBy>
    <HasAttachment xmlns="http://schemas.microsoft.com/sharepoint/v3">No</HasAttachment>
    <ArchivalDate xmlns="http://schemas.microsoft.com/sharepoint/v3" xsi:nil="true"/>
    <DeliveryCenter xmlns="http://schemas.microsoft.com/sharepoint/v3" xsi:nil="true"/>
    <ContribKeywords xmlns="http://schemas.microsoft.com/sharepoint/v3" xsi:nil="true"/>
    <StorageType xmlns="http://schemas.microsoft.com/sharepoint/v3">File</StorageType>
    <RevisionBy xmlns="http://schemas.microsoft.com/sharepoint/v3">dir\renata.savia</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https://kx.accenture.com/repositories/DownloadForm.aspx?path=C31/20/70/Breakout%20Day%203_State%20of%20the%20Container%20Nation_Rosqvist.pptx</DetailsPageURL2>
    <RestrictedClient xmlns="http://schemas.microsoft.com/sharepoint/v3" xsi:nil="true"/>
    <KXGeography xmlns="http://schemas.microsoft.com/sharepoint/v3" xsi:nil="true"/>
    <ConditionsforUseComments xmlns="http://schemas.microsoft.com/sharepoint/v3" xsi:nil="true"/>
    <TechnologyKeywords xmlns="http://schemas.microsoft.com/sharepoint/v3">;#8709;~Technology Architecture</TechnologyKeywords>
    <PertinentToOrgUnit xmlns="http://schemas.microsoft.com/sharepoint/v3" xsi:nil="true"/>
    <DetailsPageURL xmlns="http://schemas.microsoft.com/sharepoint/v3">https://kx.accenture.com/repositories/ContributionForm.aspx?path=C31/20/70&amp;mode=Read</DetailsPageURL>
    <ContribLanguage xmlns="http://schemas.microsoft.com/sharepoint/v3">;#4628;~English</ContribLanguage>
    <OpportunityCharacteristics xmlns="http://schemas.microsoft.com/sharepoint/v3" xsi:nil="true"/>
  </documentManagement>
</p:properties>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5E8103BD-DFC1-48E2-9F1D-4DDAEA219415}"/>
</file>

<file path=customXml/itemProps2.xml><?xml version="1.0" encoding="utf-8"?>
<ds:datastoreItem xmlns:ds="http://schemas.openxmlformats.org/officeDocument/2006/customXml" ds:itemID="{60BFEAC7-4154-498B-AA42-12E186A01B93}"/>
</file>

<file path=customXml/itemProps3.xml><?xml version="1.0" encoding="utf-8"?>
<ds:datastoreItem xmlns:ds="http://schemas.openxmlformats.org/officeDocument/2006/customXml" ds:itemID="{70F2D791-EAE8-465E-AF93-5B3E0BE93C4D}"/>
</file>

<file path=docProps/app.xml><?xml version="1.0" encoding="utf-8"?>
<Properties xmlns="http://schemas.openxmlformats.org/officeDocument/2006/extended-properties" xmlns:vt="http://schemas.openxmlformats.org/officeDocument/2006/docPropsVTypes">
  <Template/>
  <TotalTime>0</TotalTime>
  <Words>2233</Words>
  <Application>Microsoft Office PowerPoint</Application>
  <PresentationFormat>On-screen Show (4:3)</PresentationFormat>
  <Paragraphs>438</Paragraphs>
  <Slides>42</Slides>
  <Notes>2</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Arial</vt:lpstr>
      <vt:lpstr>Calibri</vt:lpstr>
      <vt:lpstr>Consolas</vt:lpstr>
      <vt:lpstr>1_BluePlume_02_2012</vt:lpstr>
      <vt:lpstr>Color_Top_04_2013</vt:lpstr>
      <vt:lpstr>PowerPoint Presentation</vt:lpstr>
      <vt:lpstr> Agenda</vt:lpstr>
      <vt:lpstr>PowerPoint Presentation</vt:lpstr>
      <vt:lpstr>What is Docker?</vt:lpstr>
      <vt:lpstr>Virtualization Types</vt:lpstr>
      <vt:lpstr>Containers vs. Virtual Machines</vt:lpstr>
      <vt:lpstr>PowerPoint Presentation</vt:lpstr>
      <vt:lpstr>Docker Use Cases</vt:lpstr>
      <vt:lpstr>Docker Use Cases</vt:lpstr>
      <vt:lpstr>PowerPoint Presentation</vt:lpstr>
      <vt:lpstr>The container stack</vt:lpstr>
      <vt:lpstr>Physical &amp; Virtual Machines</vt:lpstr>
      <vt:lpstr>Operating System – Container operating systems</vt:lpstr>
      <vt:lpstr>Container Engine – The Docker Engine</vt:lpstr>
      <vt:lpstr>Container Engine – Rocket</vt:lpstr>
      <vt:lpstr>Clustering</vt:lpstr>
      <vt:lpstr>Clustering – Docker Swarm</vt:lpstr>
      <vt:lpstr>Clustering – Kubernetes</vt:lpstr>
      <vt:lpstr>Kubernetes</vt:lpstr>
      <vt:lpstr>Clustering – Mesos</vt:lpstr>
      <vt:lpstr>Orchestration – Mesos + Kubernetes, Swarm + Kubernetes</vt:lpstr>
      <vt:lpstr>Docker Compose</vt:lpstr>
      <vt:lpstr>Workflow – Traditional PaaS</vt:lpstr>
      <vt:lpstr>Docker and Kubernetes on OpenShift v3</vt:lpstr>
      <vt:lpstr>Workflow – Docker-based PaaS</vt:lpstr>
      <vt:lpstr>PowerPoint Presentation</vt:lpstr>
      <vt:lpstr>Docker Capability Model</vt:lpstr>
      <vt:lpstr>Sample Reference Architecture with “best of breed” components </vt:lpstr>
      <vt:lpstr>Example – Best of breed</vt:lpstr>
      <vt:lpstr>PowerPoint Presentation</vt:lpstr>
      <vt:lpstr>The not-so-good</vt:lpstr>
      <vt:lpstr>PowerPoint Presentation</vt:lpstr>
      <vt:lpstr>Think small, think micro</vt:lpstr>
      <vt:lpstr>Data only containers</vt:lpstr>
      <vt:lpstr>Best practices</vt:lpstr>
      <vt:lpstr>PowerPoint Presentation</vt:lpstr>
      <vt:lpstr>What is Accenture doing about Docker?</vt:lpstr>
      <vt:lpstr>Docker on the Accenture Cloud Platform</vt:lpstr>
      <vt:lpstr>Experience and References</vt:lpstr>
      <vt:lpstr>PowerPoint Presentation</vt:lpstr>
      <vt:lpstr>Conclusion</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 FY15 European Technology Architecture Workshop - State of the container nation</dc:title>
  <dc:creator>amanda.j.lee</dc:creator>
  <cp:lastModifiedBy>Choi, Heike</cp:lastModifiedBy>
  <cp:revision>380</cp:revision>
  <dcterms:created xsi:type="dcterms:W3CDTF">2014-04-30T03:15:13Z</dcterms:created>
  <dcterms:modified xsi:type="dcterms:W3CDTF">2015-04-16T07:31:29Z</dcterms:modified>
  <cp:contentType>General Contribution</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0x012000FD200C85A7BB46D2B974A85017C5AC2B0100DC863457EAD5CE4A8D2722C2A8C57D37</vt:lpwstr>
  </property>
  <property fmtid="{D5CDD505-2E9C-101B-9397-08002B2CF9AE}" pid="7" name="_NewReviewCycle">
    <vt:lpwstr/>
  </property>
  <property fmtid="{D5CDD505-2E9C-101B-9397-08002B2CF9AE}" pid="8" name="FederalData">
    <vt:lpwstr>No</vt:lpwstr>
  </property>
</Properties>
</file>