
<file path=[Content_Types].xml><?xml version="1.0" encoding="utf-8"?>
<Types xmlns="http://schemas.openxmlformats.org/package/2006/content-types">
  <Override PartName="/ppt/slides/slide6.xml" ContentType="application/vnd.openxmlformats-officedocument.presentationml.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customXml/itemProps1.xml" ContentType="application/vnd.openxmlformats-officedocument.customXmlProperties+xml"/>
  <Default Extension="jpeg" ContentType="image/jpeg"/>
  <Default Extension="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Default Extension="bin" ContentType="application/vnd.openxmlformats-officedocument.presentationml.printerSettings"/>
  <Default Extension="png" ContentType="image/png"/>
  <Override PartName="/ppt/slides/slide5.xml" ContentType="application/vnd.openxmlformats-officedocument.presentationml.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6" r:id="rId2"/>
    <p:sldId id="262" r:id="rId3"/>
    <p:sldId id="261" r:id="rId4"/>
    <p:sldId id="263" r:id="rId5"/>
    <p:sldId id="266" r:id="rId6"/>
    <p:sldId id="264" r:id="rId7"/>
    <p:sldId id="267" r:id="rId8"/>
    <p:sldId id="268" r:id="rId9"/>
    <p:sldId id="259" r:id="rId10"/>
    <p:sldId id="258" r:id="rId11"/>
    <p:sldId id="257" r:id="rId12"/>
    <p:sldId id="271" r:id="rId13"/>
    <p:sldId id="265" r:id="rId14"/>
    <p:sldId id="260" r:id="rId15"/>
    <p:sldId id="269" r:id="rId16"/>
    <p:sldId id="270" r:id="rId17"/>
    <p:sldId id="273" r:id="rId18"/>
    <p:sldId id="272" r:id="rId19"/>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280"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8" Type="http://schemas.openxmlformats.org/officeDocument/2006/relationships/slide" Target="slides/slide7.xml"/><Relationship Id="rId26" Type="http://schemas.openxmlformats.org/officeDocument/2006/relationships/customXml" Target="../customXml/item2.xml"/><Relationship Id="rId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25" Type="http://schemas.openxmlformats.org/officeDocument/2006/relationships/customXml" Target="../customXml/item1.xml"/><Relationship Id="rId20" Type="http://schemas.openxmlformats.org/officeDocument/2006/relationships/printerSettings" Target="printerSettings/printerSettings1.bin"/><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tableStyles" Target="tableStyles.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theme" Target="theme/theme1.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9" Type="http://schemas.openxmlformats.org/officeDocument/2006/relationships/slide" Target="slides/slide8.xml"/><Relationship Id="rId22" Type="http://schemas.openxmlformats.org/officeDocument/2006/relationships/viewProps" Target="viewProps.xml"/><Relationship Id="rId14" Type="http://schemas.openxmlformats.org/officeDocument/2006/relationships/slide" Target="slides/slide13.xml"/><Relationship Id="rId4" Type="http://schemas.openxmlformats.org/officeDocument/2006/relationships/slide" Target="slides/slide3.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6" descr="Innovation_Final_10_24.jpg"/>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21511" name="Rectangle 7"/>
          <p:cNvSpPr>
            <a:spLocks noGrp="1" noChangeArrowheads="1"/>
          </p:cNvSpPr>
          <p:nvPr>
            <p:ph type="ctrTitle" sz="quarter" hasCustomPrompt="1"/>
          </p:nvPr>
        </p:nvSpPr>
        <p:spPr>
          <a:xfrm>
            <a:off x="395290" y="2823333"/>
            <a:ext cx="8571291" cy="796736"/>
          </a:xfrm>
          <a:noFill/>
          <a:ln w="9525">
            <a:noFill/>
            <a:miter lim="800000"/>
            <a:headEnd/>
            <a:tailEnd/>
          </a:ln>
          <a:effectLst/>
        </p:spPr>
        <p:txBody>
          <a:bodyPr vert="horz" wrap="square" lIns="0" tIns="45720" rIns="91440" bIns="45720" numCol="1" anchor="t" anchorCtr="0" compatLnSpc="1">
            <a:prstTxWarp prst="textNoShape">
              <a:avLst/>
            </a:prstTxWarp>
            <a:noAutofit/>
          </a:bodyPr>
          <a:lstStyle>
            <a:lvl1pPr>
              <a:defRPr lang="en-US" sz="2000" b="1" dirty="0">
                <a:solidFill>
                  <a:schemeClr val="tx1"/>
                </a:solidFill>
              </a:defRPr>
            </a:lvl1pPr>
          </a:lstStyle>
          <a:p>
            <a:pPr lvl="0">
              <a:lnSpc>
                <a:spcPct val="90000"/>
              </a:lnSpc>
              <a:tabLst>
                <a:tab pos="2147888" algn="l"/>
              </a:tabLst>
            </a:pPr>
            <a:r>
              <a:rPr lang="en-US" dirty="0" smtClean="0"/>
              <a:t>&lt;&lt;Title&gt;&gt;</a:t>
            </a:r>
            <a:endParaRPr lang="en-US" dirty="0"/>
          </a:p>
        </p:txBody>
      </p:sp>
      <p:sp>
        <p:nvSpPr>
          <p:cNvPr id="21512" name="Rectangle 8"/>
          <p:cNvSpPr>
            <a:spLocks noGrp="1" noChangeArrowheads="1"/>
          </p:cNvSpPr>
          <p:nvPr>
            <p:ph type="subTitle" sz="quarter" idx="1" hasCustomPrompt="1"/>
          </p:nvPr>
        </p:nvSpPr>
        <p:spPr>
          <a:xfrm>
            <a:off x="385351" y="3759883"/>
            <a:ext cx="8579262" cy="864095"/>
          </a:xfrm>
          <a:ln w="9525"/>
        </p:spPr>
        <p:txBody>
          <a:bodyPr lIns="0" tIns="45720" rIns="91440" bIns="45720"/>
          <a:lstStyle>
            <a:lvl1pPr marL="0" indent="0">
              <a:lnSpc>
                <a:spcPct val="100000"/>
              </a:lnSpc>
              <a:spcBef>
                <a:spcPts val="0"/>
              </a:spcBef>
              <a:buFontTx/>
              <a:buNone/>
              <a:tabLst>
                <a:tab pos="1255713" algn="l"/>
              </a:tabLst>
              <a:defRPr sz="1200">
                <a:solidFill>
                  <a:srgbClr val="C00000"/>
                </a:solidFill>
              </a:defRPr>
            </a:lvl1pPr>
          </a:lstStyle>
          <a:p>
            <a:pPr>
              <a:lnSpc>
                <a:spcPct val="100000"/>
              </a:lnSpc>
              <a:spcBef>
                <a:spcPts val="1200"/>
              </a:spcBef>
              <a:tabLst>
                <a:tab pos="987425" algn="l"/>
              </a:tabLst>
            </a:pPr>
            <a:r>
              <a:rPr lang="en-GB" sz="1400" dirty="0" smtClean="0">
                <a:solidFill>
                  <a:srgbClr val="C00000"/>
                </a:solidFill>
              </a:rPr>
              <a:t>Version VY.ZZZ [WIP/DRAFT/RC/FINAL]</a:t>
            </a:r>
            <a:br>
              <a:rPr lang="en-GB" sz="1400" dirty="0" smtClean="0">
                <a:solidFill>
                  <a:srgbClr val="C00000"/>
                </a:solidFill>
              </a:rPr>
            </a:br>
            <a:r>
              <a:rPr lang="en-GB" sz="1400" dirty="0" smtClean="0">
                <a:solidFill>
                  <a:srgbClr val="C00000"/>
                </a:solidFill>
              </a:rPr>
              <a:t>Last updated on &lt;&lt;date: mmm, </a:t>
            </a:r>
            <a:r>
              <a:rPr lang="en-GB" sz="1400" dirty="0" err="1" smtClean="0">
                <a:solidFill>
                  <a:srgbClr val="C00000"/>
                </a:solidFill>
              </a:rPr>
              <a:t>dd</a:t>
            </a:r>
            <a:r>
              <a:rPr lang="en-GB" sz="1400" dirty="0" smtClean="0">
                <a:solidFill>
                  <a:srgbClr val="C00000"/>
                </a:solidFill>
              </a:rPr>
              <a:t>, </a:t>
            </a:r>
            <a:r>
              <a:rPr lang="en-GB" sz="1400" dirty="0" err="1" smtClean="0">
                <a:solidFill>
                  <a:srgbClr val="C00000"/>
                </a:solidFill>
              </a:rPr>
              <a:t>yyy</a:t>
            </a:r>
            <a:r>
              <a:rPr lang="en-GB" sz="1400" dirty="0" smtClean="0">
                <a:solidFill>
                  <a:srgbClr val="C00000"/>
                </a:solidFill>
              </a:rPr>
              <a:t>&gt;&gt; by &lt;&lt;last name, first name&gt;&gt;</a:t>
            </a:r>
            <a:br>
              <a:rPr lang="en-GB" sz="1400" dirty="0" smtClean="0">
                <a:solidFill>
                  <a:srgbClr val="C00000"/>
                </a:solidFill>
              </a:rPr>
            </a:br>
            <a:endParaRPr lang="en-GB" sz="1400" dirty="0">
              <a:solidFill>
                <a:srgbClr val="C00000"/>
              </a:solidFill>
            </a:endParaRPr>
          </a:p>
        </p:txBody>
      </p:sp>
      <p:sp>
        <p:nvSpPr>
          <p:cNvPr id="17" name="Footer Placeholder 4"/>
          <p:cNvSpPr>
            <a:spLocks noGrp="1"/>
          </p:cNvSpPr>
          <p:nvPr>
            <p:ph type="ftr" sz="quarter" idx="11"/>
          </p:nvPr>
        </p:nvSpPr>
        <p:spPr>
          <a:xfrm>
            <a:off x="395291" y="4839892"/>
            <a:ext cx="3671887" cy="270272"/>
          </a:xfrm>
          <a:prstGeom prst="rect">
            <a:avLst/>
          </a:prstGeom>
        </p:spPr>
        <p:txBody>
          <a:bodyPr/>
          <a:lstStyle>
            <a:lvl1pPr>
              <a:defRPr sz="800">
                <a:solidFill>
                  <a:schemeClr val="tx1"/>
                </a:solidFill>
              </a:defRPr>
            </a:lvl1pPr>
          </a:lstStyle>
          <a:p>
            <a:endParaRPr lang="fi-FI"/>
          </a:p>
        </p:txBody>
      </p:sp>
      <p:grpSp>
        <p:nvGrpSpPr>
          <p:cNvPr id="13" name="Group 12"/>
          <p:cNvGrpSpPr/>
          <p:nvPr/>
        </p:nvGrpSpPr>
        <p:grpSpPr>
          <a:xfrm>
            <a:off x="6273802" y="1343214"/>
            <a:ext cx="2502299" cy="154533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DD4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19" name="Straight Connector 18"/>
          <p:cNvCxnSpPr/>
          <p:nvPr/>
        </p:nvCxnSpPr>
        <p:spPr>
          <a:xfrm>
            <a:off x="457200" y="870157"/>
            <a:ext cx="86868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9321" y="283581"/>
            <a:ext cx="1725080" cy="476791"/>
            <a:chOff x="448031" y="5788818"/>
            <a:chExt cx="2183719" cy="635721"/>
          </a:xfrm>
        </p:grpSpPr>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2" name="Freeform 21"/>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DD4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7835" y="666751"/>
            <a:ext cx="2226904" cy="116913"/>
          </a:xfrm>
          <a:prstGeom prst="rect">
            <a:avLst/>
          </a:prstGeom>
        </p:spPr>
      </p:pic>
      <p:sp>
        <p:nvSpPr>
          <p:cNvPr id="24" name="Rectangle 8"/>
          <p:cNvSpPr txBox="1">
            <a:spLocks noChangeArrowheads="1"/>
          </p:cNvSpPr>
          <p:nvPr/>
        </p:nvSpPr>
        <p:spPr bwMode="gray">
          <a:xfrm>
            <a:off x="402892" y="2301627"/>
            <a:ext cx="8579262" cy="432048"/>
          </a:xfrm>
          <a:prstGeom prst="rect">
            <a:avLst/>
          </a:prstGeom>
          <a:ln w="9525"/>
        </p:spPr>
        <p:txBody>
          <a:bodyPr lIns="0" tIns="45720" rIns="91440" bIns="45720" anchor="b"/>
          <a:lstStyle>
            <a:lvl1pPr marL="0" indent="0" algn="l" rtl="0" eaLnBrk="1" fontAlgn="base" hangingPunct="1">
              <a:lnSpc>
                <a:spcPct val="90000"/>
              </a:lnSpc>
              <a:spcBef>
                <a:spcPct val="40000"/>
              </a:spcBef>
              <a:spcAft>
                <a:spcPct val="0"/>
              </a:spcAft>
              <a:buClr>
                <a:schemeClr val="tx1"/>
              </a:buClr>
              <a:buFontTx/>
              <a:buNone/>
              <a:tabLst>
                <a:tab pos="1255713" algn="l"/>
              </a:tabLst>
              <a:defRPr lang="en-US" sz="1800" b="1">
                <a:solidFill>
                  <a:schemeClr val="bg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lang="en-US" sz="2000" smtClean="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lang="en-US" sz="1800" smtClean="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lang="en-US" sz="1800" smtClean="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lang="en-US" sz="1800" dirty="0" smtClean="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a:lstStyle>
          <a:p>
            <a:r>
              <a:rPr lang="en-GB" sz="1600" dirty="0" smtClean="0">
                <a:solidFill>
                  <a:schemeClr val="tx1"/>
                </a:solidFill>
              </a:rPr>
              <a:t>Emerging Technology Innovation</a:t>
            </a:r>
            <a:endParaRPr lang="en-GB" sz="1600" dirty="0">
              <a:solidFill>
                <a:schemeClr val="tx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288" y="141686"/>
            <a:ext cx="8569324" cy="756047"/>
          </a:xfrm>
          <a:noFill/>
          <a:ln w="12700">
            <a:noFill/>
            <a:miter lim="800000"/>
            <a:headEnd/>
            <a:tailEnd/>
          </a:ln>
          <a:effectLst/>
        </p:spPr>
        <p:txBody>
          <a:bodyPr vert="horz" wrap="square" lIns="54000" tIns="44450" rIns="90488" bIns="44450" numCol="1" anchor="b" anchorCtr="0" compatLnSpc="1">
            <a:prstTxWarp prst="textNoShape">
              <a:avLst/>
            </a:prstTxWarp>
          </a:bodyPr>
          <a:lstStyle>
            <a:lvl1pPr>
              <a:defRPr lang="en-US" dirty="0"/>
            </a:lvl1pPr>
          </a:lstStyle>
          <a:p>
            <a:pPr marL="0" lvl="0" indent="0">
              <a:lnSpc>
                <a:spcPct val="100000"/>
              </a:lnSpc>
              <a:spcBef>
                <a:spcPts val="600"/>
              </a:spcBef>
              <a:spcAft>
                <a:spcPts val="300"/>
              </a:spcAft>
              <a:buClr>
                <a:schemeClr val="tx1"/>
              </a:buClr>
              <a:buNone/>
            </a:pPr>
            <a:r>
              <a:rPr lang="en-US" dirty="0" smtClean="0"/>
              <a:t>&lt;&lt;slide title&gt;&gt;</a:t>
            </a:r>
            <a:endParaRPr lang="en-US" dirty="0"/>
          </a:p>
        </p:txBody>
      </p:sp>
      <p:sp>
        <p:nvSpPr>
          <p:cNvPr id="3" name="Content Placeholder 2"/>
          <p:cNvSpPr>
            <a:spLocks noGrp="1"/>
          </p:cNvSpPr>
          <p:nvPr>
            <p:ph idx="1" hasCustomPrompt="1"/>
          </p:nvPr>
        </p:nvSpPr>
        <p:spPr>
          <a:xfrm>
            <a:off x="395291" y="1113235"/>
            <a:ext cx="8569325" cy="3726656"/>
          </a:xfrm>
        </p:spPr>
        <p:txBody>
          <a:bodyPr lIns="72000" tIns="72000" rIns="72000" bIns="72000"/>
          <a:lstStyle>
            <a:lvl1pPr>
              <a:defRPr lang="en-GB" dirty="0" smtClean="0"/>
            </a:lvl1pPr>
            <a:lvl2pPr>
              <a:defRPr lang="en-GB" dirty="0" smtClean="0"/>
            </a:lvl2pPr>
            <a:lvl3pPr>
              <a:defRPr lang="en-GB" dirty="0" smtClean="0"/>
            </a:lvl3pPr>
            <a:lvl4pPr>
              <a:defRPr lang="en-GB" dirty="0" smtClean="0"/>
            </a:lvl4pPr>
            <a:lvl5pPr>
              <a:defRPr lang="en-GB" dirty="0" smtClean="0"/>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395290" y="1112838"/>
            <a:ext cx="3960811" cy="3727450"/>
          </a:xfrm>
        </p:spPr>
        <p:txBody>
          <a:bodyPr lIns="72000" tIns="72000" rIns="72000" bIns="72000"/>
          <a:lstStyle>
            <a:lvl1pPr>
              <a:defRPr lang="en-GB" dirty="0" smtClean="0"/>
            </a:lvl1pPr>
            <a:lvl2pPr marL="358775" indent="-177800">
              <a:buFont typeface="Arial" panose="020B0604020202020204" pitchFamily="34" charset="0"/>
              <a:buChar char="•"/>
              <a:defRPr lang="en-GB" dirty="0" smtClean="0"/>
            </a:lvl2pPr>
            <a:lvl3pPr>
              <a:defRPr lang="en-GB" dirty="0"/>
            </a:lvl3pPr>
          </a:lstStyle>
          <a:p>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9" name="Content Placeholder 9"/>
          <p:cNvSpPr>
            <a:spLocks noGrp="1"/>
          </p:cNvSpPr>
          <p:nvPr>
            <p:ph sz="quarter" idx="13" hasCustomPrompt="1"/>
          </p:nvPr>
        </p:nvSpPr>
        <p:spPr>
          <a:xfrm>
            <a:off x="4643439" y="1112838"/>
            <a:ext cx="4321175" cy="3727450"/>
          </a:xfrm>
        </p:spPr>
        <p:txBody>
          <a:bodyPr lIns="72000" tIns="72000" rIns="72000" bIns="72000"/>
          <a:lstStyle>
            <a:lvl1pPr>
              <a:defRPr lang="en-GB" dirty="0" smtClean="0"/>
            </a:lvl1pPr>
            <a:lvl2pPr>
              <a:defRPr lang="en-GB" dirty="0" smtClean="0"/>
            </a:lvl2pPr>
            <a:lvl3pPr>
              <a:defRPr lang="en-GB" dirty="0"/>
            </a:lvl3pPr>
          </a:lstStyle>
          <a:p>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 name="Title 2"/>
          <p:cNvSpPr>
            <a:spLocks noGrp="1"/>
          </p:cNvSpPr>
          <p:nvPr>
            <p:ph type="title" hasCustomPrompt="1"/>
          </p:nvPr>
        </p:nvSpPr>
        <p:spPr>
          <a:noFill/>
          <a:ln w="12700">
            <a:noFill/>
            <a:miter lim="800000"/>
            <a:headEnd/>
            <a:tailEnd/>
          </a:ln>
          <a:effectLst/>
        </p:spPr>
        <p:txBody>
          <a:bodyPr vert="horz" wrap="square" lIns="54000" tIns="44450" rIns="90488" bIns="44450" numCol="1" anchor="b" anchorCtr="0" compatLnSpc="1">
            <a:prstTxWarp prst="textNoShape">
              <a:avLst/>
            </a:prstTxWarp>
          </a:bodyPr>
          <a:lstStyle>
            <a:lvl1pPr>
              <a:defRPr lang="en-CA" dirty="0"/>
            </a:lvl1pPr>
          </a:lstStyle>
          <a:p>
            <a:pPr marL="0" lvl="0" indent="0">
              <a:lnSpc>
                <a:spcPct val="100000"/>
              </a:lnSpc>
              <a:spcBef>
                <a:spcPts val="600"/>
              </a:spcBef>
              <a:spcAft>
                <a:spcPts val="300"/>
              </a:spcAft>
              <a:buClr>
                <a:schemeClr val="tx1"/>
              </a:buClr>
              <a:buNone/>
            </a:pPr>
            <a:r>
              <a:rPr lang="en-US" dirty="0" smtClean="0"/>
              <a:t>&lt;&lt;slide title&gt;&gt;</a:t>
            </a:r>
            <a:endParaRPr lang="en-CA" dirty="0"/>
          </a:p>
        </p:txBody>
      </p:sp>
    </p:spTree>
    <p:extLst>
      <p:ext uri="{BB962C8B-B14F-4D97-AF65-F5344CB8AC3E}">
        <p14:creationId xmlns:p14="http://schemas.microsoft.com/office/powerpoint/2010/main" val="38045414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4" name="Content Placeholder 13"/>
          <p:cNvSpPr>
            <a:spLocks noGrp="1"/>
          </p:cNvSpPr>
          <p:nvPr>
            <p:ph sz="quarter" idx="12" hasCustomPrompt="1"/>
          </p:nvPr>
        </p:nvSpPr>
        <p:spPr>
          <a:xfrm>
            <a:off x="395290" y="1112839"/>
            <a:ext cx="8569325" cy="3691160"/>
          </a:xfrm>
          <a:prstGeom prst="rect">
            <a:avLst/>
          </a:prstGeom>
        </p:spPr>
        <p:txBody>
          <a:bodyPr lIns="72000" tIns="72000" rIns="72000" bIns="72000"/>
          <a:lstStyle>
            <a:lvl1pPr marL="182563" indent="-182563">
              <a:lnSpc>
                <a:spcPct val="100000"/>
              </a:lnSpc>
              <a:spcBef>
                <a:spcPts val="1800"/>
              </a:spcBef>
              <a:buFont typeface="Arial" pitchFamily="34" charset="0"/>
              <a:buChar char="•"/>
              <a:defRPr lang="en-GB" noProof="0" smtClean="0"/>
            </a:lvl1pPr>
            <a:lvl2pPr marL="177800" indent="0">
              <a:lnSpc>
                <a:spcPct val="200000"/>
              </a:lnSpc>
              <a:buNone/>
              <a:defRPr lang="en-GB" noProof="0" smtClean="0"/>
            </a:lvl2pPr>
          </a:lstStyle>
          <a:p>
            <a:pPr marL="182563" indent="-182563">
              <a:lnSpc>
                <a:spcPct val="100000"/>
              </a:lnSpc>
              <a:spcBef>
                <a:spcPts val="1800"/>
              </a:spcBef>
              <a:buFont typeface="Arial" pitchFamily="34" charset="0"/>
              <a:buChar char="•"/>
            </a:pPr>
            <a:r>
              <a:rPr lang="en-GB" dirty="0" smtClean="0"/>
              <a:t>Section C</a:t>
            </a:r>
          </a:p>
          <a:p>
            <a:pPr marL="539750" lvl="1" indent="-180975">
              <a:lnSpc>
                <a:spcPct val="150000"/>
              </a:lnSpc>
              <a:spcBef>
                <a:spcPts val="0"/>
              </a:spcBef>
              <a:buFont typeface="Arial" pitchFamily="34" charset="0"/>
              <a:buChar char="•"/>
            </a:pPr>
            <a:r>
              <a:rPr lang="en-GB" dirty="0" err="1" smtClean="0"/>
              <a:t>asdsadas</a:t>
            </a:r>
            <a:endParaRPr lang="en-GB" dirty="0"/>
          </a:p>
        </p:txBody>
      </p:sp>
      <p:sp>
        <p:nvSpPr>
          <p:cNvPr id="6" name="Title 1"/>
          <p:cNvSpPr>
            <a:spLocks noGrp="1"/>
          </p:cNvSpPr>
          <p:nvPr>
            <p:ph type="title" hasCustomPrompt="1"/>
          </p:nvPr>
        </p:nvSpPr>
        <p:spPr bwMode="white">
          <a:xfrm>
            <a:off x="395291" y="141686"/>
            <a:ext cx="8569325" cy="756047"/>
          </a:xfrm>
          <a:noFill/>
          <a:ln w="12700">
            <a:noFill/>
            <a:miter lim="800000"/>
            <a:headEnd/>
            <a:tailEnd/>
          </a:ln>
          <a:effectLst/>
        </p:spPr>
        <p:txBody>
          <a:bodyPr vert="horz" wrap="square" lIns="54000" tIns="44450" rIns="90488" bIns="44450" numCol="1" anchor="b" anchorCtr="0" compatLnSpc="1">
            <a:prstTxWarp prst="textNoShape">
              <a:avLst/>
            </a:prstTxWarp>
          </a:bodyPr>
          <a:lstStyle>
            <a:lvl1pPr>
              <a:defRPr lang="en-GB" noProof="0" dirty="0"/>
            </a:lvl1pPr>
          </a:lstStyle>
          <a:p>
            <a:pPr marL="0" lvl="0" indent="0">
              <a:lnSpc>
                <a:spcPct val="100000"/>
              </a:lnSpc>
              <a:spcBef>
                <a:spcPts val="600"/>
              </a:spcBef>
              <a:spcAft>
                <a:spcPts val="300"/>
              </a:spcAft>
              <a:buClr>
                <a:schemeClr val="tx1"/>
              </a:buClr>
              <a:buNone/>
            </a:pPr>
            <a:r>
              <a:rPr lang="en-GB" noProof="0" dirty="0" smtClean="0"/>
              <a:t>Agenda</a:t>
            </a:r>
            <a:endParaRPr lang="en-GB" noProof="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20484" name="Rectangle 4"/>
          <p:cNvSpPr>
            <a:spLocks noGrp="1" noChangeArrowheads="1"/>
          </p:cNvSpPr>
          <p:nvPr>
            <p:ph type="body" idx="1"/>
          </p:nvPr>
        </p:nvSpPr>
        <p:spPr bwMode="gray">
          <a:xfrm>
            <a:off x="395291" y="1113235"/>
            <a:ext cx="8569325" cy="3726656"/>
          </a:xfrm>
          <a:prstGeom prst="rect">
            <a:avLst/>
          </a:prstGeom>
        </p:spPr>
        <p:txBody>
          <a:bodyPr lIns="72000" tIns="72000" rIns="72000" bIns="72000"/>
          <a:lstStyle/>
          <a:p>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487" name="Rectangle 7"/>
          <p:cNvSpPr>
            <a:spLocks noGrp="1" noChangeArrowheads="1"/>
          </p:cNvSpPr>
          <p:nvPr>
            <p:ph type="title"/>
          </p:nvPr>
        </p:nvSpPr>
        <p:spPr bwMode="gray">
          <a:xfrm>
            <a:off x="395287" y="141686"/>
            <a:ext cx="8569326" cy="756047"/>
          </a:xfrm>
          <a:prstGeom prst="rect">
            <a:avLst/>
          </a:prstGeom>
          <a:noFill/>
          <a:ln w="12700">
            <a:noFill/>
            <a:miter lim="800000"/>
            <a:headEnd/>
            <a:tailEnd/>
          </a:ln>
          <a:effectLst/>
        </p:spPr>
        <p:txBody>
          <a:bodyPr vert="horz" wrap="square" lIns="54000" tIns="44450" rIns="90488" bIns="44450" numCol="1" anchor="b" anchorCtr="0" compatLnSpc="1">
            <a:prstTxWarp prst="textNoShape">
              <a:avLst/>
            </a:prstTxWarp>
          </a:bodyPr>
          <a:lstStyle/>
          <a:p>
            <a:pPr marL="0" lvl="0" indent="0" algn="l" rtl="0" eaLnBrk="1" fontAlgn="base" hangingPunct="1">
              <a:lnSpc>
                <a:spcPct val="100000"/>
              </a:lnSpc>
              <a:spcBef>
                <a:spcPts val="600"/>
              </a:spcBef>
              <a:spcAft>
                <a:spcPts val="300"/>
              </a:spcAft>
              <a:buClr>
                <a:schemeClr val="tx1"/>
              </a:buClr>
              <a:buNone/>
            </a:pPr>
            <a:r>
              <a:rPr lang="en-US" dirty="0" smtClean="0"/>
              <a:t>&lt;&lt;slide title&gt;&gt;</a:t>
            </a:r>
          </a:p>
        </p:txBody>
      </p:sp>
      <p:cxnSp>
        <p:nvCxnSpPr>
          <p:cNvPr id="6" name="Straight Connector 5"/>
          <p:cNvCxnSpPr/>
          <p:nvPr/>
        </p:nvCxnSpPr>
        <p:spPr bwMode="auto">
          <a:xfrm>
            <a:off x="397060" y="922573"/>
            <a:ext cx="8746940" cy="0"/>
          </a:xfrm>
          <a:prstGeom prst="line">
            <a:avLst/>
          </a:prstGeom>
          <a:solidFill>
            <a:schemeClr val="accent1"/>
          </a:solidFill>
          <a:ln w="28575" cap="flat" cmpd="sng" algn="ctr">
            <a:solidFill>
              <a:srgbClr val="C00000"/>
            </a:solidFill>
            <a:prstDash val="solid"/>
            <a:round/>
            <a:headEnd type="none" w="med" len="med"/>
            <a:tailEnd type="none" w="med" len="med"/>
          </a:ln>
          <a:effectLst/>
        </p:spPr>
      </p:cxnSp>
      <p:sp>
        <p:nvSpPr>
          <p:cNvPr id="2" name="TextBox 1"/>
          <p:cNvSpPr txBox="1"/>
          <p:nvPr/>
        </p:nvSpPr>
        <p:spPr>
          <a:xfrm>
            <a:off x="397060" y="4856956"/>
            <a:ext cx="3670884" cy="2308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bg1"/>
                </a:solidFill>
                <a:effectLst/>
                <a:uLnTx/>
                <a:uFillTx/>
                <a:latin typeface="+mn-lt"/>
              </a:rPr>
              <a:t>2014 © Accenture. All Rights Reserved.</a:t>
            </a:r>
            <a:endParaRPr kumimoji="0" lang="en-US" sz="900" b="0" i="0" u="none" strike="noStrike" kern="1200" cap="none" spc="0" normalizeH="0" baseline="0" noProof="0" dirty="0">
              <a:ln>
                <a:noFill/>
              </a:ln>
              <a:solidFill>
                <a:schemeClr val="bg1"/>
              </a:solidFill>
              <a:effectLst/>
              <a:uLnTx/>
              <a:uFillTx/>
              <a:latin typeface="+mn-lt"/>
            </a:endParaRPr>
          </a:p>
        </p:txBody>
      </p:sp>
      <p:sp>
        <p:nvSpPr>
          <p:cNvPr id="9" name="TextBox 8"/>
          <p:cNvSpPr txBox="1"/>
          <p:nvPr/>
        </p:nvSpPr>
        <p:spPr>
          <a:xfrm>
            <a:off x="5311130" y="4847431"/>
            <a:ext cx="3670884" cy="230832"/>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027472-EDDE-4DD5-86EE-E7192DFDE6AB}" type="slidenum">
              <a:rPr kumimoji="0" lang="en-GB" sz="900" b="0" i="0" u="none" strike="noStrike" kern="1200" cap="none" spc="0" normalizeH="0" baseline="0" noProof="0" smtClean="0">
                <a:ln>
                  <a:noFill/>
                </a:ln>
                <a:solidFill>
                  <a:schemeClr val="bg1"/>
                </a:solidFill>
                <a:effectLst/>
                <a:uLnTx/>
                <a:uFillTx/>
                <a:latin typeface="+mn-lt"/>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bg1"/>
              </a:solidFill>
              <a:effectLst/>
              <a:uLnTx/>
              <a:uFillTx/>
              <a:latin typeface="+mn-lt"/>
            </a:endParaRPr>
          </a:p>
        </p:txBody>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fontAlgn="base" hangingPunct="1">
        <a:lnSpc>
          <a:spcPct val="95000"/>
        </a:lnSpc>
        <a:spcBef>
          <a:spcPct val="0"/>
        </a:spcBef>
        <a:spcAft>
          <a:spcPct val="0"/>
        </a:spcAft>
        <a:defRPr lang="en-US" sz="2000" b="1" baseline="0" dirty="0" smtClean="0">
          <a:solidFill>
            <a:schemeClr val="bg1"/>
          </a:solidFill>
          <a:latin typeface="+mn-lt"/>
          <a:ea typeface="+mn-ea"/>
          <a:cs typeface="+mn-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82563" indent="-182563" algn="l" rtl="0" eaLnBrk="1" fontAlgn="base" hangingPunct="1">
        <a:lnSpc>
          <a:spcPct val="90000"/>
        </a:lnSpc>
        <a:spcBef>
          <a:spcPct val="40000"/>
        </a:spcBef>
        <a:spcAft>
          <a:spcPct val="0"/>
        </a:spcAft>
        <a:buClrTx/>
        <a:buFont typeface="Arial" panose="020B0604020202020204" pitchFamily="34" charset="0"/>
        <a:buChar char="•"/>
        <a:defRPr lang="en-US" sz="1600" b="1" baseline="0" smtClean="0">
          <a:solidFill>
            <a:srgbClr val="C00000"/>
          </a:solidFill>
          <a:latin typeface="+mn-lt"/>
          <a:ea typeface="+mn-ea"/>
          <a:cs typeface="+mn-cs"/>
        </a:defRPr>
      </a:lvl1pPr>
      <a:lvl2pPr marL="358775" indent="-177800" algn="l" rtl="0" eaLnBrk="1" fontAlgn="base" hangingPunct="1">
        <a:lnSpc>
          <a:spcPct val="90000"/>
        </a:lnSpc>
        <a:spcBef>
          <a:spcPct val="20000"/>
        </a:spcBef>
        <a:spcAft>
          <a:spcPct val="0"/>
        </a:spcAft>
        <a:buClrTx/>
        <a:buFont typeface="Arial" panose="020B0604020202020204" pitchFamily="34" charset="0"/>
        <a:buChar char="•"/>
        <a:tabLst/>
        <a:defRPr lang="en-US" sz="1400" baseline="0" smtClean="0">
          <a:solidFill>
            <a:schemeClr val="bg1"/>
          </a:solidFill>
          <a:latin typeface="+mn-lt"/>
        </a:defRPr>
      </a:lvl2pPr>
      <a:lvl3pPr marL="449263" marR="0" indent="-104775" algn="l" defTabSz="914400" rtl="0" eaLnBrk="1" fontAlgn="base" latinLnBrk="0" hangingPunct="1">
        <a:lnSpc>
          <a:spcPct val="90000"/>
        </a:lnSpc>
        <a:spcBef>
          <a:spcPct val="20000"/>
        </a:spcBef>
        <a:spcAft>
          <a:spcPct val="0"/>
        </a:spcAft>
        <a:buClrTx/>
        <a:buSzTx/>
        <a:buFont typeface="Arial" panose="020B0604020202020204" pitchFamily="34" charset="0"/>
        <a:buChar char="•"/>
        <a:tabLst/>
        <a:defRPr lang="en-GB" sz="1200" baseline="0" dirty="0" smtClean="0">
          <a:solidFill>
            <a:schemeClr val="bg1"/>
          </a:solidFill>
          <a:latin typeface="+mn-lt"/>
        </a:defRPr>
      </a:lvl3pPr>
      <a:lvl4pPr marL="625475" indent="-84138" algn="l" rtl="0" eaLnBrk="1" fontAlgn="base" hangingPunct="1">
        <a:lnSpc>
          <a:spcPct val="90000"/>
        </a:lnSpc>
        <a:spcBef>
          <a:spcPct val="20000"/>
        </a:spcBef>
        <a:spcAft>
          <a:spcPct val="0"/>
        </a:spcAft>
        <a:buClrTx/>
        <a:buFont typeface="Arial" panose="020B0604020202020204" pitchFamily="34" charset="0"/>
        <a:buChar char="•"/>
        <a:defRPr lang="en-US" sz="1200" smtClean="0">
          <a:solidFill>
            <a:schemeClr val="bg1"/>
          </a:solidFill>
          <a:latin typeface="+mn-lt"/>
        </a:defRPr>
      </a:lvl4pPr>
      <a:lvl5pPr marL="808038" indent="-92075" algn="l" defTabSz="808038" rtl="0" eaLnBrk="1" fontAlgn="base" hangingPunct="1">
        <a:lnSpc>
          <a:spcPct val="90000"/>
        </a:lnSpc>
        <a:spcBef>
          <a:spcPct val="20000"/>
        </a:spcBef>
        <a:spcAft>
          <a:spcPct val="0"/>
        </a:spcAft>
        <a:buClrTx/>
        <a:buChar char="•"/>
        <a:tabLst/>
        <a:defRPr lang="en-US" sz="1200" dirty="0" smtClean="0">
          <a:solidFill>
            <a:schemeClr val="bg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0.10.10.30:888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petazzo/pipe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scarrenalias/node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rchitects.dzone.com/articles/building-perfect-cassand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virtualbox.org/wiki/Downloads" TargetMode="External"/><Relationship Id="rId3" Type="http://schemas.openxmlformats.org/officeDocument/2006/relationships/hyperlink" Target="http://www.vagrantup.com/download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nnersource.accenture.com/eti-nordic-playground/eti-nordic-playground/trees/master/virtualization/vagrant_ansible_doc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fi-FI" dirty="0" err="1" smtClean="0"/>
              <a:t>Docker</a:t>
            </a:r>
            <a:r>
              <a:rPr lang="fi-FI" dirty="0" smtClean="0"/>
              <a:t> Demo</a:t>
            </a:r>
            <a:endParaRPr lang="fi-FI" dirty="0"/>
          </a:p>
        </p:txBody>
      </p:sp>
      <p:sp>
        <p:nvSpPr>
          <p:cNvPr id="3" name="Subtitle 2"/>
          <p:cNvSpPr>
            <a:spLocks noGrp="1"/>
          </p:cNvSpPr>
          <p:nvPr>
            <p:ph type="subTitle" sz="quarter" idx="1"/>
          </p:nvPr>
        </p:nvSpPr>
        <p:spPr/>
        <p:txBody>
          <a:bodyPr/>
          <a:lstStyle/>
          <a:p>
            <a:r>
              <a:rPr lang="fi-FI" dirty="0" smtClean="0"/>
              <a:t>Version: 0.1</a:t>
            </a:r>
          </a:p>
          <a:p>
            <a:r>
              <a:rPr lang="fi-FI" dirty="0" err="1" smtClean="0"/>
              <a:t>Last</a:t>
            </a:r>
            <a:r>
              <a:rPr lang="fi-FI" dirty="0" smtClean="0"/>
              <a:t> </a:t>
            </a:r>
            <a:r>
              <a:rPr lang="fi-FI" dirty="0" err="1" smtClean="0"/>
              <a:t>updated</a:t>
            </a:r>
            <a:r>
              <a:rPr lang="fi-FI" dirty="0" smtClean="0"/>
              <a:t>: 24.3.2014</a:t>
            </a:r>
          </a:p>
        </p:txBody>
      </p:sp>
    </p:spTree>
    <p:extLst>
      <p:ext uri="{BB962C8B-B14F-4D97-AF65-F5344CB8AC3E}">
        <p14:creationId xmlns:p14="http://schemas.microsoft.com/office/powerpoint/2010/main" val="34937579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Linux Image for Running Docker</a:t>
            </a:r>
            <a:endParaRPr lang="en-GB" sz="3200" dirty="0"/>
          </a:p>
        </p:txBody>
      </p:sp>
      <p:sp>
        <p:nvSpPr>
          <p:cNvPr id="3" name="Content Placeholder 2"/>
          <p:cNvSpPr>
            <a:spLocks noGrp="1"/>
          </p:cNvSpPr>
          <p:nvPr>
            <p:ph idx="1"/>
          </p:nvPr>
        </p:nvSpPr>
        <p:spPr/>
        <p:txBody>
          <a:bodyPr>
            <a:normAutofit/>
          </a:bodyPr>
          <a:lstStyle/>
          <a:p>
            <a:r>
              <a:rPr lang="en-GB" sz="2400" dirty="0" smtClean="0"/>
              <a:t>Vagrant is used to build a Ubuntu 13.10 based image for running Docker</a:t>
            </a:r>
          </a:p>
          <a:p>
            <a:r>
              <a:rPr lang="en-GB" sz="2400" dirty="0" smtClean="0"/>
              <a:t>Both Ansible and shell provisioner versions</a:t>
            </a:r>
          </a:p>
          <a:p>
            <a:pPr lvl="1"/>
            <a:r>
              <a:rPr lang="en-GB" sz="2000" dirty="0" smtClean="0"/>
              <a:t>Ansible doesn’t work on Windows platform</a:t>
            </a:r>
          </a:p>
          <a:p>
            <a:r>
              <a:rPr lang="en-GB" sz="2400" dirty="0" smtClean="0"/>
              <a:t>Can be started with “vagrant up</a:t>
            </a:r>
            <a:r>
              <a:rPr lang="en-GB" sz="2400" dirty="0" smtClean="0"/>
              <a:t>” in the directory virtualization/</a:t>
            </a:r>
            <a:r>
              <a:rPr lang="en-GB" sz="2400" dirty="0" err="1" smtClean="0"/>
              <a:t>vagrant_ansible_docker</a:t>
            </a:r>
            <a:endParaRPr lang="en-GB" sz="2400" dirty="0" smtClean="0"/>
          </a:p>
          <a:p>
            <a:r>
              <a:rPr lang="en-GB" sz="2400" dirty="0" smtClean="0"/>
              <a:t>Can be connected with “vagrant </a:t>
            </a:r>
            <a:r>
              <a:rPr lang="en-GB" sz="2400" dirty="0" err="1" smtClean="0"/>
              <a:t>ssh</a:t>
            </a:r>
            <a:r>
              <a:rPr lang="en-GB" sz="2400" dirty="0" smtClean="0"/>
              <a:t>” or by using an available </a:t>
            </a:r>
            <a:r>
              <a:rPr lang="en-GB" sz="2400" dirty="0" err="1" smtClean="0"/>
              <a:t>ssh</a:t>
            </a:r>
            <a:r>
              <a:rPr lang="en-GB" sz="2400" dirty="0" smtClean="0"/>
              <a:t> client and connecting to IP 10.10.10.30 (“vagrant/vagrant”)</a:t>
            </a:r>
          </a:p>
        </p:txBody>
      </p:sp>
    </p:spTree>
    <p:extLst>
      <p:ext uri="{BB962C8B-B14F-4D97-AF65-F5344CB8AC3E}">
        <p14:creationId xmlns:p14="http://schemas.microsoft.com/office/powerpoint/2010/main" val="8522112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Trusted Builds</a:t>
            </a:r>
            <a:endParaRPr lang="en-GB" sz="3200" dirty="0"/>
          </a:p>
        </p:txBody>
      </p:sp>
      <p:sp>
        <p:nvSpPr>
          <p:cNvPr id="3" name="Content Placeholder 2"/>
          <p:cNvSpPr>
            <a:spLocks noGrp="1"/>
          </p:cNvSpPr>
          <p:nvPr>
            <p:ph idx="1"/>
          </p:nvPr>
        </p:nvSpPr>
        <p:spPr/>
        <p:txBody>
          <a:bodyPr/>
          <a:lstStyle/>
          <a:p>
            <a:r>
              <a:rPr lang="en-GB" sz="2400" dirty="0" smtClean="0"/>
              <a:t>Service provided by Docker.io</a:t>
            </a:r>
          </a:p>
          <a:p>
            <a:r>
              <a:rPr lang="en-GB" sz="2400" dirty="0" err="1" smtClean="0"/>
              <a:t>Github</a:t>
            </a:r>
            <a:r>
              <a:rPr lang="en-GB" sz="2400" dirty="0" smtClean="0"/>
              <a:t> account is connected to Docker.io</a:t>
            </a:r>
          </a:p>
          <a:p>
            <a:pPr lvl="1"/>
            <a:r>
              <a:rPr lang="en-GB" sz="2000" dirty="0" smtClean="0"/>
              <a:t>For now only public repositories are supported</a:t>
            </a:r>
          </a:p>
          <a:p>
            <a:r>
              <a:rPr lang="en-GB" sz="2400" dirty="0" smtClean="0"/>
              <a:t>Trusted base image is built by Docker.io servers and is available for using in other </a:t>
            </a:r>
            <a:r>
              <a:rPr lang="en-GB" sz="2400" dirty="0" err="1" smtClean="0"/>
              <a:t>Dockerfiles</a:t>
            </a:r>
            <a:endParaRPr lang="en-GB" sz="2400" dirty="0" smtClean="0"/>
          </a:p>
          <a:p>
            <a:endParaRPr lang="en-GB" dirty="0"/>
          </a:p>
        </p:txBody>
      </p:sp>
    </p:spTree>
    <p:extLst>
      <p:ext uri="{BB962C8B-B14F-4D97-AF65-F5344CB8AC3E}">
        <p14:creationId xmlns:p14="http://schemas.microsoft.com/office/powerpoint/2010/main" val="32757049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Trusted Build File</a:t>
            </a:r>
            <a:endParaRPr lang="en-US" sz="3200" dirty="0"/>
          </a:p>
        </p:txBody>
      </p:sp>
      <p:sp>
        <p:nvSpPr>
          <p:cNvPr id="3" name="Content Placeholder 2"/>
          <p:cNvSpPr>
            <a:spLocks noGrp="1"/>
          </p:cNvSpPr>
          <p:nvPr>
            <p:ph idx="1"/>
          </p:nvPr>
        </p:nvSpPr>
        <p:spPr/>
        <p:txBody>
          <a:bodyPr>
            <a:noAutofit/>
          </a:bodyPr>
          <a:lstStyle/>
          <a:p>
            <a:pPr marL="0" indent="0">
              <a:buNone/>
            </a:pPr>
            <a:r>
              <a:rPr lang="en-US" sz="700" dirty="0" smtClean="0">
                <a:latin typeface="Courier New"/>
                <a:cs typeface="Courier New"/>
              </a:rPr>
              <a:t># </a:t>
            </a:r>
            <a:r>
              <a:rPr lang="en-US" sz="700" dirty="0">
                <a:latin typeface="Courier New"/>
                <a:cs typeface="Courier New"/>
              </a:rPr>
              <a:t>Create a </a:t>
            </a:r>
            <a:r>
              <a:rPr lang="en-US" sz="700" dirty="0" err="1">
                <a:latin typeface="Courier New"/>
                <a:cs typeface="Courier New"/>
              </a:rPr>
              <a:t>docker</a:t>
            </a:r>
            <a:r>
              <a:rPr lang="en-US" sz="700" dirty="0">
                <a:latin typeface="Courier New"/>
                <a:cs typeface="Courier New"/>
              </a:rPr>
              <a:t> base image with a few essentials</a:t>
            </a:r>
          </a:p>
          <a:p>
            <a:pPr marL="0" indent="0">
              <a:buNone/>
            </a:pPr>
            <a:r>
              <a:rPr lang="en-US" sz="700" dirty="0">
                <a:latin typeface="Courier New"/>
                <a:cs typeface="Courier New"/>
              </a:rPr>
              <a:t>FROM </a:t>
            </a:r>
            <a:r>
              <a:rPr lang="en-US" sz="700" dirty="0" err="1">
                <a:latin typeface="Courier New"/>
                <a:cs typeface="Courier New"/>
              </a:rPr>
              <a:t>stackbrew</a:t>
            </a:r>
            <a:r>
              <a:rPr lang="en-US" sz="700" dirty="0">
                <a:latin typeface="Courier New"/>
                <a:cs typeface="Courier New"/>
              </a:rPr>
              <a:t>/</a:t>
            </a:r>
            <a:r>
              <a:rPr lang="en-US" sz="700" dirty="0" err="1">
                <a:latin typeface="Courier New"/>
                <a:cs typeface="Courier New"/>
              </a:rPr>
              <a:t>ubuntu:saucy</a:t>
            </a:r>
            <a:endParaRPr lang="en-US" sz="700" dirty="0">
              <a:latin typeface="Courier New"/>
              <a:cs typeface="Courier New"/>
            </a:endParaRPr>
          </a:p>
          <a:p>
            <a:pPr marL="0" indent="0">
              <a:buNone/>
            </a:pPr>
            <a:r>
              <a:rPr lang="en-US" sz="700" dirty="0">
                <a:latin typeface="Courier New"/>
                <a:cs typeface="Courier New"/>
              </a:rPr>
              <a:t>MAINTAINER Ilkka Anttonen version: 0.2</a:t>
            </a:r>
          </a:p>
          <a:p>
            <a:pPr marL="0" indent="0">
              <a:buNone/>
            </a:pPr>
            <a:endParaRPr lang="en-US" sz="700" dirty="0">
              <a:latin typeface="Courier New"/>
              <a:cs typeface="Courier New"/>
            </a:endParaRPr>
          </a:p>
          <a:p>
            <a:pPr marL="0" indent="0">
              <a:buNone/>
            </a:pPr>
            <a:r>
              <a:rPr lang="en-US" sz="700" dirty="0">
                <a:latin typeface="Courier New"/>
                <a:cs typeface="Courier New"/>
              </a:rPr>
              <a:t># Update the APT cache</a:t>
            </a:r>
          </a:p>
          <a:p>
            <a:pPr marL="0" indent="0">
              <a:buNone/>
            </a:pPr>
            <a:r>
              <a:rPr lang="en-US" sz="700" dirty="0">
                <a:latin typeface="Courier New"/>
                <a:cs typeface="Courier New"/>
              </a:rPr>
              <a:t>RUN </a:t>
            </a:r>
            <a:r>
              <a:rPr lang="en-US" sz="700" dirty="0" err="1">
                <a:latin typeface="Courier New"/>
                <a:cs typeface="Courier New"/>
              </a:rPr>
              <a:t>sed</a:t>
            </a:r>
            <a:r>
              <a:rPr lang="en-US" sz="700" dirty="0">
                <a:latin typeface="Courier New"/>
                <a:cs typeface="Courier New"/>
              </a:rPr>
              <a:t> -</a:t>
            </a:r>
            <a:r>
              <a:rPr lang="en-US" sz="700" dirty="0" err="1">
                <a:latin typeface="Courier New"/>
                <a:cs typeface="Courier New"/>
              </a:rPr>
              <a:t>i.bak</a:t>
            </a:r>
            <a:r>
              <a:rPr lang="en-US" sz="700" dirty="0">
                <a:latin typeface="Courier New"/>
                <a:cs typeface="Courier New"/>
              </a:rPr>
              <a:t> 's/main$/main universe/' /</a:t>
            </a:r>
            <a:r>
              <a:rPr lang="en-US" sz="700" dirty="0" err="1">
                <a:latin typeface="Courier New"/>
                <a:cs typeface="Courier New"/>
              </a:rPr>
              <a:t>etc</a:t>
            </a:r>
            <a:r>
              <a:rPr lang="en-US" sz="700" dirty="0">
                <a:latin typeface="Courier New"/>
                <a:cs typeface="Courier New"/>
              </a:rPr>
              <a:t>/apt/</a:t>
            </a:r>
            <a:r>
              <a:rPr lang="en-US" sz="700" dirty="0" err="1">
                <a:latin typeface="Courier New"/>
                <a:cs typeface="Courier New"/>
              </a:rPr>
              <a:t>sources.list</a:t>
            </a:r>
            <a:endParaRPr lang="en-US" sz="700" dirty="0">
              <a:latin typeface="Courier New"/>
              <a:cs typeface="Courier New"/>
            </a:endParaRPr>
          </a:p>
          <a:p>
            <a:pPr marL="0" indent="0">
              <a:buNone/>
            </a:pPr>
            <a:r>
              <a:rPr lang="en-US" sz="700" dirty="0">
                <a:latin typeface="Courier New"/>
                <a:cs typeface="Courier New"/>
              </a:rPr>
              <a:t>RUN apt-get update</a:t>
            </a:r>
          </a:p>
          <a:p>
            <a:pPr marL="0" indent="0">
              <a:buNone/>
            </a:pPr>
            <a:r>
              <a:rPr lang="en-US" sz="700" dirty="0">
                <a:latin typeface="Courier New"/>
                <a:cs typeface="Courier New"/>
              </a:rPr>
              <a:t>RUN apt-get upgrade -y</a:t>
            </a:r>
          </a:p>
          <a:p>
            <a:pPr marL="0" indent="0">
              <a:buNone/>
            </a:pPr>
            <a:endParaRPr lang="en-US" sz="700" dirty="0">
              <a:latin typeface="Courier New"/>
              <a:cs typeface="Courier New"/>
            </a:endParaRPr>
          </a:p>
          <a:p>
            <a:pPr marL="0" indent="0">
              <a:buNone/>
            </a:pPr>
            <a:r>
              <a:rPr lang="en-US" sz="700" dirty="0">
                <a:latin typeface="Courier New"/>
                <a:cs typeface="Courier New"/>
              </a:rPr>
              <a:t># Disable IPv6 for apt for now because we use an internal DNS server</a:t>
            </a:r>
          </a:p>
          <a:p>
            <a:pPr marL="0" indent="0">
              <a:buNone/>
            </a:pPr>
            <a:r>
              <a:rPr lang="en-US" sz="700" dirty="0">
                <a:latin typeface="Courier New"/>
                <a:cs typeface="Courier New"/>
              </a:rPr>
              <a:t>RUN echo 'Acquire::ForceIPv4 "true";' &gt; /</a:t>
            </a:r>
            <a:r>
              <a:rPr lang="en-US" sz="700" dirty="0" err="1">
                <a:latin typeface="Courier New"/>
                <a:cs typeface="Courier New"/>
              </a:rPr>
              <a:t>etc</a:t>
            </a:r>
            <a:r>
              <a:rPr lang="en-US" sz="700" dirty="0">
                <a:latin typeface="Courier New"/>
                <a:cs typeface="Courier New"/>
              </a:rPr>
              <a:t>/apt/</a:t>
            </a:r>
            <a:r>
              <a:rPr lang="en-US" sz="700" dirty="0" err="1">
                <a:latin typeface="Courier New"/>
                <a:cs typeface="Courier New"/>
              </a:rPr>
              <a:t>apt.conf</a:t>
            </a:r>
            <a:endParaRPr lang="en-US" sz="700" dirty="0">
              <a:latin typeface="Courier New"/>
              <a:cs typeface="Courier New"/>
            </a:endParaRPr>
          </a:p>
          <a:p>
            <a:pPr marL="0" indent="0">
              <a:buNone/>
            </a:pPr>
            <a:endParaRPr lang="en-US" sz="700" dirty="0">
              <a:latin typeface="Courier New"/>
              <a:cs typeface="Courier New"/>
            </a:endParaRPr>
          </a:p>
          <a:p>
            <a:pPr marL="0" indent="0">
              <a:buNone/>
            </a:pPr>
            <a:r>
              <a:rPr lang="en-US" sz="700" dirty="0">
                <a:latin typeface="Courier New"/>
                <a:cs typeface="Courier New"/>
              </a:rPr>
              <a:t># Install and setup useful base packages</a:t>
            </a:r>
          </a:p>
          <a:p>
            <a:pPr marL="0" indent="0">
              <a:buNone/>
            </a:pPr>
            <a:r>
              <a:rPr lang="en-US" sz="700" dirty="0">
                <a:latin typeface="Courier New"/>
                <a:cs typeface="Courier New"/>
              </a:rPr>
              <a:t>RUN apt-get install -y curl </a:t>
            </a:r>
            <a:r>
              <a:rPr lang="en-US" sz="700" dirty="0" err="1">
                <a:latin typeface="Courier New"/>
                <a:cs typeface="Courier New"/>
              </a:rPr>
              <a:t>lsb</a:t>
            </a:r>
            <a:r>
              <a:rPr lang="en-US" sz="700" dirty="0">
                <a:latin typeface="Courier New"/>
                <a:cs typeface="Courier New"/>
              </a:rPr>
              <a:t>-release supervisor </a:t>
            </a:r>
            <a:r>
              <a:rPr lang="en-US" sz="700" dirty="0" err="1">
                <a:latin typeface="Courier New"/>
                <a:cs typeface="Courier New"/>
              </a:rPr>
              <a:t>openssh</a:t>
            </a:r>
            <a:r>
              <a:rPr lang="en-US" sz="700" dirty="0">
                <a:latin typeface="Courier New"/>
                <a:cs typeface="Courier New"/>
              </a:rPr>
              <a:t>-server </a:t>
            </a:r>
            <a:r>
              <a:rPr lang="en-US" sz="700" dirty="0" err="1">
                <a:latin typeface="Courier New"/>
                <a:cs typeface="Courier New"/>
              </a:rPr>
              <a:t>rsyslog</a:t>
            </a:r>
            <a:r>
              <a:rPr lang="en-US" sz="700" dirty="0">
                <a:latin typeface="Courier New"/>
                <a:cs typeface="Courier New"/>
              </a:rPr>
              <a:t> </a:t>
            </a:r>
            <a:r>
              <a:rPr lang="en-US" sz="700" dirty="0" err="1">
                <a:latin typeface="Courier New"/>
                <a:cs typeface="Courier New"/>
              </a:rPr>
              <a:t>git</a:t>
            </a:r>
            <a:r>
              <a:rPr lang="en-US" sz="700" dirty="0">
                <a:latin typeface="Courier New"/>
                <a:cs typeface="Courier New"/>
              </a:rPr>
              <a:t> net-tools </a:t>
            </a:r>
            <a:r>
              <a:rPr lang="en-US" sz="700" dirty="0" smtClean="0">
                <a:latin typeface="Courier New"/>
                <a:cs typeface="Courier New"/>
              </a:rPr>
              <a:t>\</a:t>
            </a:r>
          </a:p>
          <a:p>
            <a:pPr marL="0" indent="0">
              <a:buNone/>
            </a:pPr>
            <a:r>
              <a:rPr lang="en-US" sz="700" dirty="0">
                <a:latin typeface="Courier New"/>
                <a:cs typeface="Courier New"/>
              </a:rPr>
              <a:t>	</a:t>
            </a:r>
            <a:r>
              <a:rPr lang="en-US" sz="700" dirty="0" err="1" smtClean="0">
                <a:latin typeface="Courier New"/>
                <a:cs typeface="Courier New"/>
              </a:rPr>
              <a:t>joe</a:t>
            </a:r>
            <a:r>
              <a:rPr lang="en-US" sz="700" dirty="0" smtClean="0">
                <a:latin typeface="Courier New"/>
                <a:cs typeface="Courier New"/>
              </a:rPr>
              <a:t> </a:t>
            </a:r>
            <a:r>
              <a:rPr lang="en-US" sz="700" dirty="0" err="1">
                <a:latin typeface="Courier New"/>
                <a:cs typeface="Courier New"/>
              </a:rPr>
              <a:t>iputils</a:t>
            </a:r>
            <a:r>
              <a:rPr lang="en-US" sz="700" dirty="0">
                <a:latin typeface="Courier New"/>
                <a:cs typeface="Courier New"/>
              </a:rPr>
              <a:t>-ping</a:t>
            </a:r>
          </a:p>
          <a:p>
            <a:pPr marL="0" indent="0">
              <a:buNone/>
            </a:pPr>
            <a:r>
              <a:rPr lang="en-US" sz="700" dirty="0">
                <a:latin typeface="Courier New"/>
                <a:cs typeface="Courier New"/>
              </a:rPr>
              <a:t>RUN </a:t>
            </a:r>
            <a:r>
              <a:rPr lang="en-US" sz="700" dirty="0" err="1">
                <a:latin typeface="Courier New"/>
                <a:cs typeface="Courier New"/>
              </a:rPr>
              <a:t>mkdir</a:t>
            </a:r>
            <a:r>
              <a:rPr lang="en-US" sz="700" dirty="0">
                <a:latin typeface="Courier New"/>
                <a:cs typeface="Courier New"/>
              </a:rPr>
              <a:t> -p /</a:t>
            </a:r>
            <a:r>
              <a:rPr lang="en-US" sz="700" dirty="0" err="1">
                <a:latin typeface="Courier New"/>
                <a:cs typeface="Courier New"/>
              </a:rPr>
              <a:t>var</a:t>
            </a:r>
            <a:r>
              <a:rPr lang="en-US" sz="700" dirty="0">
                <a:latin typeface="Courier New"/>
                <a:cs typeface="Courier New"/>
              </a:rPr>
              <a:t>/run/</a:t>
            </a:r>
            <a:r>
              <a:rPr lang="en-US" sz="700" dirty="0" err="1">
                <a:latin typeface="Courier New"/>
                <a:cs typeface="Courier New"/>
              </a:rPr>
              <a:t>sshd</a:t>
            </a:r>
            <a:endParaRPr lang="en-US" sz="700" dirty="0">
              <a:latin typeface="Courier New"/>
              <a:cs typeface="Courier New"/>
            </a:endParaRPr>
          </a:p>
          <a:p>
            <a:pPr marL="0" indent="0">
              <a:buNone/>
            </a:pPr>
            <a:r>
              <a:rPr lang="en-US" sz="700" dirty="0">
                <a:latin typeface="Courier New"/>
                <a:cs typeface="Courier New"/>
              </a:rPr>
              <a:t>RUN </a:t>
            </a:r>
            <a:r>
              <a:rPr lang="en-US" sz="700" dirty="0" err="1">
                <a:latin typeface="Courier New"/>
                <a:cs typeface="Courier New"/>
              </a:rPr>
              <a:t>mkdir</a:t>
            </a:r>
            <a:r>
              <a:rPr lang="en-US" sz="700" dirty="0">
                <a:latin typeface="Courier New"/>
                <a:cs typeface="Courier New"/>
              </a:rPr>
              <a:t> -p /</a:t>
            </a:r>
            <a:r>
              <a:rPr lang="en-US" sz="700" dirty="0" err="1">
                <a:latin typeface="Courier New"/>
                <a:cs typeface="Courier New"/>
              </a:rPr>
              <a:t>var</a:t>
            </a:r>
            <a:r>
              <a:rPr lang="en-US" sz="700" dirty="0">
                <a:latin typeface="Courier New"/>
                <a:cs typeface="Courier New"/>
              </a:rPr>
              <a:t>/log/supervisor</a:t>
            </a:r>
          </a:p>
          <a:p>
            <a:pPr marL="0" indent="0">
              <a:buNone/>
            </a:pPr>
            <a:r>
              <a:rPr lang="en-US" sz="700" dirty="0">
                <a:latin typeface="Courier New"/>
                <a:cs typeface="Courier New"/>
              </a:rPr>
              <a:t>RUN locale-gen </a:t>
            </a:r>
            <a:r>
              <a:rPr lang="en-US" sz="700" dirty="0" err="1">
                <a:latin typeface="Courier New"/>
                <a:cs typeface="Courier New"/>
              </a:rPr>
              <a:t>en_US</a:t>
            </a:r>
            <a:r>
              <a:rPr lang="en-US" sz="700" dirty="0">
                <a:latin typeface="Courier New"/>
                <a:cs typeface="Courier New"/>
              </a:rPr>
              <a:t> en_US.UTF-8</a:t>
            </a:r>
          </a:p>
          <a:p>
            <a:pPr marL="0" indent="0">
              <a:buNone/>
            </a:pPr>
            <a:r>
              <a:rPr lang="en-US" sz="700" dirty="0">
                <a:latin typeface="Courier New"/>
                <a:cs typeface="Courier New"/>
              </a:rPr>
              <a:t># Set the root account password</a:t>
            </a:r>
          </a:p>
          <a:p>
            <a:pPr marL="0" indent="0">
              <a:buNone/>
            </a:pPr>
            <a:r>
              <a:rPr lang="en-US" sz="700" dirty="0">
                <a:latin typeface="Courier New"/>
                <a:cs typeface="Courier New"/>
              </a:rPr>
              <a:t>RUN echo '</a:t>
            </a:r>
            <a:r>
              <a:rPr lang="en-US" sz="700" dirty="0" err="1">
                <a:latin typeface="Courier New"/>
                <a:cs typeface="Courier New"/>
              </a:rPr>
              <a:t>root:root</a:t>
            </a:r>
            <a:r>
              <a:rPr lang="en-US" sz="700" dirty="0">
                <a:latin typeface="Courier New"/>
                <a:cs typeface="Courier New"/>
              </a:rPr>
              <a:t>' | </a:t>
            </a:r>
            <a:r>
              <a:rPr lang="en-US" sz="700" dirty="0" err="1">
                <a:latin typeface="Courier New"/>
                <a:cs typeface="Courier New"/>
              </a:rPr>
              <a:t>chpasswd</a:t>
            </a:r>
            <a:endParaRPr lang="en-US" sz="700" dirty="0">
              <a:latin typeface="Courier New"/>
              <a:cs typeface="Courier New"/>
            </a:endParaRPr>
          </a:p>
          <a:p>
            <a:pPr marL="0" indent="0">
              <a:buNone/>
            </a:pPr>
            <a:endParaRPr lang="en-US" sz="700" dirty="0">
              <a:latin typeface="Courier New"/>
              <a:cs typeface="Courier New"/>
            </a:endParaRPr>
          </a:p>
          <a:p>
            <a:pPr marL="0" indent="0">
              <a:buNone/>
            </a:pPr>
            <a:r>
              <a:rPr lang="en-US" sz="700" dirty="0">
                <a:latin typeface="Courier New"/>
                <a:cs typeface="Courier New"/>
              </a:rPr>
              <a:t># It seems for now we have to disable PAM for SSH logins to work</a:t>
            </a:r>
          </a:p>
          <a:p>
            <a:pPr marL="0" indent="0">
              <a:buNone/>
            </a:pPr>
            <a:r>
              <a:rPr lang="en-US" sz="700" dirty="0">
                <a:latin typeface="Courier New"/>
                <a:cs typeface="Courier New"/>
              </a:rPr>
              <a:t>RUN </a:t>
            </a:r>
            <a:r>
              <a:rPr lang="en-US" sz="700" dirty="0" err="1">
                <a:latin typeface="Courier New"/>
                <a:cs typeface="Courier New"/>
              </a:rPr>
              <a:t>sed</a:t>
            </a:r>
            <a:r>
              <a:rPr lang="en-US" sz="700" dirty="0">
                <a:latin typeface="Courier New"/>
                <a:cs typeface="Courier New"/>
              </a:rPr>
              <a:t> -</a:t>
            </a:r>
            <a:r>
              <a:rPr lang="en-US" sz="700" dirty="0" err="1">
                <a:latin typeface="Courier New"/>
                <a:cs typeface="Courier New"/>
              </a:rPr>
              <a:t>ri</a:t>
            </a:r>
            <a:r>
              <a:rPr lang="en-US" sz="700" dirty="0">
                <a:latin typeface="Courier New"/>
                <a:cs typeface="Courier New"/>
              </a:rPr>
              <a:t> 's/</a:t>
            </a:r>
            <a:r>
              <a:rPr lang="en-US" sz="700" dirty="0" err="1">
                <a:latin typeface="Courier New"/>
                <a:cs typeface="Courier New"/>
              </a:rPr>
              <a:t>UsePAM</a:t>
            </a:r>
            <a:r>
              <a:rPr lang="en-US" sz="700" dirty="0">
                <a:latin typeface="Courier New"/>
                <a:cs typeface="Courier New"/>
              </a:rPr>
              <a:t> yes/#</a:t>
            </a:r>
            <a:r>
              <a:rPr lang="en-US" sz="700" dirty="0" err="1">
                <a:latin typeface="Courier New"/>
                <a:cs typeface="Courier New"/>
              </a:rPr>
              <a:t>UsePAM</a:t>
            </a:r>
            <a:r>
              <a:rPr lang="en-US" sz="700" dirty="0">
                <a:latin typeface="Courier New"/>
                <a:cs typeface="Courier New"/>
              </a:rPr>
              <a:t> yes/g' /</a:t>
            </a:r>
            <a:r>
              <a:rPr lang="en-US" sz="700" dirty="0" err="1">
                <a:latin typeface="Courier New"/>
                <a:cs typeface="Courier New"/>
              </a:rPr>
              <a:t>etc</a:t>
            </a:r>
            <a:r>
              <a:rPr lang="en-US" sz="700" dirty="0">
                <a:latin typeface="Courier New"/>
                <a:cs typeface="Courier New"/>
              </a:rPr>
              <a:t>/</a:t>
            </a:r>
            <a:r>
              <a:rPr lang="en-US" sz="700" dirty="0" err="1">
                <a:latin typeface="Courier New"/>
                <a:cs typeface="Courier New"/>
              </a:rPr>
              <a:t>ssh</a:t>
            </a:r>
            <a:r>
              <a:rPr lang="en-US" sz="700" dirty="0">
                <a:latin typeface="Courier New"/>
                <a:cs typeface="Courier New"/>
              </a:rPr>
              <a:t>/</a:t>
            </a:r>
            <a:r>
              <a:rPr lang="en-US" sz="700" dirty="0" err="1">
                <a:latin typeface="Courier New"/>
                <a:cs typeface="Courier New"/>
              </a:rPr>
              <a:t>sshd_config</a:t>
            </a:r>
            <a:endParaRPr lang="en-US" sz="700" dirty="0">
              <a:latin typeface="Courier New"/>
              <a:cs typeface="Courier New"/>
            </a:endParaRPr>
          </a:p>
          <a:p>
            <a:pPr marL="0" indent="0">
              <a:buNone/>
            </a:pPr>
            <a:r>
              <a:rPr lang="en-US" sz="700" dirty="0">
                <a:latin typeface="Courier New"/>
                <a:cs typeface="Courier New"/>
              </a:rPr>
              <a:t>RUN </a:t>
            </a:r>
            <a:r>
              <a:rPr lang="en-US" sz="700" dirty="0" err="1">
                <a:latin typeface="Courier New"/>
                <a:cs typeface="Courier New"/>
              </a:rPr>
              <a:t>sed</a:t>
            </a:r>
            <a:r>
              <a:rPr lang="en-US" sz="700" dirty="0">
                <a:latin typeface="Courier New"/>
                <a:cs typeface="Courier New"/>
              </a:rPr>
              <a:t> -</a:t>
            </a:r>
            <a:r>
              <a:rPr lang="en-US" sz="700" dirty="0" err="1">
                <a:latin typeface="Courier New"/>
                <a:cs typeface="Courier New"/>
              </a:rPr>
              <a:t>ri</a:t>
            </a:r>
            <a:r>
              <a:rPr lang="en-US" sz="700" dirty="0">
                <a:latin typeface="Courier New"/>
                <a:cs typeface="Courier New"/>
              </a:rPr>
              <a:t> 's/#</a:t>
            </a:r>
            <a:r>
              <a:rPr lang="en-US" sz="700" dirty="0" err="1">
                <a:latin typeface="Courier New"/>
                <a:cs typeface="Courier New"/>
              </a:rPr>
              <a:t>UsePAM</a:t>
            </a:r>
            <a:r>
              <a:rPr lang="en-US" sz="700" dirty="0">
                <a:latin typeface="Courier New"/>
                <a:cs typeface="Courier New"/>
              </a:rPr>
              <a:t> no/</a:t>
            </a:r>
            <a:r>
              <a:rPr lang="en-US" sz="700" dirty="0" err="1">
                <a:latin typeface="Courier New"/>
                <a:cs typeface="Courier New"/>
              </a:rPr>
              <a:t>UsePAM</a:t>
            </a:r>
            <a:r>
              <a:rPr lang="en-US" sz="700" dirty="0">
                <a:latin typeface="Courier New"/>
                <a:cs typeface="Courier New"/>
              </a:rPr>
              <a:t> no/g' /</a:t>
            </a:r>
            <a:r>
              <a:rPr lang="en-US" sz="700" dirty="0" err="1">
                <a:latin typeface="Courier New"/>
                <a:cs typeface="Courier New"/>
              </a:rPr>
              <a:t>etc</a:t>
            </a:r>
            <a:r>
              <a:rPr lang="en-US" sz="700" dirty="0">
                <a:latin typeface="Courier New"/>
                <a:cs typeface="Courier New"/>
              </a:rPr>
              <a:t>/</a:t>
            </a:r>
            <a:r>
              <a:rPr lang="en-US" sz="700" dirty="0" err="1">
                <a:latin typeface="Courier New"/>
                <a:cs typeface="Courier New"/>
              </a:rPr>
              <a:t>ssh</a:t>
            </a:r>
            <a:r>
              <a:rPr lang="en-US" sz="700" dirty="0">
                <a:latin typeface="Courier New"/>
                <a:cs typeface="Courier New"/>
              </a:rPr>
              <a:t>/</a:t>
            </a:r>
            <a:r>
              <a:rPr lang="en-US" sz="700" dirty="0" err="1">
                <a:latin typeface="Courier New"/>
                <a:cs typeface="Courier New"/>
              </a:rPr>
              <a:t>sshd_config</a:t>
            </a:r>
            <a:endParaRPr lang="en-US" sz="700" dirty="0">
              <a:latin typeface="Courier New"/>
              <a:cs typeface="Courier New"/>
            </a:endParaRPr>
          </a:p>
        </p:txBody>
      </p:sp>
    </p:spTree>
    <p:extLst>
      <p:ext uri="{BB962C8B-B14F-4D97-AF65-F5344CB8AC3E}">
        <p14:creationId xmlns:p14="http://schemas.microsoft.com/office/powerpoint/2010/main" val="37967797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200" dirty="0" err="1" smtClean="0"/>
              <a:t>Example</a:t>
            </a:r>
            <a:r>
              <a:rPr lang="fi-FI" sz="3200" dirty="0" smtClean="0"/>
              <a:t> </a:t>
            </a:r>
            <a:r>
              <a:rPr lang="fi-FI" sz="3200" dirty="0" err="1" smtClean="0"/>
              <a:t>Dockerfile</a:t>
            </a:r>
            <a:r>
              <a:rPr lang="fi-FI" sz="3200" dirty="0" smtClean="0"/>
              <a:t> (</a:t>
            </a:r>
            <a:r>
              <a:rPr lang="fi-FI" sz="3200" dirty="0" err="1" smtClean="0"/>
              <a:t>Cassandra</a:t>
            </a:r>
            <a:r>
              <a:rPr lang="fi-FI" sz="3200" dirty="0" smtClean="0"/>
              <a:t>)</a:t>
            </a:r>
            <a:endParaRPr lang="fi-FI" sz="3200" dirty="0"/>
          </a:p>
        </p:txBody>
      </p:sp>
      <p:sp>
        <p:nvSpPr>
          <p:cNvPr id="3" name="Content Placeholder 2"/>
          <p:cNvSpPr>
            <a:spLocks noGrp="1"/>
          </p:cNvSpPr>
          <p:nvPr>
            <p:ph idx="1"/>
          </p:nvPr>
        </p:nvSpPr>
        <p:spPr/>
        <p:txBody>
          <a:bodyPr>
            <a:noAutofit/>
          </a:bodyPr>
          <a:lstStyle/>
          <a:p>
            <a:pPr marL="0" indent="0">
              <a:buNone/>
            </a:pPr>
            <a:r>
              <a:rPr lang="fi-FI" sz="500" dirty="0">
                <a:latin typeface="Courier New"/>
                <a:cs typeface="Courier New"/>
              </a:rPr>
              <a:t># </a:t>
            </a:r>
            <a:r>
              <a:rPr lang="fi-FI" sz="500" dirty="0" err="1">
                <a:latin typeface="Courier New"/>
                <a:cs typeface="Courier New"/>
              </a:rPr>
              <a:t>Create</a:t>
            </a:r>
            <a:r>
              <a:rPr lang="fi-FI" sz="500" dirty="0">
                <a:latin typeface="Courier New"/>
                <a:cs typeface="Courier New"/>
              </a:rPr>
              <a:t> a </a:t>
            </a:r>
            <a:r>
              <a:rPr lang="fi-FI" sz="500" dirty="0" err="1">
                <a:latin typeface="Courier New"/>
                <a:cs typeface="Courier New"/>
              </a:rPr>
              <a:t>docker</a:t>
            </a:r>
            <a:r>
              <a:rPr lang="fi-FI" sz="500" dirty="0">
                <a:latin typeface="Courier New"/>
                <a:cs typeface="Courier New"/>
              </a:rPr>
              <a:t> image to </a:t>
            </a:r>
            <a:r>
              <a:rPr lang="fi-FI" sz="500" dirty="0" err="1">
                <a:latin typeface="Courier New"/>
                <a:cs typeface="Courier New"/>
              </a:rPr>
              <a:t>run</a:t>
            </a:r>
            <a:r>
              <a:rPr lang="fi-FI" sz="500" dirty="0">
                <a:latin typeface="Courier New"/>
                <a:cs typeface="Courier New"/>
              </a:rPr>
              <a:t> </a:t>
            </a:r>
            <a:r>
              <a:rPr lang="fi-FI" sz="500" dirty="0" err="1">
                <a:latin typeface="Courier New"/>
                <a:cs typeface="Courier New"/>
              </a:rPr>
              <a:t>Cassandra</a:t>
            </a:r>
            <a:endParaRPr lang="fi-FI" sz="500" dirty="0">
              <a:latin typeface="Courier New"/>
              <a:cs typeface="Courier New"/>
            </a:endParaRPr>
          </a:p>
          <a:p>
            <a:pPr marL="0" indent="0">
              <a:buNone/>
            </a:pPr>
            <a:r>
              <a:rPr lang="fi-FI" sz="500" dirty="0">
                <a:latin typeface="Courier New"/>
                <a:cs typeface="Courier New"/>
              </a:rPr>
              <a:t>FROM sirile/oraclejre:0.2</a:t>
            </a: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Add</a:t>
            </a:r>
            <a:r>
              <a:rPr lang="fi-FI" sz="500" dirty="0">
                <a:latin typeface="Courier New"/>
                <a:cs typeface="Courier New"/>
              </a:rPr>
              <a:t> the </a:t>
            </a:r>
            <a:r>
              <a:rPr lang="fi-FI" sz="500" dirty="0" err="1">
                <a:latin typeface="Courier New"/>
                <a:cs typeface="Courier New"/>
              </a:rPr>
              <a:t>heartbeat</a:t>
            </a:r>
            <a:r>
              <a:rPr lang="fi-FI" sz="500" dirty="0">
                <a:latin typeface="Courier New"/>
                <a:cs typeface="Courier New"/>
              </a:rPr>
              <a:t> </a:t>
            </a:r>
            <a:r>
              <a:rPr lang="fi-FI" sz="500" dirty="0" err="1">
                <a:latin typeface="Courier New"/>
                <a:cs typeface="Courier New"/>
              </a:rPr>
              <a:t>script</a:t>
            </a:r>
            <a:endParaRPr lang="fi-FI" sz="500" dirty="0">
              <a:latin typeface="Courier New"/>
              <a:cs typeface="Courier New"/>
            </a:endParaRPr>
          </a:p>
          <a:p>
            <a:pPr marL="0" indent="0">
              <a:buNone/>
            </a:pPr>
            <a:r>
              <a:rPr lang="fi-FI" sz="500" dirty="0">
                <a:latin typeface="Courier New"/>
                <a:cs typeface="Courier New"/>
              </a:rPr>
              <a:t>ADD </a:t>
            </a:r>
            <a:r>
              <a:rPr lang="fi-FI" sz="500" dirty="0" err="1">
                <a:latin typeface="Courier New"/>
                <a:cs typeface="Courier New"/>
              </a:rPr>
              <a:t>files/dns-heartbeat.sh</a:t>
            </a:r>
            <a:r>
              <a:rPr lang="fi-FI" sz="500" dirty="0">
                <a:latin typeface="Courier New"/>
                <a:cs typeface="Courier New"/>
              </a:rPr>
              <a:t> /</a:t>
            </a:r>
            <a:r>
              <a:rPr lang="fi-FI" sz="500" dirty="0" err="1">
                <a:latin typeface="Courier New"/>
                <a:cs typeface="Courier New"/>
              </a:rPr>
              <a:t>usr/local/bin/dns-heartbeat.sh</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chmod</a:t>
            </a:r>
            <a:r>
              <a:rPr lang="fi-FI" sz="500" dirty="0">
                <a:latin typeface="Courier New"/>
                <a:cs typeface="Courier New"/>
              </a:rPr>
              <a:t> </a:t>
            </a:r>
            <a:r>
              <a:rPr lang="fi-FI" sz="500" dirty="0" err="1">
                <a:latin typeface="Courier New"/>
                <a:cs typeface="Courier New"/>
              </a:rPr>
              <a:t>ugo+rx</a:t>
            </a:r>
            <a:r>
              <a:rPr lang="fi-FI" sz="500" dirty="0">
                <a:latin typeface="Courier New"/>
                <a:cs typeface="Courier New"/>
              </a:rPr>
              <a:t> /</a:t>
            </a:r>
            <a:r>
              <a:rPr lang="fi-FI" sz="500" dirty="0" err="1">
                <a:latin typeface="Courier New"/>
                <a:cs typeface="Courier New"/>
              </a:rPr>
              <a:t>usr/local/bin/dns-heartbeat.sh</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Add</a:t>
            </a:r>
            <a:r>
              <a:rPr lang="fi-FI" sz="500" dirty="0">
                <a:latin typeface="Courier New"/>
                <a:cs typeface="Courier New"/>
              </a:rPr>
              <a:t> the </a:t>
            </a:r>
            <a:r>
              <a:rPr lang="fi-FI" sz="500" dirty="0" err="1">
                <a:latin typeface="Courier New"/>
                <a:cs typeface="Courier New"/>
              </a:rPr>
              <a:t>repository</a:t>
            </a:r>
            <a:r>
              <a:rPr lang="fi-FI" sz="500" dirty="0">
                <a:latin typeface="Courier New"/>
                <a:cs typeface="Courier New"/>
              </a:rPr>
              <a:t> for </a:t>
            </a:r>
            <a:r>
              <a:rPr lang="fi-FI" sz="500" dirty="0" err="1">
                <a:latin typeface="Courier New"/>
                <a:cs typeface="Courier New"/>
              </a:rPr>
              <a:t>Cassandra</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echo</a:t>
            </a:r>
            <a:r>
              <a:rPr lang="fi-FI" sz="500" dirty="0">
                <a:latin typeface="Courier New"/>
                <a:cs typeface="Courier New"/>
              </a:rPr>
              <a:t> "</a:t>
            </a:r>
            <a:r>
              <a:rPr lang="fi-FI" sz="500" dirty="0" err="1">
                <a:latin typeface="Courier New"/>
                <a:cs typeface="Courier New"/>
              </a:rPr>
              <a:t>deb</a:t>
            </a:r>
            <a:r>
              <a:rPr lang="fi-FI" sz="500" dirty="0">
                <a:latin typeface="Courier New"/>
                <a:cs typeface="Courier New"/>
              </a:rPr>
              <a:t> </a:t>
            </a:r>
            <a:r>
              <a:rPr lang="fi-FI" sz="500" dirty="0" err="1">
                <a:latin typeface="Courier New"/>
                <a:cs typeface="Courier New"/>
              </a:rPr>
              <a:t>http://debian.datastax.com/community</a:t>
            </a:r>
            <a:r>
              <a:rPr lang="fi-FI" sz="500" dirty="0">
                <a:latin typeface="Courier New"/>
                <a:cs typeface="Courier New"/>
              </a:rPr>
              <a:t> </a:t>
            </a:r>
            <a:r>
              <a:rPr lang="fi-FI" sz="500" dirty="0" err="1">
                <a:latin typeface="Courier New"/>
                <a:cs typeface="Courier New"/>
              </a:rPr>
              <a:t>stable</a:t>
            </a:r>
            <a:r>
              <a:rPr lang="fi-FI" sz="500" dirty="0">
                <a:latin typeface="Courier New"/>
                <a:cs typeface="Courier New"/>
              </a:rPr>
              <a:t> main" &gt; /</a:t>
            </a:r>
            <a:r>
              <a:rPr lang="fi-FI" sz="500" dirty="0" err="1">
                <a:latin typeface="Courier New"/>
                <a:cs typeface="Courier New"/>
              </a:rPr>
              <a:t>etc/apt/sources.list.d/datastax.list</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curl</a:t>
            </a:r>
            <a:r>
              <a:rPr lang="fi-FI" sz="500" dirty="0">
                <a:latin typeface="Courier New"/>
                <a:cs typeface="Courier New"/>
              </a:rPr>
              <a:t> -L </a:t>
            </a:r>
            <a:r>
              <a:rPr lang="fi-FI" sz="500" dirty="0" err="1">
                <a:latin typeface="Courier New"/>
                <a:cs typeface="Courier New"/>
              </a:rPr>
              <a:t>http://debian.datastax.com/debian/repo_key</a:t>
            </a:r>
            <a:r>
              <a:rPr lang="fi-FI" sz="500" dirty="0">
                <a:latin typeface="Courier New"/>
                <a:cs typeface="Courier New"/>
              </a:rPr>
              <a:t> | </a:t>
            </a:r>
            <a:r>
              <a:rPr lang="fi-FI" sz="500" dirty="0" err="1">
                <a:latin typeface="Courier New"/>
                <a:cs typeface="Courier New"/>
              </a:rPr>
              <a:t>apt-key</a:t>
            </a:r>
            <a:r>
              <a:rPr lang="fi-FI" sz="500" dirty="0">
                <a:latin typeface="Courier New"/>
                <a:cs typeface="Courier New"/>
              </a:rPr>
              <a:t> </a:t>
            </a:r>
            <a:r>
              <a:rPr lang="fi-FI" sz="500" dirty="0" err="1">
                <a:latin typeface="Courier New"/>
                <a:cs typeface="Courier New"/>
              </a:rPr>
              <a:t>add</a:t>
            </a:r>
            <a:r>
              <a:rPr lang="fi-FI" sz="500" dirty="0">
                <a:latin typeface="Courier New"/>
                <a:cs typeface="Courier New"/>
              </a:rPr>
              <a:t> -</a:t>
            </a:r>
          </a:p>
          <a:p>
            <a:pPr marL="0" indent="0">
              <a:buNone/>
            </a:pPr>
            <a:r>
              <a:rPr lang="fi-FI" sz="500" dirty="0">
                <a:latin typeface="Courier New"/>
                <a:cs typeface="Courier New"/>
              </a:rPr>
              <a:t>RUN </a:t>
            </a:r>
            <a:r>
              <a:rPr lang="fi-FI" sz="500" dirty="0" err="1">
                <a:latin typeface="Courier New"/>
                <a:cs typeface="Courier New"/>
              </a:rPr>
              <a:t>apt-get</a:t>
            </a:r>
            <a:r>
              <a:rPr lang="fi-FI" sz="500" dirty="0">
                <a:latin typeface="Courier New"/>
                <a:cs typeface="Courier New"/>
              </a:rPr>
              <a:t> </a:t>
            </a:r>
            <a:r>
              <a:rPr lang="fi-FI" sz="500" dirty="0" err="1">
                <a:latin typeface="Courier New"/>
                <a:cs typeface="Courier New"/>
              </a:rPr>
              <a:t>update</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Install</a:t>
            </a:r>
            <a:r>
              <a:rPr lang="fi-FI" sz="500" dirty="0">
                <a:latin typeface="Courier New"/>
                <a:cs typeface="Courier New"/>
              </a:rPr>
              <a:t> and </a:t>
            </a:r>
            <a:r>
              <a:rPr lang="fi-FI" sz="500" dirty="0" err="1">
                <a:latin typeface="Courier New"/>
                <a:cs typeface="Courier New"/>
              </a:rPr>
              <a:t>configure</a:t>
            </a:r>
            <a:r>
              <a:rPr lang="fi-FI" sz="500" dirty="0">
                <a:latin typeface="Courier New"/>
                <a:cs typeface="Courier New"/>
              </a:rPr>
              <a:t> </a:t>
            </a:r>
            <a:r>
              <a:rPr lang="fi-FI" sz="500" dirty="0" err="1">
                <a:latin typeface="Courier New"/>
                <a:cs typeface="Courier New"/>
              </a:rPr>
              <a:t>Cassandra</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apt-get</a:t>
            </a:r>
            <a:r>
              <a:rPr lang="fi-FI" sz="500" dirty="0">
                <a:latin typeface="Courier New"/>
                <a:cs typeface="Courier New"/>
              </a:rPr>
              <a:t> </a:t>
            </a:r>
            <a:r>
              <a:rPr lang="fi-FI" sz="500" dirty="0" err="1">
                <a:latin typeface="Courier New"/>
                <a:cs typeface="Courier New"/>
              </a:rPr>
              <a:t>install</a:t>
            </a:r>
            <a:r>
              <a:rPr lang="fi-FI" sz="500" dirty="0">
                <a:latin typeface="Courier New"/>
                <a:cs typeface="Courier New"/>
              </a:rPr>
              <a:t> -y dsc20 </a:t>
            </a:r>
            <a:r>
              <a:rPr lang="fi-FI" sz="500" dirty="0" err="1">
                <a:latin typeface="Courier New"/>
                <a:cs typeface="Courier New"/>
              </a:rPr>
              <a:t>python-cql</a:t>
            </a:r>
            <a:r>
              <a:rPr lang="fi-FI" sz="500" dirty="0">
                <a:latin typeface="Courier New"/>
                <a:cs typeface="Courier New"/>
              </a:rPr>
              <a:t> </a:t>
            </a:r>
            <a:r>
              <a:rPr lang="fi-FI" sz="500" dirty="0" err="1">
                <a:latin typeface="Courier New"/>
                <a:cs typeface="Courier New"/>
              </a:rPr>
              <a:t>datastax-agent</a:t>
            </a:r>
            <a:r>
              <a:rPr lang="fi-FI" sz="500" dirty="0">
                <a:latin typeface="Courier New"/>
                <a:cs typeface="Courier New"/>
              </a:rPr>
              <a:t> </a:t>
            </a:r>
            <a:r>
              <a:rPr lang="fi-FI" sz="500" dirty="0" err="1">
                <a:latin typeface="Courier New"/>
                <a:cs typeface="Courier New"/>
              </a:rPr>
              <a:t>sysstat</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ln</a:t>
            </a:r>
            <a:r>
              <a:rPr lang="fi-FI" sz="500" dirty="0">
                <a:latin typeface="Courier New"/>
                <a:cs typeface="Courier New"/>
              </a:rPr>
              <a:t> -s /</a:t>
            </a:r>
            <a:r>
              <a:rPr lang="fi-FI" sz="500" dirty="0" err="1">
                <a:latin typeface="Courier New"/>
                <a:cs typeface="Courier New"/>
              </a:rPr>
              <a:t>usr/share/java/jna.jar</a:t>
            </a:r>
            <a:r>
              <a:rPr lang="fi-FI" sz="500" dirty="0">
                <a:latin typeface="Courier New"/>
                <a:cs typeface="Courier New"/>
              </a:rPr>
              <a:t> /</a:t>
            </a:r>
            <a:r>
              <a:rPr lang="fi-FI" sz="500" dirty="0" err="1">
                <a:latin typeface="Courier New"/>
                <a:cs typeface="Courier New"/>
              </a:rPr>
              <a:t>usr/share/cassandra/lib</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Change</a:t>
            </a:r>
            <a:r>
              <a:rPr lang="fi-FI" sz="500" dirty="0">
                <a:latin typeface="Courier New"/>
                <a:cs typeface="Courier New"/>
              </a:rPr>
              <a:t> the </a:t>
            </a:r>
            <a:r>
              <a:rPr lang="fi-FI" sz="500" dirty="0" err="1">
                <a:latin typeface="Courier New"/>
                <a:cs typeface="Courier New"/>
              </a:rPr>
              <a:t>system</a:t>
            </a:r>
            <a:r>
              <a:rPr lang="fi-FI" sz="500" dirty="0">
                <a:latin typeface="Courier New"/>
                <a:cs typeface="Courier New"/>
              </a:rPr>
              <a:t> to </a:t>
            </a:r>
            <a:r>
              <a:rPr lang="fi-FI" sz="500" dirty="0" err="1">
                <a:latin typeface="Courier New"/>
                <a:cs typeface="Courier New"/>
              </a:rPr>
              <a:t>use</a:t>
            </a:r>
            <a:r>
              <a:rPr lang="fi-FI" sz="500" dirty="0">
                <a:latin typeface="Courier New"/>
                <a:cs typeface="Courier New"/>
              </a:rPr>
              <a:t> </a:t>
            </a:r>
            <a:r>
              <a:rPr lang="fi-FI" sz="500" dirty="0" err="1">
                <a:latin typeface="Courier New"/>
                <a:cs typeface="Courier New"/>
              </a:rPr>
              <a:t>dns</a:t>
            </a:r>
            <a:r>
              <a:rPr lang="fi-FI" sz="500" dirty="0">
                <a:latin typeface="Courier New"/>
                <a:cs typeface="Courier New"/>
              </a:rPr>
              <a:t> </a:t>
            </a:r>
            <a:r>
              <a:rPr lang="fi-FI" sz="500" dirty="0" err="1">
                <a:latin typeface="Courier New"/>
                <a:cs typeface="Courier New"/>
              </a:rPr>
              <a:t>before</a:t>
            </a:r>
            <a:r>
              <a:rPr lang="fi-FI" sz="500" dirty="0">
                <a:latin typeface="Courier New"/>
                <a:cs typeface="Courier New"/>
              </a:rPr>
              <a:t> </a:t>
            </a:r>
            <a:r>
              <a:rPr lang="fi-FI" sz="500" dirty="0" err="1">
                <a:latin typeface="Courier New"/>
                <a:cs typeface="Courier New"/>
              </a:rPr>
              <a:t>files</a:t>
            </a:r>
            <a:r>
              <a:rPr lang="fi-FI" sz="500" dirty="0">
                <a:latin typeface="Courier New"/>
                <a:cs typeface="Courier New"/>
              </a:rPr>
              <a:t> for </a:t>
            </a:r>
            <a:r>
              <a:rPr lang="fi-FI" sz="500" dirty="0" err="1">
                <a:latin typeface="Courier New"/>
                <a:cs typeface="Courier New"/>
              </a:rPr>
              <a:t>host</a:t>
            </a:r>
            <a:r>
              <a:rPr lang="fi-FI" sz="500" dirty="0">
                <a:latin typeface="Courier New"/>
                <a:cs typeface="Courier New"/>
              </a:rPr>
              <a:t> </a:t>
            </a:r>
            <a:r>
              <a:rPr lang="fi-FI" sz="500" dirty="0" err="1">
                <a:latin typeface="Courier New"/>
                <a:cs typeface="Courier New"/>
              </a:rPr>
              <a:t>name</a:t>
            </a:r>
            <a:r>
              <a:rPr lang="fi-FI" sz="500" dirty="0">
                <a:latin typeface="Courier New"/>
                <a:cs typeface="Courier New"/>
              </a:rPr>
              <a:t> </a:t>
            </a:r>
            <a:r>
              <a:rPr lang="fi-FI" sz="500" dirty="0" err="1">
                <a:latin typeface="Courier New"/>
                <a:cs typeface="Courier New"/>
              </a:rPr>
              <a:t>resolution</a:t>
            </a:r>
            <a:endParaRPr lang="fi-FI" sz="500" dirty="0">
              <a:latin typeface="Courier New"/>
              <a:cs typeface="Courier New"/>
            </a:endParaRPr>
          </a:p>
          <a:p>
            <a:pPr marL="0" indent="0">
              <a:buNone/>
            </a:pPr>
            <a:r>
              <a:rPr lang="fi-FI" sz="500" dirty="0">
                <a:latin typeface="Courier New"/>
                <a:cs typeface="Courier New"/>
              </a:rPr>
              <a:t>RUN </a:t>
            </a:r>
            <a:r>
              <a:rPr lang="fi-FI" sz="500" dirty="0" err="1">
                <a:latin typeface="Courier New"/>
                <a:cs typeface="Courier New"/>
              </a:rPr>
              <a:t>sed</a:t>
            </a:r>
            <a:r>
              <a:rPr lang="fi-FI" sz="500" dirty="0">
                <a:latin typeface="Courier New"/>
                <a:cs typeface="Courier New"/>
              </a:rPr>
              <a:t> </a:t>
            </a:r>
            <a:r>
              <a:rPr lang="fi-FI" sz="500" dirty="0" err="1">
                <a:latin typeface="Courier New"/>
                <a:cs typeface="Courier New"/>
              </a:rPr>
              <a:t>-i.bak</a:t>
            </a:r>
            <a:r>
              <a:rPr lang="fi-FI" sz="500" dirty="0">
                <a:latin typeface="Courier New"/>
                <a:cs typeface="Courier New"/>
              </a:rPr>
              <a:t> '</a:t>
            </a:r>
            <a:r>
              <a:rPr lang="fi-FI" sz="500" dirty="0" err="1">
                <a:latin typeface="Courier New"/>
                <a:cs typeface="Courier New"/>
              </a:rPr>
              <a:t>s/files</a:t>
            </a:r>
            <a:r>
              <a:rPr lang="fi-FI" sz="500" dirty="0">
                <a:latin typeface="Courier New"/>
                <a:cs typeface="Courier New"/>
              </a:rPr>
              <a:t> </a:t>
            </a:r>
            <a:r>
              <a:rPr lang="fi-FI" sz="500" dirty="0" err="1">
                <a:latin typeface="Courier New"/>
                <a:cs typeface="Courier New"/>
              </a:rPr>
              <a:t>dns/dns</a:t>
            </a:r>
            <a:r>
              <a:rPr lang="fi-FI" sz="500" dirty="0">
                <a:latin typeface="Courier New"/>
                <a:cs typeface="Courier New"/>
              </a:rPr>
              <a:t> </a:t>
            </a:r>
            <a:r>
              <a:rPr lang="fi-FI" sz="500" dirty="0" err="1">
                <a:latin typeface="Courier New"/>
                <a:cs typeface="Courier New"/>
              </a:rPr>
              <a:t>files</a:t>
            </a:r>
            <a:r>
              <a:rPr lang="fi-FI" sz="500" dirty="0">
                <a:latin typeface="Courier New"/>
                <a:cs typeface="Courier New"/>
              </a:rPr>
              <a:t>/' /</a:t>
            </a:r>
            <a:r>
              <a:rPr lang="fi-FI" sz="500" dirty="0" err="1">
                <a:latin typeface="Courier New"/>
                <a:cs typeface="Courier New"/>
              </a:rPr>
              <a:t>etc/nsswitch.conf</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Copy the </a:t>
            </a:r>
            <a:r>
              <a:rPr lang="fi-FI" sz="500" dirty="0" err="1">
                <a:latin typeface="Courier New"/>
                <a:cs typeface="Courier New"/>
              </a:rPr>
              <a:t>configuration</a:t>
            </a:r>
            <a:r>
              <a:rPr lang="fi-FI" sz="500" dirty="0">
                <a:latin typeface="Courier New"/>
                <a:cs typeface="Courier New"/>
              </a:rPr>
              <a:t> </a:t>
            </a:r>
            <a:r>
              <a:rPr lang="fi-FI" sz="500" dirty="0" err="1">
                <a:latin typeface="Courier New"/>
                <a:cs typeface="Courier New"/>
              </a:rPr>
              <a:t>files</a:t>
            </a:r>
            <a:r>
              <a:rPr lang="fi-FI" sz="500" dirty="0">
                <a:latin typeface="Courier New"/>
                <a:cs typeface="Courier New"/>
              </a:rPr>
              <a:t> into </a:t>
            </a:r>
            <a:r>
              <a:rPr lang="fi-FI" sz="500" dirty="0" err="1">
                <a:latin typeface="Courier New"/>
                <a:cs typeface="Courier New"/>
              </a:rPr>
              <a:t>place</a:t>
            </a:r>
            <a:endParaRPr lang="fi-FI" sz="500" dirty="0">
              <a:latin typeface="Courier New"/>
              <a:cs typeface="Courier New"/>
            </a:endParaRPr>
          </a:p>
          <a:p>
            <a:pPr marL="0" indent="0">
              <a:buNone/>
            </a:pPr>
            <a:r>
              <a:rPr lang="fi-FI" sz="500" dirty="0">
                <a:latin typeface="Courier New"/>
                <a:cs typeface="Courier New"/>
              </a:rPr>
              <a:t>ADD </a:t>
            </a:r>
            <a:r>
              <a:rPr lang="fi-FI" sz="500" dirty="0" err="1">
                <a:latin typeface="Courier New"/>
                <a:cs typeface="Courier New"/>
              </a:rPr>
              <a:t>files/cassandra.yaml</a:t>
            </a:r>
            <a:r>
              <a:rPr lang="fi-FI" sz="500" dirty="0">
                <a:latin typeface="Courier New"/>
                <a:cs typeface="Courier New"/>
              </a:rPr>
              <a:t> /</a:t>
            </a:r>
            <a:r>
              <a:rPr lang="fi-FI" sz="500" dirty="0" err="1">
                <a:latin typeface="Courier New"/>
                <a:cs typeface="Courier New"/>
              </a:rPr>
              <a:t>etc/cassandra/cassandra.yaml</a:t>
            </a:r>
            <a:endParaRPr lang="fi-FI" sz="500" dirty="0">
              <a:latin typeface="Courier New"/>
              <a:cs typeface="Courier New"/>
            </a:endParaRPr>
          </a:p>
          <a:p>
            <a:pPr marL="0" indent="0">
              <a:buNone/>
            </a:pPr>
            <a:r>
              <a:rPr lang="fi-FI" sz="500" dirty="0">
                <a:latin typeface="Courier New"/>
                <a:cs typeface="Courier New"/>
              </a:rPr>
              <a:t>ADD </a:t>
            </a:r>
            <a:r>
              <a:rPr lang="fi-FI" sz="500" dirty="0" err="1">
                <a:latin typeface="Courier New"/>
                <a:cs typeface="Courier New"/>
              </a:rPr>
              <a:t>files/cassandra-env.sh</a:t>
            </a:r>
            <a:r>
              <a:rPr lang="fi-FI" sz="500" dirty="0">
                <a:latin typeface="Courier New"/>
                <a:cs typeface="Courier New"/>
              </a:rPr>
              <a:t> /</a:t>
            </a:r>
            <a:r>
              <a:rPr lang="fi-FI" sz="500" dirty="0" err="1">
                <a:latin typeface="Courier New"/>
                <a:cs typeface="Courier New"/>
              </a:rPr>
              <a:t>etc/cassandra/cassandra-env.sh</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Configure</a:t>
            </a:r>
            <a:r>
              <a:rPr lang="fi-FI" sz="500" dirty="0">
                <a:latin typeface="Courier New"/>
                <a:cs typeface="Courier New"/>
              </a:rPr>
              <a:t> the </a:t>
            </a:r>
            <a:r>
              <a:rPr lang="fi-FI" sz="500" dirty="0" err="1">
                <a:latin typeface="Courier New"/>
                <a:cs typeface="Courier New"/>
              </a:rPr>
              <a:t>address</a:t>
            </a:r>
            <a:r>
              <a:rPr lang="fi-FI" sz="500" dirty="0">
                <a:latin typeface="Courier New"/>
                <a:cs typeface="Courier New"/>
              </a:rPr>
              <a:t> of </a:t>
            </a:r>
            <a:r>
              <a:rPr lang="fi-FI" sz="500" dirty="0" err="1">
                <a:latin typeface="Courier New"/>
                <a:cs typeface="Courier New"/>
              </a:rPr>
              <a:t>opscenter</a:t>
            </a:r>
            <a:r>
              <a:rPr lang="fi-FI" sz="500" dirty="0">
                <a:latin typeface="Courier New"/>
                <a:cs typeface="Courier New"/>
              </a:rPr>
              <a:t> (</a:t>
            </a:r>
            <a:r>
              <a:rPr lang="fi-FI" sz="500" dirty="0" err="1">
                <a:latin typeface="Courier New"/>
                <a:cs typeface="Courier New"/>
              </a:rPr>
              <a:t>used</a:t>
            </a:r>
            <a:r>
              <a:rPr lang="fi-FI" sz="500" dirty="0">
                <a:latin typeface="Courier New"/>
                <a:cs typeface="Courier New"/>
              </a:rPr>
              <a:t> </a:t>
            </a:r>
            <a:r>
              <a:rPr lang="fi-FI" sz="500" dirty="0" err="1">
                <a:latin typeface="Courier New"/>
                <a:cs typeface="Courier New"/>
              </a:rPr>
              <a:t>if</a:t>
            </a:r>
            <a:r>
              <a:rPr lang="fi-FI" sz="500" dirty="0">
                <a:latin typeface="Courier New"/>
                <a:cs typeface="Courier New"/>
              </a:rPr>
              <a:t> </a:t>
            </a:r>
            <a:r>
              <a:rPr lang="fi-FI" sz="500" dirty="0" err="1">
                <a:latin typeface="Courier New"/>
                <a:cs typeface="Courier New"/>
              </a:rPr>
              <a:t>agents</a:t>
            </a:r>
            <a:r>
              <a:rPr lang="fi-FI" sz="500" dirty="0">
                <a:latin typeface="Courier New"/>
                <a:cs typeface="Courier New"/>
              </a:rPr>
              <a:t> </a:t>
            </a:r>
            <a:r>
              <a:rPr lang="fi-FI" sz="500" dirty="0" err="1">
                <a:latin typeface="Courier New"/>
                <a:cs typeface="Courier New"/>
              </a:rPr>
              <a:t>are</a:t>
            </a:r>
            <a:r>
              <a:rPr lang="fi-FI" sz="500" dirty="0">
                <a:latin typeface="Courier New"/>
                <a:cs typeface="Courier New"/>
              </a:rPr>
              <a:t> </a:t>
            </a:r>
            <a:r>
              <a:rPr lang="fi-FI" sz="500" dirty="0" err="1">
                <a:latin typeface="Courier New"/>
                <a:cs typeface="Courier New"/>
              </a:rPr>
              <a:t>enabled</a:t>
            </a:r>
            <a:r>
              <a:rPr lang="fi-FI" sz="500" dirty="0">
                <a:latin typeface="Courier New"/>
                <a:cs typeface="Courier New"/>
              </a:rPr>
              <a:t> </a:t>
            </a:r>
            <a:r>
              <a:rPr lang="fi-FI" sz="500" dirty="0" smtClean="0">
                <a:latin typeface="Courier New"/>
                <a:cs typeface="Courier New"/>
              </a:rPr>
              <a:t>in </a:t>
            </a:r>
            <a:r>
              <a:rPr lang="fi-FI" sz="500" dirty="0" err="1" smtClean="0">
                <a:latin typeface="Courier New"/>
                <a:cs typeface="Courier New"/>
              </a:rPr>
              <a:t>supervisord.conf</a:t>
            </a:r>
            <a:r>
              <a:rPr lang="fi-FI" sz="500" dirty="0">
                <a:latin typeface="Courier New"/>
                <a:cs typeface="Courier New"/>
              </a:rPr>
              <a:t>)</a:t>
            </a:r>
          </a:p>
          <a:p>
            <a:pPr marL="0" indent="0">
              <a:buNone/>
            </a:pPr>
            <a:r>
              <a:rPr lang="fi-FI" sz="500" dirty="0">
                <a:latin typeface="Courier New"/>
                <a:cs typeface="Courier New"/>
              </a:rPr>
              <a:t>RUN </a:t>
            </a:r>
            <a:r>
              <a:rPr lang="fi-FI" sz="500" dirty="0" err="1">
                <a:latin typeface="Courier New"/>
                <a:cs typeface="Courier New"/>
              </a:rPr>
              <a:t>echo</a:t>
            </a:r>
            <a:r>
              <a:rPr lang="fi-FI" sz="500" dirty="0">
                <a:latin typeface="Courier New"/>
                <a:cs typeface="Courier New"/>
              </a:rPr>
              <a:t> "</a:t>
            </a:r>
            <a:r>
              <a:rPr lang="fi-FI" sz="500" dirty="0" err="1">
                <a:latin typeface="Courier New"/>
                <a:cs typeface="Courier New"/>
              </a:rPr>
              <a:t>stomp_interface</a:t>
            </a:r>
            <a:r>
              <a:rPr lang="fi-FI" sz="500" dirty="0">
                <a:latin typeface="Courier New"/>
                <a:cs typeface="Courier New"/>
              </a:rPr>
              <a:t>: 10.1.2.100" &gt;&gt; /</a:t>
            </a:r>
            <a:r>
              <a:rPr lang="fi-FI" sz="500" dirty="0" err="1">
                <a:latin typeface="Courier New"/>
                <a:cs typeface="Courier New"/>
              </a:rPr>
              <a:t>etc/datastax-agent/address.yaml</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Add</a:t>
            </a:r>
            <a:r>
              <a:rPr lang="fi-FI" sz="500" dirty="0">
                <a:latin typeface="Courier New"/>
                <a:cs typeface="Courier New"/>
              </a:rPr>
              <a:t> the </a:t>
            </a:r>
            <a:r>
              <a:rPr lang="fi-FI" sz="500" dirty="0" err="1">
                <a:latin typeface="Courier New"/>
                <a:cs typeface="Courier New"/>
              </a:rPr>
              <a:t>supervisor</a:t>
            </a:r>
            <a:r>
              <a:rPr lang="fi-FI" sz="500" dirty="0">
                <a:latin typeface="Courier New"/>
                <a:cs typeface="Courier New"/>
              </a:rPr>
              <a:t> </a:t>
            </a:r>
            <a:r>
              <a:rPr lang="fi-FI" sz="500" dirty="0" err="1">
                <a:latin typeface="Courier New"/>
                <a:cs typeface="Courier New"/>
              </a:rPr>
              <a:t>configuration</a:t>
            </a:r>
            <a:r>
              <a:rPr lang="fi-FI" sz="500" dirty="0">
                <a:latin typeface="Courier New"/>
                <a:cs typeface="Courier New"/>
              </a:rPr>
              <a:t> (</a:t>
            </a:r>
            <a:r>
              <a:rPr lang="fi-FI" sz="500" dirty="0" err="1">
                <a:latin typeface="Courier New"/>
                <a:cs typeface="Courier New"/>
              </a:rPr>
              <a:t>last</a:t>
            </a:r>
            <a:r>
              <a:rPr lang="fi-FI" sz="500" dirty="0">
                <a:latin typeface="Courier New"/>
                <a:cs typeface="Courier New"/>
              </a:rPr>
              <a:t> </a:t>
            </a:r>
            <a:r>
              <a:rPr lang="fi-FI" sz="500" dirty="0" err="1">
                <a:latin typeface="Courier New"/>
                <a:cs typeface="Courier New"/>
              </a:rPr>
              <a:t>so</a:t>
            </a:r>
            <a:r>
              <a:rPr lang="fi-FI" sz="500" dirty="0">
                <a:latin typeface="Courier New"/>
                <a:cs typeface="Courier New"/>
              </a:rPr>
              <a:t> </a:t>
            </a:r>
            <a:r>
              <a:rPr lang="fi-FI" sz="500" dirty="0" err="1">
                <a:latin typeface="Courier New"/>
                <a:cs typeface="Courier New"/>
              </a:rPr>
              <a:t>it</a:t>
            </a:r>
            <a:r>
              <a:rPr lang="fi-FI" sz="500" dirty="0">
                <a:latin typeface="Courier New"/>
                <a:cs typeface="Courier New"/>
              </a:rPr>
              <a:t> </a:t>
            </a:r>
            <a:r>
              <a:rPr lang="fi-FI" sz="500" dirty="0" err="1">
                <a:latin typeface="Courier New"/>
                <a:cs typeface="Courier New"/>
              </a:rPr>
              <a:t>can</a:t>
            </a:r>
            <a:r>
              <a:rPr lang="fi-FI" sz="500" dirty="0">
                <a:latin typeface="Courier New"/>
                <a:cs typeface="Courier New"/>
              </a:rPr>
              <a:t> </a:t>
            </a:r>
            <a:r>
              <a:rPr lang="fi-FI" sz="500" dirty="0" err="1">
                <a:latin typeface="Courier New"/>
                <a:cs typeface="Courier New"/>
              </a:rPr>
              <a:t>be</a:t>
            </a:r>
            <a:r>
              <a:rPr lang="fi-FI" sz="500" dirty="0">
                <a:latin typeface="Courier New"/>
                <a:cs typeface="Courier New"/>
              </a:rPr>
              <a:t> </a:t>
            </a:r>
            <a:r>
              <a:rPr lang="fi-FI" sz="500" dirty="0" err="1">
                <a:latin typeface="Courier New"/>
                <a:cs typeface="Courier New"/>
              </a:rPr>
              <a:t>changed</a:t>
            </a:r>
            <a:r>
              <a:rPr lang="fi-FI" sz="500" dirty="0">
                <a:latin typeface="Courier New"/>
                <a:cs typeface="Courier New"/>
              </a:rPr>
              <a:t> </a:t>
            </a:r>
            <a:r>
              <a:rPr lang="fi-FI" sz="500" dirty="0" err="1">
                <a:latin typeface="Courier New"/>
                <a:cs typeface="Courier New"/>
              </a:rPr>
              <a:t>without</a:t>
            </a:r>
            <a:r>
              <a:rPr lang="fi-FI" sz="500" dirty="0">
                <a:latin typeface="Courier New"/>
                <a:cs typeface="Courier New"/>
              </a:rPr>
              <a:t> </a:t>
            </a:r>
            <a:r>
              <a:rPr lang="fi-FI" sz="500" dirty="0" err="1">
                <a:latin typeface="Courier New"/>
                <a:cs typeface="Courier New"/>
              </a:rPr>
              <a:t>full</a:t>
            </a:r>
            <a:r>
              <a:rPr lang="fi-FI" sz="500" dirty="0">
                <a:latin typeface="Courier New"/>
                <a:cs typeface="Courier New"/>
              </a:rPr>
              <a:t> </a:t>
            </a:r>
            <a:r>
              <a:rPr lang="fi-FI" sz="500" dirty="0" err="1">
                <a:latin typeface="Courier New"/>
                <a:cs typeface="Courier New"/>
              </a:rPr>
              <a:t>rebuild</a:t>
            </a:r>
            <a:r>
              <a:rPr lang="fi-FI" sz="500" dirty="0">
                <a:latin typeface="Courier New"/>
                <a:cs typeface="Courier New"/>
              </a:rPr>
              <a:t>)</a:t>
            </a:r>
          </a:p>
          <a:p>
            <a:pPr marL="0" indent="0">
              <a:buNone/>
            </a:pPr>
            <a:r>
              <a:rPr lang="fi-FI" sz="500" dirty="0">
                <a:latin typeface="Courier New"/>
                <a:cs typeface="Courier New"/>
              </a:rPr>
              <a:t>ADD </a:t>
            </a:r>
            <a:r>
              <a:rPr lang="fi-FI" sz="500" dirty="0" err="1">
                <a:latin typeface="Courier New"/>
                <a:cs typeface="Courier New"/>
              </a:rPr>
              <a:t>supervisord.conf</a:t>
            </a:r>
            <a:r>
              <a:rPr lang="fi-FI" sz="500" dirty="0">
                <a:latin typeface="Courier New"/>
                <a:cs typeface="Courier New"/>
              </a:rPr>
              <a:t> /</a:t>
            </a:r>
            <a:r>
              <a:rPr lang="fi-FI" sz="500" dirty="0" err="1">
                <a:latin typeface="Courier New"/>
                <a:cs typeface="Courier New"/>
              </a:rPr>
              <a:t>etc/supervisor/conf.d/supervisor.conf</a:t>
            </a:r>
            <a:endParaRPr lang="fi-FI" sz="500" dirty="0">
              <a:latin typeface="Courier New"/>
              <a:cs typeface="Courier New"/>
            </a:endParaRP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Expose</a:t>
            </a:r>
            <a:r>
              <a:rPr lang="fi-FI" sz="500" dirty="0">
                <a:latin typeface="Courier New"/>
                <a:cs typeface="Courier New"/>
              </a:rPr>
              <a:t> the </a:t>
            </a:r>
            <a:r>
              <a:rPr lang="fi-FI" sz="500" dirty="0" err="1">
                <a:latin typeface="Courier New"/>
                <a:cs typeface="Courier New"/>
              </a:rPr>
              <a:t>ports</a:t>
            </a:r>
            <a:endParaRPr lang="fi-FI" sz="500" dirty="0">
              <a:latin typeface="Courier New"/>
              <a:cs typeface="Courier New"/>
            </a:endParaRPr>
          </a:p>
          <a:p>
            <a:pPr marL="0" indent="0">
              <a:buNone/>
            </a:pPr>
            <a:r>
              <a:rPr lang="fi-FI" sz="500" dirty="0">
                <a:latin typeface="Courier New"/>
                <a:cs typeface="Courier New"/>
              </a:rPr>
              <a:t>EXPOSE 9042 9160 22 61621</a:t>
            </a:r>
          </a:p>
          <a:p>
            <a:pPr marL="0" indent="0">
              <a:buNone/>
            </a:pPr>
            <a:endParaRPr lang="fi-FI" sz="500" dirty="0">
              <a:latin typeface="Courier New"/>
              <a:cs typeface="Courier New"/>
            </a:endParaRPr>
          </a:p>
          <a:p>
            <a:pPr marL="0" indent="0">
              <a:buNone/>
            </a:pPr>
            <a:r>
              <a:rPr lang="fi-FI" sz="500" dirty="0">
                <a:latin typeface="Courier New"/>
                <a:cs typeface="Courier New"/>
              </a:rPr>
              <a:t># </a:t>
            </a:r>
            <a:r>
              <a:rPr lang="fi-FI" sz="500" dirty="0" err="1">
                <a:latin typeface="Courier New"/>
                <a:cs typeface="Courier New"/>
              </a:rPr>
              <a:t>Start</a:t>
            </a:r>
            <a:r>
              <a:rPr lang="fi-FI" sz="500" dirty="0">
                <a:latin typeface="Courier New"/>
                <a:cs typeface="Courier New"/>
              </a:rPr>
              <a:t> the </a:t>
            </a:r>
            <a:r>
              <a:rPr lang="fi-FI" sz="500" dirty="0" err="1">
                <a:latin typeface="Courier New"/>
                <a:cs typeface="Courier New"/>
              </a:rPr>
              <a:t>supervisord</a:t>
            </a:r>
            <a:endParaRPr lang="fi-FI" sz="500" dirty="0">
              <a:latin typeface="Courier New"/>
              <a:cs typeface="Courier New"/>
            </a:endParaRPr>
          </a:p>
          <a:p>
            <a:pPr marL="0" indent="0">
              <a:buNone/>
            </a:pPr>
            <a:r>
              <a:rPr lang="fi-FI" sz="500" dirty="0">
                <a:latin typeface="Courier New"/>
                <a:cs typeface="Courier New"/>
              </a:rPr>
              <a:t>CMD ["/</a:t>
            </a:r>
            <a:r>
              <a:rPr lang="fi-FI" sz="500" dirty="0" err="1">
                <a:latin typeface="Courier New"/>
                <a:cs typeface="Courier New"/>
              </a:rPr>
              <a:t>usr/bin/supervisord</a:t>
            </a:r>
            <a:r>
              <a:rPr lang="fi-FI" sz="500" dirty="0">
                <a:latin typeface="Courier New"/>
                <a:cs typeface="Courier New"/>
              </a:rPr>
              <a:t>"]</a:t>
            </a:r>
          </a:p>
        </p:txBody>
      </p:sp>
    </p:spTree>
    <p:extLst>
      <p:ext uri="{BB962C8B-B14F-4D97-AF65-F5344CB8AC3E}">
        <p14:creationId xmlns:p14="http://schemas.microsoft.com/office/powerpoint/2010/main" val="23247323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3200" dirty="0" smtClean="0"/>
              <a:t>Building and </a:t>
            </a:r>
            <a:r>
              <a:rPr lang="fi-FI" sz="3200" dirty="0" err="1" smtClean="0"/>
              <a:t>Running</a:t>
            </a:r>
            <a:endParaRPr lang="fi-FI" sz="3200"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GB" sz="2000" dirty="0" smtClean="0"/>
              <a:t>Run the </a:t>
            </a:r>
            <a:r>
              <a:rPr lang="en-GB" sz="2000" dirty="0" err="1" smtClean="0"/>
              <a:t>NodeNS</a:t>
            </a:r>
            <a:r>
              <a:rPr lang="en-GB" sz="2000" dirty="0" smtClean="0"/>
              <a:t> to act as the DNS server for internal networking</a:t>
            </a:r>
          </a:p>
          <a:p>
            <a:pPr marL="914400" lvl="1" indent="-514350"/>
            <a:r>
              <a:rPr lang="en-GB" sz="1800" dirty="0" smtClean="0"/>
              <a:t>Cd </a:t>
            </a:r>
            <a:r>
              <a:rPr lang="en-GB" sz="1800" dirty="0"/>
              <a:t>to </a:t>
            </a:r>
            <a:r>
              <a:rPr lang="en-GB" sz="1800" dirty="0" err="1"/>
              <a:t>nodens</a:t>
            </a:r>
            <a:r>
              <a:rPr lang="en-GB" sz="1800" dirty="0"/>
              <a:t> directory under </a:t>
            </a:r>
            <a:r>
              <a:rPr lang="en-GB" sz="1800" dirty="0" err="1" smtClean="0"/>
              <a:t>Dockerfiles</a:t>
            </a:r>
            <a:endParaRPr lang="en-GB" sz="1800" dirty="0"/>
          </a:p>
          <a:p>
            <a:pPr marL="914400" lvl="1" indent="-514350"/>
            <a:r>
              <a:rPr lang="en-GB" sz="1800" dirty="0" smtClean="0"/>
              <a:t>Run “</a:t>
            </a:r>
            <a:r>
              <a:rPr lang="en-GB" sz="1800" dirty="0" smtClean="0">
                <a:latin typeface="Courier New"/>
                <a:cs typeface="Courier New"/>
              </a:rPr>
              <a:t>.</a:t>
            </a:r>
            <a:r>
              <a:rPr lang="en-GB" sz="1800" dirty="0">
                <a:latin typeface="Courier New"/>
                <a:cs typeface="Courier New"/>
              </a:rPr>
              <a:t>/</a:t>
            </a:r>
            <a:r>
              <a:rPr lang="en-GB" sz="1800" dirty="0" err="1" smtClean="0">
                <a:latin typeface="Courier New"/>
                <a:cs typeface="Courier New"/>
              </a:rPr>
              <a:t>startNodens.sh</a:t>
            </a:r>
            <a:r>
              <a:rPr lang="en-GB" sz="1800" dirty="0" smtClean="0"/>
              <a:t>”</a:t>
            </a:r>
          </a:p>
          <a:p>
            <a:pPr marL="514350" indent="-514350">
              <a:buFont typeface="+mj-lt"/>
              <a:buAutoNum type="arabicPeriod"/>
            </a:pPr>
            <a:r>
              <a:rPr lang="en-GB" sz="2000" dirty="0" smtClean="0"/>
              <a:t>Start one or multiple Cassandra instances</a:t>
            </a:r>
          </a:p>
          <a:p>
            <a:pPr marL="914400" lvl="1" indent="-514350"/>
            <a:r>
              <a:rPr lang="en-GB" sz="1800" dirty="0" smtClean="0"/>
              <a:t>Cd to </a:t>
            </a:r>
            <a:r>
              <a:rPr lang="en-GB" sz="1800" dirty="0" err="1" smtClean="0"/>
              <a:t>cassandra</a:t>
            </a:r>
            <a:r>
              <a:rPr lang="en-GB" sz="1800" dirty="0" smtClean="0"/>
              <a:t> directory under </a:t>
            </a:r>
            <a:r>
              <a:rPr lang="en-GB" sz="1800" dirty="0" err="1" smtClean="0"/>
              <a:t>Dockerfiles</a:t>
            </a:r>
            <a:endParaRPr lang="en-GB" sz="1800" dirty="0" smtClean="0"/>
          </a:p>
          <a:p>
            <a:pPr marL="914400" lvl="1" indent="-514350"/>
            <a:r>
              <a:rPr lang="en-GB" sz="1800" dirty="0" smtClean="0"/>
              <a:t>Run “</a:t>
            </a:r>
            <a:r>
              <a:rPr lang="en-GB" sz="1800" dirty="0" smtClean="0">
                <a:latin typeface="Courier New"/>
                <a:cs typeface="Courier New"/>
              </a:rPr>
              <a:t>./</a:t>
            </a:r>
            <a:r>
              <a:rPr lang="en-GB" sz="1800" dirty="0" err="1" smtClean="0">
                <a:latin typeface="Courier New"/>
                <a:cs typeface="Courier New"/>
              </a:rPr>
              <a:t>startCassandra.sh</a:t>
            </a:r>
            <a:r>
              <a:rPr lang="en-GB" sz="1800" dirty="0" smtClean="0">
                <a:latin typeface="Courier New"/>
                <a:cs typeface="Courier New"/>
              </a:rPr>
              <a:t> 1</a:t>
            </a:r>
            <a:r>
              <a:rPr lang="en-GB" sz="1800" dirty="0" smtClean="0"/>
              <a:t>” with incrementing number for more instances</a:t>
            </a:r>
          </a:p>
          <a:p>
            <a:pPr marL="514350" indent="-514350">
              <a:buFont typeface="+mj-lt"/>
              <a:buAutoNum type="arabicPeriod"/>
            </a:pPr>
            <a:r>
              <a:rPr lang="en-GB" sz="2000" dirty="0" smtClean="0"/>
              <a:t>Start </a:t>
            </a:r>
            <a:r>
              <a:rPr lang="en-GB" sz="2000" dirty="0" err="1" smtClean="0"/>
              <a:t>Opscenter</a:t>
            </a:r>
            <a:endParaRPr lang="en-GB" sz="2000" dirty="0" smtClean="0"/>
          </a:p>
          <a:p>
            <a:pPr marL="914400" lvl="1" indent="-514350"/>
            <a:r>
              <a:rPr lang="en-GB" sz="1800" dirty="0" smtClean="0"/>
              <a:t>Cd to </a:t>
            </a:r>
            <a:r>
              <a:rPr lang="en-GB" sz="1800" dirty="0" err="1" smtClean="0"/>
              <a:t>opscenter</a:t>
            </a:r>
            <a:r>
              <a:rPr lang="en-GB" sz="1800" dirty="0" smtClean="0"/>
              <a:t> directory under </a:t>
            </a:r>
            <a:r>
              <a:rPr lang="en-GB" sz="1800" dirty="0" err="1" smtClean="0"/>
              <a:t>Dockerfiles</a:t>
            </a:r>
            <a:endParaRPr lang="en-GB" sz="1800" dirty="0" smtClean="0"/>
          </a:p>
          <a:p>
            <a:pPr marL="914400" lvl="1" indent="-514350"/>
            <a:r>
              <a:rPr lang="en-GB" sz="1800" dirty="0" smtClean="0"/>
              <a:t>Run “</a:t>
            </a:r>
            <a:r>
              <a:rPr lang="en-GB" sz="1800" dirty="0" smtClean="0">
                <a:latin typeface="Courier New"/>
                <a:cs typeface="Courier New"/>
              </a:rPr>
              <a:t>./</a:t>
            </a:r>
            <a:r>
              <a:rPr lang="en-GB" sz="1800" dirty="0" err="1" smtClean="0">
                <a:latin typeface="Courier New"/>
                <a:cs typeface="Courier New"/>
              </a:rPr>
              <a:t>startOpscenter.sh</a:t>
            </a:r>
            <a:r>
              <a:rPr lang="en-GB" sz="1800" dirty="0" smtClean="0"/>
              <a:t>”</a:t>
            </a:r>
          </a:p>
        </p:txBody>
      </p:sp>
    </p:spTree>
    <p:extLst>
      <p:ext uri="{BB962C8B-B14F-4D97-AF65-F5344CB8AC3E}">
        <p14:creationId xmlns:p14="http://schemas.microsoft.com/office/powerpoint/2010/main" val="2637867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Testing with </a:t>
            </a:r>
            <a:r>
              <a:rPr lang="en-US" sz="3200" dirty="0" err="1" smtClean="0"/>
              <a:t>Opscenter</a:t>
            </a:r>
            <a:r>
              <a:rPr lang="en-US" sz="3200" dirty="0" smtClean="0"/>
              <a:t> and SSH</a:t>
            </a:r>
            <a:endParaRPr lang="en-US" sz="3200" dirty="0"/>
          </a:p>
        </p:txBody>
      </p:sp>
      <p:sp>
        <p:nvSpPr>
          <p:cNvPr id="3" name="Content Placeholder 2"/>
          <p:cNvSpPr>
            <a:spLocks noGrp="1"/>
          </p:cNvSpPr>
          <p:nvPr>
            <p:ph idx="1"/>
          </p:nvPr>
        </p:nvSpPr>
        <p:spPr/>
        <p:txBody>
          <a:bodyPr>
            <a:normAutofit/>
          </a:bodyPr>
          <a:lstStyle/>
          <a:p>
            <a:r>
              <a:rPr lang="en-US" sz="2400" dirty="0" smtClean="0"/>
              <a:t>The exposed SSH ports are shown in the first picture, username and password is “root/root”</a:t>
            </a:r>
          </a:p>
          <a:p>
            <a:r>
              <a:rPr lang="en-US" sz="2400" dirty="0" smtClean="0"/>
              <a:t>Try connecting to one of the Cassandra nodes and running either “</a:t>
            </a:r>
            <a:r>
              <a:rPr lang="en-US" sz="2400" dirty="0" err="1" smtClean="0">
                <a:latin typeface="Courier New"/>
                <a:cs typeface="Courier New"/>
              </a:rPr>
              <a:t>cqlsh</a:t>
            </a:r>
            <a:r>
              <a:rPr lang="en-US" sz="2400" dirty="0" smtClean="0"/>
              <a:t>” or “</a:t>
            </a:r>
            <a:r>
              <a:rPr lang="en-US" sz="2400" dirty="0" err="1" smtClean="0">
                <a:latin typeface="Courier New"/>
                <a:cs typeface="Courier New"/>
              </a:rPr>
              <a:t>nodetool</a:t>
            </a:r>
            <a:r>
              <a:rPr lang="en-US" sz="2400" dirty="0" smtClean="0">
                <a:latin typeface="Courier New"/>
                <a:cs typeface="Courier New"/>
              </a:rPr>
              <a:t> status</a:t>
            </a:r>
            <a:r>
              <a:rPr lang="en-US" sz="2400" dirty="0" smtClean="0"/>
              <a:t>”</a:t>
            </a:r>
          </a:p>
          <a:p>
            <a:r>
              <a:rPr lang="en-US" sz="2400" dirty="0" err="1" smtClean="0"/>
              <a:t>Opscenter</a:t>
            </a:r>
            <a:r>
              <a:rPr lang="en-US" sz="2400" dirty="0" smtClean="0"/>
              <a:t> can be reached with a browser (from the host) in the </a:t>
            </a:r>
            <a:r>
              <a:rPr lang="en-US" sz="2400" dirty="0" err="1" smtClean="0"/>
              <a:t>url</a:t>
            </a:r>
            <a:r>
              <a:rPr lang="en-US" sz="2400" dirty="0" smtClean="0"/>
              <a:t> </a:t>
            </a:r>
            <a:r>
              <a:rPr lang="en-US" sz="2400" dirty="0" smtClean="0">
                <a:hlinkClick r:id="rId2"/>
              </a:rPr>
              <a:t>http://10.10.10.30:8888</a:t>
            </a:r>
            <a:endParaRPr lang="en-US" sz="2400" dirty="0" smtClean="0"/>
          </a:p>
          <a:p>
            <a:endParaRPr lang="en-US" dirty="0"/>
          </a:p>
        </p:txBody>
      </p:sp>
    </p:spTree>
    <p:extLst>
      <p:ext uri="{BB962C8B-B14F-4D97-AF65-F5344CB8AC3E}">
        <p14:creationId xmlns:p14="http://schemas.microsoft.com/office/powerpoint/2010/main" val="2354753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Comments</a:t>
            </a:r>
            <a:endParaRPr lang="en-US" sz="3200" dirty="0"/>
          </a:p>
        </p:txBody>
      </p:sp>
      <p:sp>
        <p:nvSpPr>
          <p:cNvPr id="3" name="Content Placeholder 2"/>
          <p:cNvSpPr>
            <a:spLocks noGrp="1"/>
          </p:cNvSpPr>
          <p:nvPr>
            <p:ph idx="1"/>
          </p:nvPr>
        </p:nvSpPr>
        <p:spPr/>
        <p:txBody>
          <a:bodyPr>
            <a:noAutofit/>
          </a:bodyPr>
          <a:lstStyle/>
          <a:p>
            <a:r>
              <a:rPr lang="en-US" sz="2000" dirty="0" smtClean="0"/>
              <a:t>When (re)creating the </a:t>
            </a:r>
            <a:r>
              <a:rPr lang="en-US" sz="2000" dirty="0" err="1" smtClean="0"/>
              <a:t>Docker</a:t>
            </a:r>
            <a:r>
              <a:rPr lang="en-US" sz="2000" dirty="0" smtClean="0"/>
              <a:t> instances, the </a:t>
            </a:r>
            <a:r>
              <a:rPr lang="en-US" sz="2000" dirty="0" err="1" smtClean="0"/>
              <a:t>known_hosts</a:t>
            </a:r>
            <a:r>
              <a:rPr lang="en-US" sz="2000" dirty="0" smtClean="0"/>
              <a:t> file may need to be cleaned to allow </a:t>
            </a:r>
            <a:r>
              <a:rPr lang="en-US" sz="2000" dirty="0" err="1" smtClean="0"/>
              <a:t>ssh</a:t>
            </a:r>
            <a:r>
              <a:rPr lang="en-US" sz="2000" dirty="0" smtClean="0"/>
              <a:t> connections to the running Docks</a:t>
            </a:r>
          </a:p>
          <a:p>
            <a:r>
              <a:rPr lang="en-US" sz="2000" dirty="0" smtClean="0"/>
              <a:t>Docker tries to prevent full rebuilds of images by caching the build steps incrementally</a:t>
            </a:r>
          </a:p>
          <a:p>
            <a:r>
              <a:rPr lang="en-US" sz="2000" dirty="0" smtClean="0"/>
              <a:t>The efforts for controlling larger fleets of Docker containers are underway</a:t>
            </a:r>
          </a:p>
          <a:p>
            <a:r>
              <a:rPr lang="en-US" sz="2000" dirty="0" smtClean="0"/>
              <a:t>When connecting to the Vagrant image in Windows using </a:t>
            </a:r>
            <a:r>
              <a:rPr lang="en-US" sz="2000" dirty="0" err="1" smtClean="0"/>
              <a:t>PuTTY</a:t>
            </a:r>
            <a:r>
              <a:rPr lang="en-US" sz="2000" dirty="0" smtClean="0"/>
              <a:t> you need </a:t>
            </a:r>
            <a:r>
              <a:rPr lang="en-US" sz="2000" dirty="0"/>
              <a:t>to convert the key in C:\Users</a:t>
            </a:r>
            <a:r>
              <a:rPr lang="en-US" sz="2000" dirty="0" smtClean="0"/>
              <a:t>\&lt;username&gt;\.vagrant.d\insecure_private_key to </a:t>
            </a:r>
            <a:r>
              <a:rPr lang="en-US" sz="2000" dirty="0" err="1" smtClean="0"/>
              <a:t>PuTTY</a:t>
            </a:r>
            <a:r>
              <a:rPr lang="en-US" sz="2000" dirty="0" smtClean="0"/>
              <a:t> format using </a:t>
            </a:r>
            <a:r>
              <a:rPr lang="en-US" sz="2000" dirty="0" err="1" smtClean="0"/>
              <a:t>PuTTYgen</a:t>
            </a:r>
            <a:r>
              <a:rPr lang="en-US" sz="2000" dirty="0" smtClean="0"/>
              <a:t> and use it as a private key for the connection</a:t>
            </a:r>
          </a:p>
        </p:txBody>
      </p:sp>
    </p:spTree>
    <p:extLst>
      <p:ext uri="{BB962C8B-B14F-4D97-AF65-F5344CB8AC3E}">
        <p14:creationId xmlns:p14="http://schemas.microsoft.com/office/powerpoint/2010/main" val="40056963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Some useful </a:t>
            </a:r>
            <a:r>
              <a:rPr lang="en-US" sz="3200" dirty="0" err="1" smtClean="0"/>
              <a:t>Docker</a:t>
            </a:r>
            <a:r>
              <a:rPr lang="en-US" sz="3200" dirty="0" smtClean="0"/>
              <a:t> commands</a:t>
            </a:r>
            <a:endParaRPr lang="en-US" sz="3200" dirty="0"/>
          </a:p>
        </p:txBody>
      </p:sp>
      <p:sp>
        <p:nvSpPr>
          <p:cNvPr id="3" name="Content Placeholder 2"/>
          <p:cNvSpPr>
            <a:spLocks noGrp="1"/>
          </p:cNvSpPr>
          <p:nvPr>
            <p:ph idx="1"/>
          </p:nvPr>
        </p:nvSpPr>
        <p:spPr/>
        <p:txBody>
          <a:bodyPr>
            <a:normAutofit/>
          </a:bodyPr>
          <a:lstStyle/>
          <a:p>
            <a:r>
              <a:rPr lang="en-US" sz="2400" dirty="0" err="1" smtClean="0">
                <a:latin typeface="Courier New"/>
                <a:cs typeface="Courier New"/>
              </a:rPr>
              <a:t>sudo</a:t>
            </a:r>
            <a:r>
              <a:rPr lang="en-US" sz="2400" dirty="0" smtClean="0">
                <a:latin typeface="Courier New"/>
                <a:cs typeface="Courier New"/>
              </a:rPr>
              <a:t> </a:t>
            </a:r>
            <a:r>
              <a:rPr lang="en-US" sz="2400" dirty="0" err="1" smtClean="0">
                <a:latin typeface="Courier New"/>
                <a:cs typeface="Courier New"/>
              </a:rPr>
              <a:t>docker</a:t>
            </a:r>
            <a:r>
              <a:rPr lang="en-US" sz="2400" dirty="0" smtClean="0">
                <a:latin typeface="Courier New"/>
                <a:cs typeface="Courier New"/>
              </a:rPr>
              <a:t> </a:t>
            </a:r>
            <a:r>
              <a:rPr lang="en-US" sz="2400" dirty="0" err="1" smtClean="0">
                <a:latin typeface="Courier New"/>
                <a:cs typeface="Courier New"/>
              </a:rPr>
              <a:t>ps</a:t>
            </a:r>
            <a:r>
              <a:rPr lang="en-US" sz="2400" dirty="0">
                <a:latin typeface="Courier New"/>
                <a:cs typeface="Courier New"/>
              </a:rPr>
              <a:t> </a:t>
            </a:r>
            <a:r>
              <a:rPr lang="en-US" sz="2400" dirty="0" smtClean="0"/>
              <a:t>gives information about running processes</a:t>
            </a:r>
          </a:p>
          <a:p>
            <a:r>
              <a:rPr lang="en-US" sz="2400" dirty="0" err="1" smtClean="0">
                <a:latin typeface="Courier New"/>
                <a:cs typeface="Courier New"/>
              </a:rPr>
              <a:t>sudo</a:t>
            </a:r>
            <a:r>
              <a:rPr lang="en-US" sz="2400" dirty="0" smtClean="0">
                <a:latin typeface="Courier New"/>
                <a:cs typeface="Courier New"/>
              </a:rPr>
              <a:t> </a:t>
            </a:r>
            <a:r>
              <a:rPr lang="en-US" sz="2400" dirty="0" err="1" smtClean="0">
                <a:latin typeface="Courier New"/>
                <a:cs typeface="Courier New"/>
              </a:rPr>
              <a:t>docker</a:t>
            </a:r>
            <a:r>
              <a:rPr lang="en-US" sz="2400" dirty="0" smtClean="0">
                <a:latin typeface="Courier New"/>
                <a:cs typeface="Courier New"/>
              </a:rPr>
              <a:t> images </a:t>
            </a:r>
            <a:r>
              <a:rPr lang="en-US" sz="2400" dirty="0" smtClean="0"/>
              <a:t>lists the created images</a:t>
            </a:r>
          </a:p>
          <a:p>
            <a:r>
              <a:rPr lang="en-US" sz="2400" dirty="0" err="1">
                <a:latin typeface="Courier New"/>
                <a:cs typeface="Courier New"/>
              </a:rPr>
              <a:t>cleanDocker.sh</a:t>
            </a:r>
            <a:r>
              <a:rPr lang="en-US" sz="2400" dirty="0"/>
              <a:t> and </a:t>
            </a:r>
            <a:r>
              <a:rPr lang="en-US" sz="2400" dirty="0" err="1">
                <a:latin typeface="Courier New"/>
                <a:cs typeface="Courier New"/>
              </a:rPr>
              <a:t>stopDocker.sh</a:t>
            </a:r>
            <a:r>
              <a:rPr lang="en-US" sz="2400" dirty="0"/>
              <a:t> are helper </a:t>
            </a:r>
            <a:r>
              <a:rPr lang="en-US" sz="2400" dirty="0" smtClean="0"/>
              <a:t>scripts to control and clean </a:t>
            </a:r>
            <a:r>
              <a:rPr lang="en-US" sz="2400" dirty="0" err="1" smtClean="0"/>
              <a:t>docker</a:t>
            </a:r>
            <a:endParaRPr lang="en-US" sz="2400" dirty="0" smtClean="0"/>
          </a:p>
          <a:p>
            <a:r>
              <a:rPr lang="en-US" sz="2400" dirty="0" err="1" smtClean="0">
                <a:latin typeface="Courier New"/>
                <a:cs typeface="Courier New"/>
              </a:rPr>
              <a:t>sudo</a:t>
            </a:r>
            <a:r>
              <a:rPr lang="en-US" sz="2400" dirty="0" smtClean="0">
                <a:latin typeface="Courier New"/>
                <a:cs typeface="Courier New"/>
              </a:rPr>
              <a:t> </a:t>
            </a:r>
            <a:r>
              <a:rPr lang="en-US" sz="2400" dirty="0" err="1" smtClean="0">
                <a:latin typeface="Courier New"/>
                <a:cs typeface="Courier New"/>
              </a:rPr>
              <a:t>docker</a:t>
            </a:r>
            <a:r>
              <a:rPr lang="en-US" sz="2400" dirty="0" smtClean="0">
                <a:latin typeface="Courier New"/>
                <a:cs typeface="Courier New"/>
              </a:rPr>
              <a:t> run </a:t>
            </a:r>
            <a:r>
              <a:rPr lang="en-US" sz="2400" dirty="0" smtClean="0"/>
              <a:t>starts instances</a:t>
            </a:r>
          </a:p>
          <a:p>
            <a:r>
              <a:rPr lang="en-US" sz="2400" dirty="0" err="1" smtClean="0">
                <a:latin typeface="Courier New"/>
                <a:cs typeface="Courier New"/>
              </a:rPr>
              <a:t>sudo</a:t>
            </a:r>
            <a:r>
              <a:rPr lang="en-US" sz="2400" dirty="0" smtClean="0">
                <a:latin typeface="Courier New"/>
                <a:cs typeface="Courier New"/>
              </a:rPr>
              <a:t> </a:t>
            </a:r>
            <a:r>
              <a:rPr lang="en-US" sz="2400" dirty="0" err="1" smtClean="0">
                <a:latin typeface="Courier New"/>
                <a:cs typeface="Courier New"/>
              </a:rPr>
              <a:t>docker</a:t>
            </a:r>
            <a:r>
              <a:rPr lang="en-US" sz="2400" dirty="0" smtClean="0">
                <a:latin typeface="Courier New"/>
                <a:cs typeface="Courier New"/>
              </a:rPr>
              <a:t> inspect </a:t>
            </a:r>
            <a:r>
              <a:rPr lang="en-US" sz="2400" dirty="0" smtClean="0"/>
              <a:t>gives information about a running instance</a:t>
            </a:r>
            <a:endParaRPr lang="en-US" sz="2400" dirty="0"/>
          </a:p>
          <a:p>
            <a:endParaRPr lang="en-US" sz="2400" dirty="0"/>
          </a:p>
        </p:txBody>
      </p:sp>
    </p:spTree>
    <p:extLst>
      <p:ext uri="{BB962C8B-B14F-4D97-AF65-F5344CB8AC3E}">
        <p14:creationId xmlns:p14="http://schemas.microsoft.com/office/powerpoint/2010/main" val="22193563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Thank You and Questions</a:t>
            </a:r>
            <a:endParaRPr lang="en-US" sz="3200" dirty="0"/>
          </a:p>
        </p:txBody>
      </p:sp>
      <p:sp>
        <p:nvSpPr>
          <p:cNvPr id="3" name="Content Placeholder 2"/>
          <p:cNvSpPr>
            <a:spLocks noGrp="1"/>
          </p:cNvSpPr>
          <p:nvPr>
            <p:ph idx="1"/>
          </p:nvPr>
        </p:nvSpPr>
        <p:spPr/>
        <p:txBody>
          <a:bodyPr/>
          <a:lstStyle/>
          <a:p>
            <a:r>
              <a:rPr lang="en-US" sz="2400" dirty="0" smtClean="0"/>
              <a:t>Thank you for your </a:t>
            </a:r>
            <a:r>
              <a:rPr lang="en-US" sz="2400" dirty="0" smtClean="0"/>
              <a:t>attention!</a:t>
            </a:r>
            <a:endParaRPr lang="en-US" sz="2400" dirty="0" smtClean="0"/>
          </a:p>
        </p:txBody>
      </p:sp>
    </p:spTree>
    <p:extLst>
      <p:ext uri="{BB962C8B-B14F-4D97-AF65-F5344CB8AC3E}">
        <p14:creationId xmlns:p14="http://schemas.microsoft.com/office/powerpoint/2010/main" val="2965243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Overview of the Components</a:t>
            </a:r>
            <a:endParaRPr lang="en-GB" sz="3200" dirty="0"/>
          </a:p>
        </p:txBody>
      </p:sp>
      <p:sp>
        <p:nvSpPr>
          <p:cNvPr id="4" name="Rectangle 3"/>
          <p:cNvSpPr/>
          <p:nvPr/>
        </p:nvSpPr>
        <p:spPr>
          <a:xfrm>
            <a:off x="107504" y="1032581"/>
            <a:ext cx="8928992" cy="3483387"/>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sz="1600" dirty="0" err="1" smtClean="0">
                <a:solidFill>
                  <a:schemeClr val="bg1"/>
                </a:solidFill>
              </a:rPr>
              <a:t>Host</a:t>
            </a:r>
            <a:r>
              <a:rPr lang="fi-FI" sz="1600" dirty="0" smtClean="0">
                <a:solidFill>
                  <a:schemeClr val="bg1"/>
                </a:solidFill>
              </a:rPr>
              <a:t> OS (</a:t>
            </a:r>
            <a:r>
              <a:rPr lang="fi-FI" sz="1600" dirty="0" err="1" smtClean="0">
                <a:solidFill>
                  <a:schemeClr val="bg1"/>
                </a:solidFill>
              </a:rPr>
              <a:t>OS</a:t>
            </a:r>
            <a:r>
              <a:rPr lang="fi-FI" sz="1600" dirty="0" smtClean="0">
                <a:solidFill>
                  <a:schemeClr val="bg1"/>
                </a:solidFill>
              </a:rPr>
              <a:t> X </a:t>
            </a:r>
            <a:r>
              <a:rPr lang="fi-FI" sz="1600" dirty="0" err="1" smtClean="0">
                <a:solidFill>
                  <a:schemeClr val="bg1"/>
                </a:solidFill>
              </a:rPr>
              <a:t>or</a:t>
            </a:r>
            <a:r>
              <a:rPr lang="fi-FI" sz="1600" dirty="0" smtClean="0">
                <a:solidFill>
                  <a:schemeClr val="bg1"/>
                </a:solidFill>
              </a:rPr>
              <a:t> Windows) / 10.10.10.10</a:t>
            </a:r>
            <a:endParaRPr lang="fi-FI" sz="1600" dirty="0">
              <a:solidFill>
                <a:schemeClr val="bg1"/>
              </a:solidFill>
            </a:endParaRPr>
          </a:p>
        </p:txBody>
      </p:sp>
      <p:sp>
        <p:nvSpPr>
          <p:cNvPr id="5" name="Rectangle 4"/>
          <p:cNvSpPr/>
          <p:nvPr/>
        </p:nvSpPr>
        <p:spPr>
          <a:xfrm>
            <a:off x="323528" y="1329612"/>
            <a:ext cx="8496944" cy="178219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sz="1600" dirty="0" err="1" smtClean="0">
                <a:solidFill>
                  <a:srgbClr val="000000"/>
                </a:solidFill>
              </a:rPr>
              <a:t>Ubuntu</a:t>
            </a:r>
            <a:r>
              <a:rPr lang="fi-FI" sz="1600" dirty="0" smtClean="0">
                <a:solidFill>
                  <a:srgbClr val="000000"/>
                </a:solidFill>
              </a:rPr>
              <a:t> on </a:t>
            </a:r>
            <a:r>
              <a:rPr lang="fi-FI" sz="1600" dirty="0" err="1" smtClean="0">
                <a:solidFill>
                  <a:srgbClr val="000000"/>
                </a:solidFill>
              </a:rPr>
              <a:t>Vagrant</a:t>
            </a:r>
            <a:r>
              <a:rPr lang="fi-FI" sz="1600" dirty="0" smtClean="0">
                <a:solidFill>
                  <a:srgbClr val="000000"/>
                </a:solidFill>
              </a:rPr>
              <a:t> / 10.10.10.30</a:t>
            </a:r>
            <a:endParaRPr lang="fi-FI" sz="1600" dirty="0">
              <a:solidFill>
                <a:srgbClr val="000000"/>
              </a:solidFill>
            </a:endParaRPr>
          </a:p>
        </p:txBody>
      </p:sp>
      <p:grpSp>
        <p:nvGrpSpPr>
          <p:cNvPr id="13" name="Group 12"/>
          <p:cNvGrpSpPr/>
          <p:nvPr/>
        </p:nvGrpSpPr>
        <p:grpSpPr>
          <a:xfrm>
            <a:off x="467544" y="1653648"/>
            <a:ext cx="8208912" cy="1242138"/>
            <a:chOff x="539552" y="2132302"/>
            <a:chExt cx="8208912" cy="1656184"/>
          </a:xfrm>
          <a:solidFill>
            <a:schemeClr val="accent2">
              <a:lumMod val="60000"/>
              <a:lumOff val="40000"/>
            </a:schemeClr>
          </a:solidFill>
        </p:grpSpPr>
        <p:sp>
          <p:nvSpPr>
            <p:cNvPr id="7" name="Rectangle 6"/>
            <p:cNvSpPr/>
            <p:nvPr/>
          </p:nvSpPr>
          <p:spPr>
            <a:xfrm>
              <a:off x="539552" y="2132302"/>
              <a:ext cx="8208912" cy="165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sz="1600" dirty="0" smtClean="0">
                  <a:solidFill>
                    <a:srgbClr val="000000"/>
                  </a:solidFill>
                </a:rPr>
                <a:t>Docker</a:t>
              </a:r>
              <a:endParaRPr lang="fi-FI" dirty="0">
                <a:solidFill>
                  <a:srgbClr val="000000"/>
                </a:solidFill>
              </a:endParaRPr>
            </a:p>
          </p:txBody>
        </p:sp>
        <p:sp>
          <p:nvSpPr>
            <p:cNvPr id="8" name="Rounded Rectangle 7"/>
            <p:cNvSpPr/>
            <p:nvPr/>
          </p:nvSpPr>
          <p:spPr>
            <a:xfrm>
              <a:off x="683568" y="2563797"/>
              <a:ext cx="1550774" cy="100811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err="1" smtClean="0">
                  <a:solidFill>
                    <a:srgbClr val="000000"/>
                  </a:solidFill>
                </a:rPr>
                <a:t>NodeNS</a:t>
              </a:r>
              <a:endParaRPr lang="fi-FI" sz="1600" dirty="0" smtClean="0">
                <a:solidFill>
                  <a:srgbClr val="000000"/>
                </a:solidFill>
              </a:endParaRPr>
            </a:p>
            <a:p>
              <a:pPr algn="ctr"/>
              <a:r>
                <a:rPr lang="fi-FI" sz="1600" dirty="0" smtClean="0">
                  <a:solidFill>
                    <a:srgbClr val="000000"/>
                  </a:solidFill>
                </a:rPr>
                <a:t>10.1.1.1</a:t>
              </a:r>
              <a:endParaRPr lang="fi-FI" sz="1600" dirty="0">
                <a:solidFill>
                  <a:srgbClr val="000000"/>
                </a:solidFill>
              </a:endParaRPr>
            </a:p>
          </p:txBody>
        </p:sp>
        <p:sp>
          <p:nvSpPr>
            <p:cNvPr id="9" name="Rounded Rectangle 8"/>
            <p:cNvSpPr/>
            <p:nvPr/>
          </p:nvSpPr>
          <p:spPr>
            <a:xfrm>
              <a:off x="2339752" y="2564350"/>
              <a:ext cx="1550774" cy="1008112"/>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smtClean="0">
                  <a:solidFill>
                    <a:srgbClr val="000000"/>
                  </a:solidFill>
                </a:rPr>
                <a:t>Cassandra1</a:t>
              </a:r>
            </a:p>
            <a:p>
              <a:pPr algn="ctr"/>
              <a:r>
                <a:rPr lang="fi-FI" sz="1600" dirty="0" smtClean="0">
                  <a:solidFill>
                    <a:srgbClr val="000000"/>
                  </a:solidFill>
                </a:rPr>
                <a:t>10.1.2.1</a:t>
              </a:r>
              <a:endParaRPr lang="fi-FI" sz="1600" dirty="0">
                <a:solidFill>
                  <a:srgbClr val="000000"/>
                </a:solidFill>
              </a:endParaRPr>
            </a:p>
          </p:txBody>
        </p:sp>
        <p:sp>
          <p:nvSpPr>
            <p:cNvPr id="10" name="Rounded Rectangle 9"/>
            <p:cNvSpPr/>
            <p:nvPr/>
          </p:nvSpPr>
          <p:spPr>
            <a:xfrm>
              <a:off x="3995936" y="2563796"/>
              <a:ext cx="1473561" cy="1008112"/>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smtClean="0">
                  <a:solidFill>
                    <a:srgbClr val="000000"/>
                  </a:solidFill>
                </a:rPr>
                <a:t>Cassandra2</a:t>
              </a:r>
            </a:p>
            <a:p>
              <a:pPr algn="ctr"/>
              <a:r>
                <a:rPr lang="fi-FI" sz="1600" dirty="0" smtClean="0">
                  <a:solidFill>
                    <a:srgbClr val="000000"/>
                  </a:solidFill>
                </a:rPr>
                <a:t>10.1.2.2</a:t>
              </a:r>
              <a:endParaRPr lang="fi-FI" sz="1600" dirty="0">
                <a:solidFill>
                  <a:srgbClr val="000000"/>
                </a:solidFill>
              </a:endParaRPr>
            </a:p>
          </p:txBody>
        </p:sp>
        <p:sp>
          <p:nvSpPr>
            <p:cNvPr id="11" name="Rounded Rectangle 10"/>
            <p:cNvSpPr/>
            <p:nvPr/>
          </p:nvSpPr>
          <p:spPr>
            <a:xfrm>
              <a:off x="5580112" y="2564350"/>
              <a:ext cx="1440160" cy="1008112"/>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err="1" smtClean="0">
                  <a:solidFill>
                    <a:srgbClr val="000000"/>
                  </a:solidFill>
                </a:rPr>
                <a:t>CassandraN</a:t>
              </a:r>
              <a:endParaRPr lang="fi-FI" sz="1600" dirty="0" smtClean="0">
                <a:solidFill>
                  <a:srgbClr val="000000"/>
                </a:solidFill>
              </a:endParaRPr>
            </a:p>
            <a:p>
              <a:pPr algn="ctr"/>
              <a:r>
                <a:rPr lang="fi-FI" sz="1600" dirty="0" smtClean="0">
                  <a:solidFill>
                    <a:srgbClr val="000000"/>
                  </a:solidFill>
                </a:rPr>
                <a:t>10.1.2.N</a:t>
              </a:r>
              <a:endParaRPr lang="fi-FI" sz="1600" dirty="0">
                <a:solidFill>
                  <a:srgbClr val="000000"/>
                </a:solidFill>
              </a:endParaRPr>
            </a:p>
          </p:txBody>
        </p:sp>
        <p:sp>
          <p:nvSpPr>
            <p:cNvPr id="12" name="Rounded Rectangle 11"/>
            <p:cNvSpPr/>
            <p:nvPr/>
          </p:nvSpPr>
          <p:spPr>
            <a:xfrm>
              <a:off x="7164288" y="2564350"/>
              <a:ext cx="1440160" cy="1008112"/>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err="1" smtClean="0">
                  <a:solidFill>
                    <a:srgbClr val="000000"/>
                  </a:solidFill>
                </a:rPr>
                <a:t>Opcenter</a:t>
              </a:r>
              <a:endParaRPr lang="fi-FI" sz="1600" dirty="0" smtClean="0">
                <a:solidFill>
                  <a:srgbClr val="000000"/>
                </a:solidFill>
              </a:endParaRPr>
            </a:p>
            <a:p>
              <a:pPr algn="ctr"/>
              <a:r>
                <a:rPr lang="fi-FI" sz="1600" dirty="0" smtClean="0">
                  <a:solidFill>
                    <a:srgbClr val="000000"/>
                  </a:solidFill>
                </a:rPr>
                <a:t>10.1.2.100</a:t>
              </a:r>
              <a:endParaRPr lang="fi-FI" sz="1600" dirty="0">
                <a:solidFill>
                  <a:srgbClr val="000000"/>
                </a:solidFill>
              </a:endParaRPr>
            </a:p>
          </p:txBody>
        </p:sp>
      </p:grpSp>
      <p:grpSp>
        <p:nvGrpSpPr>
          <p:cNvPr id="16" name="Group 15"/>
          <p:cNvGrpSpPr/>
          <p:nvPr/>
        </p:nvGrpSpPr>
        <p:grpSpPr>
          <a:xfrm>
            <a:off x="844999" y="2700956"/>
            <a:ext cx="541953" cy="446857"/>
            <a:chOff x="-1764704" y="4105329"/>
            <a:chExt cx="541953" cy="595809"/>
          </a:xfrm>
        </p:grpSpPr>
        <p:cxnSp>
          <p:nvCxnSpPr>
            <p:cNvPr id="6" name="Straight Arrow Connector 5"/>
            <p:cNvCxnSpPr/>
            <p:nvPr/>
          </p:nvCxnSpPr>
          <p:spPr>
            <a:xfrm>
              <a:off x="-1764704" y="4148526"/>
              <a:ext cx="0" cy="5051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05605" y="4105329"/>
              <a:ext cx="360040" cy="307776"/>
            </a:xfrm>
            <a:prstGeom prst="rect">
              <a:avLst/>
            </a:prstGeom>
            <a:noFill/>
          </p:spPr>
          <p:txBody>
            <a:bodyPr wrap="square" rtlCol="0">
              <a:spAutoFit/>
            </a:bodyPr>
            <a:lstStyle/>
            <a:p>
              <a:r>
                <a:rPr lang="fi-FI" sz="900" dirty="0" smtClean="0">
                  <a:solidFill>
                    <a:schemeClr val="bg1"/>
                  </a:solidFill>
                </a:rPr>
                <a:t>22</a:t>
              </a:r>
              <a:endParaRPr lang="fi-FI" sz="1100" dirty="0">
                <a:solidFill>
                  <a:schemeClr val="bg1"/>
                </a:solidFill>
              </a:endParaRPr>
            </a:p>
          </p:txBody>
        </p:sp>
        <p:sp>
          <p:nvSpPr>
            <p:cNvPr id="15" name="TextBox 14"/>
            <p:cNvSpPr txBox="1"/>
            <p:nvPr/>
          </p:nvSpPr>
          <p:spPr>
            <a:xfrm>
              <a:off x="-1705605" y="4393362"/>
              <a:ext cx="482854" cy="307776"/>
            </a:xfrm>
            <a:prstGeom prst="rect">
              <a:avLst/>
            </a:prstGeom>
            <a:noFill/>
          </p:spPr>
          <p:txBody>
            <a:bodyPr wrap="square" rtlCol="0">
              <a:spAutoFit/>
            </a:bodyPr>
            <a:lstStyle/>
            <a:p>
              <a:r>
                <a:rPr lang="fi-FI" sz="900" dirty="0" smtClean="0">
                  <a:solidFill>
                    <a:schemeClr val="bg1"/>
                  </a:solidFill>
                </a:rPr>
                <a:t>1001</a:t>
              </a:r>
              <a:endParaRPr lang="fi-FI" sz="900" dirty="0">
                <a:solidFill>
                  <a:schemeClr val="bg1"/>
                </a:solidFill>
              </a:endParaRPr>
            </a:p>
          </p:txBody>
        </p:sp>
      </p:grpSp>
      <p:grpSp>
        <p:nvGrpSpPr>
          <p:cNvPr id="17" name="Group 16"/>
          <p:cNvGrpSpPr/>
          <p:nvPr/>
        </p:nvGrpSpPr>
        <p:grpSpPr>
          <a:xfrm>
            <a:off x="1475661" y="2700957"/>
            <a:ext cx="541953" cy="446852"/>
            <a:chOff x="-1764704" y="4088112"/>
            <a:chExt cx="541953" cy="595801"/>
          </a:xfrm>
        </p:grpSpPr>
        <p:cxnSp>
          <p:nvCxnSpPr>
            <p:cNvPr id="18" name="Straight Arrow Connector 17"/>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05605" y="4088112"/>
              <a:ext cx="360040" cy="307775"/>
            </a:xfrm>
            <a:prstGeom prst="rect">
              <a:avLst/>
            </a:prstGeom>
            <a:noFill/>
          </p:spPr>
          <p:txBody>
            <a:bodyPr wrap="square" rtlCol="0">
              <a:spAutoFit/>
            </a:bodyPr>
            <a:lstStyle/>
            <a:p>
              <a:r>
                <a:rPr lang="fi-FI" sz="900" dirty="0" smtClean="0">
                  <a:solidFill>
                    <a:schemeClr val="bg1"/>
                  </a:solidFill>
                </a:rPr>
                <a:t>53</a:t>
              </a:r>
              <a:endParaRPr lang="fi-FI" sz="1100" dirty="0">
                <a:solidFill>
                  <a:schemeClr val="bg1"/>
                </a:solidFill>
              </a:endParaRPr>
            </a:p>
          </p:txBody>
        </p:sp>
        <p:sp>
          <p:nvSpPr>
            <p:cNvPr id="20" name="TextBox 19"/>
            <p:cNvSpPr txBox="1"/>
            <p:nvPr/>
          </p:nvSpPr>
          <p:spPr>
            <a:xfrm>
              <a:off x="-1705605" y="4376138"/>
              <a:ext cx="482854" cy="307775"/>
            </a:xfrm>
            <a:prstGeom prst="rect">
              <a:avLst/>
            </a:prstGeom>
            <a:noFill/>
          </p:spPr>
          <p:txBody>
            <a:bodyPr wrap="square" rtlCol="0">
              <a:spAutoFit/>
            </a:bodyPr>
            <a:lstStyle/>
            <a:p>
              <a:r>
                <a:rPr lang="fi-FI" sz="900" dirty="0" smtClean="0">
                  <a:solidFill>
                    <a:schemeClr val="bg1"/>
                  </a:solidFill>
                </a:rPr>
                <a:t>53</a:t>
              </a:r>
              <a:endParaRPr lang="fi-FI" sz="1100" dirty="0">
                <a:solidFill>
                  <a:schemeClr val="bg1"/>
                </a:solidFill>
              </a:endParaRPr>
            </a:p>
          </p:txBody>
        </p:sp>
      </p:grpSp>
      <p:grpSp>
        <p:nvGrpSpPr>
          <p:cNvPr id="21" name="Group 20"/>
          <p:cNvGrpSpPr/>
          <p:nvPr/>
        </p:nvGrpSpPr>
        <p:grpSpPr>
          <a:xfrm>
            <a:off x="2445876" y="2700953"/>
            <a:ext cx="541953" cy="446861"/>
            <a:chOff x="-1764704" y="4086551"/>
            <a:chExt cx="541953" cy="595815"/>
          </a:xfrm>
        </p:grpSpPr>
        <p:cxnSp>
          <p:nvCxnSpPr>
            <p:cNvPr id="22" name="Straight Arrow Connector 21"/>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05605" y="4086551"/>
              <a:ext cx="360040" cy="307776"/>
            </a:xfrm>
            <a:prstGeom prst="rect">
              <a:avLst/>
            </a:prstGeom>
            <a:noFill/>
          </p:spPr>
          <p:txBody>
            <a:bodyPr wrap="square" rtlCol="0">
              <a:spAutoFit/>
            </a:bodyPr>
            <a:lstStyle/>
            <a:p>
              <a:r>
                <a:rPr lang="fi-FI" sz="900" dirty="0" smtClean="0">
                  <a:solidFill>
                    <a:schemeClr val="bg1"/>
                  </a:solidFill>
                </a:rPr>
                <a:t>22</a:t>
              </a:r>
              <a:endParaRPr lang="fi-FI" sz="1100" dirty="0">
                <a:solidFill>
                  <a:schemeClr val="bg1"/>
                </a:solidFill>
              </a:endParaRPr>
            </a:p>
          </p:txBody>
        </p:sp>
        <p:sp>
          <p:nvSpPr>
            <p:cNvPr id="24" name="TextBox 23"/>
            <p:cNvSpPr txBox="1"/>
            <p:nvPr/>
          </p:nvSpPr>
          <p:spPr>
            <a:xfrm>
              <a:off x="-1705605" y="4374590"/>
              <a:ext cx="482854" cy="307776"/>
            </a:xfrm>
            <a:prstGeom prst="rect">
              <a:avLst/>
            </a:prstGeom>
            <a:noFill/>
          </p:spPr>
          <p:txBody>
            <a:bodyPr wrap="square" rtlCol="0">
              <a:spAutoFit/>
            </a:bodyPr>
            <a:lstStyle/>
            <a:p>
              <a:r>
                <a:rPr lang="fi-FI" sz="900" dirty="0" smtClean="0">
                  <a:solidFill>
                    <a:schemeClr val="bg1"/>
                  </a:solidFill>
                </a:rPr>
                <a:t>1021</a:t>
              </a:r>
              <a:endParaRPr lang="fi-FI" sz="900" dirty="0">
                <a:solidFill>
                  <a:schemeClr val="bg1"/>
                </a:solidFill>
              </a:endParaRPr>
            </a:p>
          </p:txBody>
        </p:sp>
      </p:grpSp>
      <p:grpSp>
        <p:nvGrpSpPr>
          <p:cNvPr id="25" name="Group 24"/>
          <p:cNvGrpSpPr/>
          <p:nvPr/>
        </p:nvGrpSpPr>
        <p:grpSpPr>
          <a:xfrm>
            <a:off x="4131732" y="2700959"/>
            <a:ext cx="541953" cy="446852"/>
            <a:chOff x="-1764704" y="4111481"/>
            <a:chExt cx="541953" cy="595801"/>
          </a:xfrm>
        </p:grpSpPr>
        <p:cxnSp>
          <p:nvCxnSpPr>
            <p:cNvPr id="26" name="Straight Arrow Connector 25"/>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05605" y="4111481"/>
              <a:ext cx="360040" cy="307775"/>
            </a:xfrm>
            <a:prstGeom prst="rect">
              <a:avLst/>
            </a:prstGeom>
            <a:noFill/>
          </p:spPr>
          <p:txBody>
            <a:bodyPr wrap="square" rtlCol="0">
              <a:spAutoFit/>
            </a:bodyPr>
            <a:lstStyle/>
            <a:p>
              <a:r>
                <a:rPr lang="fi-FI" sz="900" dirty="0" smtClean="0">
                  <a:solidFill>
                    <a:schemeClr val="bg1"/>
                  </a:solidFill>
                </a:rPr>
                <a:t>22</a:t>
              </a:r>
              <a:endParaRPr lang="fi-FI" sz="900" dirty="0">
                <a:solidFill>
                  <a:schemeClr val="bg1"/>
                </a:solidFill>
              </a:endParaRPr>
            </a:p>
          </p:txBody>
        </p:sp>
        <p:sp>
          <p:nvSpPr>
            <p:cNvPr id="28" name="TextBox 27"/>
            <p:cNvSpPr txBox="1"/>
            <p:nvPr/>
          </p:nvSpPr>
          <p:spPr>
            <a:xfrm>
              <a:off x="-1705605" y="4399507"/>
              <a:ext cx="482854" cy="307775"/>
            </a:xfrm>
            <a:prstGeom prst="rect">
              <a:avLst/>
            </a:prstGeom>
            <a:noFill/>
          </p:spPr>
          <p:txBody>
            <a:bodyPr wrap="square" rtlCol="0">
              <a:spAutoFit/>
            </a:bodyPr>
            <a:lstStyle/>
            <a:p>
              <a:r>
                <a:rPr lang="fi-FI" sz="900" dirty="0" smtClean="0">
                  <a:solidFill>
                    <a:schemeClr val="bg1"/>
                  </a:solidFill>
                </a:rPr>
                <a:t>1022</a:t>
              </a:r>
              <a:endParaRPr lang="fi-FI" sz="900" dirty="0">
                <a:solidFill>
                  <a:schemeClr val="bg1"/>
                </a:solidFill>
              </a:endParaRPr>
            </a:p>
          </p:txBody>
        </p:sp>
      </p:grpSp>
      <p:grpSp>
        <p:nvGrpSpPr>
          <p:cNvPr id="29" name="Group 28"/>
          <p:cNvGrpSpPr/>
          <p:nvPr/>
        </p:nvGrpSpPr>
        <p:grpSpPr>
          <a:xfrm>
            <a:off x="5699207" y="2700955"/>
            <a:ext cx="672997" cy="446861"/>
            <a:chOff x="-1764704" y="4110293"/>
            <a:chExt cx="672997" cy="595814"/>
          </a:xfrm>
        </p:grpSpPr>
        <p:cxnSp>
          <p:nvCxnSpPr>
            <p:cNvPr id="30" name="Straight Arrow Connector 29"/>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05605" y="4110293"/>
              <a:ext cx="360040" cy="307775"/>
            </a:xfrm>
            <a:prstGeom prst="rect">
              <a:avLst/>
            </a:prstGeom>
            <a:noFill/>
          </p:spPr>
          <p:txBody>
            <a:bodyPr wrap="square" rtlCol="0">
              <a:spAutoFit/>
            </a:bodyPr>
            <a:lstStyle/>
            <a:p>
              <a:r>
                <a:rPr lang="fi-FI" sz="900" dirty="0" smtClean="0">
                  <a:solidFill>
                    <a:schemeClr val="bg1"/>
                  </a:solidFill>
                </a:rPr>
                <a:t>22</a:t>
              </a:r>
              <a:endParaRPr lang="fi-FI" sz="1100" dirty="0">
                <a:solidFill>
                  <a:schemeClr val="bg1"/>
                </a:solidFill>
              </a:endParaRPr>
            </a:p>
          </p:txBody>
        </p:sp>
        <p:sp>
          <p:nvSpPr>
            <p:cNvPr id="32" name="TextBox 31"/>
            <p:cNvSpPr txBox="1"/>
            <p:nvPr/>
          </p:nvSpPr>
          <p:spPr>
            <a:xfrm>
              <a:off x="-1705605" y="4398331"/>
              <a:ext cx="613898" cy="307776"/>
            </a:xfrm>
            <a:prstGeom prst="rect">
              <a:avLst/>
            </a:prstGeom>
            <a:noFill/>
          </p:spPr>
          <p:txBody>
            <a:bodyPr wrap="square" rtlCol="0">
              <a:spAutoFit/>
            </a:bodyPr>
            <a:lstStyle/>
            <a:p>
              <a:r>
                <a:rPr lang="fi-FI" sz="900" dirty="0" smtClean="0">
                  <a:solidFill>
                    <a:schemeClr val="bg1"/>
                  </a:solidFill>
                </a:rPr>
                <a:t>102N</a:t>
              </a:r>
              <a:endParaRPr lang="fi-FI" sz="900" dirty="0">
                <a:solidFill>
                  <a:schemeClr val="bg1"/>
                </a:solidFill>
              </a:endParaRPr>
            </a:p>
          </p:txBody>
        </p:sp>
      </p:grpSp>
      <p:grpSp>
        <p:nvGrpSpPr>
          <p:cNvPr id="33" name="Group 32"/>
          <p:cNvGrpSpPr/>
          <p:nvPr/>
        </p:nvGrpSpPr>
        <p:grpSpPr>
          <a:xfrm>
            <a:off x="3031361" y="2700955"/>
            <a:ext cx="1036584" cy="446861"/>
            <a:chOff x="-1764704" y="4105329"/>
            <a:chExt cx="1468637" cy="595814"/>
          </a:xfrm>
        </p:grpSpPr>
        <p:cxnSp>
          <p:nvCxnSpPr>
            <p:cNvPr id="34" name="Straight Arrow Connector 33"/>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05605" y="4105329"/>
              <a:ext cx="1409538" cy="307775"/>
            </a:xfrm>
            <a:prstGeom prst="rect">
              <a:avLst/>
            </a:prstGeom>
            <a:noFill/>
          </p:spPr>
          <p:txBody>
            <a:bodyPr wrap="square" rtlCol="0">
              <a:spAutoFit/>
            </a:bodyPr>
            <a:lstStyle/>
            <a:p>
              <a:r>
                <a:rPr lang="fi-FI" sz="900" dirty="0" smtClean="0">
                  <a:solidFill>
                    <a:schemeClr val="bg1"/>
                  </a:solidFill>
                </a:rPr>
                <a:t>9160, </a:t>
              </a:r>
              <a:r>
                <a:rPr lang="fi-FI" sz="900" dirty="0" smtClean="0">
                  <a:solidFill>
                    <a:schemeClr val="bg1"/>
                  </a:solidFill>
                </a:rPr>
                <a:t>9042</a:t>
              </a:r>
              <a:endParaRPr lang="fi-FI" sz="900" dirty="0">
                <a:solidFill>
                  <a:schemeClr val="bg1"/>
                </a:solidFill>
              </a:endParaRPr>
            </a:p>
          </p:txBody>
        </p:sp>
        <p:sp>
          <p:nvSpPr>
            <p:cNvPr id="36" name="TextBox 35"/>
            <p:cNvSpPr txBox="1"/>
            <p:nvPr/>
          </p:nvSpPr>
          <p:spPr>
            <a:xfrm>
              <a:off x="-1705606" y="4393367"/>
              <a:ext cx="1290925" cy="307776"/>
            </a:xfrm>
            <a:prstGeom prst="rect">
              <a:avLst/>
            </a:prstGeom>
            <a:noFill/>
          </p:spPr>
          <p:txBody>
            <a:bodyPr wrap="square" rtlCol="0">
              <a:spAutoFit/>
            </a:bodyPr>
            <a:lstStyle/>
            <a:p>
              <a:r>
                <a:rPr lang="fi-FI" sz="900" dirty="0" smtClean="0">
                  <a:solidFill>
                    <a:schemeClr val="bg1"/>
                  </a:solidFill>
                </a:rPr>
                <a:t>9160, 9042</a:t>
              </a:r>
              <a:endParaRPr lang="fi-FI" sz="900" dirty="0">
                <a:solidFill>
                  <a:schemeClr val="bg1"/>
                </a:solidFill>
              </a:endParaRPr>
            </a:p>
          </p:txBody>
        </p:sp>
      </p:grpSp>
      <p:grpSp>
        <p:nvGrpSpPr>
          <p:cNvPr id="37" name="Group 36"/>
          <p:cNvGrpSpPr/>
          <p:nvPr/>
        </p:nvGrpSpPr>
        <p:grpSpPr>
          <a:xfrm>
            <a:off x="7257258" y="2700951"/>
            <a:ext cx="541953" cy="446863"/>
            <a:chOff x="-1764704" y="4124209"/>
            <a:chExt cx="541953" cy="595817"/>
          </a:xfrm>
        </p:grpSpPr>
        <p:cxnSp>
          <p:nvCxnSpPr>
            <p:cNvPr id="38" name="Straight Arrow Connector 37"/>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705605" y="4124209"/>
              <a:ext cx="360040" cy="307775"/>
            </a:xfrm>
            <a:prstGeom prst="rect">
              <a:avLst/>
            </a:prstGeom>
            <a:noFill/>
          </p:spPr>
          <p:txBody>
            <a:bodyPr wrap="square" rtlCol="0">
              <a:spAutoFit/>
            </a:bodyPr>
            <a:lstStyle/>
            <a:p>
              <a:r>
                <a:rPr lang="fi-FI" sz="900" dirty="0" smtClean="0">
                  <a:solidFill>
                    <a:schemeClr val="bg1"/>
                  </a:solidFill>
                </a:rPr>
                <a:t>22</a:t>
              </a:r>
              <a:endParaRPr lang="fi-FI" sz="900" dirty="0">
                <a:solidFill>
                  <a:schemeClr val="bg1"/>
                </a:solidFill>
              </a:endParaRPr>
            </a:p>
          </p:txBody>
        </p:sp>
        <p:sp>
          <p:nvSpPr>
            <p:cNvPr id="40" name="TextBox 39"/>
            <p:cNvSpPr txBox="1"/>
            <p:nvPr/>
          </p:nvSpPr>
          <p:spPr>
            <a:xfrm>
              <a:off x="-1705605" y="4412250"/>
              <a:ext cx="482854" cy="307776"/>
            </a:xfrm>
            <a:prstGeom prst="rect">
              <a:avLst/>
            </a:prstGeom>
            <a:noFill/>
          </p:spPr>
          <p:txBody>
            <a:bodyPr wrap="square" rtlCol="0">
              <a:spAutoFit/>
            </a:bodyPr>
            <a:lstStyle/>
            <a:p>
              <a:r>
                <a:rPr lang="fi-FI" sz="900" dirty="0" smtClean="0">
                  <a:solidFill>
                    <a:schemeClr val="bg1"/>
                  </a:solidFill>
                </a:rPr>
                <a:t>1121</a:t>
              </a:r>
              <a:endParaRPr lang="fi-FI" sz="900" dirty="0">
                <a:solidFill>
                  <a:schemeClr val="bg1"/>
                </a:solidFill>
              </a:endParaRPr>
            </a:p>
          </p:txBody>
        </p:sp>
      </p:grpSp>
      <p:grpSp>
        <p:nvGrpSpPr>
          <p:cNvPr id="41" name="Group 40"/>
          <p:cNvGrpSpPr/>
          <p:nvPr/>
        </p:nvGrpSpPr>
        <p:grpSpPr>
          <a:xfrm>
            <a:off x="7812365" y="2700954"/>
            <a:ext cx="720079" cy="446862"/>
            <a:chOff x="-1764704" y="4097423"/>
            <a:chExt cx="720079" cy="595816"/>
          </a:xfrm>
        </p:grpSpPr>
        <p:cxnSp>
          <p:nvCxnSpPr>
            <p:cNvPr id="42" name="Straight Arrow Connector 41"/>
            <p:cNvCxnSpPr/>
            <p:nvPr/>
          </p:nvCxnSpPr>
          <p:spPr>
            <a:xfrm>
              <a:off x="-1764704" y="4149080"/>
              <a:ext cx="0" cy="50461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05606" y="4097423"/>
              <a:ext cx="660981" cy="307776"/>
            </a:xfrm>
            <a:prstGeom prst="rect">
              <a:avLst/>
            </a:prstGeom>
            <a:noFill/>
          </p:spPr>
          <p:txBody>
            <a:bodyPr wrap="square" rtlCol="0">
              <a:spAutoFit/>
            </a:bodyPr>
            <a:lstStyle/>
            <a:p>
              <a:r>
                <a:rPr lang="fi-FI" sz="900" dirty="0" smtClean="0">
                  <a:solidFill>
                    <a:schemeClr val="bg1"/>
                  </a:solidFill>
                </a:rPr>
                <a:t>8888</a:t>
              </a:r>
              <a:endParaRPr lang="fi-FI" sz="900" dirty="0">
                <a:solidFill>
                  <a:schemeClr val="bg1"/>
                </a:solidFill>
              </a:endParaRPr>
            </a:p>
          </p:txBody>
        </p:sp>
        <p:sp>
          <p:nvSpPr>
            <p:cNvPr id="44" name="TextBox 43"/>
            <p:cNvSpPr txBox="1"/>
            <p:nvPr/>
          </p:nvSpPr>
          <p:spPr>
            <a:xfrm>
              <a:off x="-1705605" y="4385463"/>
              <a:ext cx="482854" cy="307776"/>
            </a:xfrm>
            <a:prstGeom prst="rect">
              <a:avLst/>
            </a:prstGeom>
            <a:noFill/>
          </p:spPr>
          <p:txBody>
            <a:bodyPr wrap="square" rtlCol="0">
              <a:spAutoFit/>
            </a:bodyPr>
            <a:lstStyle/>
            <a:p>
              <a:r>
                <a:rPr lang="fi-FI" sz="900" dirty="0" smtClean="0">
                  <a:solidFill>
                    <a:schemeClr val="bg1"/>
                  </a:solidFill>
                </a:rPr>
                <a:t>8888</a:t>
              </a:r>
              <a:endParaRPr lang="fi-FI" sz="900" dirty="0">
                <a:solidFill>
                  <a:schemeClr val="bg1"/>
                </a:solidFill>
              </a:endParaRPr>
            </a:p>
          </p:txBody>
        </p:sp>
      </p:grpSp>
      <p:sp>
        <p:nvSpPr>
          <p:cNvPr id="46" name="Rounded Rectangle 45"/>
          <p:cNvSpPr/>
          <p:nvPr/>
        </p:nvSpPr>
        <p:spPr>
          <a:xfrm>
            <a:off x="5729873" y="3542368"/>
            <a:ext cx="1550774" cy="756084"/>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err="1" smtClean="0">
                <a:solidFill>
                  <a:srgbClr val="000000"/>
                </a:solidFill>
              </a:rPr>
              <a:t>Browser</a:t>
            </a:r>
            <a:endParaRPr lang="fi-FI" sz="1600" dirty="0">
              <a:solidFill>
                <a:srgbClr val="000000"/>
              </a:solidFill>
            </a:endParaRPr>
          </a:p>
        </p:txBody>
      </p:sp>
      <p:sp>
        <p:nvSpPr>
          <p:cNvPr id="47" name="Rounded Rectangle 46"/>
          <p:cNvSpPr/>
          <p:nvPr/>
        </p:nvSpPr>
        <p:spPr>
          <a:xfrm>
            <a:off x="3796613" y="3542368"/>
            <a:ext cx="1550774" cy="756084"/>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smtClean="0">
                <a:solidFill>
                  <a:srgbClr val="000000"/>
                </a:solidFill>
              </a:rPr>
              <a:t>SSH</a:t>
            </a:r>
            <a:endParaRPr lang="fi-FI" sz="1600" dirty="0">
              <a:solidFill>
                <a:srgbClr val="000000"/>
              </a:solidFill>
            </a:endParaRPr>
          </a:p>
        </p:txBody>
      </p:sp>
      <p:sp>
        <p:nvSpPr>
          <p:cNvPr id="48" name="Rounded Rectangle 47"/>
          <p:cNvSpPr/>
          <p:nvPr/>
        </p:nvSpPr>
        <p:spPr>
          <a:xfrm>
            <a:off x="1894795" y="3542368"/>
            <a:ext cx="1550774" cy="756084"/>
          </a:xfrm>
          <a:prstGeom prst="roundRect">
            <a:avLst/>
          </a:prstGeom>
          <a:solidFill>
            <a:srgbClr val="ECBB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600" dirty="0" err="1" smtClean="0">
                <a:solidFill>
                  <a:srgbClr val="000000"/>
                </a:solidFill>
              </a:rPr>
              <a:t>Editor</a:t>
            </a:r>
            <a:r>
              <a:rPr lang="fi-FI" sz="1600" dirty="0" smtClean="0">
                <a:solidFill>
                  <a:srgbClr val="000000"/>
                </a:solidFill>
              </a:rPr>
              <a:t> +</a:t>
            </a:r>
            <a:endParaRPr lang="fi-FI" sz="1600" dirty="0">
              <a:solidFill>
                <a:srgbClr val="000000"/>
              </a:solidFill>
            </a:endParaRPr>
          </a:p>
          <a:p>
            <a:pPr algn="ctr"/>
            <a:r>
              <a:rPr lang="fi-FI" sz="1600" dirty="0" err="1" smtClean="0">
                <a:solidFill>
                  <a:srgbClr val="000000"/>
                </a:solidFill>
              </a:rPr>
              <a:t>Shared</a:t>
            </a:r>
            <a:r>
              <a:rPr lang="fi-FI" sz="1600" dirty="0" smtClean="0">
                <a:solidFill>
                  <a:srgbClr val="000000"/>
                </a:solidFill>
              </a:rPr>
              <a:t> </a:t>
            </a:r>
            <a:r>
              <a:rPr lang="fi-FI" sz="1600" dirty="0" err="1" smtClean="0">
                <a:solidFill>
                  <a:srgbClr val="000000"/>
                </a:solidFill>
              </a:rPr>
              <a:t>folders</a:t>
            </a:r>
            <a:endParaRPr lang="fi-FI" sz="1600" dirty="0">
              <a:solidFill>
                <a:srgbClr val="000000"/>
              </a:solidFill>
            </a:endParaRPr>
          </a:p>
        </p:txBody>
      </p:sp>
      <p:cxnSp>
        <p:nvCxnSpPr>
          <p:cNvPr id="53" name="Straight Arrow Connector 52"/>
          <p:cNvCxnSpPr>
            <a:stCxn id="46" idx="0"/>
          </p:cNvCxnSpPr>
          <p:nvPr/>
        </p:nvCxnSpPr>
        <p:spPr>
          <a:xfrm flipV="1">
            <a:off x="6505260" y="3142624"/>
            <a:ext cx="1307100" cy="39974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2445876" y="3134470"/>
            <a:ext cx="2126129" cy="4079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16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200" dirty="0" smtClean="0"/>
              <a:t>Basic </a:t>
            </a:r>
            <a:r>
              <a:rPr lang="fi-FI" sz="3200" dirty="0" err="1" smtClean="0"/>
              <a:t>Container</a:t>
            </a:r>
            <a:r>
              <a:rPr lang="fi-FI" sz="3200" dirty="0" smtClean="0"/>
              <a:t> </a:t>
            </a:r>
            <a:r>
              <a:rPr lang="fi-FI" sz="3200" dirty="0" err="1" smtClean="0"/>
              <a:t>Set-Up</a:t>
            </a:r>
            <a:endParaRPr lang="fi-FI" sz="3200" dirty="0"/>
          </a:p>
        </p:txBody>
      </p:sp>
      <p:sp>
        <p:nvSpPr>
          <p:cNvPr id="3" name="Content Placeholder 2"/>
          <p:cNvSpPr>
            <a:spLocks noGrp="1"/>
          </p:cNvSpPr>
          <p:nvPr>
            <p:ph idx="1"/>
          </p:nvPr>
        </p:nvSpPr>
        <p:spPr/>
        <p:txBody>
          <a:bodyPr>
            <a:normAutofit/>
          </a:bodyPr>
          <a:lstStyle/>
          <a:p>
            <a:r>
              <a:rPr lang="en-GB" sz="2400" dirty="0" smtClean="0"/>
              <a:t>Docker runs a single process and a container stays alive </a:t>
            </a:r>
            <a:r>
              <a:rPr lang="en-GB" sz="2400" dirty="0" smtClean="0"/>
              <a:t>for </a:t>
            </a:r>
            <a:r>
              <a:rPr lang="en-GB" sz="2400" dirty="0" smtClean="0"/>
              <a:t>the duration of the process</a:t>
            </a:r>
          </a:p>
          <a:p>
            <a:r>
              <a:rPr lang="en-GB" sz="2400" dirty="0" err="1" smtClean="0"/>
              <a:t>Supervisord</a:t>
            </a:r>
            <a:r>
              <a:rPr lang="en-GB" sz="2400" dirty="0" smtClean="0"/>
              <a:t> works nicely and ensures that multiple processes stay alive inside the container</a:t>
            </a:r>
          </a:p>
          <a:p>
            <a:pPr lvl="1"/>
            <a:r>
              <a:rPr lang="en-GB" sz="2000" dirty="0" err="1" smtClean="0"/>
              <a:t>Supervisord</a:t>
            </a:r>
            <a:r>
              <a:rPr lang="en-GB" sz="2000" dirty="0" smtClean="0"/>
              <a:t> itself controlling the processes</a:t>
            </a:r>
          </a:p>
          <a:p>
            <a:pPr lvl="1"/>
            <a:r>
              <a:rPr lang="en-GB" sz="2000" dirty="0" err="1" smtClean="0"/>
              <a:t>Rsyslog</a:t>
            </a:r>
            <a:r>
              <a:rPr lang="en-GB" sz="2000" dirty="0" smtClean="0"/>
              <a:t> for logging and possible log aggregation</a:t>
            </a:r>
          </a:p>
          <a:p>
            <a:pPr lvl="1"/>
            <a:r>
              <a:rPr lang="en-GB" sz="2000" dirty="0" err="1" smtClean="0"/>
              <a:t>Sshd</a:t>
            </a:r>
            <a:r>
              <a:rPr lang="en-GB" sz="2000" dirty="0" smtClean="0"/>
              <a:t> to allow connections</a:t>
            </a:r>
          </a:p>
          <a:p>
            <a:pPr lvl="1"/>
            <a:r>
              <a:rPr lang="en-GB" sz="2000" dirty="0" smtClean="0"/>
              <a:t>Script that registers the node to </a:t>
            </a:r>
            <a:r>
              <a:rPr lang="en-GB" sz="2000" dirty="0" err="1" smtClean="0"/>
              <a:t>NodeNS</a:t>
            </a:r>
            <a:r>
              <a:rPr lang="en-GB" sz="2000" dirty="0" smtClean="0"/>
              <a:t> and takes care of the heartbeat</a:t>
            </a:r>
          </a:p>
          <a:p>
            <a:pPr lvl="1"/>
            <a:r>
              <a:rPr lang="en-GB" sz="2000" dirty="0" smtClean="0"/>
              <a:t>The actual process like Cassandra, </a:t>
            </a:r>
            <a:r>
              <a:rPr lang="en-GB" sz="2000" dirty="0" err="1" smtClean="0"/>
              <a:t>NodeNS</a:t>
            </a:r>
            <a:r>
              <a:rPr lang="en-GB" sz="2000" dirty="0" smtClean="0"/>
              <a:t> </a:t>
            </a:r>
            <a:r>
              <a:rPr lang="en-GB" sz="2000" dirty="0" err="1" smtClean="0"/>
              <a:t>etc</a:t>
            </a:r>
            <a:endParaRPr lang="en-GB" sz="2000" dirty="0"/>
          </a:p>
        </p:txBody>
      </p:sp>
    </p:spTree>
    <p:extLst>
      <p:ext uri="{BB962C8B-B14F-4D97-AF65-F5344CB8AC3E}">
        <p14:creationId xmlns:p14="http://schemas.microsoft.com/office/powerpoint/2010/main" val="13785148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Internal Networking</a:t>
            </a:r>
            <a:endParaRPr lang="en-GB" sz="3200" dirty="0"/>
          </a:p>
        </p:txBody>
      </p:sp>
      <p:sp>
        <p:nvSpPr>
          <p:cNvPr id="3" name="Content Placeholder 2"/>
          <p:cNvSpPr>
            <a:spLocks noGrp="1"/>
          </p:cNvSpPr>
          <p:nvPr>
            <p:ph idx="1"/>
          </p:nvPr>
        </p:nvSpPr>
        <p:spPr/>
        <p:txBody>
          <a:bodyPr>
            <a:normAutofit/>
          </a:bodyPr>
          <a:lstStyle/>
          <a:p>
            <a:r>
              <a:rPr lang="en-GB" sz="2400" dirty="0" smtClean="0"/>
              <a:t>Docker internal networking can be implemented using container linking</a:t>
            </a:r>
          </a:p>
          <a:p>
            <a:r>
              <a:rPr lang="en-GB" sz="2400" dirty="0" smtClean="0"/>
              <a:t>An easier method is to use pipework (</a:t>
            </a:r>
            <a:r>
              <a:rPr lang="en-GB" sz="2400" dirty="0" smtClean="0">
                <a:hlinkClick r:id="rId2"/>
              </a:rPr>
              <a:t>https://github.com/jpetazzo/pipework</a:t>
            </a:r>
            <a:r>
              <a:rPr lang="en-GB" sz="2400" dirty="0" smtClean="0"/>
              <a:t>) to make containers visible to each other via configurable IP addresses</a:t>
            </a:r>
          </a:p>
          <a:p>
            <a:r>
              <a:rPr lang="en-GB" sz="2400" dirty="0" smtClean="0"/>
              <a:t>This combined with Docker internal DNS server to allow using naming makes things like Cassandra auto configuration over gossip trivial</a:t>
            </a:r>
            <a:endParaRPr lang="en-GB" sz="2400" dirty="0"/>
          </a:p>
        </p:txBody>
      </p:sp>
    </p:spTree>
    <p:extLst>
      <p:ext uri="{BB962C8B-B14F-4D97-AF65-F5344CB8AC3E}">
        <p14:creationId xmlns:p14="http://schemas.microsoft.com/office/powerpoint/2010/main" val="23271447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200" dirty="0" err="1" smtClean="0"/>
              <a:t>NodeNS</a:t>
            </a:r>
            <a:endParaRPr lang="fi-FI" dirty="0"/>
          </a:p>
        </p:txBody>
      </p:sp>
      <p:sp>
        <p:nvSpPr>
          <p:cNvPr id="3" name="Content Placeholder 2"/>
          <p:cNvSpPr>
            <a:spLocks noGrp="1"/>
          </p:cNvSpPr>
          <p:nvPr>
            <p:ph idx="1"/>
          </p:nvPr>
        </p:nvSpPr>
        <p:spPr/>
        <p:txBody>
          <a:bodyPr/>
          <a:lstStyle/>
          <a:p>
            <a:r>
              <a:rPr lang="en-GB" sz="2400" dirty="0" smtClean="0"/>
              <a:t>Supports REST based registration of services</a:t>
            </a:r>
          </a:p>
          <a:p>
            <a:r>
              <a:rPr lang="en-GB" sz="2400" dirty="0" smtClean="0"/>
              <a:t>Support basic load balancing by allowing multiple registrations with the same name by multiple IP addresses</a:t>
            </a:r>
          </a:p>
          <a:p>
            <a:r>
              <a:rPr lang="en-GB" sz="2400" dirty="0" smtClean="0"/>
              <a:t>Supports TTL and heart-beat mechanism</a:t>
            </a:r>
          </a:p>
          <a:p>
            <a:r>
              <a:rPr lang="en-GB" sz="2400" dirty="0" smtClean="0"/>
              <a:t>Built by Oscar </a:t>
            </a:r>
            <a:r>
              <a:rPr lang="en-GB" sz="2400" dirty="0" err="1" smtClean="0"/>
              <a:t>Renalias</a:t>
            </a:r>
            <a:r>
              <a:rPr lang="en-GB" sz="2400" dirty="0"/>
              <a:t>, available at </a:t>
            </a:r>
            <a:r>
              <a:rPr lang="en-GB" sz="2400" dirty="0">
                <a:hlinkClick r:id="rId2"/>
              </a:rPr>
              <a:t>https://github.com/oscarrenalias/</a:t>
            </a:r>
            <a:r>
              <a:rPr lang="en-GB" sz="2400" dirty="0" smtClean="0">
                <a:hlinkClick r:id="rId2"/>
              </a:rPr>
              <a:t>nodens</a:t>
            </a:r>
            <a:endParaRPr lang="en-GB" sz="2400" dirty="0" smtClean="0"/>
          </a:p>
          <a:p>
            <a:endParaRPr lang="en-GB" dirty="0"/>
          </a:p>
        </p:txBody>
      </p:sp>
    </p:spTree>
    <p:extLst>
      <p:ext uri="{BB962C8B-B14F-4D97-AF65-F5344CB8AC3E}">
        <p14:creationId xmlns:p14="http://schemas.microsoft.com/office/powerpoint/2010/main" val="6027243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200" dirty="0" err="1" smtClean="0"/>
              <a:t>Cassandra</a:t>
            </a:r>
            <a:endParaRPr lang="fi-FI" dirty="0"/>
          </a:p>
        </p:txBody>
      </p:sp>
      <p:sp>
        <p:nvSpPr>
          <p:cNvPr id="3" name="Content Placeholder 2"/>
          <p:cNvSpPr>
            <a:spLocks noGrp="1"/>
          </p:cNvSpPr>
          <p:nvPr>
            <p:ph idx="1"/>
          </p:nvPr>
        </p:nvSpPr>
        <p:spPr/>
        <p:txBody>
          <a:bodyPr/>
          <a:lstStyle/>
          <a:p>
            <a:r>
              <a:rPr lang="en-GB" sz="2400" dirty="0" smtClean="0"/>
              <a:t>The Cassandra images are created using the </a:t>
            </a:r>
            <a:r>
              <a:rPr lang="en-GB" sz="2400" dirty="0" err="1" smtClean="0"/>
              <a:t>DataStax</a:t>
            </a:r>
            <a:r>
              <a:rPr lang="en-GB" sz="2400" dirty="0" smtClean="0"/>
              <a:t> provided community packages</a:t>
            </a:r>
          </a:p>
          <a:p>
            <a:r>
              <a:rPr lang="en-GB" sz="2400" dirty="0" smtClean="0"/>
              <a:t>The runtime footprint has been minimized following the guide by John Berryman at </a:t>
            </a:r>
            <a:r>
              <a:rPr lang="en-GB" sz="2400" dirty="0" smtClean="0">
                <a:hlinkClick r:id="rId2"/>
              </a:rPr>
              <a:t>http://architects.dzone.com/articles/building-perfect-cassandra</a:t>
            </a:r>
            <a:endParaRPr lang="en-GB" sz="2400" dirty="0" smtClean="0"/>
          </a:p>
          <a:p>
            <a:endParaRPr lang="en-GB" dirty="0"/>
          </a:p>
        </p:txBody>
      </p:sp>
    </p:spTree>
    <p:extLst>
      <p:ext uri="{BB962C8B-B14F-4D97-AF65-F5344CB8AC3E}">
        <p14:creationId xmlns:p14="http://schemas.microsoft.com/office/powerpoint/2010/main" val="15304968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Opscenter</a:t>
            </a:r>
            <a:endParaRPr lang="en-US" dirty="0"/>
          </a:p>
        </p:txBody>
      </p:sp>
      <p:sp>
        <p:nvSpPr>
          <p:cNvPr id="3" name="Content Placeholder 2"/>
          <p:cNvSpPr>
            <a:spLocks noGrp="1"/>
          </p:cNvSpPr>
          <p:nvPr>
            <p:ph idx="1"/>
          </p:nvPr>
        </p:nvSpPr>
        <p:spPr/>
        <p:txBody>
          <a:bodyPr/>
          <a:lstStyle/>
          <a:p>
            <a:r>
              <a:rPr lang="en-US" sz="2400" dirty="0" err="1" smtClean="0"/>
              <a:t>Opscenter</a:t>
            </a:r>
            <a:r>
              <a:rPr lang="en-US" sz="2400" dirty="0" smtClean="0"/>
              <a:t> is a graphical application by </a:t>
            </a:r>
            <a:r>
              <a:rPr lang="en-US" sz="2400" dirty="0" err="1" smtClean="0"/>
              <a:t>DataStax</a:t>
            </a:r>
            <a:r>
              <a:rPr lang="en-US" sz="2400" dirty="0" smtClean="0"/>
              <a:t> for controlling Cassandra instances and visualizing the state of a running cluster</a:t>
            </a:r>
            <a:endParaRPr lang="en-US" sz="2400" dirty="0"/>
          </a:p>
        </p:txBody>
      </p:sp>
    </p:spTree>
    <p:extLst>
      <p:ext uri="{BB962C8B-B14F-4D97-AF65-F5344CB8AC3E}">
        <p14:creationId xmlns:p14="http://schemas.microsoft.com/office/powerpoint/2010/main" val="2213698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Prerequisites</a:t>
            </a:r>
            <a:endParaRPr lang="en-US" dirty="0"/>
          </a:p>
        </p:txBody>
      </p:sp>
      <p:sp>
        <p:nvSpPr>
          <p:cNvPr id="3" name="Content Placeholder 2"/>
          <p:cNvSpPr>
            <a:spLocks noGrp="1"/>
          </p:cNvSpPr>
          <p:nvPr>
            <p:ph idx="1"/>
          </p:nvPr>
        </p:nvSpPr>
        <p:spPr/>
        <p:txBody>
          <a:bodyPr/>
          <a:lstStyle/>
          <a:p>
            <a:r>
              <a:rPr lang="en-GB" sz="2400" dirty="0" err="1"/>
              <a:t>VirtualBox</a:t>
            </a:r>
            <a:r>
              <a:rPr lang="en-GB" sz="2400" dirty="0"/>
              <a:t> </a:t>
            </a:r>
            <a:r>
              <a:rPr lang="en-GB" sz="2400" dirty="0" smtClean="0"/>
              <a:t>(</a:t>
            </a:r>
            <a:r>
              <a:rPr lang="en-GB" sz="2400" dirty="0" smtClean="0">
                <a:hlinkClick r:id="rId2"/>
              </a:rPr>
              <a:t>https</a:t>
            </a:r>
            <a:r>
              <a:rPr lang="en-GB" sz="2400" dirty="0">
                <a:hlinkClick r:id="rId2"/>
              </a:rPr>
              <a:t>://www.virtualbox.org/wiki/</a:t>
            </a:r>
            <a:r>
              <a:rPr lang="en-GB" sz="2400" dirty="0" smtClean="0">
                <a:hlinkClick r:id="rId2"/>
              </a:rPr>
              <a:t>Downloads</a:t>
            </a:r>
            <a:r>
              <a:rPr lang="en-GB" sz="2400" dirty="0" smtClean="0"/>
              <a:t>)</a:t>
            </a:r>
            <a:endParaRPr lang="en-GB" sz="2400" dirty="0"/>
          </a:p>
          <a:p>
            <a:r>
              <a:rPr lang="en-GB" sz="2400" dirty="0"/>
              <a:t>Vagrant (</a:t>
            </a:r>
            <a:r>
              <a:rPr lang="en-GB" sz="2400" dirty="0">
                <a:hlinkClick r:id="rId3"/>
              </a:rPr>
              <a:t>http://www.vagrantup.com/</a:t>
            </a:r>
            <a:r>
              <a:rPr lang="en-GB" sz="2400" dirty="0" smtClean="0">
                <a:hlinkClick r:id="rId3"/>
              </a:rPr>
              <a:t>downloads.html</a:t>
            </a:r>
            <a:r>
              <a:rPr lang="en-GB" sz="2400" dirty="0" smtClean="0"/>
              <a:t>)</a:t>
            </a:r>
            <a:endParaRPr lang="en-GB" sz="2400" dirty="0"/>
          </a:p>
          <a:p>
            <a:r>
              <a:rPr lang="en-GB" sz="2400" dirty="0"/>
              <a:t>Vagrant-</a:t>
            </a:r>
            <a:r>
              <a:rPr lang="en-GB" sz="2400" dirty="0" err="1"/>
              <a:t>vbguest</a:t>
            </a:r>
            <a:r>
              <a:rPr lang="en-GB" sz="2400" dirty="0"/>
              <a:t> plugin is recommended (</a:t>
            </a:r>
            <a:r>
              <a:rPr lang="en-GB" sz="2400" dirty="0">
                <a:latin typeface="Courier New" panose="02070309020205020404" pitchFamily="49" charset="0"/>
                <a:cs typeface="Courier New" panose="02070309020205020404" pitchFamily="49" charset="0"/>
              </a:rPr>
              <a:t>vagrant plugin install vagrant-</a:t>
            </a:r>
            <a:r>
              <a:rPr lang="en-GB" sz="2400" dirty="0" err="1">
                <a:latin typeface="Courier New" panose="02070309020205020404" pitchFamily="49" charset="0"/>
                <a:cs typeface="Courier New" panose="02070309020205020404" pitchFamily="49" charset="0"/>
              </a:rPr>
              <a:t>vbguest</a:t>
            </a:r>
            <a:r>
              <a:rPr lang="en-GB" sz="2400" dirty="0"/>
              <a:t>)</a:t>
            </a:r>
          </a:p>
          <a:p>
            <a:endParaRPr lang="en-US" dirty="0"/>
          </a:p>
        </p:txBody>
      </p:sp>
    </p:spTree>
    <p:extLst>
      <p:ext uri="{BB962C8B-B14F-4D97-AF65-F5344CB8AC3E}">
        <p14:creationId xmlns:p14="http://schemas.microsoft.com/office/powerpoint/2010/main" val="13196472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3200" dirty="0" err="1" smtClean="0"/>
              <a:t>Getting</a:t>
            </a:r>
            <a:r>
              <a:rPr lang="fi-FI" sz="3200" dirty="0" smtClean="0"/>
              <a:t> the </a:t>
            </a:r>
            <a:r>
              <a:rPr lang="fi-FI" sz="3200" dirty="0" err="1" smtClean="0"/>
              <a:t>Code</a:t>
            </a:r>
            <a:endParaRPr lang="fi-FI" sz="3200" dirty="0"/>
          </a:p>
        </p:txBody>
      </p:sp>
      <p:sp>
        <p:nvSpPr>
          <p:cNvPr id="3" name="Content Placeholder 2"/>
          <p:cNvSpPr>
            <a:spLocks noGrp="1"/>
          </p:cNvSpPr>
          <p:nvPr>
            <p:ph idx="1"/>
          </p:nvPr>
        </p:nvSpPr>
        <p:spPr/>
        <p:txBody>
          <a:bodyPr>
            <a:normAutofit/>
          </a:bodyPr>
          <a:lstStyle/>
          <a:p>
            <a:r>
              <a:rPr lang="en-GB" sz="2400" dirty="0" smtClean="0"/>
              <a:t>Code for the demo can be found from </a:t>
            </a:r>
            <a:r>
              <a:rPr lang="en-GB" sz="2400" dirty="0" err="1" smtClean="0"/>
              <a:t>Innersource</a:t>
            </a:r>
            <a:endParaRPr lang="en-GB" sz="2400" dirty="0" smtClean="0"/>
          </a:p>
          <a:p>
            <a:pPr lvl="1"/>
            <a:r>
              <a:rPr lang="en-GB" sz="2000" dirty="0">
                <a:hlinkClick r:id="rId2"/>
              </a:rPr>
              <a:t>https://innersource.accenture.com/eti-nordic-playground/eti-nordic-playground/trees/master/virtualization/</a:t>
            </a:r>
            <a:r>
              <a:rPr lang="en-GB" sz="2000" dirty="0" smtClean="0">
                <a:hlinkClick r:id="rId2"/>
              </a:rPr>
              <a:t>vagrant_ansible_docker</a:t>
            </a:r>
            <a:endParaRPr lang="en-GB" sz="2000" dirty="0" smtClean="0"/>
          </a:p>
          <a:p>
            <a:pPr lvl="1"/>
            <a:r>
              <a:rPr lang="en-GB" sz="2000" dirty="0" smtClean="0"/>
              <a:t>Vagrant </a:t>
            </a:r>
            <a:r>
              <a:rPr lang="en-GB" sz="2000" dirty="0" smtClean="0"/>
              <a:t>files and provisioning to build the Linux image for running </a:t>
            </a:r>
            <a:r>
              <a:rPr lang="en-GB" sz="2000" dirty="0" err="1" smtClean="0"/>
              <a:t>Docker</a:t>
            </a:r>
            <a:r>
              <a:rPr lang="en-GB" sz="2000" dirty="0" smtClean="0"/>
              <a:t> are in the directory virtualization/</a:t>
            </a:r>
            <a:r>
              <a:rPr lang="en-GB" sz="2000" dirty="0" err="1" smtClean="0"/>
              <a:t>vagrant_ansible_docker</a:t>
            </a:r>
            <a:endParaRPr lang="en-GB" sz="2000" dirty="0" smtClean="0"/>
          </a:p>
          <a:p>
            <a:r>
              <a:rPr lang="en-GB" sz="2400" dirty="0" err="1" smtClean="0"/>
              <a:t>Dockerfiles</a:t>
            </a:r>
            <a:r>
              <a:rPr lang="en-GB" sz="2400" dirty="0" smtClean="0"/>
              <a:t> directory</a:t>
            </a:r>
          </a:p>
          <a:p>
            <a:pPr lvl="1"/>
            <a:r>
              <a:rPr lang="en-GB" sz="2000" dirty="0" err="1" smtClean="0"/>
              <a:t>Dockerfiles</a:t>
            </a:r>
            <a:r>
              <a:rPr lang="en-GB" sz="2000" dirty="0" smtClean="0"/>
              <a:t> for building the images</a:t>
            </a:r>
          </a:p>
          <a:p>
            <a:pPr lvl="1"/>
            <a:r>
              <a:rPr lang="en-GB" sz="2000" dirty="0" smtClean="0"/>
              <a:t>Shell scripts for running the applications</a:t>
            </a:r>
          </a:p>
          <a:p>
            <a:r>
              <a:rPr lang="en-GB" sz="2400" dirty="0" smtClean="0">
                <a:latin typeface="Courier New"/>
                <a:cs typeface="Courier New"/>
              </a:rPr>
              <a:t>git </a:t>
            </a:r>
            <a:r>
              <a:rPr lang="en-GB" sz="2400" dirty="0">
                <a:latin typeface="Courier New"/>
                <a:cs typeface="Courier New"/>
              </a:rPr>
              <a:t>clone </a:t>
            </a:r>
            <a:r>
              <a:rPr lang="en-GB" sz="2400" dirty="0" err="1">
                <a:latin typeface="Courier New"/>
                <a:cs typeface="Courier New"/>
              </a:rPr>
              <a:t>git@innersource.accenture.com:eti-nordic-playground</a:t>
            </a:r>
            <a:r>
              <a:rPr lang="en-GB" sz="2400" dirty="0">
                <a:latin typeface="Courier New"/>
                <a:cs typeface="Courier New"/>
              </a:rPr>
              <a:t>/</a:t>
            </a:r>
            <a:r>
              <a:rPr lang="en-GB" sz="2400" dirty="0" err="1">
                <a:latin typeface="Courier New"/>
                <a:cs typeface="Courier New"/>
              </a:rPr>
              <a:t>eti-nordic-playground.git</a:t>
            </a:r>
            <a:endParaRPr lang="en-GB" sz="2400" dirty="0">
              <a:latin typeface="Courier New"/>
              <a:cs typeface="Courier New"/>
            </a:endParaRPr>
          </a:p>
          <a:p>
            <a:endParaRPr lang="en-GB" dirty="0"/>
          </a:p>
        </p:txBody>
      </p:sp>
    </p:spTree>
    <p:extLst>
      <p:ext uri="{BB962C8B-B14F-4D97-AF65-F5344CB8AC3E}">
        <p14:creationId xmlns:p14="http://schemas.microsoft.com/office/powerpoint/2010/main" val="11178514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TI_theme">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sz="1800" b="1" i="0" u="none" strike="noStrike" cap="none" normalizeH="0" baseline="0" dirty="0" smtClean="0">
            <a:ln>
              <a:noFill/>
            </a:ln>
            <a:solidFill>
              <a:schemeClr val="bg1"/>
            </a:solidFill>
            <a:effectLst/>
            <a:latin typeface="Arial" charset="0"/>
          </a:defRPr>
        </a:defPPr>
      </a:lstStyle>
      <a:style>
        <a:lnRef idx="1">
          <a:schemeClr val="accent6"/>
        </a:lnRef>
        <a:fillRef idx="2">
          <a:schemeClr val="accent6"/>
        </a:fillRef>
        <a:effectRef idx="1">
          <a:schemeClr val="accent6"/>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rchiveDate xmlns="http://schemas.microsoft.com/sharepoint/v3">2016-03-27T05:00:00+00:00</ArchiveDate>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|CA&amp;PS CoP knowledge sharing session: ~https://kx.accenture.com/repositories/contributionform.aspx?path=c29/29/90&amp;mode=read</RelatedContent>
    <ContentCurrentDate xmlns="http://schemas.microsoft.com/sharepoint/v3">2014-12-08T06:00:00+00:00</ContentCurrentDate>
    <Abstract xmlns="http://schemas.microsoft.com/sharepoint/v3">&lt;p&gt;Docker is an operating system virtualization technology using Linux Containers that allows to easily create lightweight, portable, self-sufficient containers from any application, and which are independent of hardware, language, framework, packaging system and hosting provider. The attached presentation provides information about what is Docker, how it works, and Accenture's point of view.&lt;/p&gt;</Abstract>
    <DateCreated xmlns="http://schemas.microsoft.com/sharepoint/v3">2014-03-27T19:15:34+00:00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5/12/2016 12:35:42 AM&lt;br&gt;3/30/2016 10:27:56 PM&lt;br&gt;8/3/2015 1:07:59 AM&lt;br&gt;8/3/2015 1:07:37 AM&lt;br&gt;8/3/2015 1:07:05 AM&lt;br&gt;4/6/2015 8:26:51 AM&lt;br&gt;12/8/2014 2:35:20 PM&lt;br&gt;9/23/2014 2:37:09 PM&lt;br&gt;9/12/2014 3:26:18 AM&lt;br&gt;4/11/2014 12:17:41 AM&lt;br&gt;4/2/2014 2:39:51 PM&lt;br&gt;4/2/2014 2:22:54 PM&lt;br&gt;3/27/2014 2:21:04 PM</RevisionTime>
    <Contacts xmlns="http://schemas.microsoft.com/sharepoint/v3">dir\oscar.renalias,dir\ilkka.anttonen</Contacts>
    <ItemType xmlns="http://schemas.microsoft.com/sharepoint/v3">;#13044;~Thought Leadership</ItemType>
    <Offerings xmlns="http://schemas.microsoft.com/sharepoint/v3" xsi:nil="true"/>
    <SourceType xmlns="http://schemas.microsoft.com/sharepoint/v3">ContributionForm</SourceType>
    <ApprovedForUseBy xmlns="http://schemas.microsoft.com/sharepoint/v3" xsi:nil="true"/>
    <SubmittedBy xmlns="http://schemas.microsoft.com/sharepoint/v3">DIR\oscar.renalias</SubmittedBy>
    <HasAttachment xmlns="http://schemas.microsoft.com/sharepoint/v3">No</HasAttachment>
    <ArchivalDate xmlns="http://schemas.microsoft.com/sharepoint/v3" xsi:nil="true"/>
    <DeliveryCenter xmlns="http://schemas.microsoft.com/sharepoint/v3" xsi:nil="true"/>
    <ContribKeywords xmlns="http://schemas.microsoft.com/sharepoint/v3">;#14803;~Accenture Open Web Platform - AOWP</ContribKeywords>
    <StorageType xmlns="http://schemas.microsoft.com/sharepoint/v3">File</StorageType>
    <RevisionBy xmlns="http://schemas.microsoft.com/sharepoint/v3">dir\kx.webapp.id&lt;br&gt;kx.massupdate&lt;br&gt;dir\nikhil.j.ramesh&lt;br&gt;dir\nikhil.j.ramesh&lt;br&gt;dir\nikhil.j.ramesh&lt;br&gt;dir\vidyashree.nagaraju&lt;br&gt;dir\oscar.renalias&lt;br&gt;dir\oscar.renalias&lt;br&gt;dir\oscar.renalias&lt;br&gt;kx.massupdate&lt;br&gt;DIR\oscar.renalias&lt;br&gt;DIR\oscar.renalias&lt;br&gt;DIR\oscar.renalias</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https://kx.accenture.com/repositories/DownloadForm.aspx?path=C28/14/52/Docker%20Demo.pptx</DetailsPageURL2>
    <KXGeography xmlns="http://schemas.microsoft.com/sharepoint/v3" xsi:nil="true"/>
    <ConditionsforUseComments xmlns="http://schemas.microsoft.com/sharepoint/v3" xsi:nil="true"/>
    <TechnologyKeywords xmlns="http://schemas.microsoft.com/sharepoint/v3">;#9601;~Cloud Computing;#9602;~     Infrastructure Cloud;#9604;~     Platform Cloud;#14624;~Open Source;#8709;~Technology Architecture;#8710;~     Infrastructure Architecture</TechnologyKeywords>
    <PertinentToOrgUnit xmlns="http://schemas.microsoft.com/sharepoint/v3">;#11116;~Accenture Technology - Accenture Technology Services</PertinentToOrgUnit>
    <DetailsPageURL xmlns="http://schemas.microsoft.com/sharepoint/v3">https://kx.accenture.com/repositories/ContributionForm.aspx?path=C28/14/52&amp;mode=Read</DetailsPageURL>
    <ContribLanguage xmlns="http://schemas.microsoft.com/sharepoint/v3">;#4628;~English</ContribLanguage>
    <RestrictedClient xmlns="http://schemas.microsoft.com/sharepoint/v3" xsi:nil="true"/>
    <KXThumbnailURL xmlns="http://schemas.microsoft.com/sharepoint/v3">https://kx.accenture.com/KXServices/KXHandler.ashx?s=g&amp;tn=Repositories/C28/14/52&amp;isActual=false</KXThumbnailURL>
    <OpportunityCharacteristics xmlns="http://schemas.microsoft.com/sharepoint/v3" xsi:nil="true"/>
  </documentManagement>
</p:properties>
</file>

<file path=customXml/item2.xml><?xml version="1.0" encoding="utf-8"?>
<?mso-contentType ?>
<FormTemplates xmlns="http://schemas.microsoft.com/sharepoint/v3/contenttype/forms">
  <Display>ListForm</Display>
  <Edit>ListForm</Edit>
  <New>ListForm</New>
</FormTemplates>
</file>

<file path=customXml/item3.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27E19A3863F6754D87FF5FEE52779544" ma:contentTypeVersion="0" ma:contentTypeDescription="General Contribution" ma:contentTypeScope="" ma:versionID="3fbe6439d487e9b9c4705701493999b2">
  <xsd:schema xmlns:xsd="http://www.w3.org/2001/XMLSchema" xmlns:p="http://schemas.microsoft.com/office/2006/metadata/properties" xmlns:ns1="http://schemas.microsoft.com/sharepoint/v3" targetNamespace="http://schemas.microsoft.com/office/2006/metadata/properties" ma:root="true" ma:fieldsID="2763f9e9c7d677490903a514bc96fadc"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E2E86CF-4CB3-4750-B65C-67C8533EA0C3}"/>
</file>

<file path=customXml/itemProps2.xml><?xml version="1.0" encoding="utf-8"?>
<ds:datastoreItem xmlns:ds="http://schemas.openxmlformats.org/officeDocument/2006/customXml" ds:itemID="{9571C8D6-F726-4824-89FE-5462BD0CBBB5}"/>
</file>

<file path=customXml/itemProps3.xml><?xml version="1.0" encoding="utf-8"?>
<ds:datastoreItem xmlns:ds="http://schemas.openxmlformats.org/officeDocument/2006/customXml" ds:itemID="{546B5D43-DD9B-41B0-8204-29B35E4E8829}"/>
</file>

<file path=docProps/app.xml><?xml version="1.0" encoding="utf-8"?>
<Properties xmlns="http://schemas.openxmlformats.org/officeDocument/2006/extended-properties" xmlns:vt="http://schemas.openxmlformats.org/officeDocument/2006/docPropsVTypes">
  <Template/>
  <TotalTime>591</TotalTime>
  <Words>1226</Words>
  <Application>Microsoft Macintosh PowerPoint</Application>
  <PresentationFormat>On-screen Show (16:9)</PresentationFormat>
  <Paragraphs>169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ETI_theme</vt:lpstr>
      <vt:lpstr>Docker Demo</vt:lpstr>
      <vt:lpstr>Overview of the Components</vt:lpstr>
      <vt:lpstr>Basic Container Set-Up</vt:lpstr>
      <vt:lpstr>Internal Networking</vt:lpstr>
      <vt:lpstr>NodeNS</vt:lpstr>
      <vt:lpstr>Cassandra</vt:lpstr>
      <vt:lpstr>Opscenter</vt:lpstr>
      <vt:lpstr>Prerequisites</vt:lpstr>
      <vt:lpstr>Getting the Code</vt:lpstr>
      <vt:lpstr>Linux Image for Running Docker</vt:lpstr>
      <vt:lpstr>Trusted Builds</vt:lpstr>
      <vt:lpstr>Example Trusted Build File</vt:lpstr>
      <vt:lpstr>Example Dockerfile (Cassandra)</vt:lpstr>
      <vt:lpstr>Building and Running</vt:lpstr>
      <vt:lpstr>Testing with Opscenter and SSH</vt:lpstr>
      <vt:lpstr>Comments</vt:lpstr>
      <vt:lpstr>Some useful Docker commands</vt:lpstr>
      <vt:lpstr>Thank You and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Point of View</dc:title>
  <dc:creator>ilkka.anttonen</dc:creator>
  <cp:lastModifiedBy>Ilkka Anttonen</cp:lastModifiedBy>
  <cp:revision>44</cp:revision>
  <dcterms:created xsi:type="dcterms:W3CDTF">2014-03-06T10:24:58Z</dcterms:created>
  <dcterms:modified xsi:type="dcterms:W3CDTF">2014-03-24T19:34:26Z</dcterms:modified>
  <cp:contentType>General Contribution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0x012000FD200C85A7BB46D2B974A85017C5AC2B010027E19A3863F6754D87FF5FEE52779544</vt:lpwstr>
  </property>
  <property fmtid="{D5CDD505-2E9C-101B-9397-08002B2CF9AE}" pid="3" name="ContentCurrentDate">
    <vt:filetime>2014-04-02T19:39:51Z</vt:filetime>
  </property>
  <property fmtid="{D5CDD505-2E9C-101B-9397-08002B2CF9AE}" pid="4" name="FederalData">
    <vt:lpwstr>No</vt:lpwstr>
  </property>
</Properties>
</file>