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84" r:id="rId7"/>
    <p:sldId id="285" r:id="rId8"/>
    <p:sldId id="286" r:id="rId9"/>
    <p:sldId id="287" r:id="rId10"/>
    <p:sldId id="288" r:id="rId11"/>
    <p:sldId id="289" r:id="rId12"/>
    <p:sldId id="280" r:id="rId13"/>
    <p:sldId id="259" r:id="rId14"/>
    <p:sldId id="260" r:id="rId15"/>
    <p:sldId id="290" r:id="rId16"/>
    <p:sldId id="262" r:id="rId17"/>
    <p:sldId id="269" r:id="rId18"/>
    <p:sldId id="270" r:id="rId19"/>
    <p:sldId id="279" r:id="rId20"/>
    <p:sldId id="263" r:id="rId21"/>
    <p:sldId id="272" r:id="rId22"/>
    <p:sldId id="273" r:id="rId23"/>
    <p:sldId id="291" r:id="rId24"/>
    <p:sldId id="281" r:id="rId25"/>
    <p:sldId id="264" r:id="rId26"/>
    <p:sldId id="275" r:id="rId27"/>
    <p:sldId id="276" r:id="rId28"/>
    <p:sldId id="277" r:id="rId29"/>
    <p:sldId id="282" r:id="rId30"/>
    <p:sldId id="283" r:id="rId31"/>
    <p:sldId id="27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People, Process &amp; Tools – </a:t>
            </a:r>
            <a:br>
              <a:rPr lang="en-US" dirty="0" smtClean="0"/>
            </a:br>
            <a:r>
              <a:rPr lang="en-US" dirty="0" smtClean="0"/>
              <a:t>The Essence of </a:t>
            </a:r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Richard </a:t>
            </a:r>
            <a:r>
              <a:rPr lang="en-US" dirty="0" smtClean="0"/>
              <a:t>Campbell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richcampbell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Whole Application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who influences the success of the application</a:t>
            </a:r>
          </a:p>
          <a:p>
            <a:endParaRPr lang="en-US" dirty="0"/>
          </a:p>
          <a:p>
            <a:r>
              <a:rPr lang="en-US" dirty="0" smtClean="0"/>
              <a:t>Everyone</a:t>
            </a:r>
          </a:p>
          <a:p>
            <a:endParaRPr lang="en-US" dirty="0"/>
          </a:p>
          <a:p>
            <a:r>
              <a:rPr lang="en-US" dirty="0" smtClean="0"/>
              <a:t>No really,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=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quality software?</a:t>
            </a:r>
          </a:p>
          <a:p>
            <a:pPr lvl="1"/>
            <a:r>
              <a:rPr lang="en-US" sz="3200" dirty="0" smtClean="0"/>
              <a:t>Does what it’s supposed to do</a:t>
            </a:r>
          </a:p>
          <a:p>
            <a:pPr lvl="1"/>
            <a:r>
              <a:rPr lang="en-US" sz="3200" dirty="0" smtClean="0"/>
              <a:t>Is “easy to use”</a:t>
            </a:r>
          </a:p>
          <a:p>
            <a:pPr lvl="1"/>
            <a:r>
              <a:rPr lang="en-US" sz="3200" dirty="0" smtClean="0"/>
              <a:t>Responsive to the tasks it is given</a:t>
            </a:r>
          </a:p>
          <a:p>
            <a:pPr lvl="1"/>
            <a:r>
              <a:rPr lang="en-US" sz="3200" dirty="0" smtClean="0"/>
              <a:t>Is “observable” – you can tell what it’s up to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681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DevOps</a:t>
            </a:r>
            <a:r>
              <a:rPr lang="en-US" dirty="0" smtClean="0"/>
              <a:t>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Technological Advancements</a:t>
            </a:r>
          </a:p>
          <a:p>
            <a:pPr lvl="1"/>
            <a:r>
              <a:rPr lang="en-US" dirty="0" smtClean="0"/>
              <a:t>Virtualization/Cloud</a:t>
            </a:r>
          </a:p>
          <a:p>
            <a:pPr lvl="1"/>
            <a:r>
              <a:rPr lang="en-US" dirty="0" err="1" smtClean="0"/>
              <a:t>Commodization</a:t>
            </a:r>
            <a:r>
              <a:rPr lang="en-US" dirty="0" smtClean="0"/>
              <a:t> of Infrastructure</a:t>
            </a:r>
          </a:p>
          <a:p>
            <a:r>
              <a:rPr lang="en-US" dirty="0" smtClean="0"/>
              <a:t>Change Management Has Improved</a:t>
            </a:r>
          </a:p>
          <a:p>
            <a:pPr lvl="1"/>
            <a:r>
              <a:rPr lang="en-US" dirty="0" smtClean="0"/>
              <a:t>Easier to change, faster to compensate</a:t>
            </a:r>
          </a:p>
          <a:p>
            <a:r>
              <a:rPr lang="en-US" dirty="0" smtClean="0"/>
              <a:t>Technology is no longer just a competitive advantage</a:t>
            </a:r>
          </a:p>
          <a:p>
            <a:pPr lvl="1"/>
            <a:r>
              <a:rPr lang="en-US" dirty="0" smtClean="0"/>
              <a:t>It’s a necessity</a:t>
            </a:r>
          </a:p>
        </p:txBody>
      </p:sp>
    </p:spTree>
    <p:extLst>
      <p:ext uri="{BB962C8B-B14F-4D97-AF65-F5344CB8AC3E}">
        <p14:creationId xmlns:p14="http://schemas.microsoft.com/office/powerpoint/2010/main" val="310617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Essence of </a:t>
            </a:r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057400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“Do painful things more frequently, so you can make it less painful…”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581400"/>
            <a:ext cx="454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Adrian Cockcroft, Architect, </a:t>
            </a:r>
            <a:r>
              <a:rPr lang="en-US" sz="2400" dirty="0" err="1" smtClean="0"/>
              <a:t>NetFlix</a:t>
            </a:r>
            <a:endParaRPr lang="en-US" sz="2400" dirty="0"/>
          </a:p>
        </p:txBody>
      </p:sp>
      <p:pic>
        <p:nvPicPr>
          <p:cNvPr id="2050" name="Picture 2" descr="C:\Users\Richard.GUHHOME\Pictures\DevOps\netflix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19600"/>
            <a:ext cx="3381375" cy="19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35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Don’t Choose Chaos Monkey, Chaos Monkey Chooses You!</a:t>
            </a:r>
            <a:endParaRPr lang="en-US" dirty="0"/>
          </a:p>
        </p:txBody>
      </p:sp>
      <p:pic>
        <p:nvPicPr>
          <p:cNvPr id="1026" name="Picture 2" descr="C:\Users\Richard.GUHHOME\Pictures\DevOps\chaos monk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57400"/>
            <a:ext cx="4230687" cy="381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8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Essence of </a:t>
            </a:r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all responsible for the success of our software</a:t>
            </a:r>
          </a:p>
          <a:p>
            <a:endParaRPr lang="en-US" dirty="0"/>
          </a:p>
          <a:p>
            <a:r>
              <a:rPr lang="en-US" dirty="0" smtClean="0"/>
              <a:t>Success can only be measured with the entire cycle</a:t>
            </a:r>
          </a:p>
          <a:p>
            <a:endParaRPr lang="en-US" dirty="0"/>
          </a:p>
          <a:p>
            <a:r>
              <a:rPr lang="en-US" dirty="0" smtClean="0"/>
              <a:t>We live and die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</a:t>
            </a:r>
            <a:r>
              <a:rPr lang="en-US" dirty="0" smtClean="0"/>
              <a:t>Way </a:t>
            </a:r>
            <a:r>
              <a:rPr lang="en-US" dirty="0" smtClean="0"/>
              <a:t>– Systems Thinking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entire flow of work</a:t>
            </a:r>
          </a:p>
          <a:p>
            <a:r>
              <a:rPr lang="en-US" dirty="0" smtClean="0"/>
              <a:t>Seek to increase the flow of work</a:t>
            </a:r>
          </a:p>
          <a:p>
            <a:r>
              <a:rPr lang="en-US" dirty="0" smtClean="0"/>
              <a:t>Stop problems early and often</a:t>
            </a:r>
          </a:p>
          <a:p>
            <a:pPr lvl="1"/>
            <a:r>
              <a:rPr lang="en-US" dirty="0" smtClean="0"/>
              <a:t>Don’t let them flow downstream</a:t>
            </a:r>
          </a:p>
          <a:p>
            <a:r>
              <a:rPr lang="en-US" dirty="0" smtClean="0"/>
              <a:t>Keep everyone thinking globally</a:t>
            </a:r>
          </a:p>
          <a:p>
            <a:r>
              <a:rPr lang="en-US" dirty="0" smtClean="0"/>
              <a:t>Deeply understand your systems</a:t>
            </a:r>
          </a:p>
        </p:txBody>
      </p:sp>
    </p:spTree>
    <p:extLst>
      <p:ext uri="{BB962C8B-B14F-4D97-AF65-F5344CB8AC3E}">
        <p14:creationId xmlns:p14="http://schemas.microsoft.com/office/powerpoint/2010/main" val="6681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Work and Make It Visible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Projects</a:t>
            </a:r>
          </a:p>
          <a:p>
            <a:pPr lvl="1"/>
            <a:r>
              <a:rPr lang="en-US" dirty="0" smtClean="0"/>
              <a:t>The new inventory system</a:t>
            </a:r>
          </a:p>
          <a:p>
            <a:r>
              <a:rPr lang="en-US" dirty="0" smtClean="0"/>
              <a:t>Internal IT Projects</a:t>
            </a:r>
          </a:p>
          <a:p>
            <a:pPr lvl="1"/>
            <a:r>
              <a:rPr lang="en-US" dirty="0" smtClean="0"/>
              <a:t>Deployment Automation</a:t>
            </a:r>
          </a:p>
          <a:p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Database Performance Tuning</a:t>
            </a:r>
          </a:p>
          <a:p>
            <a:r>
              <a:rPr lang="en-US" dirty="0" smtClean="0"/>
              <a:t>Unplanned Work</a:t>
            </a:r>
          </a:p>
          <a:p>
            <a:pPr lvl="1"/>
            <a:r>
              <a:rPr lang="en-US" dirty="0" smtClean="0"/>
              <a:t>Web Site Outage</a:t>
            </a:r>
          </a:p>
        </p:txBody>
      </p:sp>
    </p:spTree>
    <p:extLst>
      <p:ext uri="{BB962C8B-B14F-4D97-AF65-F5344CB8AC3E}">
        <p14:creationId xmlns:p14="http://schemas.microsoft.com/office/powerpoint/2010/main" val="40240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Step Environment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common environment build process</a:t>
            </a:r>
          </a:p>
          <a:p>
            <a:pPr lvl="1"/>
            <a:r>
              <a:rPr lang="en-US" dirty="0" smtClean="0"/>
              <a:t>For development, </a:t>
            </a:r>
            <a:r>
              <a:rPr lang="en-US" dirty="0" err="1" smtClean="0"/>
              <a:t>qa</a:t>
            </a:r>
            <a:r>
              <a:rPr lang="en-US" dirty="0" smtClean="0"/>
              <a:t> and production</a:t>
            </a:r>
          </a:p>
          <a:p>
            <a:r>
              <a:rPr lang="en-US" dirty="0" smtClean="0"/>
              <a:t>The environment will evolve as development proceeds</a:t>
            </a:r>
          </a:p>
          <a:p>
            <a:r>
              <a:rPr lang="en-US" dirty="0" smtClean="0"/>
              <a:t>The longer you wait to have a common environment build process, the harder it is to create one</a:t>
            </a:r>
          </a:p>
        </p:txBody>
      </p:sp>
    </p:spTree>
    <p:extLst>
      <p:ext uri="{BB962C8B-B14F-4D97-AF65-F5344CB8AC3E}">
        <p14:creationId xmlns:p14="http://schemas.microsoft.com/office/powerpoint/2010/main" val="12209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</a:t>
            </a:r>
            <a:r>
              <a:rPr lang="en-US" dirty="0" smtClean="0"/>
              <a:t>Way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source of the truth</a:t>
            </a:r>
          </a:p>
          <a:p>
            <a:pPr lvl="1"/>
            <a:r>
              <a:rPr lang="en-US" dirty="0" smtClean="0"/>
              <a:t>Code, environment and configuration in one place</a:t>
            </a:r>
          </a:p>
          <a:p>
            <a:endParaRPr lang="en-US" dirty="0" smtClean="0"/>
          </a:p>
          <a:p>
            <a:r>
              <a:rPr lang="en-US" dirty="0" smtClean="0"/>
              <a:t>Consistent release process</a:t>
            </a:r>
          </a:p>
          <a:p>
            <a:pPr lvl="1"/>
            <a:r>
              <a:rPr lang="en-US" dirty="0" smtClean="0"/>
              <a:t>Automation is essential (one click)</a:t>
            </a:r>
          </a:p>
          <a:p>
            <a:endParaRPr lang="en-US" dirty="0" smtClean="0"/>
          </a:p>
          <a:p>
            <a:r>
              <a:rPr lang="en-US" dirty="0" smtClean="0"/>
              <a:t>Decreasing cycle times, Faster release cadence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476253"/>
            <a:ext cx="8229600" cy="609399"/>
          </a:xfrm>
        </p:spPr>
        <p:txBody>
          <a:bodyPr>
            <a:normAutofit fontScale="90000"/>
          </a:bodyPr>
          <a:lstStyle/>
          <a:p>
            <a:pPr defTabSz="914325">
              <a:defRPr/>
            </a:pPr>
            <a:r>
              <a:rPr smtClean="0"/>
              <a:t>Richard Campbell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>
          <a:xfrm>
            <a:off x="214315" y="1699686"/>
            <a:ext cx="8715375" cy="4130361"/>
          </a:xfrm>
        </p:spPr>
        <p:txBody>
          <a:bodyPr/>
          <a:lstStyle/>
          <a:p>
            <a:r>
              <a:rPr lang="en-US" sz="2800" dirty="0" smtClean="0"/>
              <a:t>Background</a:t>
            </a:r>
          </a:p>
          <a:p>
            <a:pPr lvl="1"/>
            <a:r>
              <a:rPr lang="en-US" sz="2400" dirty="0" smtClean="0"/>
              <a:t>First laid hands on a microcomputer in 1977, it’s been all downhill from there</a:t>
            </a:r>
          </a:p>
          <a:p>
            <a:pPr lvl="1"/>
            <a:r>
              <a:rPr lang="en-US" sz="2400" dirty="0" smtClean="0"/>
              <a:t>Spent the last fifteen years helping companies scale software on a variety of platforms</a:t>
            </a:r>
          </a:p>
          <a:p>
            <a:r>
              <a:rPr lang="en-US" sz="2800" dirty="0" smtClean="0"/>
              <a:t>Currently</a:t>
            </a:r>
          </a:p>
          <a:p>
            <a:pPr lvl="1"/>
            <a:r>
              <a:rPr lang="en-US" sz="2400" dirty="0" smtClean="0"/>
              <a:t>Post-Startup </a:t>
            </a:r>
            <a:r>
              <a:rPr lang="en-US" sz="2400" smtClean="0"/>
              <a:t>Sale Decompression</a:t>
            </a:r>
            <a:endParaRPr lang="en-US" sz="2400" dirty="0" smtClean="0"/>
          </a:p>
          <a:p>
            <a:pPr lvl="1"/>
            <a:r>
              <a:rPr lang="en-US" sz="2400" dirty="0" smtClean="0"/>
              <a:t>Organizer of </a:t>
            </a:r>
            <a:r>
              <a:rPr lang="en-US" sz="2400" dirty="0" err="1" smtClean="0"/>
              <a:t>DevIntersection</a:t>
            </a:r>
            <a:endParaRPr lang="en-US" sz="2400" dirty="0" smtClean="0"/>
          </a:p>
          <a:p>
            <a:pPr lvl="1"/>
            <a:r>
              <a:rPr lang="en-US" sz="2400" dirty="0" smtClean="0"/>
              <a:t>Rabid Podcaster</a:t>
            </a:r>
          </a:p>
        </p:txBody>
      </p:sp>
    </p:spTree>
    <p:extLst>
      <p:ext uri="{BB962C8B-B14F-4D97-AF65-F5344CB8AC3E}">
        <p14:creationId xmlns:p14="http://schemas.microsoft.com/office/powerpoint/2010/main" val="394394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Second </a:t>
            </a:r>
            <a:r>
              <a:rPr lang="en-US" dirty="0" smtClean="0"/>
              <a:t>Way </a:t>
            </a:r>
            <a:r>
              <a:rPr lang="en-US" dirty="0" smtClean="0"/>
              <a:t>– Feedback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and responding to the needs of all customers (internal and external)</a:t>
            </a:r>
          </a:p>
          <a:p>
            <a:endParaRPr lang="en-US" dirty="0" smtClean="0"/>
          </a:p>
          <a:p>
            <a:r>
              <a:rPr lang="en-US" dirty="0" smtClean="0"/>
              <a:t>Shorten and amplify all feedback loops</a:t>
            </a:r>
          </a:p>
          <a:p>
            <a:endParaRPr lang="en-US" dirty="0" smtClean="0"/>
          </a:p>
          <a:p>
            <a:r>
              <a:rPr lang="en-US" dirty="0" smtClean="0"/>
              <a:t>With feedback comes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Crossteam</a:t>
            </a:r>
            <a:r>
              <a:rPr lang="en-US" dirty="0" smtClean="0"/>
              <a:t>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is embedded in the Ops incident escalation process</a:t>
            </a:r>
          </a:p>
          <a:p>
            <a:endParaRPr lang="en-US" dirty="0" smtClean="0"/>
          </a:p>
          <a:p>
            <a:r>
              <a:rPr lang="en-US" dirty="0" err="1" smtClean="0"/>
              <a:t>Dev</a:t>
            </a:r>
            <a:r>
              <a:rPr lang="en-US" dirty="0" smtClean="0"/>
              <a:t> and Ops collaborate on post-mortems and root cause analysis</a:t>
            </a:r>
          </a:p>
          <a:p>
            <a:endParaRPr lang="en-US" dirty="0" smtClean="0"/>
          </a:p>
          <a:p>
            <a:r>
              <a:rPr lang="en-US" dirty="0" smtClean="0"/>
              <a:t>Monitoring and metrics become essential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vanity metrics</a:t>
            </a:r>
          </a:p>
          <a:p>
            <a:pPr lvl="1"/>
            <a:r>
              <a:rPr lang="en-US" dirty="0" smtClean="0"/>
              <a:t>Giving you numbers that make happy noises</a:t>
            </a:r>
          </a:p>
          <a:p>
            <a:endParaRPr lang="en-US" dirty="0"/>
          </a:p>
          <a:p>
            <a:r>
              <a:rPr lang="en-US" dirty="0" smtClean="0"/>
              <a:t>Real metrics are actionable</a:t>
            </a:r>
          </a:p>
          <a:p>
            <a:pPr lvl="1"/>
            <a:r>
              <a:rPr lang="en-US" dirty="0" smtClean="0"/>
              <a:t>What do you do when it goes up?</a:t>
            </a:r>
          </a:p>
          <a:p>
            <a:pPr lvl="1"/>
            <a:r>
              <a:rPr lang="en-US" dirty="0" smtClean="0"/>
              <a:t>What do you do when it goes down?</a:t>
            </a:r>
          </a:p>
          <a:p>
            <a:endParaRPr lang="en-US" dirty="0"/>
          </a:p>
          <a:p>
            <a:r>
              <a:rPr lang="en-US" dirty="0" smtClean="0"/>
              <a:t>Real metrics reflect business, not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6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Feedback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as much data as possible at the incident</a:t>
            </a:r>
          </a:p>
          <a:p>
            <a:endParaRPr lang="en-US" dirty="0" smtClean="0"/>
          </a:p>
          <a:p>
            <a:r>
              <a:rPr lang="en-US" dirty="0" smtClean="0"/>
              <a:t>Avoid interpretation</a:t>
            </a:r>
          </a:p>
          <a:p>
            <a:endParaRPr lang="en-US" dirty="0" smtClean="0"/>
          </a:p>
          <a:p>
            <a:r>
              <a:rPr lang="en-US" dirty="0" smtClean="0"/>
              <a:t>The issue becomes the data, not the people who gathered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</a:t>
            </a:r>
            <a:r>
              <a:rPr lang="en-US" dirty="0" smtClean="0"/>
              <a:t>Way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Defects and performance issues fixed faster</a:t>
            </a:r>
          </a:p>
          <a:p>
            <a:endParaRPr lang="en-US" dirty="0"/>
          </a:p>
          <a:p>
            <a:r>
              <a:rPr lang="en-US" dirty="0" smtClean="0"/>
              <a:t>Ops and InfoSec user stories appear as part of the application</a:t>
            </a:r>
          </a:p>
          <a:p>
            <a:endParaRPr lang="en-US" dirty="0"/>
          </a:p>
          <a:p>
            <a:r>
              <a:rPr lang="en-US" dirty="0" smtClean="0"/>
              <a:t>Everyone is communicating better</a:t>
            </a:r>
          </a:p>
          <a:p>
            <a:endParaRPr lang="en-US" dirty="0"/>
          </a:p>
          <a:p>
            <a:r>
              <a:rPr lang="en-US" dirty="0" smtClean="0"/>
              <a:t>More work getting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Third </a:t>
            </a:r>
            <a:r>
              <a:rPr lang="en-US" dirty="0" smtClean="0"/>
              <a:t>Way </a:t>
            </a:r>
            <a:r>
              <a:rPr lang="en-US" dirty="0" smtClean="0"/>
              <a:t>– Synergy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process and effective feedback result in agility</a:t>
            </a:r>
          </a:p>
          <a:p>
            <a:endParaRPr lang="en-US" dirty="0"/>
          </a:p>
          <a:p>
            <a:r>
              <a:rPr lang="en-US" dirty="0" smtClean="0"/>
              <a:t>Now use that agility to experiment</a:t>
            </a:r>
          </a:p>
          <a:p>
            <a:endParaRPr lang="en-US" dirty="0"/>
          </a:p>
          <a:p>
            <a:r>
              <a:rPr lang="en-US" dirty="0" smtClean="0"/>
              <a:t>You only learn from failure</a:t>
            </a:r>
          </a:p>
          <a:p>
            <a:pPr lvl="1"/>
            <a:r>
              <a:rPr lang="en-US" dirty="0" smtClean="0"/>
              <a:t>So fail often, but recover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Things Before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 in code, environments and configuration</a:t>
            </a:r>
          </a:p>
          <a:p>
            <a:endParaRPr lang="en-US" dirty="0"/>
          </a:p>
          <a:p>
            <a:r>
              <a:rPr lang="en-US" dirty="0" smtClean="0"/>
              <a:t>ASSERTs to catch misconfigurations and inconsistencies</a:t>
            </a:r>
          </a:p>
          <a:p>
            <a:endParaRPr lang="en-US" dirty="0"/>
          </a:p>
          <a:p>
            <a:r>
              <a:rPr lang="en-US" dirty="0" smtClean="0"/>
              <a:t>Static code analysis, and testing become part of the continuous integration and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Battling Technical Debt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20% of cycles to technical debt reduction</a:t>
            </a:r>
          </a:p>
          <a:p>
            <a:pPr lvl="1"/>
            <a:r>
              <a:rPr lang="en-US" dirty="0" smtClean="0"/>
              <a:t>Before you end up allocating 100%</a:t>
            </a:r>
          </a:p>
          <a:p>
            <a:endParaRPr lang="en-US" dirty="0"/>
          </a:p>
          <a:p>
            <a:r>
              <a:rPr lang="en-US" dirty="0" smtClean="0"/>
              <a:t>Remember they’re still visible stories with measurable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6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Fighting Against One Right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cycling encourages experimentation</a:t>
            </a:r>
          </a:p>
          <a:p>
            <a:pPr lvl="1"/>
            <a:r>
              <a:rPr lang="en-US" dirty="0" smtClean="0"/>
              <a:t>Every feature can be split-tested</a:t>
            </a:r>
          </a:p>
          <a:p>
            <a:pPr lvl="1"/>
            <a:r>
              <a:rPr lang="en-US" dirty="0" smtClean="0"/>
              <a:t>Use Metric Driven Development</a:t>
            </a:r>
          </a:p>
          <a:p>
            <a:pPr lvl="1"/>
            <a:r>
              <a:rPr lang="en-US" dirty="0" smtClean="0"/>
              <a:t>If you can’t tell which test is better, what’s the point?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61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</a:t>
            </a:r>
            <a:r>
              <a:rPr lang="en-US" dirty="0" smtClean="0"/>
              <a:t>Way</a:t>
            </a:r>
            <a:r>
              <a:rPr lang="en-US" dirty="0" smtClean="0"/>
              <a:t>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Ability to anticipate, even define new business needs through visibility in the systems</a:t>
            </a:r>
          </a:p>
          <a:p>
            <a:r>
              <a:rPr lang="en-US" dirty="0" smtClean="0"/>
              <a:t>Ability to test and optimize new business opportunities in the system while managing risk</a:t>
            </a:r>
          </a:p>
          <a:p>
            <a:r>
              <a:rPr lang="en-US" dirty="0" smtClean="0"/>
              <a:t>Joy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Podcasts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gray">
          <a:xfrm>
            <a:off x="5453835" y="1295401"/>
            <a:ext cx="2896034" cy="124452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304" tIns="34304" rIns="34304" bIns="34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just" defTabSz="685848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38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 .NET Developers</a:t>
            </a:r>
          </a:p>
          <a:p>
            <a:pPr algn="just" defTabSz="685848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38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published 2002</a:t>
            </a:r>
          </a:p>
          <a:p>
            <a:pPr algn="just" defTabSz="685848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38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Two shows a week</a:t>
            </a:r>
          </a:p>
          <a:p>
            <a:pPr algn="just" defTabSz="685848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38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860 episodes in the archive</a:t>
            </a:r>
          </a:p>
        </p:txBody>
      </p:sp>
      <p:pic>
        <p:nvPicPr>
          <p:cNvPr id="1026" name="Picture 2" descr="C:\Users\Richard.GUHHOME\Pictures\dnr_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6" y="1295401"/>
            <a:ext cx="4386303" cy="124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ichard.GUHHOME\Pictures\runa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67" y="2848942"/>
            <a:ext cx="4573890" cy="122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ichard.GUHHOME\Pictures\thetabletsh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7" y="4724400"/>
            <a:ext cx="4799520" cy="96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 bwMode="gray">
          <a:xfrm>
            <a:off x="5453835" y="2848942"/>
            <a:ext cx="2896034" cy="122775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304" tIns="34304" rIns="34304" bIns="34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685848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38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 IT Pros</a:t>
            </a:r>
          </a:p>
          <a:p>
            <a:pPr defTabSz="685848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38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published 2007</a:t>
            </a:r>
          </a:p>
          <a:p>
            <a:pPr defTabSz="685848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38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Once a week</a:t>
            </a:r>
          </a:p>
          <a:p>
            <a:pPr defTabSz="685848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38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310 episodes in the archive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5453835" y="4724398"/>
            <a:ext cx="2896034" cy="9684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304" tIns="34304" rIns="34304" bIns="34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685848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38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 Tablet Developers</a:t>
            </a:r>
          </a:p>
          <a:p>
            <a:pPr defTabSz="685848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38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Published 2011</a:t>
            </a:r>
          </a:p>
          <a:p>
            <a:pPr defTabSz="685848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38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Once a week</a:t>
            </a:r>
          </a:p>
          <a:p>
            <a:pPr defTabSz="685848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38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78 episodes so far</a:t>
            </a:r>
          </a:p>
        </p:txBody>
      </p:sp>
    </p:spTree>
    <p:extLst>
      <p:ext uri="{BB962C8B-B14F-4D97-AF65-F5344CB8AC3E}">
        <p14:creationId xmlns:p14="http://schemas.microsoft.com/office/powerpoint/2010/main" val="268716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Essence of </a:t>
            </a:r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Better </a:t>
            </a:r>
            <a:r>
              <a:rPr lang="en-US" dirty="0"/>
              <a:t>Software, Faster</a:t>
            </a:r>
          </a:p>
          <a:p>
            <a:endParaRPr lang="en-US" dirty="0" smtClean="0"/>
          </a:p>
          <a:p>
            <a:r>
              <a:rPr lang="en-US" dirty="0" smtClean="0"/>
              <a:t>Pride in the Software You Build and Operate</a:t>
            </a:r>
          </a:p>
          <a:p>
            <a:endParaRPr lang="en-US" dirty="0"/>
          </a:p>
          <a:p>
            <a:r>
              <a:rPr lang="en-US" dirty="0" smtClean="0"/>
              <a:t>Ability to Identify, Respond and Improve Business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Visible Ops Handbook (Gene Kim)</a:t>
            </a:r>
          </a:p>
          <a:p>
            <a:r>
              <a:rPr lang="en-US" dirty="0" smtClean="0"/>
              <a:t>The Phoenix Project (Gene Kim)</a:t>
            </a:r>
          </a:p>
          <a:p>
            <a:r>
              <a:rPr lang="en-US" dirty="0" smtClean="0"/>
              <a:t>Web Operations (</a:t>
            </a:r>
            <a:r>
              <a:rPr lang="en-US" dirty="0" err="1" smtClean="0"/>
              <a:t>Allspaw</a:t>
            </a:r>
            <a:r>
              <a:rPr lang="en-US" dirty="0" smtClean="0"/>
              <a:t>/Robbins)</a:t>
            </a:r>
          </a:p>
          <a:p>
            <a:r>
              <a:rPr lang="en-US" dirty="0" smtClean="0"/>
              <a:t>Continuous Delivery (Humble/Farley)</a:t>
            </a:r>
          </a:p>
          <a:p>
            <a:r>
              <a:rPr lang="en-US" dirty="0" smtClean="0"/>
              <a:t>Lean Startup (Eric Reis)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Essence of </a:t>
            </a:r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Software, Faster</a:t>
            </a:r>
          </a:p>
          <a:p>
            <a:endParaRPr lang="en-US" dirty="0" smtClean="0"/>
          </a:p>
          <a:p>
            <a:r>
              <a:rPr lang="en-US" dirty="0" smtClean="0"/>
              <a:t>Movement Comes from Open Source</a:t>
            </a:r>
          </a:p>
          <a:p>
            <a:endParaRPr lang="en-US" dirty="0" smtClean="0"/>
          </a:p>
          <a:p>
            <a:r>
              <a:rPr lang="en-US" dirty="0" smtClean="0"/>
              <a:t>When Development and Operations Synergize</a:t>
            </a:r>
          </a:p>
          <a:p>
            <a:endParaRPr lang="en-US" dirty="0"/>
          </a:p>
          <a:p>
            <a:r>
              <a:rPr lang="en-US" dirty="0" smtClean="0"/>
              <a:t>Covers the *entire* Application </a:t>
            </a:r>
            <a:r>
              <a:rPr lang="en-US" dirty="0" err="1" smtClean="0"/>
              <a:t>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Whole Application </a:t>
            </a:r>
            <a:r>
              <a:rPr lang="en-US" dirty="0" err="1" smtClean="0"/>
              <a:t>LifeCycle</a:t>
            </a:r>
            <a:endParaRPr lang="en-US" dirty="0"/>
          </a:p>
        </p:txBody>
      </p:sp>
      <p:sp>
        <p:nvSpPr>
          <p:cNvPr id="4" name="Arc 3"/>
          <p:cNvSpPr/>
          <p:nvPr/>
        </p:nvSpPr>
        <p:spPr>
          <a:xfrm>
            <a:off x="1608992" y="2468611"/>
            <a:ext cx="4836403" cy="2963195"/>
          </a:xfrm>
          <a:prstGeom prst="arc">
            <a:avLst>
              <a:gd name="adj1" fmla="val 11247145"/>
              <a:gd name="adj2" fmla="val 14026942"/>
            </a:avLst>
          </a:prstGeom>
          <a:ln w="76200" cmpd="sng">
            <a:solidFill>
              <a:schemeClr val="accent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63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Arc 4"/>
          <p:cNvSpPr/>
          <p:nvPr/>
        </p:nvSpPr>
        <p:spPr>
          <a:xfrm>
            <a:off x="1621820" y="2468611"/>
            <a:ext cx="4836403" cy="2963195"/>
          </a:xfrm>
          <a:prstGeom prst="arc">
            <a:avLst>
              <a:gd name="adj1" fmla="val 302930"/>
              <a:gd name="adj2" fmla="val 3333885"/>
            </a:avLst>
          </a:prstGeom>
          <a:ln w="76200" cmpd="sng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63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>
            <a:off x="1621821" y="2468611"/>
            <a:ext cx="4836403" cy="2963195"/>
          </a:xfrm>
          <a:prstGeom prst="arc">
            <a:avLst>
              <a:gd name="adj1" fmla="val 5759196"/>
              <a:gd name="adj2" fmla="val 10359530"/>
            </a:avLst>
          </a:prstGeom>
          <a:ln w="76200" cmpd="sng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63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584" y="2378815"/>
            <a:ext cx="915530" cy="6417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63">
              <a:lnSpc>
                <a:spcPct val="90000"/>
              </a:lnSpc>
            </a:pPr>
            <a:r>
              <a:rPr lang="en-US" sz="2800" spc="-7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Light"/>
              </a:rPr>
              <a:t>Define</a:t>
            </a:r>
          </a:p>
          <a:p>
            <a:pPr defTabSz="914363">
              <a:lnSpc>
                <a:spcPct val="90000"/>
              </a:lnSpc>
            </a:pPr>
            <a:r>
              <a:rPr lang="en-US" spc="-7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</a:rPr>
              <a:t>Ideation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584" y="4841731"/>
            <a:ext cx="1508170" cy="8863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63">
              <a:lnSpc>
                <a:spcPct val="90000"/>
              </a:lnSpc>
            </a:pPr>
            <a:r>
              <a:rPr lang="en-US" sz="2800" spc="-7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Light"/>
              </a:rPr>
              <a:t>Develop</a:t>
            </a:r>
          </a:p>
          <a:p>
            <a:pPr defTabSz="914363">
              <a:lnSpc>
                <a:spcPct val="90000"/>
              </a:lnSpc>
            </a:pPr>
            <a:r>
              <a:rPr lang="en-US" spc="-7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</a:rPr>
              <a:t>Idea to working </a:t>
            </a:r>
            <a:br>
              <a:rPr lang="en-US" spc="-7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</a:rPr>
            </a:br>
            <a:r>
              <a:rPr lang="en-US" spc="-7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</a:rPr>
              <a:t>software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9020" y="2378815"/>
            <a:ext cx="1804929" cy="6417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63">
              <a:lnSpc>
                <a:spcPct val="90000"/>
              </a:lnSpc>
            </a:pPr>
            <a:r>
              <a:rPr lang="en-US" sz="2800" spc="-7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Light"/>
              </a:rPr>
              <a:t>Measure</a:t>
            </a:r>
          </a:p>
          <a:p>
            <a:pPr defTabSz="914363">
              <a:lnSpc>
                <a:spcPct val="90000"/>
              </a:lnSpc>
            </a:pPr>
            <a:r>
              <a:rPr lang="en-US" spc="-7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</a:rPr>
              <a:t>Actionable learning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9019" y="4841731"/>
            <a:ext cx="2956940" cy="8910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63">
              <a:lnSpc>
                <a:spcPct val="90000"/>
              </a:lnSpc>
            </a:pPr>
            <a:r>
              <a:rPr lang="en-US" sz="2800" spc="-7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Light"/>
              </a:rPr>
              <a:t>Operate</a:t>
            </a:r>
          </a:p>
          <a:p>
            <a:pPr defTabSz="914363">
              <a:lnSpc>
                <a:spcPct val="90000"/>
              </a:lnSpc>
            </a:pPr>
            <a:r>
              <a:rPr lang="en-US" spc="-7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</a:rPr>
              <a:t>Working software in production</a:t>
            </a:r>
          </a:p>
          <a:p>
            <a:pPr defTabSz="914363">
              <a:lnSpc>
                <a:spcPct val="90000"/>
              </a:lnSpc>
            </a:pPr>
            <a:r>
              <a:rPr lang="en-US" spc="-7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</a:rPr>
              <a:t>Value realization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9501" y="3789860"/>
            <a:ext cx="769441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363">
              <a:lnSpc>
                <a:spcPct val="90000"/>
              </a:lnSpc>
            </a:pPr>
            <a:r>
              <a:rPr lang="en-US" spc="-7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</a:rPr>
              <a:t>Monitor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19803" y="3789860"/>
            <a:ext cx="1020171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363">
              <a:lnSpc>
                <a:spcPct val="90000"/>
              </a:lnSpc>
            </a:pPr>
            <a:r>
              <a:rPr lang="en-US" spc="-7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</a:rPr>
              <a:t>Implement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14884" y="2160746"/>
            <a:ext cx="1270036" cy="936421"/>
            <a:chOff x="4464372" y="1975463"/>
            <a:chExt cx="1385494" cy="936421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464372" y="1975463"/>
              <a:ext cx="1385494" cy="936421"/>
            </a:xfrm>
            <a:prstGeom prst="rect">
              <a:avLst/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502859" y="2026767"/>
              <a:ext cx="1295694" cy="243726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Product backlog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502859" y="2321804"/>
              <a:ext cx="1295694" cy="243726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502859" y="2616841"/>
              <a:ext cx="1295694" cy="243726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05320" y="4970009"/>
            <a:ext cx="1271016" cy="936421"/>
            <a:chOff x="5683094" y="4938658"/>
            <a:chExt cx="1385494" cy="936421"/>
          </a:xfrm>
        </p:grpSpPr>
        <p:sp>
          <p:nvSpPr>
            <p:cNvPr id="19" name="Rectangle 18"/>
            <p:cNvSpPr/>
            <p:nvPr/>
          </p:nvSpPr>
          <p:spPr bwMode="auto">
            <a:xfrm>
              <a:off x="5683094" y="4938658"/>
              <a:ext cx="1385494" cy="936421"/>
            </a:xfrm>
            <a:prstGeom prst="rect">
              <a:avLst/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734410" y="4989962"/>
              <a:ext cx="1295694" cy="243726"/>
            </a:xfrm>
            <a:prstGeom prst="rect">
              <a:avLst/>
            </a:prstGeom>
            <a:solidFill>
              <a:srgbClr val="7FBA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OPS backlog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734410" y="5284999"/>
              <a:ext cx="1295694" cy="243726"/>
            </a:xfrm>
            <a:prstGeom prst="rect">
              <a:avLst/>
            </a:prstGeom>
            <a:solidFill>
              <a:srgbClr val="7FBA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734410" y="5580036"/>
              <a:ext cx="1295694" cy="243726"/>
            </a:xfrm>
            <a:prstGeom prst="rect">
              <a:avLst/>
            </a:prstGeom>
            <a:solidFill>
              <a:srgbClr val="7FBA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840542" y="5560081"/>
            <a:ext cx="1050959" cy="3354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63">
              <a:lnSpc>
                <a:spcPct val="90000"/>
              </a:lnSpc>
            </a:pPr>
            <a:r>
              <a:rPr lang="en-US" sz="1200" spc="-7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</a:rPr>
              <a:t>Working software</a:t>
            </a:r>
            <a:br>
              <a:rPr lang="en-US" sz="1200" spc="-7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</a:rPr>
            </a:br>
            <a:r>
              <a:rPr lang="en-US" sz="1200" spc="-7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</a:rPr>
              <a:t>shared artifacts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68192" y="2250540"/>
            <a:ext cx="82500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63">
              <a:lnSpc>
                <a:spcPct val="90000"/>
              </a:lnSpc>
            </a:pPr>
            <a:r>
              <a:rPr lang="en-US" sz="1200" spc="-7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</a:rPr>
              <a:t>Requirements</a:t>
            </a:r>
          </a:p>
        </p:txBody>
      </p:sp>
      <p:sp>
        <p:nvSpPr>
          <p:cNvPr id="25" name="Arc 24"/>
          <p:cNvSpPr/>
          <p:nvPr/>
        </p:nvSpPr>
        <p:spPr>
          <a:xfrm>
            <a:off x="4816154" y="3097167"/>
            <a:ext cx="1645920" cy="1645920"/>
          </a:xfrm>
          <a:prstGeom prst="arc">
            <a:avLst>
              <a:gd name="adj1" fmla="val 14972488"/>
              <a:gd name="adj2" fmla="val 90671"/>
            </a:avLst>
          </a:prstGeom>
          <a:ln w="76200" cmpd="sng">
            <a:solidFill>
              <a:srgbClr val="7FBA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63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4816154" y="3097167"/>
            <a:ext cx="1645920" cy="1645920"/>
          </a:xfrm>
          <a:prstGeom prst="arc">
            <a:avLst>
              <a:gd name="adj1" fmla="val 215894"/>
              <a:gd name="adj2" fmla="val 14830710"/>
            </a:avLst>
          </a:prstGeom>
          <a:ln w="76200" cmpd="sng">
            <a:solidFill>
              <a:srgbClr val="7FBA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63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>
            <a:off x="1621820" y="2468611"/>
            <a:ext cx="4836403" cy="2963195"/>
          </a:xfrm>
          <a:prstGeom prst="arc">
            <a:avLst>
              <a:gd name="adj1" fmla="val 18199292"/>
              <a:gd name="adj2" fmla="val 20962631"/>
            </a:avLst>
          </a:prstGeom>
          <a:ln w="76200" cmpd="sng">
            <a:solidFill>
              <a:srgbClr val="7FBA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63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1608991" y="3097167"/>
            <a:ext cx="1645920" cy="1645920"/>
          </a:xfrm>
          <a:prstGeom prst="arc">
            <a:avLst>
              <a:gd name="adj1" fmla="val 4238194"/>
              <a:gd name="adj2" fmla="val 9534788"/>
            </a:avLst>
          </a:prstGeom>
          <a:ln w="76200" cmpd="sng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63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Arc 28"/>
          <p:cNvSpPr/>
          <p:nvPr/>
        </p:nvSpPr>
        <p:spPr>
          <a:xfrm>
            <a:off x="1608991" y="3097167"/>
            <a:ext cx="1645920" cy="1645920"/>
          </a:xfrm>
          <a:prstGeom prst="arc">
            <a:avLst>
              <a:gd name="adj1" fmla="val 9680435"/>
              <a:gd name="adj2" fmla="val 4041373"/>
            </a:avLst>
          </a:prstGeom>
          <a:ln w="76200" cmpd="sng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63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Arc 29"/>
          <p:cNvSpPr/>
          <p:nvPr/>
        </p:nvSpPr>
        <p:spPr>
          <a:xfrm>
            <a:off x="1608990" y="2468611"/>
            <a:ext cx="4836403" cy="2963195"/>
          </a:xfrm>
          <a:prstGeom prst="arc">
            <a:avLst>
              <a:gd name="adj1" fmla="val 16317996"/>
              <a:gd name="adj2" fmla="val 18100941"/>
            </a:avLst>
          </a:prstGeom>
          <a:ln w="762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63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1" name="Picture 30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3466373" y="3377996"/>
            <a:ext cx="1192829" cy="1060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0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Whole Application </a:t>
            </a:r>
            <a:r>
              <a:rPr lang="en-US" dirty="0" err="1" smtClean="0"/>
              <a:t>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977231"/>
            <a:ext cx="4705350" cy="3771900"/>
          </a:xfrm>
        </p:spPr>
      </p:pic>
    </p:spTree>
    <p:extLst>
      <p:ext uri="{BB962C8B-B14F-4D97-AF65-F5344CB8AC3E}">
        <p14:creationId xmlns:p14="http://schemas.microsoft.com/office/powerpoint/2010/main" val="35106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Whole Application </a:t>
            </a:r>
            <a:r>
              <a:rPr lang="en-US" dirty="0" err="1"/>
              <a:t>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8059681" cy="4017169"/>
          </a:xfrm>
        </p:spPr>
      </p:pic>
    </p:spTree>
    <p:extLst>
      <p:ext uri="{BB962C8B-B14F-4D97-AF65-F5344CB8AC3E}">
        <p14:creationId xmlns:p14="http://schemas.microsoft.com/office/powerpoint/2010/main" val="17160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Whole Application </a:t>
            </a:r>
            <a:r>
              <a:rPr lang="en-US" dirty="0" err="1"/>
              <a:t>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95400"/>
            <a:ext cx="5105400" cy="5105400"/>
          </a:xfrm>
        </p:spPr>
      </p:pic>
    </p:spTree>
    <p:extLst>
      <p:ext uri="{BB962C8B-B14F-4D97-AF65-F5344CB8AC3E}">
        <p14:creationId xmlns:p14="http://schemas.microsoft.com/office/powerpoint/2010/main" val="5135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Whole Application </a:t>
            </a:r>
            <a:r>
              <a:rPr lang="en-US" dirty="0" err="1"/>
              <a:t>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71600"/>
            <a:ext cx="5907779" cy="5232604"/>
          </a:xfrm>
        </p:spPr>
      </p:pic>
    </p:spTree>
    <p:extLst>
      <p:ext uri="{BB962C8B-B14F-4D97-AF65-F5344CB8AC3E}">
        <p14:creationId xmlns:p14="http://schemas.microsoft.com/office/powerpoint/2010/main" val="268242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817</Words>
  <Application>Microsoft Office PowerPoint</Application>
  <PresentationFormat>On-screen Show (4:3)</PresentationFormat>
  <Paragraphs>188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People, Process &amp; Tools –  The Essence of DevOps</vt:lpstr>
      <vt:lpstr>Richard Campbell</vt:lpstr>
      <vt:lpstr>Podcasts</vt:lpstr>
      <vt:lpstr>The Essence of DevOps</vt:lpstr>
      <vt:lpstr>The Whole Application LifeCycle</vt:lpstr>
      <vt:lpstr>The Whole Application LifeCycle</vt:lpstr>
      <vt:lpstr>The Whole Application LifeCycle</vt:lpstr>
      <vt:lpstr>The Whole Application LifeCycle</vt:lpstr>
      <vt:lpstr>The Whole Application LifeCycle</vt:lpstr>
      <vt:lpstr>The Whole Application LifeCycle</vt:lpstr>
      <vt:lpstr>Success = Quality</vt:lpstr>
      <vt:lpstr>Why DevOps Now?</vt:lpstr>
      <vt:lpstr>The Essence of DevOps</vt:lpstr>
      <vt:lpstr>You Don’t Choose Chaos Monkey, Chaos Monkey Chooses You!</vt:lpstr>
      <vt:lpstr>The Essence of DevOps</vt:lpstr>
      <vt:lpstr>The First Way – Systems Thinking</vt:lpstr>
      <vt:lpstr>Defining Work and Make It Visible</vt:lpstr>
      <vt:lpstr>One Step Environment Creation</vt:lpstr>
      <vt:lpstr>The First Way Goals</vt:lpstr>
      <vt:lpstr>The Second Way – Feedback Loops</vt:lpstr>
      <vt:lpstr>Crossteam Connections</vt:lpstr>
      <vt:lpstr>A Word about Metrics</vt:lpstr>
      <vt:lpstr>Automating Feedback Loops</vt:lpstr>
      <vt:lpstr>Second Way Goals</vt:lpstr>
      <vt:lpstr>The Third Way – Synergy</vt:lpstr>
      <vt:lpstr>Break Things Before Production</vt:lpstr>
      <vt:lpstr>Battling Technical Debt</vt:lpstr>
      <vt:lpstr>Fighting Against One Right Way</vt:lpstr>
      <vt:lpstr>Third Way Goals</vt:lpstr>
      <vt:lpstr>The Essence of DevOps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People, Process &amp; Tools –  The Essence of DevOps</dc:title>
  <dc:creator>Richard Campbell</dc:creator>
  <cp:lastModifiedBy>Richard Campbell</cp:lastModifiedBy>
  <cp:revision>25</cp:revision>
  <dcterms:created xsi:type="dcterms:W3CDTF">2006-08-16T00:00:00Z</dcterms:created>
  <dcterms:modified xsi:type="dcterms:W3CDTF">2013-05-03T00:21:08Z</dcterms:modified>
</cp:coreProperties>
</file>