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5"/>
  </p:sldMasterIdLst>
  <p:notesMasterIdLst>
    <p:notesMasterId r:id="rId23"/>
  </p:notesMasterIdLst>
  <p:handoutMasterIdLst>
    <p:handoutMasterId r:id="rId24"/>
  </p:handoutMasterIdLst>
  <p:sldIdLst>
    <p:sldId id="285" r:id="rId6"/>
    <p:sldId id="286" r:id="rId7"/>
    <p:sldId id="287" r:id="rId8"/>
    <p:sldId id="288" r:id="rId9"/>
    <p:sldId id="289" r:id="rId10"/>
    <p:sldId id="290" r:id="rId11"/>
    <p:sldId id="291" r:id="rId12"/>
    <p:sldId id="292" r:id="rId13"/>
    <p:sldId id="293" r:id="rId14"/>
    <p:sldId id="294" r:id="rId15"/>
    <p:sldId id="299" r:id="rId16"/>
    <p:sldId id="301" r:id="rId17"/>
    <p:sldId id="302" r:id="rId18"/>
    <p:sldId id="300" r:id="rId19"/>
    <p:sldId id="296" r:id="rId20"/>
    <p:sldId id="297" r:id="rId21"/>
    <p:sldId id="298"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8">
          <p15:clr>
            <a:srgbClr val="A4A3A4"/>
          </p15:clr>
        </p15:guide>
        <p15:guide id="2" orient="horz" pos="4051">
          <p15:clr>
            <a:srgbClr val="A4A3A4"/>
          </p15:clr>
        </p15:guide>
        <p15:guide id="3" pos="29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Elise R. Cornille" initials="ERC"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02266"/>
    <a:srgbClr val="408FCD"/>
    <a:srgbClr val="224433"/>
    <a:srgbClr val="66AA44"/>
    <a:srgbClr val="337722"/>
    <a:srgbClr val="551155"/>
    <a:srgbClr val="00554D"/>
    <a:srgbClr val="EC344E"/>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8" autoAdjust="0"/>
    <p:restoredTop sz="96980" autoAdjust="0"/>
  </p:normalViewPr>
  <p:slideViewPr>
    <p:cSldViewPr snapToGrid="0" showGuides="1">
      <p:cViewPr varScale="1">
        <p:scale>
          <a:sx n="67" d="100"/>
          <a:sy n="67" d="100"/>
        </p:scale>
        <p:origin x="1668" y="60"/>
      </p:cViewPr>
      <p:guideLst>
        <p:guide orient="horz" pos="878"/>
        <p:guide orient="horz" pos="4051"/>
        <p:guide pos="290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10/10/2016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10/10/2016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886068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186757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317092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9415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w="9525"/>
        </p:spPr>
        <p:txBody>
          <a:bodyPr/>
          <a:lstStyle/>
          <a:p>
            <a:r>
              <a:rPr lang="en-US" dirty="0" smtClean="0"/>
              <a:t>The MTA Certification Program provides a consistent structure (criteria and expectations) across all workforces within the Accenture organization for career advancement as a Technology Architect as well as recognizing Technology Architects both internally and externally (market relevance).</a:t>
            </a:r>
          </a:p>
          <a:p>
            <a:r>
              <a:rPr lang="en-US" dirty="0" smtClean="0"/>
              <a:t>- Support career progression (criteria, recognition, sponsorship) for those focusing on technology architecture (within and outside of AS&amp;T and Architecture Innovation)</a:t>
            </a:r>
          </a:p>
          <a:p>
            <a:r>
              <a:rPr lang="en-US" dirty="0" smtClean="0"/>
              <a:t>- Establishing technology architecture as a profession within Accenture</a:t>
            </a:r>
          </a:p>
          <a:p>
            <a:r>
              <a:rPr lang="en-US" dirty="0" smtClean="0"/>
              <a:t>- Keep More (recognized career choice, with advancement to SE); Hire More (improve external image and recruiting effectiveness); Grow More (improve supply situation)</a:t>
            </a:r>
          </a:p>
          <a:p>
            <a:r>
              <a:rPr lang="en-US" dirty="0" smtClean="0"/>
              <a:t>- Recognition and valuing of “Master Technology Architects” by Accenture and our clients</a:t>
            </a:r>
          </a:p>
          <a:p>
            <a:r>
              <a:rPr lang="en-US" dirty="0" smtClean="0"/>
              <a:t>- External recognition by analysts and media</a:t>
            </a:r>
          </a:p>
          <a:p>
            <a:r>
              <a:rPr lang="en-US" dirty="0" smtClean="0"/>
              <a:t>- Enable a network of across Accenture, responsible for the definition and delivery of architecture and advancing Accenture’s overall technology architecture capabilities</a:t>
            </a:r>
          </a:p>
          <a:p>
            <a:r>
              <a:rPr lang="en-US" dirty="0" smtClean="0"/>
              <a:t>-</a:t>
            </a:r>
            <a:r>
              <a:rPr lang="en-US" baseline="0" dirty="0" smtClean="0"/>
              <a:t> </a:t>
            </a:r>
            <a:r>
              <a:rPr lang="en-US" dirty="0" smtClean="0"/>
              <a:t>Career guidance, opportunities and networking, enhancing career progression</a:t>
            </a:r>
          </a:p>
          <a:p>
            <a:r>
              <a:rPr lang="en-US" dirty="0" smtClean="0"/>
              <a:t>- Institutionalize “Master Technology Architect” in Accenture’s business</a:t>
            </a:r>
          </a:p>
        </p:txBody>
      </p:sp>
    </p:spTree>
    <p:extLst>
      <p:ext uri="{BB962C8B-B14F-4D97-AF65-F5344CB8AC3E}">
        <p14:creationId xmlns:p14="http://schemas.microsoft.com/office/powerpoint/2010/main" val="424385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118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extLst>
      <p:ext uri="{BB962C8B-B14F-4D97-AF65-F5344CB8AC3E}">
        <p14:creationId xmlns:p14="http://schemas.microsoft.com/office/powerpoint/2010/main" val="119664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r>
              <a:rPr lang="en-US" sz="1100" b="1" dirty="0" smtClean="0"/>
              <a:t>NOTE:</a:t>
            </a:r>
            <a:r>
              <a:rPr lang="en-US" sz="1100" dirty="0" smtClean="0"/>
              <a:t> this process flow is high-level to provide a general overview - it does not represent specifics and details pertaining to different certification levels or comprehensive activities performed within and outside of the learning management system (</a:t>
            </a:r>
            <a:r>
              <a:rPr lang="en-US" sz="1100" dirty="0" err="1" smtClean="0"/>
              <a:t>myCertification</a:t>
            </a:r>
            <a:r>
              <a:rPr lang="en-US" sz="1100" dirty="0" smtClean="0"/>
              <a:t>).  </a:t>
            </a:r>
            <a:r>
              <a:rPr lang="en-US" sz="1100" b="1" dirty="0" smtClean="0"/>
              <a:t>Sponsors Required:</a:t>
            </a:r>
            <a:r>
              <a:rPr lang="en-US" sz="1100" dirty="0" smtClean="0"/>
              <a:t> 1 for TA/STA, 2 for MTA.  </a:t>
            </a:r>
            <a:r>
              <a:rPr lang="en-US" sz="1100" b="1" dirty="0" smtClean="0"/>
              <a:t>Tenure Requirements:</a:t>
            </a:r>
            <a:r>
              <a:rPr lang="en-US" sz="1100" dirty="0" smtClean="0"/>
              <a:t> 6 months for TA; 12 months for STA / MTA.</a:t>
            </a:r>
            <a:r>
              <a:rPr lang="en-US" sz="1100" baseline="0" dirty="0" smtClean="0"/>
              <a:t>  </a:t>
            </a:r>
            <a:r>
              <a:rPr lang="en-US" sz="1100" b="1" dirty="0" smtClean="0"/>
              <a:t>Progression:</a:t>
            </a:r>
            <a:r>
              <a:rPr lang="en-US" sz="1100" dirty="0" smtClean="0"/>
              <a:t> from TA to STA to MTA, which means TA certification is recommended prior to STA and STA is recommended prior to the MTA certification level – tracked via </a:t>
            </a:r>
            <a:r>
              <a:rPr lang="en-US" sz="1100" dirty="0" err="1" smtClean="0"/>
              <a:t>myCertification</a:t>
            </a:r>
            <a:r>
              <a:rPr lang="en-US" sz="1100" dirty="0" smtClean="0"/>
              <a:t>.</a:t>
            </a:r>
            <a:r>
              <a:rPr lang="en-US" sz="1100" baseline="0" dirty="0" smtClean="0"/>
              <a:t>  </a:t>
            </a:r>
            <a:r>
              <a:rPr lang="en-US" sz="1100" b="1" dirty="0" smtClean="0"/>
              <a:t>Registration Requirement (if not already certified):</a:t>
            </a:r>
            <a:r>
              <a:rPr lang="en-US" sz="1100" dirty="0" smtClean="0"/>
              <a:t> registration is required for all with the Technology Architecture capability and related curriculum: Technology Architect (TA) for cross-workforce equivalent Consultants and Managers; Senior Technology Architect (STA) for cross-workforce equivalent Senior Managers and Senior Executives.</a:t>
            </a:r>
            <a:r>
              <a:rPr lang="en-US" sz="1100" baseline="0" dirty="0" smtClean="0"/>
              <a:t>  </a:t>
            </a:r>
            <a:r>
              <a:rPr lang="en-US" sz="1100" b="1" dirty="0" smtClean="0"/>
              <a:t>Online </a:t>
            </a:r>
            <a:r>
              <a:rPr lang="en-US" sz="1100" b="1" dirty="0" err="1" smtClean="0"/>
              <a:t>ReL</a:t>
            </a:r>
            <a:r>
              <a:rPr lang="en-US" sz="1100" b="1" dirty="0" smtClean="0"/>
              <a:t> courses required:</a:t>
            </a:r>
            <a:r>
              <a:rPr lang="en-US" sz="1100" dirty="0" smtClean="0"/>
              <a:t> “MTA - 2010 - What is Technology Architecture?”; “MTA - 2020 - The Role of a Technology Architect”; “MTA - 2030 - Technology Architecture Concerns and Principles”.  </a:t>
            </a:r>
            <a:r>
              <a:rPr lang="en-US" sz="1100" b="1" dirty="0" smtClean="0"/>
              <a:t>Technology Architecture School (TAS) required for TA certification</a:t>
            </a:r>
            <a:r>
              <a:rPr lang="en-US" sz="1100" dirty="0" smtClean="0"/>
              <a:t> (</a:t>
            </a:r>
            <a:r>
              <a:rPr lang="en-US" sz="1100" i="1" dirty="0" smtClean="0"/>
              <a:t>with the exception of SMs and SEs</a:t>
            </a:r>
            <a:r>
              <a:rPr lang="en-US" sz="1100" dirty="0" smtClean="0"/>
              <a:t>): Central Course Code Z80016 (Tuition $1,250) - OR - Local Course Code Z84949 (zero tuition).  </a:t>
            </a:r>
            <a:r>
              <a:rPr lang="en-US" sz="1100" b="1" dirty="0" smtClean="0"/>
              <a:t>Advanced Technology Architecture School (ATAS) required for MTA certification:</a:t>
            </a:r>
            <a:r>
              <a:rPr lang="en-US" sz="1100" dirty="0" smtClean="0"/>
              <a:t> Central Course Code Z58637 (Tuition $1,550) - OR - Local Course Code Z84953 (zero tuition).	</a:t>
            </a:r>
          </a:p>
          <a:p>
            <a:endParaRPr lang="en-US" sz="1100" dirty="0" smtClean="0"/>
          </a:p>
        </p:txBody>
      </p:sp>
    </p:spTree>
    <p:extLst>
      <p:ext uri="{BB962C8B-B14F-4D97-AF65-F5344CB8AC3E}">
        <p14:creationId xmlns:p14="http://schemas.microsoft.com/office/powerpoint/2010/main" val="176849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r>
              <a:rPr lang="en-US" sz="1100" b="1" dirty="0" smtClean="0"/>
              <a:t>NOTE:</a:t>
            </a:r>
            <a:r>
              <a:rPr lang="en-US" sz="1100" dirty="0" smtClean="0"/>
              <a:t> this process flow is high-level to provide a general overview - it does not represent specifics and details pertaining to different certification levels or comprehensive activities performed within and outside of the learning management system (</a:t>
            </a:r>
            <a:r>
              <a:rPr lang="en-US" sz="1100" dirty="0" err="1" smtClean="0"/>
              <a:t>myCertification</a:t>
            </a:r>
            <a:r>
              <a:rPr lang="en-US" sz="1100" dirty="0" smtClean="0"/>
              <a:t>).  </a:t>
            </a:r>
            <a:r>
              <a:rPr lang="en-US" sz="1100" b="1" dirty="0" smtClean="0"/>
              <a:t>Sponsors Required:</a:t>
            </a:r>
            <a:r>
              <a:rPr lang="en-US" sz="1100" dirty="0" smtClean="0"/>
              <a:t> 1 for TA/STA, 2 for MTA.  </a:t>
            </a:r>
            <a:r>
              <a:rPr lang="en-US" sz="1100" b="1" dirty="0" smtClean="0"/>
              <a:t>Tenure Requirements:</a:t>
            </a:r>
            <a:r>
              <a:rPr lang="en-US" sz="1100" dirty="0" smtClean="0"/>
              <a:t> 6 months for TA; 12 months for STA / MTA.</a:t>
            </a:r>
            <a:r>
              <a:rPr lang="en-US" sz="1100" baseline="0" dirty="0" smtClean="0"/>
              <a:t>  </a:t>
            </a:r>
            <a:r>
              <a:rPr lang="en-US" sz="1100" b="1" dirty="0" smtClean="0"/>
              <a:t>Progression:</a:t>
            </a:r>
            <a:r>
              <a:rPr lang="en-US" sz="1100" dirty="0" smtClean="0"/>
              <a:t> from TA to STA to MTA, which means TA certification is recommended prior to STA and STA is recommended prior to the MTA certification level – tracked via </a:t>
            </a:r>
            <a:r>
              <a:rPr lang="en-US" sz="1100" dirty="0" err="1" smtClean="0"/>
              <a:t>myCertification</a:t>
            </a:r>
            <a:r>
              <a:rPr lang="en-US" sz="1100" dirty="0" smtClean="0"/>
              <a:t>.</a:t>
            </a:r>
            <a:r>
              <a:rPr lang="en-US" sz="1100" baseline="0" dirty="0" smtClean="0"/>
              <a:t>  </a:t>
            </a:r>
            <a:r>
              <a:rPr lang="en-US" sz="1100" b="1" dirty="0" smtClean="0"/>
              <a:t>Registration Requirement (if not already certified):</a:t>
            </a:r>
            <a:r>
              <a:rPr lang="en-US" sz="1100" dirty="0" smtClean="0"/>
              <a:t> registration is required for all with the Technology Architecture capability and related curriculum: Technology Architect (TA) for cross-workforce equivalent Consultants and Managers; Senior Technology Architect (STA) for cross-workforce equivalent Senior Managers and Senior Executives.</a:t>
            </a:r>
            <a:r>
              <a:rPr lang="en-US" sz="1100" baseline="0" dirty="0" smtClean="0"/>
              <a:t>  </a:t>
            </a:r>
            <a:r>
              <a:rPr lang="en-US" sz="1100" b="1" dirty="0" smtClean="0"/>
              <a:t>Online </a:t>
            </a:r>
            <a:r>
              <a:rPr lang="en-US" sz="1100" b="1" dirty="0" err="1" smtClean="0"/>
              <a:t>ReL</a:t>
            </a:r>
            <a:r>
              <a:rPr lang="en-US" sz="1100" b="1" dirty="0" smtClean="0"/>
              <a:t> courses required:</a:t>
            </a:r>
            <a:r>
              <a:rPr lang="en-US" sz="1100" dirty="0" smtClean="0"/>
              <a:t> “MTA - 2010 - What is Technology Architecture?”; “MTA - 2020 - The Role of a Technology Architect”; “MTA - 2030 - Technology Architecture Concerns and Principles”.  </a:t>
            </a:r>
            <a:r>
              <a:rPr lang="en-US" sz="1100" b="1" dirty="0" smtClean="0"/>
              <a:t>Technology Architecture School (TAS) required for TA certification</a:t>
            </a:r>
            <a:r>
              <a:rPr lang="en-US" sz="1100" dirty="0" smtClean="0"/>
              <a:t> (</a:t>
            </a:r>
            <a:r>
              <a:rPr lang="en-US" sz="1100" i="1" dirty="0" smtClean="0"/>
              <a:t>with the exception of SMs and SEs</a:t>
            </a:r>
            <a:r>
              <a:rPr lang="en-US" sz="1100" dirty="0" smtClean="0"/>
              <a:t>): Central Course Code Z80016 (Tuition $1,250) - OR - Local Course Code Z84949 (zero tuition).  </a:t>
            </a:r>
            <a:r>
              <a:rPr lang="en-US" sz="1100" b="1" dirty="0" smtClean="0"/>
              <a:t>Advanced Technology Architecture School (ATAS) required for MTA certification:</a:t>
            </a:r>
            <a:r>
              <a:rPr lang="en-US" sz="1100" dirty="0" smtClean="0"/>
              <a:t> Central Course Code Z58637 (Tuition $1,550) - OR - Local Course Code Z84953 (zero tuition).	</a:t>
            </a:r>
          </a:p>
          <a:p>
            <a:endParaRPr lang="en-US" sz="1100" dirty="0" smtClean="0"/>
          </a:p>
        </p:txBody>
      </p:sp>
    </p:spTree>
    <p:extLst>
      <p:ext uri="{BB962C8B-B14F-4D97-AF65-F5344CB8AC3E}">
        <p14:creationId xmlns:p14="http://schemas.microsoft.com/office/powerpoint/2010/main" val="178354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r>
              <a:rPr lang="en-US" sz="1100" b="1" dirty="0" smtClean="0"/>
              <a:t>NOTE:</a:t>
            </a:r>
            <a:r>
              <a:rPr lang="en-US" sz="1100" dirty="0" smtClean="0"/>
              <a:t> this process flow is high-level to provide a general overview - it does not represent specifics and details pertaining to different certification levels or comprehensive activities performed within and outside of the learning management system (</a:t>
            </a:r>
            <a:r>
              <a:rPr lang="en-US" sz="1100" dirty="0" err="1" smtClean="0"/>
              <a:t>myCertification</a:t>
            </a:r>
            <a:r>
              <a:rPr lang="en-US" sz="1100" dirty="0" smtClean="0"/>
              <a:t>).  </a:t>
            </a:r>
            <a:r>
              <a:rPr lang="en-US" sz="1100" b="1" dirty="0" smtClean="0"/>
              <a:t>Sponsors Required:</a:t>
            </a:r>
            <a:r>
              <a:rPr lang="en-US" sz="1100" dirty="0" smtClean="0"/>
              <a:t> 1 for TA/STA, 2 for MTA.  </a:t>
            </a:r>
            <a:r>
              <a:rPr lang="en-US" sz="1100" b="1" dirty="0" smtClean="0"/>
              <a:t>Tenure Requirements:</a:t>
            </a:r>
            <a:r>
              <a:rPr lang="en-US" sz="1100" dirty="0" smtClean="0"/>
              <a:t> 6 months for TA; 12 months for STA / MTA.</a:t>
            </a:r>
            <a:r>
              <a:rPr lang="en-US" sz="1100" baseline="0" dirty="0" smtClean="0"/>
              <a:t>  </a:t>
            </a:r>
            <a:r>
              <a:rPr lang="en-US" sz="1100" b="1" dirty="0" smtClean="0"/>
              <a:t>Progression:</a:t>
            </a:r>
            <a:r>
              <a:rPr lang="en-US" sz="1100" dirty="0" smtClean="0"/>
              <a:t> from TA to STA to MTA, which means TA certification is recommended prior to STA and STA is recommended prior to the MTA certification level – tracked via </a:t>
            </a:r>
            <a:r>
              <a:rPr lang="en-US" sz="1100" dirty="0" err="1" smtClean="0"/>
              <a:t>myCertification</a:t>
            </a:r>
            <a:r>
              <a:rPr lang="en-US" sz="1100" dirty="0" smtClean="0"/>
              <a:t>.</a:t>
            </a:r>
            <a:r>
              <a:rPr lang="en-US" sz="1100" baseline="0" dirty="0" smtClean="0"/>
              <a:t>  </a:t>
            </a:r>
            <a:r>
              <a:rPr lang="en-US" sz="1100" b="1" dirty="0" smtClean="0"/>
              <a:t>Registration Requirement (if not already certified):</a:t>
            </a:r>
            <a:r>
              <a:rPr lang="en-US" sz="1100" dirty="0" smtClean="0"/>
              <a:t> registration is required for all with the Technology Architecture capability and related curriculum: Technology Architect (TA) for cross-workforce equivalent Consultants and Managers; Senior Technology Architect (STA) for cross-workforce equivalent Senior Managers and Senior Executives.</a:t>
            </a:r>
            <a:r>
              <a:rPr lang="en-US" sz="1100" baseline="0" dirty="0" smtClean="0"/>
              <a:t>  </a:t>
            </a:r>
            <a:r>
              <a:rPr lang="en-US" sz="1100" b="1" dirty="0" smtClean="0"/>
              <a:t>Online </a:t>
            </a:r>
            <a:r>
              <a:rPr lang="en-US" sz="1100" b="1" dirty="0" err="1" smtClean="0"/>
              <a:t>ReL</a:t>
            </a:r>
            <a:r>
              <a:rPr lang="en-US" sz="1100" b="1" dirty="0" smtClean="0"/>
              <a:t> courses required:</a:t>
            </a:r>
            <a:r>
              <a:rPr lang="en-US" sz="1100" dirty="0" smtClean="0"/>
              <a:t> “MTA - 2010 - What is Technology Architecture?”; “MTA - 2020 - The Role of a Technology Architect”; “MTA - 2030 - Technology Architecture Concerns and Principles”.  </a:t>
            </a:r>
            <a:r>
              <a:rPr lang="en-US" sz="1100" b="1" dirty="0" smtClean="0"/>
              <a:t>Technology Architecture School (TAS) required for TA certification</a:t>
            </a:r>
            <a:r>
              <a:rPr lang="en-US" sz="1100" dirty="0" smtClean="0"/>
              <a:t> (</a:t>
            </a:r>
            <a:r>
              <a:rPr lang="en-US" sz="1100" i="1" dirty="0" smtClean="0"/>
              <a:t>with the exception of SMs and SEs</a:t>
            </a:r>
            <a:r>
              <a:rPr lang="en-US" sz="1100" dirty="0" smtClean="0"/>
              <a:t>): Central Course Code Z80016 (Tuition $1,250) - OR - Local Course Code Z84949 (zero tuition).  </a:t>
            </a:r>
            <a:r>
              <a:rPr lang="en-US" sz="1100" b="1" dirty="0" smtClean="0"/>
              <a:t>Advanced Technology Architecture School (ATAS) required for MTA certification:</a:t>
            </a:r>
            <a:r>
              <a:rPr lang="en-US" sz="1100" dirty="0" smtClean="0"/>
              <a:t> Central Course Code Z58637 (Tuition $1,550) - OR - Local Course Code Z84953 (zero tuition).	</a:t>
            </a:r>
          </a:p>
          <a:p>
            <a:endParaRPr lang="en-US" sz="1100" dirty="0" smtClean="0"/>
          </a:p>
        </p:txBody>
      </p:sp>
    </p:spTree>
    <p:extLst>
      <p:ext uri="{BB962C8B-B14F-4D97-AF65-F5344CB8AC3E}">
        <p14:creationId xmlns:p14="http://schemas.microsoft.com/office/powerpoint/2010/main" val="270226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557137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67406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81"/>
          <p:cNvSpPr>
            <a:spLocks noGrp="1" noChangeArrowheads="1"/>
          </p:cNvSpPr>
          <p:nvPr>
            <p:ph type="title"/>
          </p:nvPr>
        </p:nvSpPr>
        <p:spPr bwMode="gray">
          <a:xfrm>
            <a:off x="434469" y="334738"/>
            <a:ext cx="8276144" cy="72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45720" tIns="45720" rIns="45720" bIns="45720" numCol="1" anchor="b" anchorCtr="0" compatLnSpc="1">
            <a:prstTxWarp prst="textNoShape">
              <a:avLst/>
            </a:prstTxWarp>
          </a:bodyPr>
          <a:lstStyle/>
          <a:p>
            <a:pPr lvl="0"/>
            <a:r>
              <a:rPr lang="en-US" dirty="0" smtClean="0"/>
              <a:t>Click to edit Master title style</a:t>
            </a:r>
          </a:p>
        </p:txBody>
      </p:sp>
      <p:sp>
        <p:nvSpPr>
          <p:cNvPr id="10" name="Text Placeholder 9"/>
          <p:cNvSpPr>
            <a:spLocks noGrp="1"/>
          </p:cNvSpPr>
          <p:nvPr>
            <p:ph type="body" sz="quarter" idx="10"/>
          </p:nvPr>
        </p:nvSpPr>
        <p:spPr>
          <a:xfrm>
            <a:off x="432000" y="1376362"/>
            <a:ext cx="8277731" cy="50403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195604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5" descr="C:\Users\michail.markoglou\Desktop\September\14-2557 ATA project\17774173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1919" y="2868082"/>
            <a:ext cx="6202665" cy="3975080"/>
          </a:xfrm>
          <a:prstGeom prst="rect">
            <a:avLst/>
          </a:prstGeom>
          <a:noFill/>
          <a:scene3d>
            <a:camera prst="orthographicFront">
              <a:rot lat="0" lon="21299999" rev="0"/>
            </a:camera>
            <a:lightRig rig="threePt" dir="t"/>
          </a:scene3d>
          <a:extLst>
            <a:ext uri="{909E8E84-426E-40DD-AFC4-6F175D3DCCD1}">
              <a14:hiddenFill xmlns:a14="http://schemas.microsoft.com/office/drawing/2010/main">
                <a:solidFill>
                  <a:srgbClr val="FFFFFF"/>
                </a:solidFill>
              </a14:hiddenFill>
            </a:ext>
          </a:extLst>
        </p:spPr>
      </p:pic>
      <p:pic>
        <p:nvPicPr>
          <p:cNvPr id="12" name="Picture 43" descr="C:\Users\michail.markoglou\Desktop\September\14-2557 ATA project\v2\graphic2 v2-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04018" y="2868082"/>
            <a:ext cx="2898526" cy="3079826"/>
          </a:xfrm>
          <a:prstGeom prst="rect">
            <a:avLst/>
          </a:prstGeom>
          <a:noFill/>
          <a:scene3d>
            <a:camera prst="orthographicFront">
              <a:rot lat="0" lon="21299999" rev="0"/>
            </a:camera>
            <a:lightRig rig="threePt" dir="t"/>
          </a:scene3d>
          <a:extLst>
            <a:ext uri="{909E8E84-426E-40DD-AFC4-6F175D3DCCD1}">
              <a14:hiddenFill xmlns:a14="http://schemas.microsoft.com/office/drawing/2010/main">
                <a:solidFill>
                  <a:srgbClr val="FFFFFF"/>
                </a:solidFill>
              </a14:hiddenFill>
            </a:ext>
          </a:extLst>
        </p:spPr>
      </p:pic>
      <p:grpSp>
        <p:nvGrpSpPr>
          <p:cNvPr id="17" name="Group 16"/>
          <p:cNvGrpSpPr/>
          <p:nvPr userDrawn="1"/>
        </p:nvGrpSpPr>
        <p:grpSpPr>
          <a:xfrm>
            <a:off x="459321" y="348413"/>
            <a:ext cx="2183716" cy="635721"/>
            <a:chOff x="459321" y="5817467"/>
            <a:chExt cx="2183716" cy="635721"/>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1" y="6068392"/>
              <a:ext cx="2183716" cy="384796"/>
            </a:xfrm>
            <a:prstGeom prst="rect">
              <a:avLst/>
            </a:prstGeom>
          </p:spPr>
        </p:pic>
        <p:sp>
          <p:nvSpPr>
            <p:cNvPr id="19" name="Freeform 18"/>
            <p:cNvSpPr/>
            <p:nvPr/>
          </p:nvSpPr>
          <p:spPr>
            <a:xfrm>
              <a:off x="1741785" y="58174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2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grpSp>
      <p:pic>
        <p:nvPicPr>
          <p:cNvPr id="21" name="Picture 20" descr="Acc_StratLine_Wht_RGB.png"/>
          <p:cNvPicPr>
            <a:picLocks noChangeAspect="1"/>
          </p:cNvPicPr>
          <p:nvPr userDrawn="1"/>
        </p:nvPicPr>
        <p:blipFill>
          <a:blip r:embed="rId5" cstate="print">
            <a:lum bright="-100000"/>
            <a:extLst>
              <a:ext uri="{28A0092B-C50C-407E-A947-70E740481C1C}">
                <a14:useLocalDpi xmlns:a14="http://schemas.microsoft.com/office/drawing/2010/main" val="0"/>
              </a:ext>
            </a:extLst>
          </a:blip>
          <a:stretch>
            <a:fillRect/>
          </a:stretch>
        </p:blipFill>
        <p:spPr>
          <a:xfrm>
            <a:off x="5025297" y="808481"/>
            <a:ext cx="3827648" cy="229429"/>
          </a:xfrm>
          <a:prstGeom prst="rect">
            <a:avLst/>
          </a:prstGeom>
        </p:spPr>
      </p:pic>
      <p:pic>
        <p:nvPicPr>
          <p:cNvPr id="23" name="Picture 22"/>
          <p:cNvPicPr>
            <a:picLocks noChangeAspect="1"/>
          </p:cNvPicPr>
          <p:nvPr userDrawn="1"/>
        </p:nvPicPr>
        <p:blipFill rotWithShape="1">
          <a:blip r:embed="rId6" cstate="print">
            <a:extLst>
              <a:ext uri="{28A0092B-C50C-407E-A947-70E740481C1C}">
                <a14:useLocalDpi xmlns:a14="http://schemas.microsoft.com/office/drawing/2010/main" val="0"/>
              </a:ext>
            </a:extLst>
          </a:blip>
          <a:srcRect l="36907" t="51667" r="34760" b="41880"/>
          <a:stretch/>
        </p:blipFill>
        <p:spPr>
          <a:xfrm>
            <a:off x="387318" y="1054140"/>
            <a:ext cx="2514601" cy="442524"/>
          </a:xfrm>
          <a:prstGeom prst="rect">
            <a:avLst/>
          </a:prstGeom>
        </p:spPr>
      </p:pic>
      <p:sp>
        <p:nvSpPr>
          <p:cNvPr id="14" name="Text Placeholder 2"/>
          <p:cNvSpPr>
            <a:spLocks noGrp="1"/>
          </p:cNvSpPr>
          <p:nvPr>
            <p:ph type="body" sz="quarter" idx="11" hasCustomPrompt="1"/>
          </p:nvPr>
        </p:nvSpPr>
        <p:spPr>
          <a:xfrm>
            <a:off x="445937" y="2995864"/>
            <a:ext cx="3516463" cy="965200"/>
          </a:xfrm>
        </p:spPr>
        <p:txBody>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lang="en-US" sz="2400" b="1" kern="1200" baseline="0" dirty="0" smtClean="0">
                <a:solidFill>
                  <a:schemeClr val="accent3"/>
                </a:solidFill>
                <a:latin typeface="Calibri" panose="020F0502020204030204" pitchFamily="34" charset="0"/>
                <a:ea typeface="+mn-ea"/>
                <a:cs typeface="Arial" pitchFamily="34" charset="0"/>
              </a:defRPr>
            </a:lvl1pPr>
            <a:lvl2pPr marL="230188" indent="0">
              <a:buNone/>
              <a:defRPr/>
            </a:lvl2pPr>
            <a:lvl3pPr marL="457200" indent="0">
              <a:buNone/>
              <a:defRPr/>
            </a:lvl3pPr>
            <a:lvl4pPr marL="685800" indent="0">
              <a:buNone/>
              <a:defRPr/>
            </a:lvl4pPr>
            <a:lvl5pPr marL="914400" indent="0">
              <a:buNone/>
              <a:defRPr/>
            </a:lvl5pPr>
          </a:lstStyle>
          <a:p>
            <a:pPr marL="0" lvl="0" indent="0" algn="l" defTabSz="914400" rtl="0" eaLnBrk="1" latinLnBrk="0" hangingPunct="1">
              <a:lnSpc>
                <a:spcPct val="100000"/>
              </a:lnSpc>
              <a:spcBef>
                <a:spcPts val="0"/>
              </a:spcBef>
              <a:spcAft>
                <a:spcPts val="0"/>
              </a:spcAft>
              <a:buClr>
                <a:schemeClr val="tx1"/>
              </a:buClr>
              <a:buSzPct val="80000"/>
              <a:buFont typeface="Arial" pitchFamily="34" charset="0"/>
              <a:buNone/>
            </a:pPr>
            <a:r>
              <a:rPr lang="en-US" dirty="0" smtClean="0"/>
              <a:t>&lt;Sub Title&gt;</a:t>
            </a:r>
          </a:p>
        </p:txBody>
      </p:sp>
      <p:sp>
        <p:nvSpPr>
          <p:cNvPr id="16" name="Text Placeholder 2"/>
          <p:cNvSpPr>
            <a:spLocks noGrp="1"/>
          </p:cNvSpPr>
          <p:nvPr>
            <p:ph type="body" sz="quarter" idx="12" hasCustomPrompt="1"/>
          </p:nvPr>
        </p:nvSpPr>
        <p:spPr>
          <a:xfrm>
            <a:off x="457201" y="5947908"/>
            <a:ext cx="3505200" cy="315998"/>
          </a:xfrm>
        </p:spPr>
        <p:txBody>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lang="en-US" sz="1400" b="1" kern="1200" baseline="0" dirty="0" smtClean="0">
                <a:solidFill>
                  <a:schemeClr val="accent3"/>
                </a:solidFill>
                <a:latin typeface="Calibri" panose="020F0502020204030204" pitchFamily="34" charset="0"/>
                <a:ea typeface="+mn-ea"/>
                <a:cs typeface="Arial" pitchFamily="34" charset="0"/>
              </a:defRPr>
            </a:lvl1pPr>
            <a:lvl2pPr marL="230188" indent="0">
              <a:buNone/>
              <a:defRPr/>
            </a:lvl2pPr>
            <a:lvl3pPr marL="457200" indent="0">
              <a:buNone/>
              <a:defRPr/>
            </a:lvl3pPr>
            <a:lvl4pPr marL="685800" indent="0">
              <a:buNone/>
              <a:defRPr/>
            </a:lvl4pPr>
            <a:lvl5pPr marL="914400" indent="0">
              <a:buNone/>
              <a:defRPr/>
            </a:lvl5pPr>
          </a:lstStyle>
          <a:p>
            <a:pPr marL="0" lvl="0" indent="0" algn="l" defTabSz="914400" rtl="0" eaLnBrk="1" latinLnBrk="0" hangingPunct="1">
              <a:lnSpc>
                <a:spcPct val="100000"/>
              </a:lnSpc>
              <a:spcBef>
                <a:spcPts val="0"/>
              </a:spcBef>
              <a:spcAft>
                <a:spcPts val="0"/>
              </a:spcAft>
              <a:buClr>
                <a:schemeClr val="tx1"/>
              </a:buClr>
              <a:buSzPct val="80000"/>
              <a:buFont typeface="Arial" pitchFamily="34" charset="0"/>
              <a:buNone/>
            </a:pPr>
            <a:r>
              <a:rPr lang="en-US" dirty="0" smtClean="0"/>
              <a:t>&lt;Last Update : Date&gt;</a:t>
            </a:r>
          </a:p>
        </p:txBody>
      </p:sp>
      <p:sp>
        <p:nvSpPr>
          <p:cNvPr id="13" name="Text Placeholder 2"/>
          <p:cNvSpPr>
            <a:spLocks noGrp="1"/>
          </p:cNvSpPr>
          <p:nvPr>
            <p:ph type="body" sz="quarter" idx="10" hasCustomPrompt="1"/>
          </p:nvPr>
        </p:nvSpPr>
        <p:spPr>
          <a:xfrm>
            <a:off x="379457" y="1586884"/>
            <a:ext cx="4645839" cy="965200"/>
          </a:xfrm>
        </p:spPr>
        <p:txBody>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lang="en-US" sz="3200" b="1" kern="1200" dirty="0" smtClean="0">
                <a:solidFill>
                  <a:schemeClr val="accent1"/>
                </a:solidFill>
                <a:latin typeface="Calibri" panose="020F0502020204030204" pitchFamily="34" charset="0"/>
                <a:ea typeface="+mn-ea"/>
                <a:cs typeface="Arial" pitchFamily="34" charset="0"/>
              </a:defRPr>
            </a:lvl1pPr>
            <a:lvl2pPr marL="230188" indent="0">
              <a:buNone/>
              <a:defRPr/>
            </a:lvl2pPr>
            <a:lvl3pPr marL="457200" indent="0">
              <a:buNone/>
              <a:defRPr/>
            </a:lvl3pPr>
            <a:lvl4pPr marL="685800" indent="0">
              <a:buNone/>
              <a:defRPr/>
            </a:lvl4pPr>
            <a:lvl5pPr marL="914400" indent="0">
              <a:buNone/>
              <a:defRPr/>
            </a:lvl5pPr>
          </a:lstStyle>
          <a:p>
            <a:pPr lvl="0"/>
            <a:r>
              <a:rPr lang="en-US" dirty="0" smtClean="0"/>
              <a:t>&lt;Master Technology Architect - Title&gt;</a:t>
            </a:r>
          </a:p>
        </p:txBody>
      </p:sp>
      <p:pic>
        <p:nvPicPr>
          <p:cNvPr id="15" name="Picture 2"/>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backgroundRemoval t="19667" b="71222" l="30188" r="76500">
                        <a14:foregroundMark x1="36313" y1="41889" x2="31125" y2="48111"/>
                        <a14:foregroundMark x1="33688" y1="45667" x2="33688" y2="45667"/>
                        <a14:foregroundMark x1="33688" y1="45667" x2="57563" y2="46222"/>
                        <a14:foregroundMark x1="67188" y1="45889" x2="74313" y2="46222"/>
                      </a14:backgroundRemoval>
                    </a14:imgEffect>
                  </a14:imgLayer>
                </a14:imgProps>
              </a:ext>
              <a:ext uri="{28A0092B-C50C-407E-A947-70E740481C1C}">
                <a14:useLocalDpi xmlns:a14="http://schemas.microsoft.com/office/drawing/2010/main" val="0"/>
              </a:ext>
            </a:extLst>
          </a:blip>
          <a:srcRect l="29418" t="18492" r="22052" b="27565"/>
          <a:stretch/>
        </p:blipFill>
        <p:spPr bwMode="auto">
          <a:xfrm>
            <a:off x="5481880" y="1275402"/>
            <a:ext cx="2914482" cy="1822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2001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4" name="Title 1"/>
          <p:cNvSpPr>
            <a:spLocks noGrp="1"/>
          </p:cNvSpPr>
          <p:nvPr>
            <p:ph type="title"/>
          </p:nvPr>
        </p:nvSpPr>
        <p:spPr>
          <a:xfrm>
            <a:off x="421769" y="116632"/>
            <a:ext cx="8276144" cy="918666"/>
          </a:xfrm>
        </p:spPr>
        <p:txBody>
          <a:bodyPr/>
          <a:lstStyle/>
          <a:p>
            <a:r>
              <a:rPr lang="en-US" smtClean="0"/>
              <a:t>Click to edit Master title style</a:t>
            </a:r>
            <a:endParaRPr lang="en-US"/>
          </a:p>
        </p:txBody>
      </p:sp>
      <p:pic>
        <p:nvPicPr>
          <p:cNvPr id="6" name="Picture 5" descr="C:\Users\michail.markoglou\Desktop\September\14-2557 ATA project\17774173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1919" y="2868082"/>
            <a:ext cx="6202665" cy="3975080"/>
          </a:xfrm>
          <a:prstGeom prst="rect">
            <a:avLst/>
          </a:prstGeom>
          <a:noFill/>
          <a:scene3d>
            <a:camera prst="orthographicFront">
              <a:rot lat="0" lon="21299999" rev="0"/>
            </a:camera>
            <a:lightRig rig="threePt" dir="t"/>
          </a:scene3d>
          <a:extLst>
            <a:ext uri="{909E8E84-426E-40DD-AFC4-6F175D3DCCD1}">
              <a14:hiddenFill xmlns:a14="http://schemas.microsoft.com/office/drawing/2010/main">
                <a:solidFill>
                  <a:srgbClr val="FFFFFF"/>
                </a:solidFill>
              </a14:hiddenFill>
            </a:ext>
          </a:extLst>
        </p:spPr>
      </p:pic>
      <p:pic>
        <p:nvPicPr>
          <p:cNvPr id="7" name="Picture 43" descr="C:\Users\michail.markoglou\Desktop\September\14-2557 ATA project\v2\graphic2 v2-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04018" y="2868082"/>
            <a:ext cx="2898526" cy="3079826"/>
          </a:xfrm>
          <a:prstGeom prst="rect">
            <a:avLst/>
          </a:prstGeom>
          <a:noFill/>
          <a:scene3d>
            <a:camera prst="orthographicFront">
              <a:rot lat="0" lon="21299999"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8413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0"/>
          <p:cNvSpPr>
            <a:spLocks noGrp="1" noChangeArrowheads="1"/>
          </p:cNvSpPr>
          <p:nvPr>
            <p:ph type="sldNum" sz="quarter" idx="10"/>
          </p:nvPr>
        </p:nvSpPr>
        <p:spPr>
          <a:xfrm>
            <a:off x="7269163" y="6526213"/>
            <a:ext cx="1693862" cy="269875"/>
          </a:xfrm>
          <a:prstGeom prst="rect">
            <a:avLst/>
          </a:prstGeom>
          <a:ln/>
        </p:spPr>
        <p:txBody>
          <a:bodyPr/>
          <a:lstStyle>
            <a:lvl1pPr>
              <a:defRPr/>
            </a:lvl1pPr>
          </a:lstStyle>
          <a:p>
            <a:pPr>
              <a:defRPr/>
            </a:pPr>
            <a:fld id="{7942C925-F1E3-481E-AF83-F1AB36008925}" type="slidenum">
              <a:rPr lang="en-US"/>
              <a:pPr>
                <a:defRPr/>
              </a:pPr>
              <a:t>‹#›</a:t>
            </a:fld>
            <a:endParaRPr lang="en-US"/>
          </a:p>
        </p:txBody>
      </p:sp>
      <p:sp>
        <p:nvSpPr>
          <p:cNvPr id="5" name="Rectangle 111"/>
          <p:cNvSpPr>
            <a:spLocks noGrp="1" noChangeArrowheads="1"/>
          </p:cNvSpPr>
          <p:nvPr>
            <p:ph type="ftr" sz="quarter" idx="11"/>
          </p:nvPr>
        </p:nvSpPr>
        <p:spPr>
          <a:xfrm>
            <a:off x="80963" y="6324600"/>
            <a:ext cx="8545512" cy="457200"/>
          </a:xfrm>
          <a:prstGeom prst="rect">
            <a:avLst/>
          </a:prstGeom>
          <a:ln/>
        </p:spPr>
        <p:txBody>
          <a:bodyPr/>
          <a:lstStyle>
            <a:lvl1pPr>
              <a:defRPr/>
            </a:lvl1pPr>
          </a:lstStyle>
          <a:p>
            <a:pPr>
              <a:defRPr/>
            </a:pPr>
            <a:r>
              <a:rPr lang="en-US" dirty="0" smtClean="0"/>
              <a:t>Copyright © 2013 Accenture  All Rights Reserved.  For Internal Use Only.</a:t>
            </a:r>
            <a:endParaRPr lang="en-US" dirty="0"/>
          </a:p>
        </p:txBody>
      </p:sp>
    </p:spTree>
    <p:extLst>
      <p:ext uri="{BB962C8B-B14F-4D97-AF65-F5344CB8AC3E}">
        <p14:creationId xmlns:p14="http://schemas.microsoft.com/office/powerpoint/2010/main" val="630485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80"/>
          <p:cNvSpPr>
            <a:spLocks noGrp="1" noChangeArrowheads="1"/>
          </p:cNvSpPr>
          <p:nvPr>
            <p:ph type="body" idx="1"/>
          </p:nvPr>
        </p:nvSpPr>
        <p:spPr bwMode="auto">
          <a:xfrm>
            <a:off x="431800" y="1376363"/>
            <a:ext cx="82804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45720" tIns="44450" rIns="45720" bIns="44450" numCol="1" anchor="t" anchorCtr="0" compatLnSpc="1">
            <a:prstTxWarp prst="textNoShape">
              <a:avLst/>
            </a:prstTxWarp>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81"/>
          <p:cNvSpPr>
            <a:spLocks noGrp="1" noChangeArrowheads="1"/>
          </p:cNvSpPr>
          <p:nvPr>
            <p:ph type="title"/>
          </p:nvPr>
        </p:nvSpPr>
        <p:spPr bwMode="gray">
          <a:xfrm>
            <a:off x="434469" y="334738"/>
            <a:ext cx="8276144" cy="72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45720" tIns="45720" rIns="45720" bIns="45720" numCol="1" anchor="b" anchorCtr="0" compatLnSpc="1">
            <a:prstTxWarp prst="textNoShape">
              <a:avLst/>
            </a:prstTxWarp>
          </a:bodyPr>
          <a:lstStyle/>
          <a:p>
            <a:pPr lvl="0"/>
            <a:r>
              <a:rPr lang="en-US" dirty="0" smtClean="0"/>
              <a:t>Click to edit Master title style</a:t>
            </a:r>
          </a:p>
        </p:txBody>
      </p:sp>
      <p:cxnSp>
        <p:nvCxnSpPr>
          <p:cNvPr id="6" name="Straight Connector 9"/>
          <p:cNvCxnSpPr>
            <a:cxnSpLocks noChangeShapeType="1"/>
          </p:cNvCxnSpPr>
          <p:nvPr userDrawn="1"/>
        </p:nvCxnSpPr>
        <p:spPr bwMode="auto">
          <a:xfrm>
            <a:off x="452437" y="1098517"/>
            <a:ext cx="8691563" cy="0"/>
          </a:xfrm>
          <a:prstGeom prst="line">
            <a:avLst/>
          </a:prstGeom>
          <a:noFill/>
          <a:ln w="12700">
            <a:solidFill>
              <a:schemeClr val="accent3"/>
            </a:solidFill>
            <a:round/>
            <a:headEnd/>
            <a:tailEnd/>
          </a:ln>
        </p:spPr>
      </p:cxnSp>
      <p:sp>
        <p:nvSpPr>
          <p:cNvPr id="7" name="Rectangle 6"/>
          <p:cNvSpPr/>
          <p:nvPr userDrawn="1"/>
        </p:nvSpPr>
        <p:spPr>
          <a:xfrm>
            <a:off x="434468" y="6526213"/>
            <a:ext cx="2218877" cy="230832"/>
          </a:xfrm>
          <a:prstGeom prst="rect">
            <a:avLst/>
          </a:prstGeom>
        </p:spPr>
        <p:txBody>
          <a:bodyPr wrap="none">
            <a:spAutoFit/>
          </a:bodyPr>
          <a:lstStyle/>
          <a:p>
            <a:pPr>
              <a:defRPr/>
            </a:pPr>
            <a:r>
              <a:rPr lang="en-US" sz="900" dirty="0" smtClean="0">
                <a:solidFill>
                  <a:srgbClr val="000000"/>
                </a:solidFill>
              </a:rPr>
              <a:t>© 2015 Accenture  All Rights Reserved.</a:t>
            </a:r>
            <a:endParaRPr lang="en-US" sz="900" dirty="0">
              <a:solidFill>
                <a:srgbClr val="000000"/>
              </a:solidFill>
            </a:endParaRPr>
          </a:p>
        </p:txBody>
      </p:sp>
      <p:sp>
        <p:nvSpPr>
          <p:cNvPr id="8" name="Rectangle 7"/>
          <p:cNvSpPr/>
          <p:nvPr userDrawn="1"/>
        </p:nvSpPr>
        <p:spPr>
          <a:xfrm>
            <a:off x="8026400" y="6526213"/>
            <a:ext cx="684213" cy="230832"/>
          </a:xfrm>
          <a:prstGeom prst="rect">
            <a:avLst/>
          </a:prstGeom>
        </p:spPr>
        <p:txBody>
          <a:bodyPr wrap="square">
            <a:spAutoFit/>
          </a:bodyPr>
          <a:lstStyle/>
          <a:p>
            <a:pPr algn="r" eaLnBrk="0" fontAlgn="base" hangingPunct="0">
              <a:spcBef>
                <a:spcPct val="0"/>
              </a:spcBef>
              <a:spcAft>
                <a:spcPct val="0"/>
              </a:spcAft>
              <a:defRPr/>
            </a:pPr>
            <a:fld id="{524BFF01-B947-400D-90B0-99B9F6FB972B}" type="slidenum">
              <a:rPr lang="en-US" sz="900" smtClean="0">
                <a:solidFill>
                  <a:srgbClr val="000000"/>
                </a:solidFill>
              </a:rPr>
              <a:pPr algn="r" eaLnBrk="0" fontAlgn="base" hangingPunct="0">
                <a:spcBef>
                  <a:spcPct val="0"/>
                </a:spcBef>
                <a:spcAft>
                  <a:spcPct val="0"/>
                </a:spcAft>
                <a:defRPr/>
              </a:pPr>
              <a:t>‹#›</a:t>
            </a:fld>
            <a:endParaRPr lang="en-US" sz="900" dirty="0">
              <a:solidFill>
                <a:srgbClr val="000000"/>
              </a:solidFill>
            </a:endParaRPr>
          </a:p>
        </p:txBody>
      </p:sp>
    </p:spTree>
    <p:extLst>
      <p:ext uri="{BB962C8B-B14F-4D97-AF65-F5344CB8AC3E}">
        <p14:creationId xmlns:p14="http://schemas.microsoft.com/office/powerpoint/2010/main" val="2734094309"/>
      </p:ext>
    </p:extLst>
  </p:cSld>
  <p:clrMap bg1="lt1" tx1="dk1" bg2="lt2" tx2="dk2" accent1="accent1" accent2="accent2" accent3="accent3" accent4="accent4" accent5="accent5" accent6="accent6" hlink="hlink" folHlink="folHlink"/>
  <p:sldLayoutIdLst>
    <p:sldLayoutId id="2147483663" r:id="rId1"/>
    <p:sldLayoutId id="2147483690" r:id="rId2"/>
    <p:sldLayoutId id="2147483695" r:id="rId3"/>
    <p:sldLayoutId id="2147483696" r:id="rId4"/>
  </p:sldLayoutIdLst>
  <p:timing>
    <p:tnLst>
      <p:par>
        <p:cTn id="1" dur="indefinite" restart="never" nodeType="tmRoot"/>
      </p:par>
    </p:tnLst>
  </p:timing>
  <p:hf hdr="0" dt="0"/>
  <p:txStyles>
    <p:titleStyle>
      <a:lvl1pPr algn="l" rtl="0" eaLnBrk="0" fontAlgn="base" hangingPunct="0">
        <a:spcBef>
          <a:spcPct val="0"/>
        </a:spcBef>
        <a:spcAft>
          <a:spcPct val="0"/>
        </a:spcAft>
        <a:defRPr sz="2800" b="1">
          <a:solidFill>
            <a:schemeClr val="accent1"/>
          </a:solidFill>
          <a:latin typeface="Calibri" panose="020F0502020204030204"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bg1"/>
          </a:solidFill>
          <a:latin typeface="Arial" charset="0"/>
        </a:defRPr>
      </a:lvl6pPr>
      <a:lvl7pPr marL="914400" algn="l" rtl="0" eaLnBrk="0" fontAlgn="base" hangingPunct="0">
        <a:spcBef>
          <a:spcPct val="0"/>
        </a:spcBef>
        <a:spcAft>
          <a:spcPct val="0"/>
        </a:spcAft>
        <a:defRPr sz="2200" b="1">
          <a:solidFill>
            <a:schemeClr val="bg1"/>
          </a:solidFill>
          <a:latin typeface="Arial" charset="0"/>
        </a:defRPr>
      </a:lvl7pPr>
      <a:lvl8pPr marL="1371600" algn="l" rtl="0" eaLnBrk="0" fontAlgn="base" hangingPunct="0">
        <a:spcBef>
          <a:spcPct val="0"/>
        </a:spcBef>
        <a:spcAft>
          <a:spcPct val="0"/>
        </a:spcAft>
        <a:defRPr sz="2200" b="1">
          <a:solidFill>
            <a:schemeClr val="bg1"/>
          </a:solidFill>
          <a:latin typeface="Arial" charset="0"/>
        </a:defRPr>
      </a:lvl8pPr>
      <a:lvl9pPr marL="1828800" algn="l" rtl="0" eaLnBrk="0" fontAlgn="base" hangingPunct="0">
        <a:spcBef>
          <a:spcPct val="0"/>
        </a:spcBef>
        <a:spcAft>
          <a:spcPct val="0"/>
        </a:spcAft>
        <a:defRPr sz="2200" b="1">
          <a:solidFill>
            <a:schemeClr val="bg1"/>
          </a:solidFill>
          <a:latin typeface="Arial" charset="0"/>
        </a:defRPr>
      </a:lvl9pPr>
    </p:titleStyle>
    <p:bodyStyle>
      <a:lvl1pPr marL="228600" indent="-228600" algn="l" rtl="0" eaLnBrk="0" fontAlgn="base" hangingPunct="0">
        <a:spcBef>
          <a:spcPts val="600"/>
        </a:spcBef>
        <a:spcAft>
          <a:spcPct val="0"/>
        </a:spcAft>
        <a:buClr>
          <a:schemeClr val="tx1"/>
        </a:buClr>
        <a:buChar char="•"/>
        <a:tabLst>
          <a:tab pos="2400300" algn="l"/>
        </a:tabLst>
        <a:defRPr sz="2000">
          <a:solidFill>
            <a:schemeClr val="accent1"/>
          </a:solidFill>
          <a:latin typeface="Calibri" panose="020F0502020204030204" pitchFamily="34" charset="0"/>
          <a:ea typeface="+mn-ea"/>
          <a:cs typeface="+mn-cs"/>
        </a:defRPr>
      </a:lvl1pPr>
      <a:lvl2pPr marL="455613" indent="-225425" algn="l" rtl="0" eaLnBrk="0" fontAlgn="base" hangingPunct="0">
        <a:spcBef>
          <a:spcPts val="300"/>
        </a:spcBef>
        <a:spcAft>
          <a:spcPct val="0"/>
        </a:spcAft>
        <a:buClr>
          <a:schemeClr val="tx1"/>
        </a:buClr>
        <a:buChar char="–"/>
        <a:tabLst>
          <a:tab pos="2400300" algn="l"/>
        </a:tabLst>
        <a:defRPr>
          <a:solidFill>
            <a:schemeClr val="tx1"/>
          </a:solidFill>
          <a:latin typeface="Calibri" panose="020F0502020204030204" pitchFamily="34" charset="0"/>
        </a:defRPr>
      </a:lvl2pPr>
      <a:lvl3pPr marL="684213" indent="-227013" algn="l" rtl="0" eaLnBrk="0" fontAlgn="base" hangingPunct="0">
        <a:spcBef>
          <a:spcPts val="300"/>
        </a:spcBef>
        <a:spcAft>
          <a:spcPct val="0"/>
        </a:spcAft>
        <a:buClr>
          <a:schemeClr val="tx1"/>
        </a:buClr>
        <a:buChar char="•"/>
        <a:tabLst>
          <a:tab pos="2400300" algn="l"/>
        </a:tabLst>
        <a:defRPr>
          <a:solidFill>
            <a:schemeClr val="tx1"/>
          </a:solidFill>
          <a:latin typeface="Calibri" panose="020F0502020204030204" pitchFamily="34" charset="0"/>
        </a:defRPr>
      </a:lvl3pPr>
      <a:lvl4pPr marL="912813" indent="-227013" algn="l" rtl="0" eaLnBrk="0" fontAlgn="base" hangingPunct="0">
        <a:spcBef>
          <a:spcPts val="300"/>
        </a:spcBef>
        <a:spcAft>
          <a:spcPct val="0"/>
        </a:spcAft>
        <a:buClr>
          <a:schemeClr val="tx1"/>
        </a:buClr>
        <a:buChar char="–"/>
        <a:tabLst>
          <a:tab pos="2400300" algn="l"/>
        </a:tabLst>
        <a:defRPr>
          <a:solidFill>
            <a:schemeClr val="tx1"/>
          </a:solidFill>
          <a:latin typeface="Calibri" panose="020F0502020204030204" pitchFamily="34" charset="0"/>
        </a:defRPr>
      </a:lvl4pPr>
      <a:lvl5pPr marL="1141413" indent="-227013" algn="l" rtl="0" eaLnBrk="0" fontAlgn="base" hangingPunct="0">
        <a:spcBef>
          <a:spcPts val="300"/>
        </a:spcBef>
        <a:spcAft>
          <a:spcPct val="0"/>
        </a:spcAft>
        <a:buClr>
          <a:schemeClr val="tx1"/>
        </a:buClr>
        <a:buChar char="•"/>
        <a:tabLst>
          <a:tab pos="2400300" algn="l"/>
        </a:tabLst>
        <a:defRPr>
          <a:solidFill>
            <a:schemeClr val="tx1"/>
          </a:solidFill>
          <a:latin typeface="Calibri" panose="020F0502020204030204" pitchFamily="34" charset="0"/>
        </a:defRPr>
      </a:lvl5pPr>
      <a:lvl6pPr marL="1598613" indent="-227013" algn="l" rtl="0" eaLnBrk="0" fontAlgn="base" hangingPunct="0">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0" fontAlgn="base" hangingPunct="0">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0" fontAlgn="base" hangingPunct="0">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0" fontAlgn="base" hangingPunct="0">
        <a:spcBef>
          <a:spcPct val="30000"/>
        </a:spcBef>
        <a:spcAft>
          <a:spcPct val="0"/>
        </a:spcAft>
        <a:buClr>
          <a:schemeClr val="tx1"/>
        </a:buClr>
        <a:buChar char="•"/>
        <a:tabLst>
          <a:tab pos="2400300"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42" userDrawn="1">
          <p15:clr>
            <a:srgbClr val="F26B43"/>
          </p15:clr>
        </p15:guide>
        <p15:guide id="2" pos="272" userDrawn="1">
          <p15:clr>
            <a:srgbClr val="F26B43"/>
          </p15:clr>
        </p15:guide>
        <p15:guide id="3" pos="5488" userDrawn="1">
          <p15:clr>
            <a:srgbClr val="F26B43"/>
          </p15:clr>
        </p15:guide>
        <p15:guide id="4" orient="horz" pos="86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mylearning.accenture.com/accenture/lang-en/management/LMS_ActDetails.asp?UserMode=0&amp;ActId=477657" TargetMode="External"/><Relationship Id="rId3" Type="http://schemas.openxmlformats.org/officeDocument/2006/relationships/hyperlink" Target="https://mylearning.accenture.com/accenture/lang-en/management/LMS_ActDetails.asp?UserMode=0&amp;ActId=991179&amp;CallerURL=/accenture/lang-en/management/LMS_ActDetails.asp?ActivityId%3D994302%26UserMode%3D0" TargetMode="External"/><Relationship Id="rId7" Type="http://schemas.openxmlformats.org/officeDocument/2006/relationships/hyperlink" Target="https://mylearning.accenture.com/accenture/lang-en/management/LMS_ActDetails.asp?UserMode=0&amp;ActId=758074"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mylearning.accenture.com/accenture/lang-en/management/LMS_ActDetails.asp?UserMode=0&amp;ActivityID=994302&amp;returnURL=" TargetMode="External"/><Relationship Id="rId11" Type="http://schemas.openxmlformats.org/officeDocument/2006/relationships/hyperlink" Target="https://mylearning.accenture.com/accenture/lang-en/management/LMS_ActDetails.asp?UserMode=0&amp;ActId=762074" TargetMode="External"/><Relationship Id="rId5" Type="http://schemas.openxmlformats.org/officeDocument/2006/relationships/hyperlink" Target="https://mylearning.accenture.com/accenture/lang-en/management/LMS_ActDetails.asp?UserMode=0&amp;ActId=956703&amp;CallerURL=/accenture/lang-en/management/LMS_ActDetails.asp?ActivityId%3D994302%26UserMode%3D0" TargetMode="External"/><Relationship Id="rId10" Type="http://schemas.openxmlformats.org/officeDocument/2006/relationships/hyperlink" Target="https://mylearning.accenture.com/accenture/lang-en/management/LMS_ActDetails.asp?UserMode=0&amp;ActId=758099" TargetMode="External"/><Relationship Id="rId4" Type="http://schemas.openxmlformats.org/officeDocument/2006/relationships/hyperlink" Target="https://mylearning.accenture.com/accenture/lang-en/management/LMS_ActDetails.asp?UserMode=0&amp;ActId=1002064&amp;CallerURL=/accenture/lang-en/management/LMS_ActDetails.asp?ActivityId%3D994302%26UserMode%3D0" TargetMode="External"/><Relationship Id="rId9" Type="http://schemas.openxmlformats.org/officeDocument/2006/relationships/hyperlink" Target="https://mylearning.accenture.com/accenture/lang-en/management/LMS_ActDetails.asp?UserMode=0&amp;ActId=73414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yscheduling.accenture.co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mailto:TA.Certification@accenture.com" TargetMode="External"/><Relationship Id="rId4" Type="http://schemas.openxmlformats.org/officeDocument/2006/relationships/hyperlink" Target="https://sites.accenture.com/groups/MTA/TopicPages/Apply%20to%20the%20Program.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mailto:MTA.Certification@accenture.com" TargetMode="External"/><Relationship Id="rId13" Type="http://schemas.openxmlformats.org/officeDocument/2006/relationships/hyperlink" Target="https://mylearning.accenture.com/accenture/lang-en/management/LMS_ActDetails.asp?UserMode=0&amp;ActId=734142" TargetMode="External"/><Relationship Id="rId18" Type="http://schemas.openxmlformats.org/officeDocument/2006/relationships/hyperlink" Target="https://sites.accenture.com/groups/ast/" TargetMode="External"/><Relationship Id="rId3" Type="http://schemas.openxmlformats.org/officeDocument/2006/relationships/hyperlink" Target="https://sites.accenture.com/groups/MTA/" TargetMode="External"/><Relationship Id="rId7" Type="http://schemas.openxmlformats.org/officeDocument/2006/relationships/hyperlink" Target="https://sites.accenture.com/groups/MTA/TopicPages/Spotlight.aspx" TargetMode="External"/><Relationship Id="rId12" Type="http://schemas.openxmlformats.org/officeDocument/2006/relationships/hyperlink" Target="https://mylearning.accenture.com/accenture/lang-en/management/LMS_ActDetails.asp?UserMode=0&amp;ActId=477657" TargetMode="External"/><Relationship Id="rId17" Type="http://schemas.openxmlformats.org/officeDocument/2006/relationships/hyperlink" Target="https://sites.accenture.com/groups/ArchitectureInnovation/" TargetMode="External"/><Relationship Id="rId2" Type="http://schemas.openxmlformats.org/officeDocument/2006/relationships/notesSlide" Target="../notesSlides/notesSlide10.xml"/><Relationship Id="rId16" Type="http://schemas.openxmlformats.org/officeDocument/2006/relationships/hyperlink" Target="http://www.accenture.com/us-en/pages/service-master-technology-architect-certification.aspx" TargetMode="External"/><Relationship Id="rId1" Type="http://schemas.openxmlformats.org/officeDocument/2006/relationships/slideLayout" Target="../slideLayouts/slideLayout4.xml"/><Relationship Id="rId6" Type="http://schemas.openxmlformats.org/officeDocument/2006/relationships/hyperlink" Target="https://sites.accenture.com/groups/MTA/TopicPages/AfterCertification.aspx" TargetMode="External"/><Relationship Id="rId11" Type="http://schemas.openxmlformats.org/officeDocument/2006/relationships/hyperlink" Target="https://mylearning.accenture.com/accenture/lang-en/management/LMS_ActDetails.asp?UserMode=0&amp;ActId=956703&amp;CallerURL=/accenture/lang-en/management/LMS_ActDetails.asp?ActivityId=994302&amp;UserMode=0" TargetMode="External"/><Relationship Id="rId5" Type="http://schemas.openxmlformats.org/officeDocument/2006/relationships/hyperlink" Target="https://sites.accenture.com/groups/MTA/TopicPages/Apply%20to%20the%20Program.aspx" TargetMode="External"/><Relationship Id="rId15" Type="http://schemas.openxmlformats.org/officeDocument/2006/relationships/hyperlink" Target="https://sites.accenture.com/publishing/technology/Innovation/ArchitectureInnovation/Pages/MTACertificationProgramWrapUp.aspx" TargetMode="External"/><Relationship Id="rId10" Type="http://schemas.openxmlformats.org/officeDocument/2006/relationships/hyperlink" Target="https://mylearning.accenture.com/accenture/lang-en/management/LMS_ActDetails.asp?UserMode=0&amp;ActId=1002064&amp;CallerURL=/accenture/lang-en/management/LMS_ActDetails.asp?ActivityId=994302&amp;UserMode=0" TargetMode="External"/><Relationship Id="rId4" Type="http://schemas.openxmlformats.org/officeDocument/2006/relationships/hyperlink" Target="https://sites.accenture.com/groups/MTA/TopicPages/Learn%20About%20the%20Program.aspx" TargetMode="External"/><Relationship Id="rId9" Type="http://schemas.openxmlformats.org/officeDocument/2006/relationships/hyperlink" Target="https://mylearning.accenture.com/accenture/lang-en/management/LMS_ActDetails.asp?UserMode=0&amp;ActId=991179&amp;CallerURL=/accenture/lang-en/management/LMS_ActDetails.asp?ActivityId=994302&amp;UserMode=0" TargetMode="External"/><Relationship Id="rId14" Type="http://schemas.openxmlformats.org/officeDocument/2006/relationships/hyperlink" Target="https://sites.accenture.com/publishing/technology/Innovation/ASTInnovation/Pages/MTACertificationProgram.asp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ites.accenture.com/groups/MTA/Community%20Documents/Asset%20Enrollment%20-%20Completed.xlsx" TargetMode="External"/><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sites.accenture.com/groups/MTA/TopicPages/CertificationCount.asp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sites.accenture.com/groups/MT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sites.accenture.com/groups/MT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sites.accenture.com/groups/MTA/TopicPages/CertificationMessage.asp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ites.accenture.com/groups/MTA/TopicPages/Process%20Step%20Details.aspx"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sites.accenture.com/groups/MTA/TopicPages/Process%20Step%20Details.aspx"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sites.accenture.com/groups/MTA/TopicPages/Process%20Step%20Details.aspx"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p:txBody>
          <a:bodyPr/>
          <a:lstStyle/>
          <a:p>
            <a:r>
              <a:rPr lang="en-US" dirty="0"/>
              <a:t>Version </a:t>
            </a:r>
            <a:r>
              <a:rPr lang="en-US" dirty="0" smtClean="0"/>
              <a:t>5.300 </a:t>
            </a:r>
            <a:r>
              <a:rPr lang="en-US" dirty="0"/>
              <a:t>as </a:t>
            </a:r>
            <a:r>
              <a:rPr lang="en-US"/>
              <a:t>of  </a:t>
            </a:r>
            <a:r>
              <a:rPr lang="en-US" smtClean="0"/>
              <a:t>March 11, 2015</a:t>
            </a:r>
            <a:endParaRPr lang="en-US" sz="1600" dirty="0"/>
          </a:p>
          <a:p>
            <a:endParaRPr lang="en-GB" dirty="0"/>
          </a:p>
        </p:txBody>
      </p:sp>
      <p:sp>
        <p:nvSpPr>
          <p:cNvPr id="5" name="Text Placeholder 4"/>
          <p:cNvSpPr>
            <a:spLocks noGrp="1"/>
          </p:cNvSpPr>
          <p:nvPr>
            <p:ph type="body" sz="quarter" idx="10"/>
          </p:nvPr>
        </p:nvSpPr>
        <p:spPr/>
        <p:txBody>
          <a:bodyPr/>
          <a:lstStyle/>
          <a:p>
            <a:r>
              <a:rPr lang="en-US" dirty="0"/>
              <a:t>Master Technology Architect (MTA) Certification Program</a:t>
            </a:r>
            <a:endParaRPr lang="en-GB" dirty="0"/>
          </a:p>
        </p:txBody>
      </p:sp>
    </p:spTree>
    <p:extLst>
      <p:ext uri="{BB962C8B-B14F-4D97-AF65-F5344CB8AC3E}">
        <p14:creationId xmlns:p14="http://schemas.microsoft.com/office/powerpoint/2010/main" val="1788677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How to Apply 1/2</a:t>
            </a:r>
          </a:p>
        </p:txBody>
      </p:sp>
      <p:sp>
        <p:nvSpPr>
          <p:cNvPr id="10245" name="Rectangle 3"/>
          <p:cNvSpPr>
            <a:spLocks noGrp="1" noChangeArrowheads="1"/>
          </p:cNvSpPr>
          <p:nvPr>
            <p:ph type="body" idx="1"/>
          </p:nvPr>
        </p:nvSpPr>
        <p:spPr/>
        <p:txBody>
          <a:bodyPr/>
          <a:lstStyle/>
          <a:p>
            <a:r>
              <a:rPr lang="en-US" sz="1600" dirty="0" smtClean="0"/>
              <a:t>Before applying, ensure that you have completed all three (3) of the prerequisite web-based training (WBTs) available:</a:t>
            </a:r>
          </a:p>
          <a:p>
            <a:pPr lvl="1"/>
            <a:r>
              <a:rPr lang="en-US" sz="1400" dirty="0" smtClean="0">
                <a:hlinkClick r:id="rId3"/>
              </a:rPr>
              <a:t>MTA - 2010 V2 - What is Technology Architecture?</a:t>
            </a:r>
            <a:endParaRPr lang="en-US" sz="1400" dirty="0"/>
          </a:p>
          <a:p>
            <a:pPr lvl="1"/>
            <a:r>
              <a:rPr lang="en-US" sz="1400" dirty="0" smtClean="0">
                <a:hlinkClick r:id="rId4"/>
              </a:rPr>
              <a:t>MTA - 2020 V2 - The Role of a Technology Architect</a:t>
            </a:r>
            <a:endParaRPr lang="en-US" sz="1400" dirty="0"/>
          </a:p>
          <a:p>
            <a:pPr lvl="1"/>
            <a:r>
              <a:rPr lang="en-US" sz="1400" dirty="0" smtClean="0">
                <a:hlinkClick r:id="rId5"/>
              </a:rPr>
              <a:t>MTA - 2030 V2 - Technology Architecture Concerns and Principles</a:t>
            </a:r>
            <a:endParaRPr lang="en-US" sz="1400" dirty="0" smtClean="0"/>
          </a:p>
          <a:p>
            <a:r>
              <a:rPr lang="en-US" sz="1600" dirty="0" smtClean="0"/>
              <a:t>Apply via </a:t>
            </a:r>
            <a:r>
              <a:rPr lang="en-US" sz="1600" dirty="0" err="1" smtClean="0"/>
              <a:t>myCertification</a:t>
            </a:r>
            <a:r>
              <a:rPr lang="en-US" sz="1600" dirty="0" smtClean="0"/>
              <a:t> by registering for enrollment in the respective activity</a:t>
            </a:r>
          </a:p>
          <a:p>
            <a:pPr lvl="1"/>
            <a:r>
              <a:rPr lang="en-US" sz="1400" dirty="0" smtClean="0"/>
              <a:t>Technology Architect Associate Certification (</a:t>
            </a:r>
            <a:r>
              <a:rPr lang="en-US" sz="1400" dirty="0" smtClean="0">
                <a:hlinkClick r:id="rId6"/>
              </a:rPr>
              <a:t>MTA7000</a:t>
            </a:r>
            <a:r>
              <a:rPr lang="en-US" sz="1400" dirty="0" smtClean="0"/>
              <a:t>)</a:t>
            </a:r>
          </a:p>
          <a:p>
            <a:pPr lvl="2"/>
            <a:r>
              <a:rPr lang="en-US" sz="1400" dirty="0" smtClean="0"/>
              <a:t>Prerequisites: 3 aforementioned WBTs</a:t>
            </a:r>
          </a:p>
          <a:p>
            <a:pPr lvl="1"/>
            <a:r>
              <a:rPr lang="en-US" sz="1400" dirty="0" smtClean="0"/>
              <a:t>Technology Architect Certification (</a:t>
            </a:r>
            <a:r>
              <a:rPr lang="en-US" sz="1400" dirty="0" smtClean="0">
                <a:hlinkClick r:id="rId7"/>
              </a:rPr>
              <a:t>MTA4000</a:t>
            </a:r>
            <a:r>
              <a:rPr lang="en-US" sz="1400" dirty="0" smtClean="0"/>
              <a:t>)</a:t>
            </a:r>
          </a:p>
          <a:p>
            <a:pPr lvl="2"/>
            <a:r>
              <a:rPr lang="en-US" sz="1400" dirty="0" smtClean="0"/>
              <a:t>Prerequisites: 3 aforementioned WBTs</a:t>
            </a:r>
          </a:p>
          <a:p>
            <a:pPr lvl="2"/>
            <a:r>
              <a:rPr lang="en-US" sz="1400" dirty="0" smtClean="0"/>
              <a:t>Technology Architecture School required (Central </a:t>
            </a:r>
            <a:r>
              <a:rPr lang="en-US" sz="1400" dirty="0" smtClean="0">
                <a:hlinkClick r:id="rId8"/>
              </a:rPr>
              <a:t>Z80016</a:t>
            </a:r>
            <a:r>
              <a:rPr lang="en-US" sz="1400" dirty="0" smtClean="0"/>
              <a:t> $1,250 – OR – Local </a:t>
            </a:r>
            <a:r>
              <a:rPr lang="en-US" sz="1400" dirty="0" smtClean="0">
                <a:hlinkClick r:id="rId9"/>
              </a:rPr>
              <a:t>Z84949</a:t>
            </a:r>
            <a:r>
              <a:rPr lang="en-US" sz="1400" dirty="0" smtClean="0"/>
              <a:t> $0)</a:t>
            </a:r>
          </a:p>
          <a:p>
            <a:pPr lvl="3"/>
            <a:r>
              <a:rPr lang="en-US" sz="1400" dirty="0" smtClean="0"/>
              <a:t>SMs/SEs do not need to complete TAS when applying for TA</a:t>
            </a:r>
          </a:p>
          <a:p>
            <a:pPr lvl="3"/>
            <a:r>
              <a:rPr lang="de-DE" sz="1400" dirty="0" smtClean="0"/>
              <a:t>Completion of ATAS automatically fulfills the training requirement for the TA certification level</a:t>
            </a:r>
            <a:endParaRPr lang="en-US" sz="1400" dirty="0" smtClean="0"/>
          </a:p>
          <a:p>
            <a:pPr lvl="1"/>
            <a:r>
              <a:rPr lang="en-US" sz="1400" dirty="0" smtClean="0"/>
              <a:t>Senior Technology Architect Certification (</a:t>
            </a:r>
            <a:r>
              <a:rPr lang="en-US" sz="1400" dirty="0" smtClean="0">
                <a:hlinkClick r:id="rId10"/>
              </a:rPr>
              <a:t>MTA5000</a:t>
            </a:r>
            <a:r>
              <a:rPr lang="en-US" sz="1400" dirty="0" smtClean="0"/>
              <a:t>)</a:t>
            </a:r>
          </a:p>
          <a:p>
            <a:pPr lvl="2"/>
            <a:r>
              <a:rPr lang="en-US" sz="1400" dirty="0" smtClean="0"/>
              <a:t>It is typically expected that applicants apply for TA first, before applying for STA (SMs/SEs that have worked as Technology Architects for at least 7 years may apply directly to the STA certification level)</a:t>
            </a:r>
          </a:p>
          <a:p>
            <a:pPr lvl="1"/>
            <a:r>
              <a:rPr lang="en-US" sz="1400" dirty="0" smtClean="0"/>
              <a:t>Master Technology Architect Certification (</a:t>
            </a:r>
            <a:r>
              <a:rPr lang="en-US" sz="1400" dirty="0" smtClean="0">
                <a:hlinkClick r:id="rId11"/>
              </a:rPr>
              <a:t>MTA6000</a:t>
            </a:r>
            <a:r>
              <a:rPr lang="en-US" sz="1400" dirty="0" smtClean="0"/>
              <a:t>)</a:t>
            </a:r>
          </a:p>
          <a:p>
            <a:pPr lvl="2"/>
            <a:r>
              <a:rPr lang="en-US" sz="1400" dirty="0" smtClean="0"/>
              <a:t>it is typically expected that applicants apply for STA first, before applying for MTA</a:t>
            </a:r>
          </a:p>
        </p:txBody>
      </p:sp>
    </p:spTree>
    <p:extLst>
      <p:ext uri="{BB962C8B-B14F-4D97-AF65-F5344CB8AC3E}">
        <p14:creationId xmlns:p14="http://schemas.microsoft.com/office/powerpoint/2010/main" val="1471868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How to Apply 2/2</a:t>
            </a:r>
            <a:endParaRPr lang="en-US" dirty="0" smtClean="0"/>
          </a:p>
        </p:txBody>
      </p:sp>
      <p:sp>
        <p:nvSpPr>
          <p:cNvPr id="10245" name="Rectangle 3"/>
          <p:cNvSpPr>
            <a:spLocks noGrp="1" noChangeArrowheads="1"/>
          </p:cNvSpPr>
          <p:nvPr>
            <p:ph type="body" idx="1"/>
          </p:nvPr>
        </p:nvSpPr>
        <p:spPr/>
        <p:txBody>
          <a:bodyPr/>
          <a:lstStyle/>
          <a:p>
            <a:r>
              <a:rPr lang="en-US" dirty="0" smtClean="0"/>
              <a:t>Update CV/Résumé in </a:t>
            </a:r>
            <a:r>
              <a:rPr lang="en-US" dirty="0" err="1" smtClean="0">
                <a:hlinkClick r:id="rId3"/>
              </a:rPr>
              <a:t>myScheduling</a:t>
            </a:r>
            <a:r>
              <a:rPr lang="en-US" dirty="0" smtClean="0"/>
              <a:t> </a:t>
            </a:r>
          </a:p>
          <a:p>
            <a:r>
              <a:rPr lang="en-US" dirty="0" smtClean="0"/>
              <a:t>Create and Submit “Self-Assessment”</a:t>
            </a:r>
          </a:p>
        </p:txBody>
      </p:sp>
      <p:sp>
        <p:nvSpPr>
          <p:cNvPr id="8" name="Text Box 17"/>
          <p:cNvSpPr txBox="1">
            <a:spLocks noChangeArrowheads="1"/>
          </p:cNvSpPr>
          <p:nvPr/>
        </p:nvSpPr>
        <p:spPr bwMode="auto">
          <a:xfrm>
            <a:off x="490937" y="2395239"/>
            <a:ext cx="7526391" cy="307777"/>
          </a:xfrm>
          <a:prstGeom prst="rect">
            <a:avLst/>
          </a:prstGeom>
          <a:noFill/>
          <a:ln w="9525">
            <a:noFill/>
            <a:miter lim="800000"/>
            <a:headEnd/>
            <a:tailEnd/>
          </a:ln>
        </p:spPr>
        <p:txBody>
          <a:bodyPr wrap="square">
            <a:spAutoFit/>
          </a:bodyPr>
          <a:lstStyle/>
          <a:p>
            <a:pPr>
              <a:lnSpc>
                <a:spcPct val="100000"/>
              </a:lnSpc>
            </a:pPr>
            <a:r>
              <a:rPr lang="en-US" sz="1400" dirty="0" smtClean="0">
                <a:latin typeface="Arial" pitchFamily="34" charset="0"/>
                <a:cs typeface="Arial" pitchFamily="34" charset="0"/>
              </a:rPr>
              <a:t>See the MTA KX site’s </a:t>
            </a:r>
            <a:r>
              <a:rPr lang="en-US" sz="1400" dirty="0" smtClean="0">
                <a:latin typeface="Arial" pitchFamily="34" charset="0"/>
                <a:cs typeface="Arial" pitchFamily="34" charset="0"/>
                <a:hlinkClick r:id="rId4"/>
              </a:rPr>
              <a:t>Apply to the Program</a:t>
            </a:r>
            <a:r>
              <a:rPr lang="en-US" sz="1400" dirty="0" smtClean="0">
                <a:latin typeface="Arial" pitchFamily="34" charset="0"/>
                <a:cs typeface="Arial" pitchFamily="34" charset="0"/>
              </a:rPr>
              <a:t> page for details.</a:t>
            </a:r>
            <a:endParaRPr lang="en-US" sz="1400" dirty="0" smtClean="0">
              <a:solidFill>
                <a:srgbClr val="FF0000"/>
              </a:solidFill>
              <a:latin typeface="Arial" pitchFamily="34" charset="0"/>
              <a:cs typeface="Arial" pitchFamily="34" charset="0"/>
            </a:endParaRPr>
          </a:p>
        </p:txBody>
      </p:sp>
      <p:sp>
        <p:nvSpPr>
          <p:cNvPr id="9" name="Text Box 17"/>
          <p:cNvSpPr txBox="1">
            <a:spLocks noChangeArrowheads="1"/>
          </p:cNvSpPr>
          <p:nvPr/>
        </p:nvSpPr>
        <p:spPr bwMode="auto">
          <a:xfrm>
            <a:off x="506906" y="4888616"/>
            <a:ext cx="8130188" cy="923330"/>
          </a:xfrm>
          <a:prstGeom prst="rect">
            <a:avLst/>
          </a:prstGeom>
          <a:noFill/>
          <a:ln w="9525">
            <a:noFill/>
            <a:miter lim="800000"/>
            <a:headEnd/>
            <a:tailEnd/>
          </a:ln>
        </p:spPr>
        <p:txBody>
          <a:bodyPr wrap="square">
            <a:spAutoFit/>
          </a:bodyPr>
          <a:lstStyle/>
          <a:p>
            <a:pPr>
              <a:lnSpc>
                <a:spcPct val="100000"/>
              </a:lnSpc>
            </a:pPr>
            <a:r>
              <a:rPr lang="en-US" b="1" dirty="0" smtClean="0">
                <a:solidFill>
                  <a:srgbClr val="FF0000"/>
                </a:solidFill>
                <a:cs typeface="Arial" pitchFamily="34" charset="0"/>
              </a:rPr>
              <a:t>NOTE:</a:t>
            </a:r>
            <a:r>
              <a:rPr lang="en-US" dirty="0" smtClean="0">
                <a:cs typeface="Arial" pitchFamily="34" charset="0"/>
              </a:rPr>
              <a:t> Avanade employees cannot be processed via </a:t>
            </a:r>
            <a:r>
              <a:rPr lang="en-US" dirty="0" err="1" smtClean="0">
                <a:cs typeface="Arial" pitchFamily="34" charset="0"/>
              </a:rPr>
              <a:t>myCertification</a:t>
            </a:r>
            <a:r>
              <a:rPr lang="en-US" dirty="0" smtClean="0">
                <a:cs typeface="Arial" pitchFamily="34" charset="0"/>
              </a:rPr>
              <a:t>.  Such applicants should contact </a:t>
            </a:r>
            <a:r>
              <a:rPr lang="en-US" dirty="0" smtClean="0">
                <a:cs typeface="Arial" pitchFamily="34" charset="0"/>
                <a:hlinkClick r:id="rId5"/>
              </a:rPr>
              <a:t>TA.Certification@accenture.com</a:t>
            </a:r>
            <a:r>
              <a:rPr lang="en-US" dirty="0" smtClean="0">
                <a:cs typeface="Arial" pitchFamily="34" charset="0"/>
              </a:rPr>
              <a:t> with their interest in pursuing certification, attaching their CV/Résumé file.</a:t>
            </a:r>
          </a:p>
        </p:txBody>
      </p:sp>
      <p:pic>
        <p:nvPicPr>
          <p:cNvPr id="10241" name="Picture 1" descr="D:\Documents and Settings\jason.h.peterson\My Documents\My Dropbox\ACN\MTA\PIX\FAQs Guidelines Procedures\Avanade Logo.png">
            <a:hlinkClick r:id="rId4"/>
          </p:cNvPr>
          <p:cNvPicPr>
            <a:picLocks noChangeAspect="1" noChangeArrowheads="1"/>
          </p:cNvPicPr>
          <p:nvPr/>
        </p:nvPicPr>
        <p:blipFill>
          <a:blip r:embed="rId6" cstate="print"/>
          <a:srcRect/>
          <a:stretch>
            <a:fillRect/>
          </a:stretch>
        </p:blipFill>
        <p:spPr bwMode="auto">
          <a:xfrm>
            <a:off x="490938" y="4405281"/>
            <a:ext cx="1436194" cy="483335"/>
          </a:xfrm>
          <a:prstGeom prst="rect">
            <a:avLst/>
          </a:prstGeom>
          <a:noFill/>
        </p:spPr>
      </p:pic>
    </p:spTree>
    <p:extLst>
      <p:ext uri="{BB962C8B-B14F-4D97-AF65-F5344CB8AC3E}">
        <p14:creationId xmlns:p14="http://schemas.microsoft.com/office/powerpoint/2010/main" val="3039719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Architect Certification Add-on 1/2</a:t>
            </a:r>
            <a:endParaRPr lang="en-US" dirty="0"/>
          </a:p>
        </p:txBody>
      </p:sp>
      <p:sp>
        <p:nvSpPr>
          <p:cNvPr id="3" name="Content Placeholder 2"/>
          <p:cNvSpPr>
            <a:spLocks noGrp="1"/>
          </p:cNvSpPr>
          <p:nvPr>
            <p:ph idx="1"/>
          </p:nvPr>
        </p:nvSpPr>
        <p:spPr/>
        <p:txBody>
          <a:bodyPr/>
          <a:lstStyle/>
          <a:p>
            <a:r>
              <a:rPr lang="en-US" dirty="0"/>
              <a:t>We have a “digital architecture” skill gap, at 2 levels:</a:t>
            </a:r>
          </a:p>
          <a:p>
            <a:pPr lvl="1"/>
            <a:r>
              <a:rPr lang="en-US" dirty="0"/>
              <a:t>not enough senior architects (SM-MD, STA-MTA) able to shape &amp; discuss with clients end-to-end solutions with any/all “digital” components;</a:t>
            </a:r>
          </a:p>
          <a:p>
            <a:pPr lvl="1"/>
            <a:r>
              <a:rPr lang="en-US" dirty="0"/>
              <a:t>not enough junior/intermediated architects (C-M, TA) able to lead an architecture team implementing such solutions.</a:t>
            </a:r>
          </a:p>
          <a:p>
            <a:r>
              <a:rPr lang="en-US" dirty="0" smtClean="0"/>
              <a:t>To fill these gaps the Digital Architect Certification add-on has been launched in 2015</a:t>
            </a:r>
          </a:p>
          <a:p>
            <a:pPr lvl="1"/>
            <a:r>
              <a:rPr lang="en-US" dirty="0"/>
              <a:t>To be eligible for a “Digital Architect” certification, candidates must:</a:t>
            </a:r>
          </a:p>
          <a:p>
            <a:pPr lvl="2"/>
            <a:r>
              <a:rPr lang="en-US" dirty="0"/>
              <a:t>be already certified by the MTA </a:t>
            </a:r>
            <a:r>
              <a:rPr lang="en-US" dirty="0" err="1"/>
              <a:t>Programme</a:t>
            </a:r>
            <a:r>
              <a:rPr lang="en-US" dirty="0"/>
              <a:t> at the TA, STA or MTA level (not TAA);</a:t>
            </a:r>
          </a:p>
          <a:p>
            <a:pPr lvl="2"/>
            <a:r>
              <a:rPr lang="en-US" dirty="0"/>
              <a:t>be able to clearly articulate what “Digital” is, and what all the typical components of a Digital technology landscape are (i.e. must be at least “familiar” with 80%+ of the Digital Skill Areas);</a:t>
            </a:r>
          </a:p>
          <a:p>
            <a:pPr lvl="2"/>
            <a:r>
              <a:rPr lang="en-US" dirty="0"/>
              <a:t>be “capable” or “expert” in at least 30% of the Digital Skill Areas;</a:t>
            </a:r>
          </a:p>
          <a:p>
            <a:pPr lvl="2"/>
            <a:r>
              <a:rPr lang="en-US" dirty="0"/>
              <a:t>have worked as Technology Architect on Digital-relevant proposals &amp; projects (and on a Digital-relevant part of the Architecture) for at least 12 months (or 6 months + 40 hours of Digital-specific training);</a:t>
            </a:r>
          </a:p>
          <a:p>
            <a:pPr lvl="1"/>
            <a:endParaRPr lang="en-US" dirty="0"/>
          </a:p>
        </p:txBody>
      </p:sp>
    </p:spTree>
    <p:extLst>
      <p:ext uri="{BB962C8B-B14F-4D97-AF65-F5344CB8AC3E}">
        <p14:creationId xmlns:p14="http://schemas.microsoft.com/office/powerpoint/2010/main" val="1084496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Architect Certification add-on 2/2</a:t>
            </a:r>
            <a:endParaRPr lang="en-US" dirty="0"/>
          </a:p>
        </p:txBody>
      </p:sp>
      <p:sp>
        <p:nvSpPr>
          <p:cNvPr id="7" name="Content Placeholder 6"/>
          <p:cNvSpPr>
            <a:spLocks noGrp="1"/>
          </p:cNvSpPr>
          <p:nvPr>
            <p:ph idx="1"/>
          </p:nvPr>
        </p:nvSpPr>
        <p:spPr/>
        <p:txBody>
          <a:bodyPr/>
          <a:lstStyle/>
          <a:p>
            <a:r>
              <a:rPr lang="en-US" dirty="0" smtClean="0"/>
              <a:t>Below the process to be followed to obtain the DA Certification; for more information </a:t>
            </a:r>
            <a:r>
              <a:rPr lang="en-US" dirty="0"/>
              <a:t>please refer to: https://kxsites.accenture.com/groups/MTA/Pages/TopicPages/DigitalArchitectCertification.aspx?lftTitle=Digital+Architect+Certification</a:t>
            </a:r>
          </a:p>
        </p:txBody>
      </p:sp>
      <p:pic>
        <p:nvPicPr>
          <p:cNvPr id="8" name="Content Placeholder 5"/>
          <p:cNvPicPr>
            <a:picLocks noChangeAspect="1"/>
          </p:cNvPicPr>
          <p:nvPr/>
        </p:nvPicPr>
        <p:blipFill>
          <a:blip r:embed="rId2"/>
          <a:stretch>
            <a:fillRect/>
          </a:stretch>
        </p:blipFill>
        <p:spPr bwMode="auto">
          <a:xfrm>
            <a:off x="413884" y="3385107"/>
            <a:ext cx="8280400" cy="26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387475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294488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Key Links to Sites &amp; Content</a:t>
            </a:r>
            <a:endParaRPr lang="en-US" dirty="0" smtClean="0"/>
          </a:p>
        </p:txBody>
      </p:sp>
      <p:sp>
        <p:nvSpPr>
          <p:cNvPr id="10245" name="Rectangle 3"/>
          <p:cNvSpPr>
            <a:spLocks noGrp="1" noChangeArrowheads="1"/>
          </p:cNvSpPr>
          <p:nvPr>
            <p:ph type="body" idx="1"/>
          </p:nvPr>
        </p:nvSpPr>
        <p:spPr/>
        <p:txBody>
          <a:bodyPr/>
          <a:lstStyle/>
          <a:p>
            <a:r>
              <a:rPr lang="en-US" dirty="0" smtClean="0">
                <a:hlinkClick r:id="rId3"/>
              </a:rPr>
              <a:t>The following links are key to the MTA Certification Program.</a:t>
            </a:r>
          </a:p>
          <a:p>
            <a:pPr lvl="1"/>
            <a:r>
              <a:rPr lang="en-US" dirty="0" smtClean="0">
                <a:hlinkClick r:id="rId3"/>
              </a:rPr>
              <a:t>Master Technology Architect</a:t>
            </a:r>
            <a:r>
              <a:rPr lang="en-US" dirty="0" smtClean="0"/>
              <a:t> KX Site</a:t>
            </a:r>
          </a:p>
          <a:p>
            <a:pPr lvl="2"/>
            <a:r>
              <a:rPr lang="en-US" dirty="0" smtClean="0">
                <a:hlinkClick r:id="rId4"/>
              </a:rPr>
              <a:t>Learn About the Program</a:t>
            </a:r>
            <a:r>
              <a:rPr lang="en-US" dirty="0" smtClean="0"/>
              <a:t>; </a:t>
            </a:r>
            <a:r>
              <a:rPr lang="en-US" dirty="0" smtClean="0">
                <a:hlinkClick r:id="rId5"/>
              </a:rPr>
              <a:t>Apply to the Program</a:t>
            </a:r>
            <a:r>
              <a:rPr lang="en-US" dirty="0" smtClean="0"/>
              <a:t>; </a:t>
            </a:r>
            <a:r>
              <a:rPr lang="en-US" dirty="0" smtClean="0">
                <a:hlinkClick r:id="rId6"/>
              </a:rPr>
              <a:t>After Certification</a:t>
            </a:r>
            <a:r>
              <a:rPr lang="en-US" dirty="0" smtClean="0"/>
              <a:t>; </a:t>
            </a:r>
            <a:r>
              <a:rPr lang="en-US" dirty="0" smtClean="0">
                <a:hlinkClick r:id="rId7"/>
              </a:rPr>
              <a:t>Spotlight</a:t>
            </a:r>
            <a:endParaRPr lang="en-US" dirty="0" smtClean="0"/>
          </a:p>
          <a:p>
            <a:pPr lvl="1"/>
            <a:r>
              <a:rPr lang="en-US" dirty="0" smtClean="0"/>
              <a:t>Program Administration Team </a:t>
            </a:r>
            <a:r>
              <a:rPr lang="en-US" dirty="0" err="1" smtClean="0"/>
              <a:t>eMail</a:t>
            </a:r>
            <a:r>
              <a:rPr lang="en-US" dirty="0" smtClean="0"/>
              <a:t>: </a:t>
            </a:r>
            <a:r>
              <a:rPr lang="en-US" dirty="0" smtClean="0">
                <a:hlinkClick r:id="rId8"/>
              </a:rPr>
              <a:t>MTA.Certification@accenture.com</a:t>
            </a:r>
            <a:endParaRPr lang="en-US" dirty="0" smtClean="0"/>
          </a:p>
          <a:p>
            <a:pPr lvl="1"/>
            <a:r>
              <a:rPr lang="en-US" dirty="0" smtClean="0"/>
              <a:t>Required Rapid eLearning Courses:</a:t>
            </a:r>
          </a:p>
          <a:p>
            <a:pPr lvl="3"/>
            <a:r>
              <a:rPr lang="en-US" dirty="0" smtClean="0">
                <a:hlinkClick r:id="rId9"/>
              </a:rPr>
              <a:t>MTA - 2010 V2 - What is Technology Architecture?</a:t>
            </a:r>
            <a:endParaRPr lang="en-US" dirty="0" smtClean="0"/>
          </a:p>
          <a:p>
            <a:pPr lvl="3"/>
            <a:r>
              <a:rPr lang="en-US" dirty="0" smtClean="0">
                <a:hlinkClick r:id="rId10"/>
              </a:rPr>
              <a:t>MTA - 2020 V2 - The Role of a Technology Architect</a:t>
            </a:r>
            <a:endParaRPr lang="en-US" dirty="0" smtClean="0"/>
          </a:p>
          <a:p>
            <a:pPr lvl="3"/>
            <a:r>
              <a:rPr lang="en-US" dirty="0" smtClean="0">
                <a:hlinkClick r:id="rId11"/>
              </a:rPr>
              <a:t>MTA - 2030 V2 - Technology Architecture Concerns and Principles</a:t>
            </a:r>
            <a:endParaRPr lang="en-US" dirty="0" smtClean="0"/>
          </a:p>
          <a:p>
            <a:pPr lvl="1"/>
            <a:r>
              <a:rPr lang="en-US" dirty="0" smtClean="0"/>
              <a:t>Required Classroom Training (TAS for TA):</a:t>
            </a:r>
          </a:p>
          <a:p>
            <a:pPr lvl="2"/>
            <a:r>
              <a:rPr lang="en-US" dirty="0" smtClean="0"/>
              <a:t>Technology Architecture School (Central </a:t>
            </a:r>
            <a:r>
              <a:rPr lang="en-US" dirty="0" smtClean="0">
                <a:hlinkClick r:id="rId12"/>
              </a:rPr>
              <a:t>Z80016</a:t>
            </a:r>
            <a:r>
              <a:rPr lang="en-US" dirty="0" smtClean="0"/>
              <a:t> $1,250 – OR – Local </a:t>
            </a:r>
            <a:r>
              <a:rPr lang="en-US" dirty="0" smtClean="0">
                <a:hlinkClick r:id="rId13"/>
              </a:rPr>
              <a:t>Z84949</a:t>
            </a:r>
            <a:r>
              <a:rPr lang="en-US" dirty="0" smtClean="0"/>
              <a:t> $0)</a:t>
            </a:r>
          </a:p>
          <a:p>
            <a:pPr lvl="1"/>
            <a:r>
              <a:rPr lang="en-US" dirty="0" smtClean="0">
                <a:hlinkClick r:id="rId14"/>
              </a:rPr>
              <a:t>Accenture Master Technology Architect Certification Program</a:t>
            </a:r>
            <a:r>
              <a:rPr lang="en-US" dirty="0" smtClean="0"/>
              <a:t> (The Hub)</a:t>
            </a:r>
          </a:p>
          <a:p>
            <a:pPr lvl="2"/>
            <a:r>
              <a:rPr lang="en-US" dirty="0" smtClean="0">
                <a:hlinkClick r:id="rId15"/>
              </a:rPr>
              <a:t>Driving Innovation through the MTA Certification Program Workshop &amp; Awards Wrap Up</a:t>
            </a:r>
            <a:endParaRPr lang="en-US" dirty="0" smtClean="0"/>
          </a:p>
          <a:p>
            <a:pPr lvl="1"/>
            <a:r>
              <a:rPr lang="en-US" dirty="0" smtClean="0">
                <a:hlinkClick r:id="rId16"/>
              </a:rPr>
              <a:t>Accenture Master Technology Architect Certification</a:t>
            </a:r>
            <a:r>
              <a:rPr lang="en-US" dirty="0" smtClean="0"/>
              <a:t> (U.S. External Marketing Page)</a:t>
            </a:r>
          </a:p>
          <a:p>
            <a:pPr lvl="1"/>
            <a:r>
              <a:rPr lang="en-US" dirty="0" smtClean="0">
                <a:hlinkClick r:id="rId17"/>
              </a:rPr>
              <a:t>AS&amp;T Innovation</a:t>
            </a:r>
            <a:r>
              <a:rPr lang="en-US" dirty="0" smtClean="0"/>
              <a:t> KX Site</a:t>
            </a:r>
          </a:p>
          <a:p>
            <a:pPr lvl="1"/>
            <a:r>
              <a:rPr lang="en-US" dirty="0" smtClean="0">
                <a:hlinkClick r:id="rId18"/>
              </a:rPr>
              <a:t>Advanced Systems and Technology</a:t>
            </a:r>
            <a:r>
              <a:rPr lang="en-US" dirty="0" smtClean="0"/>
              <a:t> KX Site</a:t>
            </a:r>
          </a:p>
        </p:txBody>
      </p:sp>
    </p:spTree>
    <p:extLst>
      <p:ext uri="{BB962C8B-B14F-4D97-AF65-F5344CB8AC3E}">
        <p14:creationId xmlns:p14="http://schemas.microsoft.com/office/powerpoint/2010/main" val="2057030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Current MTA Certification Count</a:t>
            </a:r>
            <a:endParaRPr lang="en-US" dirty="0" smtClean="0"/>
          </a:p>
        </p:txBody>
      </p:sp>
      <p:sp>
        <p:nvSpPr>
          <p:cNvPr id="10246" name="Text Box 4"/>
          <p:cNvSpPr txBox="1">
            <a:spLocks noChangeArrowheads="1"/>
          </p:cNvSpPr>
          <p:nvPr/>
        </p:nvSpPr>
        <p:spPr bwMode="auto">
          <a:xfrm>
            <a:off x="434469" y="1380117"/>
            <a:ext cx="8277732" cy="584775"/>
          </a:xfrm>
          <a:prstGeom prst="rect">
            <a:avLst/>
          </a:prstGeom>
          <a:noFill/>
          <a:ln w="9525">
            <a:noFill/>
            <a:miter lim="800000"/>
            <a:headEnd/>
            <a:tailEnd/>
          </a:ln>
        </p:spPr>
        <p:txBody>
          <a:bodyPr wrap="square">
            <a:spAutoFit/>
          </a:bodyPr>
          <a:lstStyle/>
          <a:p>
            <a:pPr>
              <a:lnSpc>
                <a:spcPct val="100000"/>
              </a:lnSpc>
            </a:pPr>
            <a:r>
              <a:rPr lang="en-US" b="1" dirty="0" smtClean="0">
                <a:latin typeface="Arial" pitchFamily="34" charset="0"/>
                <a:cs typeface="Arial" pitchFamily="34" charset="0"/>
              </a:rPr>
              <a:t>3</a:t>
            </a:r>
            <a:r>
              <a:rPr lang="en-US" sz="1800" b="1" dirty="0" smtClean="0">
                <a:latin typeface="Arial" pitchFamily="34" charset="0"/>
                <a:cs typeface="Arial" pitchFamily="34" charset="0"/>
              </a:rPr>
              <a:t>, </a:t>
            </a:r>
            <a:r>
              <a:rPr lang="en-US" sz="1800" b="1" dirty="0" smtClean="0">
                <a:latin typeface="Arial" pitchFamily="34" charset="0"/>
                <a:cs typeface="Arial" pitchFamily="34" charset="0"/>
              </a:rPr>
              <a:t>485 </a:t>
            </a:r>
            <a:r>
              <a:rPr lang="en-US" sz="1800" b="1" dirty="0" smtClean="0">
                <a:latin typeface="Arial" pitchFamily="34" charset="0"/>
                <a:cs typeface="Arial" pitchFamily="34" charset="0"/>
              </a:rPr>
              <a:t>Certified as TA, STA or MTA (as of </a:t>
            </a:r>
            <a:r>
              <a:rPr lang="en-US" b="1" dirty="0" smtClean="0">
                <a:latin typeface="Arial" pitchFamily="34" charset="0"/>
                <a:cs typeface="Arial" pitchFamily="34" charset="0"/>
              </a:rPr>
              <a:t>September</a:t>
            </a:r>
            <a:r>
              <a:rPr lang="en-US" sz="1800" b="1" dirty="0" smtClean="0">
                <a:latin typeface="Arial" pitchFamily="34" charset="0"/>
                <a:cs typeface="Arial" pitchFamily="34" charset="0"/>
              </a:rPr>
              <a:t> </a:t>
            </a:r>
            <a:r>
              <a:rPr lang="en-US" b="1" dirty="0" smtClean="0">
                <a:latin typeface="Arial" pitchFamily="34" charset="0"/>
                <a:cs typeface="Arial" pitchFamily="34" charset="0"/>
              </a:rPr>
              <a:t>30</a:t>
            </a:r>
            <a:r>
              <a:rPr lang="en-US" sz="1800" b="1" dirty="0" smtClean="0">
                <a:latin typeface="Arial" pitchFamily="34" charset="0"/>
                <a:cs typeface="Arial" pitchFamily="34" charset="0"/>
              </a:rPr>
              <a:t>, </a:t>
            </a:r>
            <a:r>
              <a:rPr lang="en-US" sz="1800" b="1" dirty="0" smtClean="0">
                <a:latin typeface="Arial" pitchFamily="34" charset="0"/>
                <a:cs typeface="Arial" pitchFamily="34" charset="0"/>
              </a:rPr>
              <a:t>2016)</a:t>
            </a:r>
          </a:p>
          <a:p>
            <a:pPr>
              <a:lnSpc>
                <a:spcPct val="100000"/>
              </a:lnSpc>
            </a:pPr>
            <a:r>
              <a:rPr lang="en-US" sz="1400" b="1" dirty="0" smtClean="0">
                <a:latin typeface="Arial" pitchFamily="34" charset="0"/>
                <a:cs typeface="Arial" pitchFamily="34" charset="0"/>
              </a:rPr>
              <a:t>MTA:</a:t>
            </a:r>
            <a:r>
              <a:rPr lang="en-US" sz="1400" dirty="0" smtClean="0">
                <a:latin typeface="Arial" pitchFamily="34" charset="0"/>
                <a:cs typeface="Arial" pitchFamily="34" charset="0"/>
              </a:rPr>
              <a:t> </a:t>
            </a:r>
            <a:r>
              <a:rPr lang="en-US" sz="1400" dirty="0" smtClean="0">
                <a:latin typeface="Arial" pitchFamily="34" charset="0"/>
                <a:cs typeface="Arial" pitchFamily="34" charset="0"/>
              </a:rPr>
              <a:t>115, </a:t>
            </a:r>
            <a:r>
              <a:rPr lang="en-US" sz="1400" b="1" dirty="0" smtClean="0">
                <a:latin typeface="Arial" pitchFamily="34" charset="0"/>
                <a:cs typeface="Arial" pitchFamily="34" charset="0"/>
              </a:rPr>
              <a:t>STA:</a:t>
            </a:r>
            <a:r>
              <a:rPr lang="en-US" sz="1400" dirty="0" smtClean="0">
                <a:latin typeface="Arial" pitchFamily="34" charset="0"/>
                <a:cs typeface="Arial" pitchFamily="34" charset="0"/>
              </a:rPr>
              <a:t> </a:t>
            </a:r>
            <a:r>
              <a:rPr lang="en-US" sz="1400" dirty="0" smtClean="0">
                <a:latin typeface="Arial" pitchFamily="34" charset="0"/>
                <a:cs typeface="Arial" pitchFamily="34" charset="0"/>
              </a:rPr>
              <a:t>604, </a:t>
            </a:r>
            <a:r>
              <a:rPr lang="en-US" sz="1400" b="1" dirty="0" smtClean="0">
                <a:latin typeface="Arial" pitchFamily="34" charset="0"/>
                <a:cs typeface="Arial" pitchFamily="34" charset="0"/>
              </a:rPr>
              <a:t>TA:</a:t>
            </a:r>
            <a:r>
              <a:rPr lang="en-US" sz="1400" dirty="0" smtClean="0">
                <a:latin typeface="Arial" pitchFamily="34" charset="0"/>
                <a:cs typeface="Arial" pitchFamily="34" charset="0"/>
              </a:rPr>
              <a:t> </a:t>
            </a:r>
            <a:r>
              <a:rPr lang="en-US" sz="1400" dirty="0" smtClean="0">
                <a:latin typeface="Arial" pitchFamily="34" charset="0"/>
                <a:cs typeface="Arial" pitchFamily="34" charset="0"/>
              </a:rPr>
              <a:t>1960, </a:t>
            </a:r>
            <a:r>
              <a:rPr lang="en-US" sz="1400" b="1" dirty="0" smtClean="0">
                <a:latin typeface="Arial" pitchFamily="34" charset="0"/>
                <a:cs typeface="Arial" pitchFamily="34" charset="0"/>
              </a:rPr>
              <a:t>TAA:</a:t>
            </a:r>
            <a:r>
              <a:rPr lang="en-US" sz="1400" dirty="0" smtClean="0">
                <a:latin typeface="Arial" pitchFamily="34" charset="0"/>
                <a:cs typeface="Arial" pitchFamily="34" charset="0"/>
              </a:rPr>
              <a:t> </a:t>
            </a:r>
            <a:r>
              <a:rPr lang="en-US" sz="1400" dirty="0" smtClean="0">
                <a:latin typeface="Arial" pitchFamily="34" charset="0"/>
                <a:cs typeface="Arial" pitchFamily="34" charset="0"/>
              </a:rPr>
              <a:t>806</a:t>
            </a:r>
            <a:endParaRPr lang="en-US" sz="1400" dirty="0">
              <a:latin typeface="Arial" pitchFamily="34" charset="0"/>
              <a:cs typeface="Arial" pitchFamily="34" charset="0"/>
            </a:endParaRPr>
          </a:p>
        </p:txBody>
      </p:sp>
      <p:sp>
        <p:nvSpPr>
          <p:cNvPr id="10" name="Text Box 4"/>
          <p:cNvSpPr txBox="1">
            <a:spLocks noChangeArrowheads="1"/>
          </p:cNvSpPr>
          <p:nvPr/>
        </p:nvSpPr>
        <p:spPr bwMode="auto">
          <a:xfrm>
            <a:off x="5278579" y="5317984"/>
            <a:ext cx="3633851" cy="1061829"/>
          </a:xfrm>
          <a:prstGeom prst="rect">
            <a:avLst/>
          </a:prstGeom>
          <a:noFill/>
          <a:ln w="9525">
            <a:noFill/>
            <a:miter lim="800000"/>
            <a:headEnd/>
            <a:tailEnd/>
          </a:ln>
        </p:spPr>
        <p:txBody>
          <a:bodyPr wrap="square">
            <a:spAutoFit/>
          </a:bodyPr>
          <a:lstStyle/>
          <a:p>
            <a:pPr>
              <a:lnSpc>
                <a:spcPct val="100000"/>
              </a:lnSpc>
            </a:pPr>
            <a:r>
              <a:rPr lang="en-US" sz="1050" dirty="0" smtClean="0">
                <a:latin typeface="Arial" pitchFamily="34" charset="0"/>
                <a:cs typeface="Arial" pitchFamily="34" charset="0"/>
              </a:rPr>
              <a:t>Thanks to all of you who have taken the time to apply, and to all those helping with deployment through assessments and interviews. Your time and effort is well recognized and appreciated. The list of certified personnel can be </a:t>
            </a:r>
            <a:r>
              <a:rPr lang="en-US" sz="1050" dirty="0" smtClean="0">
                <a:latin typeface="Arial" pitchFamily="34" charset="0"/>
                <a:cs typeface="Arial" pitchFamily="34" charset="0"/>
                <a:hlinkClick r:id="rId3"/>
              </a:rPr>
              <a:t>downloaded here</a:t>
            </a:r>
            <a:r>
              <a:rPr lang="en-US" sz="1050" dirty="0" smtClean="0">
                <a:latin typeface="Arial" pitchFamily="34" charset="0"/>
                <a:cs typeface="Arial" pitchFamily="34" charset="0"/>
              </a:rPr>
              <a:t>. See the MTA KX site’s </a:t>
            </a:r>
            <a:r>
              <a:rPr lang="en-US" sz="1050" dirty="0" smtClean="0">
                <a:latin typeface="Arial" pitchFamily="34" charset="0"/>
                <a:cs typeface="Arial" pitchFamily="34" charset="0"/>
                <a:hlinkClick r:id="rId4"/>
              </a:rPr>
              <a:t>Current  Certification Count</a:t>
            </a:r>
            <a:r>
              <a:rPr lang="en-US" sz="1050" dirty="0" smtClean="0">
                <a:latin typeface="Arial" pitchFamily="34" charset="0"/>
                <a:cs typeface="Arial" pitchFamily="34" charset="0"/>
              </a:rPr>
              <a:t> page for further details.</a:t>
            </a:r>
            <a:endParaRPr lang="en-US" sz="1050" dirty="0">
              <a:latin typeface="Arial" pitchFamily="34" charset="0"/>
              <a:cs typeface="Arial"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2481" y="1994556"/>
            <a:ext cx="4371913" cy="325134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285" y="2035407"/>
            <a:ext cx="4075256" cy="316964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285" y="5234364"/>
            <a:ext cx="4781294" cy="1145449"/>
          </a:xfrm>
          <a:prstGeom prst="rect">
            <a:avLst/>
          </a:prstGeom>
        </p:spPr>
      </p:pic>
    </p:spTree>
    <p:extLst>
      <p:ext uri="{BB962C8B-B14F-4D97-AF65-F5344CB8AC3E}">
        <p14:creationId xmlns:p14="http://schemas.microsoft.com/office/powerpoint/2010/main" val="189164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Several Teams Engaged</a:t>
            </a:r>
            <a:endParaRPr lang="en-US" dirty="0" smtClean="0"/>
          </a:p>
        </p:txBody>
      </p:sp>
      <p:sp>
        <p:nvSpPr>
          <p:cNvPr id="10245" name="Rectangle 3"/>
          <p:cNvSpPr>
            <a:spLocks noGrp="1" noChangeArrowheads="1"/>
          </p:cNvSpPr>
          <p:nvPr>
            <p:ph type="body" idx="1"/>
          </p:nvPr>
        </p:nvSpPr>
        <p:spPr/>
        <p:txBody>
          <a:bodyPr/>
          <a:lstStyle/>
          <a:p>
            <a:r>
              <a:rPr lang="en-US" dirty="0" smtClean="0"/>
              <a:t>There are several different teams engaged in the design, development, and ongoing support of internal certification programs.</a:t>
            </a:r>
          </a:p>
          <a:p>
            <a:pPr lvl="1"/>
            <a:r>
              <a:rPr lang="en-US" dirty="0" smtClean="0"/>
              <a:t>Business Sponsors establish vision for the program and partners with the Capability Solutions to ensure the program is designed and positioned to meet its objectives.</a:t>
            </a:r>
          </a:p>
          <a:p>
            <a:pPr lvl="1"/>
            <a:r>
              <a:rPr lang="en-US" dirty="0" smtClean="0"/>
              <a:t>Capability Solutions serves as the driver of the certification development process and as the long-term owner of the program post deployment.  Key activities include:</a:t>
            </a:r>
          </a:p>
          <a:p>
            <a:pPr lvl="2"/>
            <a:r>
              <a:rPr lang="en-US" dirty="0" smtClean="0"/>
              <a:t>Definition of the business case</a:t>
            </a:r>
          </a:p>
          <a:p>
            <a:pPr lvl="2"/>
            <a:r>
              <a:rPr lang="en-US" dirty="0" smtClean="0"/>
              <a:t>Development of course/assessments</a:t>
            </a:r>
          </a:p>
          <a:p>
            <a:pPr lvl="2"/>
            <a:r>
              <a:rPr lang="en-US" dirty="0" smtClean="0"/>
              <a:t>Definition and execution of the marketing / communication plan</a:t>
            </a:r>
          </a:p>
          <a:p>
            <a:pPr lvl="2"/>
            <a:r>
              <a:rPr lang="en-US" dirty="0" smtClean="0"/>
              <a:t>Serving as primary POC for business sponsor; securing necessary approvals</a:t>
            </a:r>
          </a:p>
          <a:p>
            <a:pPr lvl="1"/>
            <a:r>
              <a:rPr lang="en-US" dirty="0" smtClean="0"/>
              <a:t>Certifications Team supports the process through the use of well defined models, tools, and templates; ensuring the program reflects all our certification strategy and best practices and can operate within the defined standards.</a:t>
            </a:r>
          </a:p>
          <a:p>
            <a:pPr lvl="1"/>
            <a:r>
              <a:rPr lang="en-US" dirty="0" smtClean="0"/>
              <a:t>Accenture Learning supports the process through the development of certification assessments, build of the programs in </a:t>
            </a:r>
            <a:r>
              <a:rPr lang="en-US" smtClean="0"/>
              <a:t>myCertification, </a:t>
            </a:r>
            <a:r>
              <a:rPr lang="en-US" dirty="0" smtClean="0"/>
              <a:t>and the management of delivery responsibilities post deployment.</a:t>
            </a:r>
          </a:p>
        </p:txBody>
      </p:sp>
    </p:spTree>
    <p:extLst>
      <p:ext uri="{BB962C8B-B14F-4D97-AF65-F5344CB8AC3E}">
        <p14:creationId xmlns:p14="http://schemas.microsoft.com/office/powerpoint/2010/main" val="531813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Agenda / Content</a:t>
            </a:r>
            <a:endParaRPr lang="en-US" dirty="0" smtClean="0"/>
          </a:p>
        </p:txBody>
      </p:sp>
      <p:sp>
        <p:nvSpPr>
          <p:cNvPr id="5123" name="Content Placeholder 2"/>
          <p:cNvSpPr>
            <a:spLocks noGrp="1"/>
          </p:cNvSpPr>
          <p:nvPr>
            <p:ph idx="1"/>
          </p:nvPr>
        </p:nvSpPr>
        <p:spPr/>
        <p:txBody>
          <a:bodyPr/>
          <a:lstStyle/>
          <a:p>
            <a:r>
              <a:rPr lang="en-US" dirty="0" smtClean="0"/>
              <a:t>Objectives</a:t>
            </a:r>
          </a:p>
          <a:p>
            <a:r>
              <a:rPr lang="en-US" dirty="0" smtClean="0"/>
              <a:t>Who Is This For?</a:t>
            </a:r>
          </a:p>
          <a:p>
            <a:r>
              <a:rPr lang="en-US" dirty="0" smtClean="0"/>
              <a:t>Certification Levels &amp; Progression</a:t>
            </a:r>
          </a:p>
          <a:p>
            <a:r>
              <a:rPr lang="en-US" dirty="0" smtClean="0"/>
              <a:t>Key Responsibility and Role Expectations</a:t>
            </a:r>
          </a:p>
          <a:p>
            <a:r>
              <a:rPr lang="en-US" dirty="0" smtClean="0"/>
              <a:t>High-Level Certification Process</a:t>
            </a:r>
          </a:p>
          <a:p>
            <a:r>
              <a:rPr lang="en-US" dirty="0" smtClean="0"/>
              <a:t>How to Apply</a:t>
            </a:r>
          </a:p>
          <a:p>
            <a:r>
              <a:rPr lang="en-US" dirty="0" smtClean="0"/>
              <a:t>Digital Architect (DA) Certification add-on</a:t>
            </a:r>
          </a:p>
          <a:p>
            <a:r>
              <a:rPr lang="en-US" dirty="0" smtClean="0"/>
              <a:t>Appendix</a:t>
            </a:r>
          </a:p>
        </p:txBody>
      </p:sp>
    </p:spTree>
    <p:extLst>
      <p:ext uri="{BB962C8B-B14F-4D97-AF65-F5344CB8AC3E}">
        <p14:creationId xmlns:p14="http://schemas.microsoft.com/office/powerpoint/2010/main" val="3278927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smtClean="0"/>
              <a:t>Objectives</a:t>
            </a:r>
            <a:endParaRPr lang="en-US" dirty="0" smtClean="0"/>
          </a:p>
        </p:txBody>
      </p:sp>
      <p:sp>
        <p:nvSpPr>
          <p:cNvPr id="4101" name="Rectangle 3"/>
          <p:cNvSpPr>
            <a:spLocks noGrp="1" noChangeArrowheads="1"/>
          </p:cNvSpPr>
          <p:nvPr>
            <p:ph type="body" idx="1"/>
          </p:nvPr>
        </p:nvSpPr>
        <p:spPr/>
        <p:txBody>
          <a:bodyPr/>
          <a:lstStyle/>
          <a:p>
            <a:r>
              <a:rPr lang="en-US" smtClean="0"/>
              <a:t>The </a:t>
            </a:r>
            <a:r>
              <a:rPr lang="en-US" smtClean="0">
                <a:hlinkClick r:id="rId3"/>
              </a:rPr>
              <a:t>MTA Certification Program</a:t>
            </a:r>
            <a:r>
              <a:rPr lang="en-US" smtClean="0"/>
              <a:t> was created to:</a:t>
            </a:r>
          </a:p>
          <a:p>
            <a:pPr lvl="1"/>
            <a:r>
              <a:rPr lang="en-US" smtClean="0"/>
              <a:t>Identify our Technology Architects within the Accenture organization and their level of experience, to help ensure that projects and proposals have the right level of technology architecture expertise</a:t>
            </a:r>
          </a:p>
          <a:p>
            <a:pPr lvl="1"/>
            <a:r>
              <a:rPr lang="en-US" smtClean="0"/>
              <a:t>Recognize our Technology Architects, acknowledging their capabilities</a:t>
            </a:r>
          </a:p>
          <a:p>
            <a:pPr lvl="1"/>
            <a:r>
              <a:rPr lang="en-US" smtClean="0"/>
              <a:t>Have a well-defined career progression for Technology Architects, also providing visible role models for junior architects</a:t>
            </a:r>
            <a:br>
              <a:rPr lang="en-US" smtClean="0"/>
            </a:br>
            <a:r>
              <a:rPr lang="en-US" smtClean="0"/>
              <a:t/>
            </a:r>
            <a:br>
              <a:rPr lang="en-US" smtClean="0"/>
            </a:br>
            <a:r>
              <a:rPr lang="en-US" smtClean="0"/>
              <a:t>Additional details from the Notes section of this slide</a:t>
            </a:r>
            <a:endParaRPr lang="en-US" dirty="0" smtClean="0"/>
          </a:p>
        </p:txBody>
      </p:sp>
      <p:sp>
        <p:nvSpPr>
          <p:cNvPr id="7" name="Text Box 17"/>
          <p:cNvSpPr txBox="1">
            <a:spLocks noChangeArrowheads="1"/>
          </p:cNvSpPr>
          <p:nvPr/>
        </p:nvSpPr>
        <p:spPr bwMode="auto">
          <a:xfrm>
            <a:off x="568325" y="6208713"/>
            <a:ext cx="2555508" cy="253916"/>
          </a:xfrm>
          <a:prstGeom prst="rect">
            <a:avLst/>
          </a:prstGeom>
          <a:noFill/>
          <a:ln w="9525">
            <a:noFill/>
            <a:miter lim="800000"/>
            <a:headEnd/>
            <a:tailEnd/>
          </a:ln>
        </p:spPr>
        <p:txBody>
          <a:bodyPr wrap="none">
            <a:spAutoFit/>
          </a:bodyPr>
          <a:lstStyle/>
          <a:p>
            <a:pPr>
              <a:lnSpc>
                <a:spcPct val="100000"/>
              </a:lnSpc>
            </a:pPr>
            <a:r>
              <a:rPr lang="en-US" sz="1050" dirty="0" smtClean="0">
                <a:latin typeface="Arial" pitchFamily="34" charset="0"/>
                <a:cs typeface="Arial" pitchFamily="34" charset="0"/>
              </a:rPr>
              <a:t>See the </a:t>
            </a:r>
            <a:r>
              <a:rPr lang="en-US" sz="1050" dirty="0" smtClean="0">
                <a:latin typeface="Arial" pitchFamily="34" charset="0"/>
                <a:cs typeface="Arial" pitchFamily="34" charset="0"/>
                <a:hlinkClick r:id="rId3"/>
              </a:rPr>
              <a:t>MTA KX site</a:t>
            </a:r>
            <a:r>
              <a:rPr lang="en-US" sz="1050" dirty="0" smtClean="0">
                <a:latin typeface="Arial" pitchFamily="34" charset="0"/>
                <a:cs typeface="Arial" pitchFamily="34" charset="0"/>
              </a:rPr>
              <a:t> for further details.</a:t>
            </a:r>
            <a:endParaRPr lang="en-US" sz="1050"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26297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Who Is This For?</a:t>
            </a:r>
            <a:endParaRPr lang="en-US" dirty="0" smtClean="0"/>
          </a:p>
        </p:txBody>
      </p:sp>
      <p:sp>
        <p:nvSpPr>
          <p:cNvPr id="8197" name="Rectangle 3"/>
          <p:cNvSpPr>
            <a:spLocks noGrp="1" noChangeArrowheads="1"/>
          </p:cNvSpPr>
          <p:nvPr>
            <p:ph type="body" idx="1"/>
          </p:nvPr>
        </p:nvSpPr>
        <p:spPr/>
        <p:txBody>
          <a:bodyPr/>
          <a:lstStyle/>
          <a:p>
            <a:r>
              <a:rPr lang="en-US" dirty="0"/>
              <a:t>The certification program is open to everyone at Accenture.  </a:t>
            </a:r>
            <a:endParaRPr lang="en-US" dirty="0" smtClean="0"/>
          </a:p>
          <a:p>
            <a:pPr lvl="1"/>
            <a:r>
              <a:rPr lang="en-US" dirty="0" smtClean="0"/>
              <a:t>It </a:t>
            </a:r>
            <a:r>
              <a:rPr lang="en-US" dirty="0"/>
              <a:t>is intended for those who want to pursue a career in technology architecture – developing breadth of skills and experience in multiple platforms and areas of technology.</a:t>
            </a:r>
          </a:p>
          <a:p>
            <a:pPr lvl="1"/>
            <a:r>
              <a:rPr lang="en-US" dirty="0" smtClean="0"/>
              <a:t>Starting at the Analyst level (cross-workforce equivalent), for those who meet the criteria for entry into the certification program: 6 months Accenture tenure for Technology Architect Associate and Technology Architects; 12 months Accenture tenure for Senior and Master Technology Architect</a:t>
            </a:r>
          </a:p>
          <a:p>
            <a:pPr lvl="1"/>
            <a:r>
              <a:rPr lang="en-US" dirty="0" smtClean="0"/>
              <a:t>Requires personal commitment to self-development and engagement with the </a:t>
            </a:r>
            <a:r>
              <a:rPr lang="en-US" dirty="0" smtClean="0">
                <a:hlinkClick r:id="rId3"/>
              </a:rPr>
              <a:t>community</a:t>
            </a:r>
            <a:r>
              <a:rPr lang="en-US" dirty="0" smtClean="0"/>
              <a:t> of Technology Architects</a:t>
            </a:r>
          </a:p>
          <a:p>
            <a:pPr lvl="1"/>
            <a:r>
              <a:rPr lang="en-US" dirty="0" smtClean="0"/>
              <a:t>For those who want to develop breadth of technology skills and experience</a:t>
            </a:r>
          </a:p>
        </p:txBody>
      </p:sp>
    </p:spTree>
    <p:extLst>
      <p:ext uri="{BB962C8B-B14F-4D97-AF65-F5344CB8AC3E}">
        <p14:creationId xmlns:p14="http://schemas.microsoft.com/office/powerpoint/2010/main" val="906872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68" y="1631780"/>
            <a:ext cx="8309549" cy="4425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Certification Levels &amp; Progression</a:t>
            </a:r>
            <a:endParaRPr lang="en-GB" dirty="0"/>
          </a:p>
        </p:txBody>
      </p:sp>
      <p:sp>
        <p:nvSpPr>
          <p:cNvPr id="26" name="Text Box 17"/>
          <p:cNvSpPr txBox="1">
            <a:spLocks noChangeArrowheads="1"/>
          </p:cNvSpPr>
          <p:nvPr/>
        </p:nvSpPr>
        <p:spPr bwMode="auto">
          <a:xfrm>
            <a:off x="431800" y="1540253"/>
            <a:ext cx="4175125" cy="1015663"/>
          </a:xfrm>
          <a:prstGeom prst="rect">
            <a:avLst/>
          </a:prstGeom>
          <a:noFill/>
          <a:ln w="9525">
            <a:noFill/>
            <a:miter lim="800000"/>
            <a:headEnd/>
            <a:tailEnd/>
          </a:ln>
        </p:spPr>
        <p:txBody>
          <a:bodyPr wrap="square">
            <a:spAutoFit/>
          </a:bodyPr>
          <a:lstStyle/>
          <a:p>
            <a:pPr>
              <a:lnSpc>
                <a:spcPct val="100000"/>
              </a:lnSpc>
            </a:pPr>
            <a:r>
              <a:rPr lang="en-US" sz="1200" b="1" dirty="0" smtClean="0">
                <a:solidFill>
                  <a:srgbClr val="FF0000"/>
                </a:solidFill>
              </a:rPr>
              <a:t>Progression:</a:t>
            </a:r>
            <a:r>
              <a:rPr lang="en-US" sz="1200" dirty="0" smtClean="0"/>
              <a:t> from TAA to TA to STA to MTA, which means TAA certification is recommended prior to TA, TA recommended prior to STA and STA is recommended prior to the MTA certification level – progression tracked via </a:t>
            </a:r>
            <a:r>
              <a:rPr lang="en-US" sz="1200" dirty="0" err="1" smtClean="0"/>
              <a:t>myCertification</a:t>
            </a:r>
            <a:r>
              <a:rPr lang="en-US" sz="1200" dirty="0" smtClean="0"/>
              <a:t>.</a:t>
            </a:r>
            <a:endParaRPr lang="en-US" sz="1050" dirty="0" smtClean="0"/>
          </a:p>
        </p:txBody>
      </p:sp>
      <p:sp>
        <p:nvSpPr>
          <p:cNvPr id="27" name="Text Box 17"/>
          <p:cNvSpPr txBox="1">
            <a:spLocks noChangeArrowheads="1"/>
          </p:cNvSpPr>
          <p:nvPr/>
        </p:nvSpPr>
        <p:spPr bwMode="auto">
          <a:xfrm>
            <a:off x="431800" y="2658020"/>
            <a:ext cx="3038442" cy="584775"/>
          </a:xfrm>
          <a:prstGeom prst="rect">
            <a:avLst/>
          </a:prstGeom>
          <a:noFill/>
          <a:ln w="9525">
            <a:noFill/>
            <a:miter lim="800000"/>
            <a:headEnd/>
            <a:tailEnd/>
          </a:ln>
        </p:spPr>
        <p:txBody>
          <a:bodyPr wrap="square">
            <a:spAutoFit/>
          </a:bodyPr>
          <a:lstStyle/>
          <a:p>
            <a:pPr>
              <a:lnSpc>
                <a:spcPct val="100000"/>
              </a:lnSpc>
            </a:pPr>
            <a:r>
              <a:rPr lang="en-US" sz="800" b="1" dirty="0" smtClean="0">
                <a:solidFill>
                  <a:srgbClr val="FF0000"/>
                </a:solidFill>
              </a:rPr>
              <a:t>EXCEPTION:</a:t>
            </a:r>
            <a:r>
              <a:rPr lang="en-US" sz="800" dirty="0" smtClean="0"/>
              <a:t> Cross-Workforce equivalent SMs and SEs that have worked as Technology Architects for at least 7 years may apply directly to the STA certification level (12 months Accenture tenure still required).</a:t>
            </a:r>
            <a:endParaRPr lang="en-US" sz="600" dirty="0" smtClean="0"/>
          </a:p>
        </p:txBody>
      </p:sp>
      <p:sp>
        <p:nvSpPr>
          <p:cNvPr id="28" name="Text Box 17"/>
          <p:cNvSpPr txBox="1">
            <a:spLocks noChangeArrowheads="1"/>
          </p:cNvSpPr>
          <p:nvPr/>
        </p:nvSpPr>
        <p:spPr bwMode="auto">
          <a:xfrm>
            <a:off x="4606925" y="4850437"/>
            <a:ext cx="4103688" cy="1569660"/>
          </a:xfrm>
          <a:prstGeom prst="rect">
            <a:avLst/>
          </a:prstGeom>
          <a:noFill/>
          <a:ln w="9525">
            <a:noFill/>
            <a:miter lim="800000"/>
            <a:headEnd/>
            <a:tailEnd/>
          </a:ln>
        </p:spPr>
        <p:txBody>
          <a:bodyPr wrap="square">
            <a:spAutoFit/>
          </a:bodyPr>
          <a:lstStyle/>
          <a:p>
            <a:pPr>
              <a:lnSpc>
                <a:spcPct val="100000"/>
              </a:lnSpc>
            </a:pPr>
            <a:r>
              <a:rPr lang="en-US" sz="1200" b="1" dirty="0" smtClean="0">
                <a:solidFill>
                  <a:srgbClr val="FF0000"/>
                </a:solidFill>
              </a:rPr>
              <a:t>Registration Requirement</a:t>
            </a:r>
            <a:r>
              <a:rPr lang="en-US" sz="1200" dirty="0" smtClean="0">
                <a:solidFill>
                  <a:srgbClr val="FF0000"/>
                </a:solidFill>
              </a:rPr>
              <a:t> (if not already certified)</a:t>
            </a:r>
            <a:r>
              <a:rPr lang="en-US" sz="1200" b="1" dirty="0" smtClean="0">
                <a:solidFill>
                  <a:srgbClr val="FF0000"/>
                </a:solidFill>
              </a:rPr>
              <a:t>:</a:t>
            </a:r>
            <a:r>
              <a:rPr lang="en-US" sz="1200" dirty="0" smtClean="0"/>
              <a:t> registration is required for all with the Technology Architecture capability and related curriculum: Technology Architect  Associate (TAA) for cross-workforce equivalent Analysts and Junior Consultants, Technology Architect (TA) for Consultants and Managers; Senior Technology Architect (STA) for cross-workforce equivalent Senior Managers and Senior Executives.</a:t>
            </a:r>
            <a:endParaRPr lang="en-US" sz="1200" dirty="0"/>
          </a:p>
        </p:txBody>
      </p:sp>
    </p:spTree>
    <p:extLst>
      <p:ext uri="{BB962C8B-B14F-4D97-AF65-F5344CB8AC3E}">
        <p14:creationId xmlns:p14="http://schemas.microsoft.com/office/powerpoint/2010/main" val="2085019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040" y="1397787"/>
            <a:ext cx="7940347" cy="503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Key Responsibility and Role Expectations</a:t>
            </a:r>
            <a:endParaRPr lang="en-GB" dirty="0"/>
          </a:p>
        </p:txBody>
      </p:sp>
      <p:sp>
        <p:nvSpPr>
          <p:cNvPr id="26" name="Rectangle 25"/>
          <p:cNvSpPr/>
          <p:nvPr/>
        </p:nvSpPr>
        <p:spPr>
          <a:xfrm>
            <a:off x="484381" y="1475470"/>
            <a:ext cx="4122544" cy="1600438"/>
          </a:xfrm>
          <a:prstGeom prst="rect">
            <a:avLst/>
          </a:prstGeom>
        </p:spPr>
        <p:txBody>
          <a:bodyPr wrap="square">
            <a:spAutoFit/>
          </a:bodyPr>
          <a:lstStyle/>
          <a:p>
            <a:pPr>
              <a:lnSpc>
                <a:spcPct val="100000"/>
              </a:lnSpc>
            </a:pPr>
            <a:r>
              <a:rPr lang="en-US" sz="1400" dirty="0"/>
              <a:t>The following are key expectations Sponsors , Interviewers and Board Members will be looking to validate for applicants by certification level; possible responsibilities, roles, etc</a:t>
            </a:r>
            <a:r>
              <a:rPr lang="en-US" sz="1400" dirty="0" smtClean="0"/>
              <a:t>.</a:t>
            </a:r>
          </a:p>
          <a:p>
            <a:r>
              <a:rPr lang="en-US" sz="1400" dirty="0">
                <a:cs typeface="Arial" pitchFamily="34" charset="0"/>
              </a:rPr>
              <a:t>See the MTA KX site’s </a:t>
            </a:r>
            <a:r>
              <a:rPr lang="en-US" sz="1400" dirty="0">
                <a:cs typeface="Arial" pitchFamily="34" charset="0"/>
                <a:hlinkClick r:id="rId4"/>
              </a:rPr>
              <a:t>Messages from the Board to those Certified</a:t>
            </a:r>
            <a:r>
              <a:rPr lang="en-US" sz="1400" dirty="0">
                <a:cs typeface="Arial" pitchFamily="34" charset="0"/>
              </a:rPr>
              <a:t> page for further details.</a:t>
            </a:r>
            <a:endParaRPr lang="en-US" sz="1400" dirty="0">
              <a:solidFill>
                <a:srgbClr val="FF0000"/>
              </a:solidFill>
              <a:cs typeface="Arial" pitchFamily="34" charset="0"/>
            </a:endParaRPr>
          </a:p>
          <a:p>
            <a:pPr>
              <a:lnSpc>
                <a:spcPct val="100000"/>
              </a:lnSpc>
            </a:pPr>
            <a:endParaRPr lang="en-US" sz="1400" dirty="0"/>
          </a:p>
        </p:txBody>
      </p:sp>
    </p:spTree>
    <p:extLst>
      <p:ext uri="{BB962C8B-B14F-4D97-AF65-F5344CB8AC3E}">
        <p14:creationId xmlns:p14="http://schemas.microsoft.com/office/powerpoint/2010/main" val="869032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High-Level Certification Process (TAA)</a:t>
            </a:r>
          </a:p>
        </p:txBody>
      </p:sp>
      <p:sp>
        <p:nvSpPr>
          <p:cNvPr id="9" name="Text Box 17"/>
          <p:cNvSpPr txBox="1">
            <a:spLocks noChangeArrowheads="1"/>
          </p:cNvSpPr>
          <p:nvPr/>
        </p:nvSpPr>
        <p:spPr bwMode="auto">
          <a:xfrm>
            <a:off x="8075815" y="1809264"/>
            <a:ext cx="1068774" cy="1061829"/>
          </a:xfrm>
          <a:prstGeom prst="rect">
            <a:avLst/>
          </a:prstGeom>
          <a:noFill/>
          <a:ln w="9525">
            <a:noFill/>
            <a:miter lim="800000"/>
            <a:headEnd/>
            <a:tailEnd/>
          </a:ln>
        </p:spPr>
        <p:txBody>
          <a:bodyPr wrap="square">
            <a:spAutoFit/>
          </a:bodyPr>
          <a:lstStyle/>
          <a:p>
            <a:pPr>
              <a:lnSpc>
                <a:spcPct val="100000"/>
              </a:lnSpc>
            </a:pPr>
            <a:r>
              <a:rPr lang="en-US" sz="1050" dirty="0" smtClean="0">
                <a:cs typeface="Arial" pitchFamily="34" charset="0"/>
                <a:hlinkClick r:id="rId3"/>
              </a:rPr>
              <a:t>Access the Process Step Details page</a:t>
            </a:r>
            <a:r>
              <a:rPr lang="en-US" sz="1050" dirty="0" smtClean="0">
                <a:cs typeface="Arial" pitchFamily="34" charset="0"/>
              </a:rPr>
              <a:t> from the MTA KX site for details.</a:t>
            </a:r>
            <a:endParaRPr lang="en-US" sz="1050" dirty="0" smtClean="0">
              <a:solidFill>
                <a:srgbClr val="FF0000"/>
              </a:solidFill>
              <a:cs typeface="Arial" pitchFamily="34" charset="0"/>
            </a:endParaRPr>
          </a:p>
        </p:txBody>
      </p:sp>
      <p:pic>
        <p:nvPicPr>
          <p:cNvPr id="10" name="Picture 4" descr="D:\DOCUME~1\JASONH~1.PET\LOCALS~1\Temp\SNAGHTML1546fbb.PNG">
            <a:hlinkClick r:id="rId3"/>
          </p:cNvPr>
          <p:cNvPicPr>
            <a:picLocks noChangeAspect="1" noChangeArrowheads="1"/>
          </p:cNvPicPr>
          <p:nvPr/>
        </p:nvPicPr>
        <p:blipFill>
          <a:blip r:embed="rId4" cstate="print"/>
          <a:srcRect/>
          <a:stretch>
            <a:fillRect/>
          </a:stretch>
        </p:blipFill>
        <p:spPr bwMode="auto">
          <a:xfrm>
            <a:off x="8553746" y="1326451"/>
            <a:ext cx="313734" cy="464066"/>
          </a:xfrm>
          <a:prstGeom prst="rect">
            <a:avLst/>
          </a:prstGeom>
          <a:noFill/>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301" y="1664666"/>
            <a:ext cx="7868514" cy="3791791"/>
          </a:xfrm>
          <a:prstGeom prst="rect">
            <a:avLst/>
          </a:prstGeom>
        </p:spPr>
      </p:pic>
    </p:spTree>
    <p:extLst>
      <p:ext uri="{BB962C8B-B14F-4D97-AF65-F5344CB8AC3E}">
        <p14:creationId xmlns:p14="http://schemas.microsoft.com/office/powerpoint/2010/main" val="566449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High-Level Certification Process (TA)</a:t>
            </a:r>
          </a:p>
        </p:txBody>
      </p:sp>
      <p:sp>
        <p:nvSpPr>
          <p:cNvPr id="9" name="Text Box 17"/>
          <p:cNvSpPr txBox="1">
            <a:spLocks noChangeArrowheads="1"/>
          </p:cNvSpPr>
          <p:nvPr/>
        </p:nvSpPr>
        <p:spPr bwMode="auto">
          <a:xfrm>
            <a:off x="8075226" y="1170779"/>
            <a:ext cx="1068774" cy="1061829"/>
          </a:xfrm>
          <a:prstGeom prst="rect">
            <a:avLst/>
          </a:prstGeom>
          <a:noFill/>
          <a:ln w="9525">
            <a:noFill/>
            <a:miter lim="800000"/>
            <a:headEnd/>
            <a:tailEnd/>
          </a:ln>
        </p:spPr>
        <p:txBody>
          <a:bodyPr wrap="square">
            <a:spAutoFit/>
          </a:bodyPr>
          <a:lstStyle/>
          <a:p>
            <a:pPr>
              <a:lnSpc>
                <a:spcPct val="100000"/>
              </a:lnSpc>
            </a:pPr>
            <a:r>
              <a:rPr lang="en-US" sz="1050" dirty="0" smtClean="0">
                <a:latin typeface="Arial" pitchFamily="34" charset="0"/>
                <a:cs typeface="Arial" pitchFamily="34" charset="0"/>
                <a:hlinkClick r:id="rId3"/>
              </a:rPr>
              <a:t>Access the Process Step Details page</a:t>
            </a:r>
            <a:r>
              <a:rPr lang="en-US" sz="1050" dirty="0" smtClean="0">
                <a:latin typeface="Arial" pitchFamily="34" charset="0"/>
                <a:cs typeface="Arial" pitchFamily="34" charset="0"/>
              </a:rPr>
              <a:t> from the MTA KX site for details.</a:t>
            </a:r>
            <a:endParaRPr lang="en-US" sz="1050" dirty="0" smtClean="0">
              <a:solidFill>
                <a:srgbClr val="FF0000"/>
              </a:solidFill>
              <a:latin typeface="Arial" pitchFamily="34" charset="0"/>
              <a:cs typeface="Arial" pitchFamily="34" charset="0"/>
            </a:endParaRPr>
          </a:p>
        </p:txBody>
      </p:sp>
      <p:pic>
        <p:nvPicPr>
          <p:cNvPr id="10" name="Picture 4" descr="D:\DOCUME~1\JASONH~1.PET\LOCALS~1\Temp\SNAGHTML1546fbb.PNG">
            <a:hlinkClick r:id="rId3"/>
          </p:cNvPr>
          <p:cNvPicPr>
            <a:picLocks noChangeAspect="1" noChangeArrowheads="1"/>
          </p:cNvPicPr>
          <p:nvPr/>
        </p:nvPicPr>
        <p:blipFill>
          <a:blip r:embed="rId4" cstate="print"/>
          <a:srcRect/>
          <a:stretch>
            <a:fillRect/>
          </a:stretch>
        </p:blipFill>
        <p:spPr bwMode="auto">
          <a:xfrm>
            <a:off x="7761492" y="1469660"/>
            <a:ext cx="313734" cy="464066"/>
          </a:xfrm>
          <a:prstGeom prst="rect">
            <a:avLst/>
          </a:prstGeom>
          <a:noFill/>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35" y="2232607"/>
            <a:ext cx="8398412" cy="4032479"/>
          </a:xfrm>
          <a:prstGeom prst="rect">
            <a:avLst/>
          </a:prstGeom>
        </p:spPr>
      </p:pic>
    </p:spTree>
    <p:extLst>
      <p:ext uri="{BB962C8B-B14F-4D97-AF65-F5344CB8AC3E}">
        <p14:creationId xmlns:p14="http://schemas.microsoft.com/office/powerpoint/2010/main" val="880073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High-Level Certification Process (STA/MTA)</a:t>
            </a:r>
          </a:p>
        </p:txBody>
      </p:sp>
      <p:sp>
        <p:nvSpPr>
          <p:cNvPr id="9" name="Text Box 17"/>
          <p:cNvSpPr txBox="1">
            <a:spLocks noChangeArrowheads="1"/>
          </p:cNvSpPr>
          <p:nvPr/>
        </p:nvSpPr>
        <p:spPr bwMode="auto">
          <a:xfrm>
            <a:off x="8176226" y="1107447"/>
            <a:ext cx="1068774" cy="1061829"/>
          </a:xfrm>
          <a:prstGeom prst="rect">
            <a:avLst/>
          </a:prstGeom>
          <a:noFill/>
          <a:ln w="9525">
            <a:noFill/>
            <a:miter lim="800000"/>
            <a:headEnd/>
            <a:tailEnd/>
          </a:ln>
        </p:spPr>
        <p:txBody>
          <a:bodyPr wrap="square">
            <a:spAutoFit/>
          </a:bodyPr>
          <a:lstStyle/>
          <a:p>
            <a:pPr>
              <a:lnSpc>
                <a:spcPct val="100000"/>
              </a:lnSpc>
            </a:pPr>
            <a:r>
              <a:rPr lang="en-US" sz="1050" dirty="0" smtClean="0">
                <a:latin typeface="Arial" pitchFamily="34" charset="0"/>
                <a:cs typeface="Arial" pitchFamily="34" charset="0"/>
                <a:hlinkClick r:id="rId3"/>
              </a:rPr>
              <a:t>Access the Process Step Details page</a:t>
            </a:r>
            <a:r>
              <a:rPr lang="en-US" sz="1050" dirty="0" smtClean="0">
                <a:latin typeface="Arial" pitchFamily="34" charset="0"/>
                <a:cs typeface="Arial" pitchFamily="34" charset="0"/>
              </a:rPr>
              <a:t> from the MTA KX site for details.</a:t>
            </a:r>
            <a:endParaRPr lang="en-US" sz="1050" dirty="0" smtClean="0">
              <a:solidFill>
                <a:srgbClr val="FF0000"/>
              </a:solidFill>
              <a:latin typeface="Arial" pitchFamily="34" charset="0"/>
              <a:cs typeface="Arial" pitchFamily="34" charset="0"/>
            </a:endParaRPr>
          </a:p>
        </p:txBody>
      </p:sp>
      <p:pic>
        <p:nvPicPr>
          <p:cNvPr id="10" name="Picture 4" descr="D:\DOCUME~1\JASONH~1.PET\LOCALS~1\Temp\SNAGHTML1546fbb.PNG">
            <a:hlinkClick r:id="rId3"/>
          </p:cNvPr>
          <p:cNvPicPr>
            <a:picLocks noChangeAspect="1" noChangeArrowheads="1"/>
          </p:cNvPicPr>
          <p:nvPr/>
        </p:nvPicPr>
        <p:blipFill>
          <a:blip r:embed="rId4" cstate="print"/>
          <a:srcRect/>
          <a:stretch>
            <a:fillRect/>
          </a:stretch>
        </p:blipFill>
        <p:spPr bwMode="auto">
          <a:xfrm>
            <a:off x="7792828" y="1406328"/>
            <a:ext cx="313734" cy="464066"/>
          </a:xfrm>
          <a:prstGeom prst="rect">
            <a:avLst/>
          </a:prstGeom>
          <a:noFill/>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 y="2169276"/>
            <a:ext cx="9144000" cy="4281583"/>
          </a:xfrm>
          <a:prstGeom prst="rect">
            <a:avLst/>
          </a:prstGeom>
        </p:spPr>
      </p:pic>
    </p:spTree>
    <p:extLst>
      <p:ext uri="{BB962C8B-B14F-4D97-AF65-F5344CB8AC3E}">
        <p14:creationId xmlns:p14="http://schemas.microsoft.com/office/powerpoint/2010/main" val="34986222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dvanced_Proposal">
  <a:themeElements>
    <a:clrScheme name="MTA Colors">
      <a:dk1>
        <a:srgbClr val="000000"/>
      </a:dk1>
      <a:lt1>
        <a:srgbClr val="FFFFFF"/>
      </a:lt1>
      <a:dk2>
        <a:srgbClr val="000000"/>
      </a:dk2>
      <a:lt2>
        <a:srgbClr val="666666"/>
      </a:lt2>
      <a:accent1>
        <a:srgbClr val="7030A0"/>
      </a:accent1>
      <a:accent2>
        <a:srgbClr val="66AA44"/>
      </a:accent2>
      <a:accent3>
        <a:srgbClr val="408FCD"/>
      </a:accent3>
      <a:accent4>
        <a:srgbClr val="337722"/>
      </a:accent4>
      <a:accent5>
        <a:srgbClr val="002266"/>
      </a:accent5>
      <a:accent6>
        <a:srgbClr val="FF9900"/>
      </a:accent6>
      <a:hlink>
        <a:srgbClr val="7030A0"/>
      </a:hlink>
      <a:folHlink>
        <a:srgbClr val="FF9900"/>
      </a:folHlink>
    </a:clrScheme>
    <a:fontScheme name="Advanced_Propos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Advanced_Proposa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dvanced_Proposal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dvanced_Proposal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dvanced_Proposal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Advanced_Proposal 5">
        <a:dk1>
          <a:srgbClr val="000000"/>
        </a:dk1>
        <a:lt1>
          <a:srgbClr val="FFFFFF"/>
        </a:lt1>
        <a:dk2>
          <a:srgbClr val="000000"/>
        </a:dk2>
        <a:lt2>
          <a:srgbClr val="969696"/>
        </a:lt2>
        <a:accent1>
          <a:srgbClr val="002266"/>
        </a:accent1>
        <a:accent2>
          <a:srgbClr val="FF6600"/>
        </a:accent2>
        <a:accent3>
          <a:srgbClr val="FFFFFF"/>
        </a:accent3>
        <a:accent4>
          <a:srgbClr val="000000"/>
        </a:accent4>
        <a:accent5>
          <a:srgbClr val="AAABB8"/>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TaxCatchAll xmlns="b7256716-3309-4e89-b0fb-d8c36167d69a"/>
    <TaxKeywordTaxHTField xmlns="b7256716-3309-4e89-b0fb-d8c36167d69a">
      <Terms xmlns="http://schemas.microsoft.com/office/infopath/2007/PartnerControls"/>
    </TaxKeywordTaxHTField>
    <NGTagNote xmlns="7470a067-1a86-4d24-95f5-3214ed282cfd" xsi:nil="true"/>
    <_dlc_DocId xmlns="b7256716-3309-4e89-b0fb-d8c36167d69a">XKC7YQJWCKYT-3-40</_dlc_DocId>
    <RatingCount xmlns="http://schemas.microsoft.com/sharepoint/v3">1</RatingCount>
    <_dlc_DocIdUrl xmlns="b7256716-3309-4e89-b0fb-d8c36167d69a">
      <Url>https://kxsites.accenture.com/groups/MTA/_layouts/DocIdRedir.aspx?ID=XKC7YQJWCKYT-3-40</Url>
      <Description>XKC7YQJWCKYT-3-40</Description>
    </_dlc_DocIdUrl>
    <AverageRating xmlns="http://schemas.microsoft.com/sharepoint/v3">1</AverageRating>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7674E6A9427444B435C54F6F6F6A56" ma:contentTypeVersion="8" ma:contentTypeDescription="Create a new document." ma:contentTypeScope="" ma:versionID="7061f0456b8100a45700ae455635f887">
  <xsd:schema xmlns:xsd="http://www.w3.org/2001/XMLSchema" xmlns:xs="http://www.w3.org/2001/XMLSchema" xmlns:p="http://schemas.microsoft.com/office/2006/metadata/properties" xmlns:ns1="http://schemas.microsoft.com/sharepoint/v3" xmlns:ns2="b7256716-3309-4e89-b0fb-d8c36167d69a" xmlns:ns3="7470a067-1a86-4d24-95f5-3214ed282cfd" targetNamespace="http://schemas.microsoft.com/office/2006/metadata/properties" ma:root="true" ma:fieldsID="493872d31551d70a0b40748fd0ac49e7" ns1:_="" ns2:_="" ns3:_="">
    <xsd:import namespace="http://schemas.microsoft.com/sharepoint/v3"/>
    <xsd:import namespace="b7256716-3309-4e89-b0fb-d8c36167d69a"/>
    <xsd:import namespace="7470a067-1a86-4d24-95f5-3214ed282cfd"/>
    <xsd:element name="properties">
      <xsd:complexType>
        <xsd:sequence>
          <xsd:element name="documentManagement">
            <xsd:complexType>
              <xsd:all>
                <xsd:element ref="ns2:TaxKeywordTaxHTField" minOccurs="0"/>
                <xsd:element ref="ns2:TaxCatchAll" minOccurs="0"/>
                <xsd:element ref="ns3:NGTagNote" minOccurs="0"/>
                <xsd:element ref="ns1:AverageRating" minOccurs="0"/>
                <xsd:element ref="ns1:RatingCount"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b7256716-3309-4e89-b0fb-d8c36167d69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288f81c9-5b71-4ba4-8e96-b2e909ff3592"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ca0c47f9-6a29-4096-92fd-05ff2c8fe59a}" ma:internalName="TaxCatchAll" ma:showField="CatchAllData" ma:web="b7256716-3309-4e89-b0fb-d8c36167d69a">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70a067-1a86-4d24-95f5-3214ed282cfd"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BFEAC7-4154-498B-AA42-12E186A01B93}"/>
</file>

<file path=customXml/itemProps2.xml><?xml version="1.0" encoding="utf-8"?>
<ds:datastoreItem xmlns:ds="http://schemas.openxmlformats.org/officeDocument/2006/customXml" ds:itemID="{8EB36430-87C3-4E9B-ACE7-2B902CA3AF33}"/>
</file>

<file path=customXml/itemProps3.xml><?xml version="1.0" encoding="utf-8"?>
<ds:datastoreItem xmlns:ds="http://schemas.openxmlformats.org/officeDocument/2006/customXml" ds:itemID="{B56C1EDB-D40E-44E3-98A8-E471132D91F7}"/>
</file>

<file path=customXml/itemProps4.xml><?xml version="1.0" encoding="utf-8"?>
<ds:datastoreItem xmlns:ds="http://schemas.openxmlformats.org/officeDocument/2006/customXml" ds:itemID="{63C99AB0-6256-448A-BFB7-961D457039AA}"/>
</file>

<file path=docProps/app.xml><?xml version="1.0" encoding="utf-8"?>
<Properties xmlns="http://schemas.openxmlformats.org/officeDocument/2006/extended-properties" xmlns:vt="http://schemas.openxmlformats.org/officeDocument/2006/docPropsVTypes">
  <Template/>
  <TotalTime>20249</TotalTime>
  <Words>2327</Words>
  <Application>Microsoft Office PowerPoint</Application>
  <PresentationFormat>On-screen Show (4:3)</PresentationFormat>
  <Paragraphs>114</Paragraphs>
  <Slides>17</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Advanced_Proposal</vt:lpstr>
      <vt:lpstr>PowerPoint Presentation</vt:lpstr>
      <vt:lpstr>Agenda / Content</vt:lpstr>
      <vt:lpstr>Objectives</vt:lpstr>
      <vt:lpstr>Who Is This For?</vt:lpstr>
      <vt:lpstr>Certification Levels &amp; Progression</vt:lpstr>
      <vt:lpstr>Key Responsibility and Role Expectations</vt:lpstr>
      <vt:lpstr>High-Level Certification Process (TAA)</vt:lpstr>
      <vt:lpstr>High-Level Certification Process (TA)</vt:lpstr>
      <vt:lpstr>High-Level Certification Process (STA/MTA)</vt:lpstr>
      <vt:lpstr>How to Apply 1/2</vt:lpstr>
      <vt:lpstr>How to Apply 2/2</vt:lpstr>
      <vt:lpstr>Digital Architect Certification Add-on 1/2</vt:lpstr>
      <vt:lpstr>Digital Architect Certification add-on 2/2</vt:lpstr>
      <vt:lpstr>Appendix</vt:lpstr>
      <vt:lpstr>Key Links to Sites &amp; Content</vt:lpstr>
      <vt:lpstr>Current MTA Certification Count</vt:lpstr>
      <vt:lpstr>Several Teams Engaged</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Growth_Platform_guidelines_06_2014</dc:title>
  <dc:creator>Gentili, Enrico</dc:creator>
  <cp:keywords/>
  <cp:lastModifiedBy>Monroy, Marienne J. P.</cp:lastModifiedBy>
  <cp:revision>253</cp:revision>
  <dcterms:created xsi:type="dcterms:W3CDTF">2014-04-30T03:15:13Z</dcterms:created>
  <dcterms:modified xsi:type="dcterms:W3CDTF">2016-10-10T09:09:57Z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0x010100D27674E6A9427444B435C54F6F6F6A56</vt:lpwstr>
  </property>
  <property fmtid="{D5CDD505-2E9C-101B-9397-08002B2CF9AE}" pid="7" name="_NewReviewCycle">
    <vt:lpwstr/>
  </property>
  <property fmtid="{D5CDD505-2E9C-101B-9397-08002B2CF9AE}" pid="8" name="TaxKeyword">
    <vt:lpwstr/>
  </property>
  <property fmtid="{D5CDD505-2E9C-101B-9397-08002B2CF9AE}" pid="9" name="_dlc_DocIdItemGuid">
    <vt:lpwstr>415a8901-8b67-487b-9a68-21ba0f187b80</vt:lpwstr>
  </property>
</Properties>
</file>