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72" r:id="rId2"/>
    <p:sldId id="820" r:id="rId3"/>
    <p:sldId id="807" r:id="rId4"/>
  </p:sldIdLst>
  <p:sldSz cx="12187238" cy="6858000"/>
  <p:notesSz cx="6858000" cy="9144000"/>
  <p:custDataLst>
    <p:tags r:id="rId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Overall Architecture" id="{857DD4C3-034A-467E-85A9-A5E4BF9C293C}">
          <p14:sldIdLst>
            <p14:sldId id="572"/>
            <p14:sldId id="820"/>
            <p14:sldId id="8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4" orient="horz" pos="4224" userDrawn="1">
          <p15:clr>
            <a:srgbClr val="A4A3A4"/>
          </p15:clr>
        </p15:guide>
        <p15:guide id="5" pos="3839" userDrawn="1">
          <p15:clr>
            <a:srgbClr val="A4A3A4"/>
          </p15:clr>
        </p15:guide>
        <p15:guide id="6" pos="393" userDrawn="1">
          <p15:clr>
            <a:srgbClr val="A4A3A4"/>
          </p15:clr>
        </p15:guide>
        <p15:guide id="7" pos="7284" userDrawn="1">
          <p15:clr>
            <a:srgbClr val="A4A3A4"/>
          </p15:clr>
        </p15:guide>
        <p15:guide id="8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  <p15:guide id="10" orient="horz" pos="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1155"/>
    <a:srgbClr val="A6A6A6"/>
    <a:srgbClr val="BBBB00"/>
    <a:srgbClr val="F6F6F6"/>
    <a:srgbClr val="400D40"/>
    <a:srgbClr val="801A80"/>
    <a:srgbClr val="202113"/>
    <a:srgbClr val="A020A0"/>
    <a:srgbClr val="473D48"/>
    <a:srgbClr val="FC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 autoAdjust="0"/>
    <p:restoredTop sz="95501" autoAdjust="0"/>
  </p:normalViewPr>
  <p:slideViewPr>
    <p:cSldViewPr snapToObjects="1" showGuides="1">
      <p:cViewPr varScale="1">
        <p:scale>
          <a:sx n="86" d="100"/>
          <a:sy n="86" d="100"/>
        </p:scale>
        <p:origin x="858" y="66"/>
      </p:cViewPr>
      <p:guideLst>
        <p:guide orient="horz" pos="4020"/>
        <p:guide orient="horz" pos="4224"/>
        <p:guide pos="3839"/>
        <p:guide pos="393"/>
        <p:guide pos="7284"/>
        <p:guide/>
        <p:guide orient="horz" pos="2304"/>
        <p:guide orient="horz"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428"/>
    </p:cViewPr>
  </p:sorterViewPr>
  <p:notesViewPr>
    <p:cSldViewPr snapToObjects="1" showGuide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731B9-D2D4-4D43-8CBF-D0184DDEB7D7}" type="datetimeFigureOut">
              <a:rPr lang="en-AU" smtClean="0"/>
              <a:t>18/11/2016</a:t>
            </a:fld>
            <a:endParaRPr lang="en-A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A0147-0BBB-4754-93D4-F4A2B787A1C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5195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287587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238125" y="336550"/>
            <a:ext cx="7334250" cy="4127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572000"/>
            <a:ext cx="5486400" cy="3886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685213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200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A44FAA9-51FA-4F6B-AC6F-9EF5239E7D3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1505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Additional out of box capabilities Example – Merchandising execution, Digital Audits, Digital playbook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Fully integrated NewsPage DMS and NewsPage SFA platform which can operate both online and offline 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Option to deploy DMS &amp; SFA, Only SFA with third party Distributor ERPs as per Market Needs (Example HUL)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operate both Exclusive and non exclusive distributors (LATAM, China)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Integration and Reporting components are under discussion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B0194D4-CEB6-8D49-8ACB-5EDAC700D0EC}" type="datetime1">
              <a:rPr lang="en-US" smtClean="0"/>
              <a:pPr/>
              <a:t>11/18/2016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338372-CF29-40A2-B068-973AB56E9997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12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jp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jp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4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image" Target="../media/image8.emf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4.jpeg"/><Relationship Id="rId9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11" Type="http://schemas.openxmlformats.org/officeDocument/2006/relationships/image" Target="../media/image8.emf"/><Relationship Id="rId5" Type="http://schemas.openxmlformats.org/officeDocument/2006/relationships/image" Target="../media/image6.emf"/><Relationship Id="rId10" Type="http://schemas.openxmlformats.org/officeDocument/2006/relationships/image" Target="../media/image3.png"/><Relationship Id="rId4" Type="http://schemas.openxmlformats.org/officeDocument/2006/relationships/image" Target="../media/image9.jpeg"/><Relationship Id="rId9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22" b="5427"/>
          <a:stretch/>
        </p:blipFill>
        <p:spPr>
          <a:xfrm flipH="1">
            <a:off x="-6" y="-45720"/>
            <a:ext cx="12197063" cy="6903720"/>
          </a:xfrm>
          <a:prstGeom prst="rect">
            <a:avLst/>
          </a:prstGeom>
        </p:spPr>
      </p:pic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5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584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 bwMode="auto">
          <a:xfrm>
            <a:off x="460166" y="948100"/>
            <a:ext cx="4490453" cy="98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sz="2400" i="0" dirty="0">
                <a:solidFill>
                  <a:schemeClr val="tx1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dirty="0"/>
              <a:t>Click to edit master title styles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 bwMode="auto">
          <a:xfrm>
            <a:off x="464399" y="2044077"/>
            <a:ext cx="3756032" cy="615553"/>
          </a:xfrm>
          <a:prstGeom prst="rect">
            <a:avLst/>
          </a:prstGeom>
          <a:noFill/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Click to edit master text styles</a:t>
            </a:r>
          </a:p>
        </p:txBody>
      </p:sp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517" y="453884"/>
            <a:ext cx="2197875" cy="24170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4" y="417704"/>
            <a:ext cx="2431789" cy="317817"/>
          </a:xfrm>
          <a:prstGeom prst="rect">
            <a:avLst/>
          </a:prstGeom>
        </p:spPr>
      </p:pic>
      <p:grpSp>
        <p:nvGrpSpPr>
          <p:cNvPr id="92" name="Group 91"/>
          <p:cNvGrpSpPr/>
          <p:nvPr userDrawn="1"/>
        </p:nvGrpSpPr>
        <p:grpSpPr>
          <a:xfrm>
            <a:off x="465137" y="5840405"/>
            <a:ext cx="2182661" cy="633434"/>
            <a:chOff x="457202" y="420673"/>
            <a:chExt cx="2182661" cy="633434"/>
          </a:xfrm>
        </p:grpSpPr>
        <p:sp>
          <p:nvSpPr>
            <p:cNvPr id="143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Agfa Rotis Sans Serif" panose="00000400000000000000" pitchFamily="2" charset="0"/>
              </a:endParaRPr>
            </a:p>
          </p:txBody>
        </p:sp>
      </p:grpSp>
      <p:grpSp>
        <p:nvGrpSpPr>
          <p:cNvPr id="93" name="Group 5"/>
          <p:cNvGrpSpPr>
            <a:grpSpLocks noChangeAspect="1"/>
          </p:cNvGrpSpPr>
          <p:nvPr userDrawn="1"/>
        </p:nvGrpSpPr>
        <p:grpSpPr bwMode="auto">
          <a:xfrm>
            <a:off x="7706040" y="6324215"/>
            <a:ext cx="4066859" cy="186116"/>
            <a:chOff x="2002" y="2077"/>
            <a:chExt cx="3671" cy="168"/>
          </a:xfrm>
          <a:solidFill>
            <a:schemeClr val="tx1"/>
          </a:solidFill>
        </p:grpSpPr>
        <p:sp>
          <p:nvSpPr>
            <p:cNvPr id="94" name="Freeform 6"/>
            <p:cNvSpPr>
              <a:spLocks/>
            </p:cNvSpPr>
            <p:nvPr userDrawn="1"/>
          </p:nvSpPr>
          <p:spPr bwMode="auto">
            <a:xfrm>
              <a:off x="2002" y="2084"/>
              <a:ext cx="73" cy="123"/>
            </a:xfrm>
            <a:custGeom>
              <a:avLst/>
              <a:gdLst>
                <a:gd name="T0" fmla="*/ 1 w 31"/>
                <a:gd name="T1" fmla="*/ 45 h 52"/>
                <a:gd name="T2" fmla="*/ 13 w 31"/>
                <a:gd name="T3" fmla="*/ 48 h 52"/>
                <a:gd name="T4" fmla="*/ 24 w 31"/>
                <a:gd name="T5" fmla="*/ 39 h 52"/>
                <a:gd name="T6" fmla="*/ 16 w 31"/>
                <a:gd name="T7" fmla="*/ 29 h 52"/>
                <a:gd name="T8" fmla="*/ 11 w 31"/>
                <a:gd name="T9" fmla="*/ 26 h 52"/>
                <a:gd name="T10" fmla="*/ 0 w 31"/>
                <a:gd name="T11" fmla="*/ 13 h 52"/>
                <a:gd name="T12" fmla="*/ 17 w 31"/>
                <a:gd name="T13" fmla="*/ 0 h 52"/>
                <a:gd name="T14" fmla="*/ 27 w 31"/>
                <a:gd name="T15" fmla="*/ 1 h 52"/>
                <a:gd name="T16" fmla="*/ 27 w 31"/>
                <a:gd name="T17" fmla="*/ 7 h 52"/>
                <a:gd name="T18" fmla="*/ 16 w 31"/>
                <a:gd name="T19" fmla="*/ 5 h 52"/>
                <a:gd name="T20" fmla="*/ 7 w 31"/>
                <a:gd name="T21" fmla="*/ 12 h 52"/>
                <a:gd name="T22" fmla="*/ 15 w 31"/>
                <a:gd name="T23" fmla="*/ 21 h 52"/>
                <a:gd name="T24" fmla="*/ 20 w 31"/>
                <a:gd name="T25" fmla="*/ 24 h 52"/>
                <a:gd name="T26" fmla="*/ 31 w 31"/>
                <a:gd name="T27" fmla="*/ 38 h 52"/>
                <a:gd name="T28" fmla="*/ 13 w 31"/>
                <a:gd name="T29" fmla="*/ 52 h 52"/>
                <a:gd name="T30" fmla="*/ 1 w 31"/>
                <a:gd name="T31" fmla="*/ 51 h 52"/>
                <a:gd name="T32" fmla="*/ 1 w 31"/>
                <a:gd name="T33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52">
                  <a:moveTo>
                    <a:pt x="1" y="45"/>
                  </a:moveTo>
                  <a:cubicBezTo>
                    <a:pt x="5" y="47"/>
                    <a:pt x="9" y="48"/>
                    <a:pt x="13" y="48"/>
                  </a:cubicBezTo>
                  <a:cubicBezTo>
                    <a:pt x="19" y="48"/>
                    <a:pt x="24" y="45"/>
                    <a:pt x="24" y="39"/>
                  </a:cubicBezTo>
                  <a:cubicBezTo>
                    <a:pt x="24" y="33"/>
                    <a:pt x="20" y="31"/>
                    <a:pt x="16" y="2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6" y="23"/>
                    <a:pt x="0" y="20"/>
                    <a:pt x="0" y="13"/>
                  </a:cubicBezTo>
                  <a:cubicBezTo>
                    <a:pt x="0" y="3"/>
                    <a:pt x="8" y="0"/>
                    <a:pt x="17" y="0"/>
                  </a:cubicBezTo>
                  <a:cubicBezTo>
                    <a:pt x="20" y="0"/>
                    <a:pt x="24" y="0"/>
                    <a:pt x="27" y="1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4" y="5"/>
                    <a:pt x="20" y="5"/>
                    <a:pt x="16" y="5"/>
                  </a:cubicBezTo>
                  <a:cubicBezTo>
                    <a:pt x="11" y="5"/>
                    <a:pt x="7" y="7"/>
                    <a:pt x="7" y="12"/>
                  </a:cubicBezTo>
                  <a:cubicBezTo>
                    <a:pt x="7" y="17"/>
                    <a:pt x="12" y="19"/>
                    <a:pt x="15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6" y="27"/>
                    <a:pt x="31" y="30"/>
                    <a:pt x="31" y="38"/>
                  </a:cubicBezTo>
                  <a:cubicBezTo>
                    <a:pt x="31" y="49"/>
                    <a:pt x="22" y="52"/>
                    <a:pt x="13" y="52"/>
                  </a:cubicBezTo>
                  <a:cubicBezTo>
                    <a:pt x="9" y="52"/>
                    <a:pt x="5" y="52"/>
                    <a:pt x="1" y="51"/>
                  </a:cubicBezTo>
                  <a:lnTo>
                    <a:pt x="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95" name="Freeform 7"/>
            <p:cNvSpPr>
              <a:spLocks/>
            </p:cNvSpPr>
            <p:nvPr userDrawn="1"/>
          </p:nvSpPr>
          <p:spPr bwMode="auto">
            <a:xfrm>
              <a:off x="2084" y="2096"/>
              <a:ext cx="48" cy="111"/>
            </a:xfrm>
            <a:custGeom>
              <a:avLst/>
              <a:gdLst>
                <a:gd name="T0" fmla="*/ 20 w 20"/>
                <a:gd name="T1" fmla="*/ 47 h 47"/>
                <a:gd name="T2" fmla="*/ 15 w 20"/>
                <a:gd name="T3" fmla="*/ 47 h 47"/>
                <a:gd name="T4" fmla="*/ 6 w 20"/>
                <a:gd name="T5" fmla="*/ 38 h 47"/>
                <a:gd name="T6" fmla="*/ 6 w 20"/>
                <a:gd name="T7" fmla="*/ 16 h 47"/>
                <a:gd name="T8" fmla="*/ 0 w 20"/>
                <a:gd name="T9" fmla="*/ 16 h 47"/>
                <a:gd name="T10" fmla="*/ 0 w 20"/>
                <a:gd name="T11" fmla="*/ 11 h 47"/>
                <a:gd name="T12" fmla="*/ 6 w 20"/>
                <a:gd name="T13" fmla="*/ 11 h 47"/>
                <a:gd name="T14" fmla="*/ 6 w 20"/>
                <a:gd name="T15" fmla="*/ 3 h 47"/>
                <a:gd name="T16" fmla="*/ 11 w 20"/>
                <a:gd name="T17" fmla="*/ 0 h 47"/>
                <a:gd name="T18" fmla="*/ 11 w 20"/>
                <a:gd name="T19" fmla="*/ 11 h 47"/>
                <a:gd name="T20" fmla="*/ 20 w 20"/>
                <a:gd name="T21" fmla="*/ 11 h 47"/>
                <a:gd name="T22" fmla="*/ 20 w 20"/>
                <a:gd name="T23" fmla="*/ 16 h 47"/>
                <a:gd name="T24" fmla="*/ 11 w 20"/>
                <a:gd name="T25" fmla="*/ 16 h 47"/>
                <a:gd name="T26" fmla="*/ 11 w 20"/>
                <a:gd name="T27" fmla="*/ 37 h 47"/>
                <a:gd name="T28" fmla="*/ 16 w 20"/>
                <a:gd name="T29" fmla="*/ 43 h 47"/>
                <a:gd name="T30" fmla="*/ 20 w 20"/>
                <a:gd name="T31" fmla="*/ 43 h 47"/>
                <a:gd name="T32" fmla="*/ 20 w 20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47">
                  <a:moveTo>
                    <a:pt x="20" y="47"/>
                  </a:moveTo>
                  <a:cubicBezTo>
                    <a:pt x="18" y="47"/>
                    <a:pt x="17" y="47"/>
                    <a:pt x="15" y="47"/>
                  </a:cubicBezTo>
                  <a:cubicBezTo>
                    <a:pt x="9" y="47"/>
                    <a:pt x="6" y="45"/>
                    <a:pt x="6" y="3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41"/>
                    <a:pt x="12" y="43"/>
                    <a:pt x="16" y="43"/>
                  </a:cubicBezTo>
                  <a:cubicBezTo>
                    <a:pt x="18" y="43"/>
                    <a:pt x="19" y="43"/>
                    <a:pt x="20" y="43"/>
                  </a:cubicBezTo>
                  <a:lnTo>
                    <a:pt x="2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96" name="Freeform 8"/>
            <p:cNvSpPr>
              <a:spLocks/>
            </p:cNvSpPr>
            <p:nvPr userDrawn="1"/>
          </p:nvSpPr>
          <p:spPr bwMode="auto">
            <a:xfrm>
              <a:off x="2148" y="2122"/>
              <a:ext cx="40" cy="85"/>
            </a:xfrm>
            <a:custGeom>
              <a:avLst/>
              <a:gdLst>
                <a:gd name="T0" fmla="*/ 0 w 17"/>
                <a:gd name="T1" fmla="*/ 36 h 36"/>
                <a:gd name="T2" fmla="*/ 0 w 17"/>
                <a:gd name="T3" fmla="*/ 0 h 36"/>
                <a:gd name="T4" fmla="*/ 5 w 17"/>
                <a:gd name="T5" fmla="*/ 0 h 36"/>
                <a:gd name="T6" fmla="*/ 5 w 17"/>
                <a:gd name="T7" fmla="*/ 7 h 36"/>
                <a:gd name="T8" fmla="*/ 5 w 17"/>
                <a:gd name="T9" fmla="*/ 7 h 36"/>
                <a:gd name="T10" fmla="*/ 17 w 17"/>
                <a:gd name="T11" fmla="*/ 0 h 36"/>
                <a:gd name="T12" fmla="*/ 17 w 17"/>
                <a:gd name="T13" fmla="*/ 5 h 36"/>
                <a:gd name="T14" fmla="*/ 5 w 17"/>
                <a:gd name="T15" fmla="*/ 21 h 36"/>
                <a:gd name="T16" fmla="*/ 5 w 17"/>
                <a:gd name="T17" fmla="*/ 36 h 36"/>
                <a:gd name="T18" fmla="*/ 0 w 17"/>
                <a:gd name="T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36">
                  <a:moveTo>
                    <a:pt x="0" y="3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7" y="2"/>
                    <a:pt x="11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8" y="5"/>
                    <a:pt x="5" y="13"/>
                    <a:pt x="5" y="21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 userDrawn="1"/>
          </p:nvSpPr>
          <p:spPr bwMode="auto">
            <a:xfrm>
              <a:off x="2195" y="2122"/>
              <a:ext cx="59" cy="85"/>
            </a:xfrm>
            <a:custGeom>
              <a:avLst/>
              <a:gdLst>
                <a:gd name="T0" fmla="*/ 20 w 25"/>
                <a:gd name="T1" fmla="*/ 36 h 36"/>
                <a:gd name="T2" fmla="*/ 20 w 25"/>
                <a:gd name="T3" fmla="*/ 31 h 36"/>
                <a:gd name="T4" fmla="*/ 20 w 25"/>
                <a:gd name="T5" fmla="*/ 31 h 36"/>
                <a:gd name="T6" fmla="*/ 9 w 25"/>
                <a:gd name="T7" fmla="*/ 36 h 36"/>
                <a:gd name="T8" fmla="*/ 0 w 25"/>
                <a:gd name="T9" fmla="*/ 27 h 36"/>
                <a:gd name="T10" fmla="*/ 20 w 25"/>
                <a:gd name="T11" fmla="*/ 15 h 36"/>
                <a:gd name="T12" fmla="*/ 20 w 25"/>
                <a:gd name="T13" fmla="*/ 15 h 36"/>
                <a:gd name="T14" fmla="*/ 13 w 25"/>
                <a:gd name="T15" fmla="*/ 4 h 36"/>
                <a:gd name="T16" fmla="*/ 6 w 25"/>
                <a:gd name="T17" fmla="*/ 9 h 36"/>
                <a:gd name="T18" fmla="*/ 1 w 25"/>
                <a:gd name="T19" fmla="*/ 9 h 36"/>
                <a:gd name="T20" fmla="*/ 13 w 25"/>
                <a:gd name="T21" fmla="*/ 0 h 36"/>
                <a:gd name="T22" fmla="*/ 25 w 25"/>
                <a:gd name="T23" fmla="*/ 11 h 36"/>
                <a:gd name="T24" fmla="*/ 25 w 25"/>
                <a:gd name="T25" fmla="*/ 36 h 36"/>
                <a:gd name="T26" fmla="*/ 20 w 25"/>
                <a:gd name="T27" fmla="*/ 36 h 36"/>
                <a:gd name="T28" fmla="*/ 17 w 25"/>
                <a:gd name="T29" fmla="*/ 20 h 36"/>
                <a:gd name="T30" fmla="*/ 6 w 25"/>
                <a:gd name="T31" fmla="*/ 27 h 36"/>
                <a:gd name="T32" fmla="*/ 11 w 25"/>
                <a:gd name="T33" fmla="*/ 32 h 36"/>
                <a:gd name="T34" fmla="*/ 19 w 25"/>
                <a:gd name="T35" fmla="*/ 27 h 36"/>
                <a:gd name="T36" fmla="*/ 20 w 25"/>
                <a:gd name="T37" fmla="*/ 20 h 36"/>
                <a:gd name="T38" fmla="*/ 17 w 25"/>
                <a:gd name="T3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36">
                  <a:moveTo>
                    <a:pt x="20" y="36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35"/>
                    <a:pt x="13" y="36"/>
                    <a:pt x="9" y="36"/>
                  </a:cubicBezTo>
                  <a:cubicBezTo>
                    <a:pt x="3" y="36"/>
                    <a:pt x="0" y="33"/>
                    <a:pt x="0" y="27"/>
                  </a:cubicBezTo>
                  <a:cubicBezTo>
                    <a:pt x="0" y="19"/>
                    <a:pt x="9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9"/>
                    <a:pt x="20" y="4"/>
                    <a:pt x="13" y="4"/>
                  </a:cubicBezTo>
                  <a:cubicBezTo>
                    <a:pt x="9" y="4"/>
                    <a:pt x="7" y="5"/>
                    <a:pt x="6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2"/>
                    <a:pt x="7" y="0"/>
                    <a:pt x="13" y="0"/>
                  </a:cubicBezTo>
                  <a:cubicBezTo>
                    <a:pt x="21" y="0"/>
                    <a:pt x="25" y="3"/>
                    <a:pt x="25" y="11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0" y="36"/>
                  </a:lnTo>
                  <a:close/>
                  <a:moveTo>
                    <a:pt x="17" y="20"/>
                  </a:moveTo>
                  <a:cubicBezTo>
                    <a:pt x="13" y="20"/>
                    <a:pt x="6" y="21"/>
                    <a:pt x="6" y="27"/>
                  </a:cubicBezTo>
                  <a:cubicBezTo>
                    <a:pt x="6" y="30"/>
                    <a:pt x="8" y="32"/>
                    <a:pt x="11" y="32"/>
                  </a:cubicBezTo>
                  <a:cubicBezTo>
                    <a:pt x="14" y="32"/>
                    <a:pt x="17" y="30"/>
                    <a:pt x="19" y="27"/>
                  </a:cubicBezTo>
                  <a:cubicBezTo>
                    <a:pt x="20" y="24"/>
                    <a:pt x="20" y="23"/>
                    <a:pt x="20" y="20"/>
                  </a:cubicBezTo>
                  <a:lnTo>
                    <a:pt x="1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98" name="Freeform 10"/>
            <p:cNvSpPr>
              <a:spLocks/>
            </p:cNvSpPr>
            <p:nvPr userDrawn="1"/>
          </p:nvSpPr>
          <p:spPr bwMode="auto">
            <a:xfrm>
              <a:off x="2273" y="2096"/>
              <a:ext cx="48" cy="111"/>
            </a:xfrm>
            <a:custGeom>
              <a:avLst/>
              <a:gdLst>
                <a:gd name="T0" fmla="*/ 20 w 20"/>
                <a:gd name="T1" fmla="*/ 47 h 47"/>
                <a:gd name="T2" fmla="*/ 15 w 20"/>
                <a:gd name="T3" fmla="*/ 47 h 47"/>
                <a:gd name="T4" fmla="*/ 6 w 20"/>
                <a:gd name="T5" fmla="*/ 38 h 47"/>
                <a:gd name="T6" fmla="*/ 6 w 20"/>
                <a:gd name="T7" fmla="*/ 16 h 47"/>
                <a:gd name="T8" fmla="*/ 0 w 20"/>
                <a:gd name="T9" fmla="*/ 16 h 47"/>
                <a:gd name="T10" fmla="*/ 0 w 20"/>
                <a:gd name="T11" fmla="*/ 11 h 47"/>
                <a:gd name="T12" fmla="*/ 6 w 20"/>
                <a:gd name="T13" fmla="*/ 11 h 47"/>
                <a:gd name="T14" fmla="*/ 6 w 20"/>
                <a:gd name="T15" fmla="*/ 3 h 47"/>
                <a:gd name="T16" fmla="*/ 11 w 20"/>
                <a:gd name="T17" fmla="*/ 0 h 47"/>
                <a:gd name="T18" fmla="*/ 11 w 20"/>
                <a:gd name="T19" fmla="*/ 11 h 47"/>
                <a:gd name="T20" fmla="*/ 20 w 20"/>
                <a:gd name="T21" fmla="*/ 11 h 47"/>
                <a:gd name="T22" fmla="*/ 20 w 20"/>
                <a:gd name="T23" fmla="*/ 16 h 47"/>
                <a:gd name="T24" fmla="*/ 11 w 20"/>
                <a:gd name="T25" fmla="*/ 16 h 47"/>
                <a:gd name="T26" fmla="*/ 11 w 20"/>
                <a:gd name="T27" fmla="*/ 37 h 47"/>
                <a:gd name="T28" fmla="*/ 16 w 20"/>
                <a:gd name="T29" fmla="*/ 43 h 47"/>
                <a:gd name="T30" fmla="*/ 20 w 20"/>
                <a:gd name="T31" fmla="*/ 43 h 47"/>
                <a:gd name="T32" fmla="*/ 20 w 20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47">
                  <a:moveTo>
                    <a:pt x="20" y="47"/>
                  </a:moveTo>
                  <a:cubicBezTo>
                    <a:pt x="18" y="47"/>
                    <a:pt x="17" y="47"/>
                    <a:pt x="15" y="47"/>
                  </a:cubicBezTo>
                  <a:cubicBezTo>
                    <a:pt x="9" y="47"/>
                    <a:pt x="6" y="45"/>
                    <a:pt x="6" y="3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41"/>
                    <a:pt x="12" y="43"/>
                    <a:pt x="16" y="43"/>
                  </a:cubicBezTo>
                  <a:cubicBezTo>
                    <a:pt x="18" y="43"/>
                    <a:pt x="19" y="43"/>
                    <a:pt x="20" y="43"/>
                  </a:cubicBezTo>
                  <a:lnTo>
                    <a:pt x="2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99" name="Freeform 11"/>
            <p:cNvSpPr>
              <a:spLocks noEditPoints="1"/>
            </p:cNvSpPr>
            <p:nvPr userDrawn="1"/>
          </p:nvSpPr>
          <p:spPr bwMode="auto">
            <a:xfrm>
              <a:off x="2332" y="2122"/>
              <a:ext cx="62" cy="85"/>
            </a:xfrm>
            <a:custGeom>
              <a:avLst/>
              <a:gdLst>
                <a:gd name="T0" fmla="*/ 25 w 26"/>
                <a:gd name="T1" fmla="*/ 35 h 36"/>
                <a:gd name="T2" fmla="*/ 17 w 26"/>
                <a:gd name="T3" fmla="*/ 36 h 36"/>
                <a:gd name="T4" fmla="*/ 0 w 26"/>
                <a:gd name="T5" fmla="*/ 17 h 36"/>
                <a:gd name="T6" fmla="*/ 13 w 26"/>
                <a:gd name="T7" fmla="*/ 0 h 36"/>
                <a:gd name="T8" fmla="*/ 26 w 26"/>
                <a:gd name="T9" fmla="*/ 13 h 36"/>
                <a:gd name="T10" fmla="*/ 26 w 26"/>
                <a:gd name="T11" fmla="*/ 15 h 36"/>
                <a:gd name="T12" fmla="*/ 5 w 26"/>
                <a:gd name="T13" fmla="*/ 15 h 36"/>
                <a:gd name="T14" fmla="*/ 5 w 26"/>
                <a:gd name="T15" fmla="*/ 17 h 36"/>
                <a:gd name="T16" fmla="*/ 18 w 26"/>
                <a:gd name="T17" fmla="*/ 32 h 36"/>
                <a:gd name="T18" fmla="*/ 25 w 26"/>
                <a:gd name="T19" fmla="*/ 31 h 36"/>
                <a:gd name="T20" fmla="*/ 25 w 26"/>
                <a:gd name="T21" fmla="*/ 35 h 36"/>
                <a:gd name="T22" fmla="*/ 20 w 26"/>
                <a:gd name="T23" fmla="*/ 10 h 36"/>
                <a:gd name="T24" fmla="*/ 13 w 26"/>
                <a:gd name="T25" fmla="*/ 4 h 36"/>
                <a:gd name="T26" fmla="*/ 6 w 26"/>
                <a:gd name="T27" fmla="*/ 10 h 36"/>
                <a:gd name="T28" fmla="*/ 20 w 26"/>
                <a:gd name="T29" fmla="*/ 1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6">
                  <a:moveTo>
                    <a:pt x="25" y="35"/>
                  </a:moveTo>
                  <a:cubicBezTo>
                    <a:pt x="22" y="36"/>
                    <a:pt x="20" y="36"/>
                    <a:pt x="17" y="36"/>
                  </a:cubicBezTo>
                  <a:cubicBezTo>
                    <a:pt x="5" y="36"/>
                    <a:pt x="0" y="28"/>
                    <a:pt x="0" y="17"/>
                  </a:cubicBezTo>
                  <a:cubicBezTo>
                    <a:pt x="0" y="8"/>
                    <a:pt x="3" y="0"/>
                    <a:pt x="13" y="0"/>
                  </a:cubicBezTo>
                  <a:cubicBezTo>
                    <a:pt x="22" y="0"/>
                    <a:pt x="26" y="5"/>
                    <a:pt x="26" y="1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24"/>
                    <a:pt x="9" y="32"/>
                    <a:pt x="18" y="32"/>
                  </a:cubicBezTo>
                  <a:cubicBezTo>
                    <a:pt x="20" y="32"/>
                    <a:pt x="23" y="32"/>
                    <a:pt x="25" y="31"/>
                  </a:cubicBezTo>
                  <a:lnTo>
                    <a:pt x="25" y="35"/>
                  </a:lnTo>
                  <a:close/>
                  <a:moveTo>
                    <a:pt x="20" y="10"/>
                  </a:moveTo>
                  <a:cubicBezTo>
                    <a:pt x="20" y="7"/>
                    <a:pt x="17" y="4"/>
                    <a:pt x="13" y="4"/>
                  </a:cubicBezTo>
                  <a:cubicBezTo>
                    <a:pt x="9" y="4"/>
                    <a:pt x="7" y="7"/>
                    <a:pt x="6" y="1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00" name="Freeform 12"/>
            <p:cNvSpPr>
              <a:spLocks noEditPoints="1"/>
            </p:cNvSpPr>
            <p:nvPr userDrawn="1"/>
          </p:nvSpPr>
          <p:spPr bwMode="auto">
            <a:xfrm>
              <a:off x="2408" y="2122"/>
              <a:ext cx="61" cy="121"/>
            </a:xfrm>
            <a:custGeom>
              <a:avLst/>
              <a:gdLst>
                <a:gd name="T0" fmla="*/ 21 w 26"/>
                <a:gd name="T1" fmla="*/ 29 h 51"/>
                <a:gd name="T2" fmla="*/ 21 w 26"/>
                <a:gd name="T3" fmla="*/ 29 h 51"/>
                <a:gd name="T4" fmla="*/ 11 w 26"/>
                <a:gd name="T5" fmla="*/ 36 h 51"/>
                <a:gd name="T6" fmla="*/ 0 w 26"/>
                <a:gd name="T7" fmla="*/ 18 h 51"/>
                <a:gd name="T8" fmla="*/ 12 w 26"/>
                <a:gd name="T9" fmla="*/ 0 h 51"/>
                <a:gd name="T10" fmla="*/ 21 w 26"/>
                <a:gd name="T11" fmla="*/ 6 h 51"/>
                <a:gd name="T12" fmla="*/ 21 w 26"/>
                <a:gd name="T13" fmla="*/ 6 h 51"/>
                <a:gd name="T14" fmla="*/ 21 w 26"/>
                <a:gd name="T15" fmla="*/ 0 h 51"/>
                <a:gd name="T16" fmla="*/ 26 w 26"/>
                <a:gd name="T17" fmla="*/ 0 h 51"/>
                <a:gd name="T18" fmla="*/ 26 w 26"/>
                <a:gd name="T19" fmla="*/ 36 h 51"/>
                <a:gd name="T20" fmla="*/ 11 w 26"/>
                <a:gd name="T21" fmla="*/ 51 h 51"/>
                <a:gd name="T22" fmla="*/ 2 w 26"/>
                <a:gd name="T23" fmla="*/ 50 h 51"/>
                <a:gd name="T24" fmla="*/ 2 w 26"/>
                <a:gd name="T25" fmla="*/ 45 h 51"/>
                <a:gd name="T26" fmla="*/ 10 w 26"/>
                <a:gd name="T27" fmla="*/ 47 h 51"/>
                <a:gd name="T28" fmla="*/ 21 w 26"/>
                <a:gd name="T29" fmla="*/ 35 h 51"/>
                <a:gd name="T30" fmla="*/ 21 w 26"/>
                <a:gd name="T31" fmla="*/ 29 h 51"/>
                <a:gd name="T32" fmla="*/ 21 w 26"/>
                <a:gd name="T33" fmla="*/ 17 h 51"/>
                <a:gd name="T34" fmla="*/ 13 w 26"/>
                <a:gd name="T35" fmla="*/ 4 h 51"/>
                <a:gd name="T36" fmla="*/ 5 w 26"/>
                <a:gd name="T37" fmla="*/ 18 h 51"/>
                <a:gd name="T38" fmla="*/ 13 w 26"/>
                <a:gd name="T39" fmla="*/ 31 h 51"/>
                <a:gd name="T40" fmla="*/ 21 w 26"/>
                <a:gd name="T41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51">
                  <a:moveTo>
                    <a:pt x="21" y="29"/>
                  </a:moveTo>
                  <a:cubicBezTo>
                    <a:pt x="21" y="29"/>
                    <a:pt x="21" y="29"/>
                    <a:pt x="21" y="29"/>
                  </a:cubicBezTo>
                  <a:cubicBezTo>
                    <a:pt x="19" y="33"/>
                    <a:pt x="16" y="36"/>
                    <a:pt x="11" y="36"/>
                  </a:cubicBezTo>
                  <a:cubicBezTo>
                    <a:pt x="2" y="36"/>
                    <a:pt x="0" y="26"/>
                    <a:pt x="0" y="18"/>
                  </a:cubicBezTo>
                  <a:cubicBezTo>
                    <a:pt x="0" y="11"/>
                    <a:pt x="2" y="0"/>
                    <a:pt x="12" y="0"/>
                  </a:cubicBezTo>
                  <a:cubicBezTo>
                    <a:pt x="16" y="0"/>
                    <a:pt x="20" y="2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46"/>
                    <a:pt x="21" y="51"/>
                    <a:pt x="11" y="51"/>
                  </a:cubicBezTo>
                  <a:cubicBezTo>
                    <a:pt x="8" y="51"/>
                    <a:pt x="5" y="50"/>
                    <a:pt x="2" y="5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4" y="46"/>
                    <a:pt x="7" y="47"/>
                    <a:pt x="10" y="47"/>
                  </a:cubicBezTo>
                  <a:cubicBezTo>
                    <a:pt x="18" y="47"/>
                    <a:pt x="21" y="43"/>
                    <a:pt x="21" y="35"/>
                  </a:cubicBezTo>
                  <a:lnTo>
                    <a:pt x="21" y="29"/>
                  </a:lnTo>
                  <a:close/>
                  <a:moveTo>
                    <a:pt x="21" y="17"/>
                  </a:moveTo>
                  <a:cubicBezTo>
                    <a:pt x="21" y="12"/>
                    <a:pt x="19" y="4"/>
                    <a:pt x="13" y="4"/>
                  </a:cubicBezTo>
                  <a:cubicBezTo>
                    <a:pt x="6" y="4"/>
                    <a:pt x="5" y="14"/>
                    <a:pt x="5" y="18"/>
                  </a:cubicBezTo>
                  <a:cubicBezTo>
                    <a:pt x="5" y="23"/>
                    <a:pt x="6" y="31"/>
                    <a:pt x="13" y="31"/>
                  </a:cubicBezTo>
                  <a:cubicBezTo>
                    <a:pt x="19" y="31"/>
                    <a:pt x="21" y="22"/>
                    <a:pt x="2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01" name="Freeform 13"/>
            <p:cNvSpPr>
              <a:spLocks/>
            </p:cNvSpPr>
            <p:nvPr userDrawn="1"/>
          </p:nvSpPr>
          <p:spPr bwMode="auto">
            <a:xfrm>
              <a:off x="2484" y="2122"/>
              <a:ext cx="70" cy="118"/>
            </a:xfrm>
            <a:custGeom>
              <a:avLst/>
              <a:gdLst>
                <a:gd name="T0" fmla="*/ 18 w 70"/>
                <a:gd name="T1" fmla="*/ 118 h 118"/>
                <a:gd name="T2" fmla="*/ 30 w 70"/>
                <a:gd name="T3" fmla="*/ 85 h 118"/>
                <a:gd name="T4" fmla="*/ 0 w 70"/>
                <a:gd name="T5" fmla="*/ 0 h 118"/>
                <a:gd name="T6" fmla="*/ 11 w 70"/>
                <a:gd name="T7" fmla="*/ 0 h 118"/>
                <a:gd name="T8" fmla="*/ 35 w 70"/>
                <a:gd name="T9" fmla="*/ 66 h 118"/>
                <a:gd name="T10" fmla="*/ 35 w 70"/>
                <a:gd name="T11" fmla="*/ 66 h 118"/>
                <a:gd name="T12" fmla="*/ 59 w 70"/>
                <a:gd name="T13" fmla="*/ 0 h 118"/>
                <a:gd name="T14" fmla="*/ 70 w 70"/>
                <a:gd name="T15" fmla="*/ 0 h 118"/>
                <a:gd name="T16" fmla="*/ 30 w 70"/>
                <a:gd name="T17" fmla="*/ 118 h 118"/>
                <a:gd name="T18" fmla="*/ 18 w 70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18">
                  <a:moveTo>
                    <a:pt x="18" y="118"/>
                  </a:moveTo>
                  <a:lnTo>
                    <a:pt x="30" y="85"/>
                  </a:lnTo>
                  <a:lnTo>
                    <a:pt x="0" y="0"/>
                  </a:lnTo>
                  <a:lnTo>
                    <a:pt x="11" y="0"/>
                  </a:lnTo>
                  <a:lnTo>
                    <a:pt x="35" y="66"/>
                  </a:lnTo>
                  <a:lnTo>
                    <a:pt x="35" y="66"/>
                  </a:lnTo>
                  <a:lnTo>
                    <a:pt x="59" y="0"/>
                  </a:lnTo>
                  <a:lnTo>
                    <a:pt x="70" y="0"/>
                  </a:lnTo>
                  <a:lnTo>
                    <a:pt x="30" y="118"/>
                  </a:lnTo>
                  <a:lnTo>
                    <a:pt x="18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02" name="Rectangle 14"/>
            <p:cNvSpPr>
              <a:spLocks noChangeArrowheads="1"/>
            </p:cNvSpPr>
            <p:nvPr userDrawn="1"/>
          </p:nvSpPr>
          <p:spPr bwMode="auto">
            <a:xfrm>
              <a:off x="2613" y="2077"/>
              <a:ext cx="10" cy="1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03" name="Freeform 15"/>
            <p:cNvSpPr>
              <a:spLocks/>
            </p:cNvSpPr>
            <p:nvPr userDrawn="1"/>
          </p:nvSpPr>
          <p:spPr bwMode="auto">
            <a:xfrm>
              <a:off x="2689" y="2084"/>
              <a:ext cx="83" cy="123"/>
            </a:xfrm>
            <a:custGeom>
              <a:avLst/>
              <a:gdLst>
                <a:gd name="T0" fmla="*/ 33 w 35"/>
                <a:gd name="T1" fmla="*/ 49 h 52"/>
                <a:gd name="T2" fmla="*/ 20 w 35"/>
                <a:gd name="T3" fmla="*/ 52 h 52"/>
                <a:gd name="T4" fmla="*/ 0 w 35"/>
                <a:gd name="T5" fmla="*/ 25 h 52"/>
                <a:gd name="T6" fmla="*/ 19 w 35"/>
                <a:gd name="T7" fmla="*/ 0 h 52"/>
                <a:gd name="T8" fmla="*/ 35 w 35"/>
                <a:gd name="T9" fmla="*/ 14 h 52"/>
                <a:gd name="T10" fmla="*/ 29 w 35"/>
                <a:gd name="T11" fmla="*/ 14 h 52"/>
                <a:gd name="T12" fmla="*/ 19 w 35"/>
                <a:gd name="T13" fmla="*/ 5 h 52"/>
                <a:gd name="T14" fmla="*/ 6 w 35"/>
                <a:gd name="T15" fmla="*/ 25 h 52"/>
                <a:gd name="T16" fmla="*/ 21 w 35"/>
                <a:gd name="T17" fmla="*/ 48 h 52"/>
                <a:gd name="T18" fmla="*/ 33 w 35"/>
                <a:gd name="T19" fmla="*/ 43 h 52"/>
                <a:gd name="T20" fmla="*/ 33 w 35"/>
                <a:gd name="T21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2">
                  <a:moveTo>
                    <a:pt x="33" y="49"/>
                  </a:moveTo>
                  <a:cubicBezTo>
                    <a:pt x="28" y="51"/>
                    <a:pt x="25" y="52"/>
                    <a:pt x="20" y="52"/>
                  </a:cubicBezTo>
                  <a:cubicBezTo>
                    <a:pt x="4" y="52"/>
                    <a:pt x="0" y="38"/>
                    <a:pt x="0" y="25"/>
                  </a:cubicBezTo>
                  <a:cubicBezTo>
                    <a:pt x="0" y="12"/>
                    <a:pt x="4" y="0"/>
                    <a:pt x="19" y="0"/>
                  </a:cubicBezTo>
                  <a:cubicBezTo>
                    <a:pt x="28" y="0"/>
                    <a:pt x="35" y="5"/>
                    <a:pt x="35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9"/>
                    <a:pt x="25" y="5"/>
                    <a:pt x="19" y="5"/>
                  </a:cubicBezTo>
                  <a:cubicBezTo>
                    <a:pt x="8" y="5"/>
                    <a:pt x="6" y="17"/>
                    <a:pt x="6" y="25"/>
                  </a:cubicBezTo>
                  <a:cubicBezTo>
                    <a:pt x="6" y="35"/>
                    <a:pt x="9" y="48"/>
                    <a:pt x="21" y="48"/>
                  </a:cubicBezTo>
                  <a:cubicBezTo>
                    <a:pt x="25" y="48"/>
                    <a:pt x="30" y="46"/>
                    <a:pt x="33" y="43"/>
                  </a:cubicBezTo>
                  <a:lnTo>
                    <a:pt x="3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04" name="Freeform 16"/>
            <p:cNvSpPr>
              <a:spLocks noEditPoints="1"/>
            </p:cNvSpPr>
            <p:nvPr userDrawn="1"/>
          </p:nvSpPr>
          <p:spPr bwMode="auto">
            <a:xfrm>
              <a:off x="2781" y="2122"/>
              <a:ext cx="66" cy="85"/>
            </a:xfrm>
            <a:custGeom>
              <a:avLst/>
              <a:gdLst>
                <a:gd name="T0" fmla="*/ 0 w 28"/>
                <a:gd name="T1" fmla="*/ 18 h 36"/>
                <a:gd name="T2" fmla="*/ 14 w 28"/>
                <a:gd name="T3" fmla="*/ 0 h 36"/>
                <a:gd name="T4" fmla="*/ 28 w 28"/>
                <a:gd name="T5" fmla="*/ 18 h 36"/>
                <a:gd name="T6" fmla="*/ 14 w 28"/>
                <a:gd name="T7" fmla="*/ 36 h 36"/>
                <a:gd name="T8" fmla="*/ 0 w 28"/>
                <a:gd name="T9" fmla="*/ 18 h 36"/>
                <a:gd name="T10" fmla="*/ 23 w 28"/>
                <a:gd name="T11" fmla="*/ 18 h 36"/>
                <a:gd name="T12" fmla="*/ 14 w 28"/>
                <a:gd name="T13" fmla="*/ 4 h 36"/>
                <a:gd name="T14" fmla="*/ 5 w 28"/>
                <a:gd name="T15" fmla="*/ 18 h 36"/>
                <a:gd name="T16" fmla="*/ 14 w 28"/>
                <a:gd name="T17" fmla="*/ 32 h 36"/>
                <a:gd name="T18" fmla="*/ 23 w 28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6">
                  <a:moveTo>
                    <a:pt x="0" y="18"/>
                  </a:moveTo>
                  <a:cubicBezTo>
                    <a:pt x="0" y="9"/>
                    <a:pt x="3" y="0"/>
                    <a:pt x="14" y="0"/>
                  </a:cubicBezTo>
                  <a:cubicBezTo>
                    <a:pt x="25" y="0"/>
                    <a:pt x="28" y="9"/>
                    <a:pt x="28" y="18"/>
                  </a:cubicBezTo>
                  <a:cubicBezTo>
                    <a:pt x="28" y="28"/>
                    <a:pt x="25" y="36"/>
                    <a:pt x="14" y="36"/>
                  </a:cubicBezTo>
                  <a:cubicBezTo>
                    <a:pt x="3" y="36"/>
                    <a:pt x="0" y="28"/>
                    <a:pt x="0" y="18"/>
                  </a:cubicBezTo>
                  <a:close/>
                  <a:moveTo>
                    <a:pt x="23" y="18"/>
                  </a:moveTo>
                  <a:cubicBezTo>
                    <a:pt x="23" y="12"/>
                    <a:pt x="21" y="4"/>
                    <a:pt x="14" y="4"/>
                  </a:cubicBezTo>
                  <a:cubicBezTo>
                    <a:pt x="7" y="4"/>
                    <a:pt x="5" y="12"/>
                    <a:pt x="5" y="18"/>
                  </a:cubicBezTo>
                  <a:cubicBezTo>
                    <a:pt x="5" y="24"/>
                    <a:pt x="7" y="32"/>
                    <a:pt x="14" y="32"/>
                  </a:cubicBezTo>
                  <a:cubicBezTo>
                    <a:pt x="21" y="32"/>
                    <a:pt x="23" y="24"/>
                    <a:pt x="2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05" name="Freeform 17"/>
            <p:cNvSpPr>
              <a:spLocks/>
            </p:cNvSpPr>
            <p:nvPr userDrawn="1"/>
          </p:nvSpPr>
          <p:spPr bwMode="auto">
            <a:xfrm>
              <a:off x="2869" y="2122"/>
              <a:ext cx="59" cy="85"/>
            </a:xfrm>
            <a:custGeom>
              <a:avLst/>
              <a:gdLst>
                <a:gd name="T0" fmla="*/ 20 w 25"/>
                <a:gd name="T1" fmla="*/ 36 h 36"/>
                <a:gd name="T2" fmla="*/ 20 w 25"/>
                <a:gd name="T3" fmla="*/ 16 h 36"/>
                <a:gd name="T4" fmla="*/ 15 w 25"/>
                <a:gd name="T5" fmla="*/ 5 h 36"/>
                <a:gd name="T6" fmla="*/ 5 w 25"/>
                <a:gd name="T7" fmla="*/ 21 h 36"/>
                <a:gd name="T8" fmla="*/ 5 w 25"/>
                <a:gd name="T9" fmla="*/ 36 h 36"/>
                <a:gd name="T10" fmla="*/ 0 w 25"/>
                <a:gd name="T11" fmla="*/ 36 h 36"/>
                <a:gd name="T12" fmla="*/ 0 w 25"/>
                <a:gd name="T13" fmla="*/ 0 h 36"/>
                <a:gd name="T14" fmla="*/ 5 w 25"/>
                <a:gd name="T15" fmla="*/ 0 h 36"/>
                <a:gd name="T16" fmla="*/ 5 w 25"/>
                <a:gd name="T17" fmla="*/ 9 h 36"/>
                <a:gd name="T18" fmla="*/ 5 w 25"/>
                <a:gd name="T19" fmla="*/ 9 h 36"/>
                <a:gd name="T20" fmla="*/ 16 w 25"/>
                <a:gd name="T21" fmla="*/ 0 h 36"/>
                <a:gd name="T22" fmla="*/ 25 w 25"/>
                <a:gd name="T23" fmla="*/ 10 h 36"/>
                <a:gd name="T24" fmla="*/ 25 w 25"/>
                <a:gd name="T25" fmla="*/ 36 h 36"/>
                <a:gd name="T26" fmla="*/ 20 w 25"/>
                <a:gd name="T2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6">
                  <a:moveTo>
                    <a:pt x="20" y="3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2"/>
                    <a:pt x="21" y="5"/>
                    <a:pt x="15" y="5"/>
                  </a:cubicBezTo>
                  <a:cubicBezTo>
                    <a:pt x="8" y="5"/>
                    <a:pt x="5" y="16"/>
                    <a:pt x="5" y="2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7" y="3"/>
                    <a:pt x="10" y="0"/>
                    <a:pt x="16" y="0"/>
                  </a:cubicBezTo>
                  <a:cubicBezTo>
                    <a:pt x="22" y="0"/>
                    <a:pt x="25" y="5"/>
                    <a:pt x="25" y="10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06" name="Freeform 18"/>
            <p:cNvSpPr>
              <a:spLocks/>
            </p:cNvSpPr>
            <p:nvPr userDrawn="1"/>
          </p:nvSpPr>
          <p:spPr bwMode="auto">
            <a:xfrm>
              <a:off x="2947" y="2122"/>
              <a:ext cx="54" cy="85"/>
            </a:xfrm>
            <a:custGeom>
              <a:avLst/>
              <a:gdLst>
                <a:gd name="T0" fmla="*/ 0 w 23"/>
                <a:gd name="T1" fmla="*/ 30 h 36"/>
                <a:gd name="T2" fmla="*/ 9 w 23"/>
                <a:gd name="T3" fmla="*/ 32 h 36"/>
                <a:gd name="T4" fmla="*/ 18 w 23"/>
                <a:gd name="T5" fmla="*/ 27 h 36"/>
                <a:gd name="T6" fmla="*/ 11 w 23"/>
                <a:gd name="T7" fmla="*/ 20 h 36"/>
                <a:gd name="T8" fmla="*/ 8 w 23"/>
                <a:gd name="T9" fmla="*/ 18 h 36"/>
                <a:gd name="T10" fmla="*/ 0 w 23"/>
                <a:gd name="T11" fmla="*/ 9 h 36"/>
                <a:gd name="T12" fmla="*/ 12 w 23"/>
                <a:gd name="T13" fmla="*/ 0 h 36"/>
                <a:gd name="T14" fmla="*/ 21 w 23"/>
                <a:gd name="T15" fmla="*/ 1 h 36"/>
                <a:gd name="T16" fmla="*/ 21 w 23"/>
                <a:gd name="T17" fmla="*/ 5 h 36"/>
                <a:gd name="T18" fmla="*/ 12 w 23"/>
                <a:gd name="T19" fmla="*/ 4 h 36"/>
                <a:gd name="T20" fmla="*/ 5 w 23"/>
                <a:gd name="T21" fmla="*/ 8 h 36"/>
                <a:gd name="T22" fmla="*/ 12 w 23"/>
                <a:gd name="T23" fmla="*/ 14 h 36"/>
                <a:gd name="T24" fmla="*/ 15 w 23"/>
                <a:gd name="T25" fmla="*/ 16 h 36"/>
                <a:gd name="T26" fmla="*/ 23 w 23"/>
                <a:gd name="T27" fmla="*/ 26 h 36"/>
                <a:gd name="T28" fmla="*/ 10 w 23"/>
                <a:gd name="T29" fmla="*/ 36 h 36"/>
                <a:gd name="T30" fmla="*/ 0 w 23"/>
                <a:gd name="T31" fmla="*/ 35 h 36"/>
                <a:gd name="T32" fmla="*/ 0 w 23"/>
                <a:gd name="T3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6">
                  <a:moveTo>
                    <a:pt x="0" y="30"/>
                  </a:moveTo>
                  <a:cubicBezTo>
                    <a:pt x="3" y="31"/>
                    <a:pt x="6" y="32"/>
                    <a:pt x="9" y="32"/>
                  </a:cubicBezTo>
                  <a:cubicBezTo>
                    <a:pt x="13" y="32"/>
                    <a:pt x="18" y="31"/>
                    <a:pt x="18" y="27"/>
                  </a:cubicBezTo>
                  <a:cubicBezTo>
                    <a:pt x="18" y="23"/>
                    <a:pt x="14" y="22"/>
                    <a:pt x="11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4" y="16"/>
                    <a:pt x="0" y="14"/>
                    <a:pt x="0" y="9"/>
                  </a:cubicBezTo>
                  <a:cubicBezTo>
                    <a:pt x="0" y="2"/>
                    <a:pt x="6" y="0"/>
                    <a:pt x="12" y="0"/>
                  </a:cubicBezTo>
                  <a:cubicBezTo>
                    <a:pt x="15" y="0"/>
                    <a:pt x="18" y="0"/>
                    <a:pt x="21" y="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5" y="5"/>
                    <a:pt x="5" y="8"/>
                  </a:cubicBezTo>
                  <a:cubicBezTo>
                    <a:pt x="5" y="11"/>
                    <a:pt x="10" y="13"/>
                    <a:pt x="12" y="14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18"/>
                    <a:pt x="23" y="20"/>
                    <a:pt x="23" y="26"/>
                  </a:cubicBezTo>
                  <a:cubicBezTo>
                    <a:pt x="23" y="34"/>
                    <a:pt x="17" y="36"/>
                    <a:pt x="10" y="36"/>
                  </a:cubicBezTo>
                  <a:cubicBezTo>
                    <a:pt x="6" y="36"/>
                    <a:pt x="3" y="36"/>
                    <a:pt x="0" y="35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07" name="Freeform 19"/>
            <p:cNvSpPr>
              <a:spLocks/>
            </p:cNvSpPr>
            <p:nvPr userDrawn="1"/>
          </p:nvSpPr>
          <p:spPr bwMode="auto">
            <a:xfrm>
              <a:off x="3017" y="2122"/>
              <a:ext cx="59" cy="85"/>
            </a:xfrm>
            <a:custGeom>
              <a:avLst/>
              <a:gdLst>
                <a:gd name="T0" fmla="*/ 20 w 25"/>
                <a:gd name="T1" fmla="*/ 36 h 36"/>
                <a:gd name="T2" fmla="*/ 20 w 25"/>
                <a:gd name="T3" fmla="*/ 27 h 36"/>
                <a:gd name="T4" fmla="*/ 20 w 25"/>
                <a:gd name="T5" fmla="*/ 27 h 36"/>
                <a:gd name="T6" fmla="*/ 9 w 25"/>
                <a:gd name="T7" fmla="*/ 36 h 36"/>
                <a:gd name="T8" fmla="*/ 0 w 25"/>
                <a:gd name="T9" fmla="*/ 26 h 36"/>
                <a:gd name="T10" fmla="*/ 0 w 25"/>
                <a:gd name="T11" fmla="*/ 0 h 36"/>
                <a:gd name="T12" fmla="*/ 5 w 25"/>
                <a:gd name="T13" fmla="*/ 0 h 36"/>
                <a:gd name="T14" fmla="*/ 5 w 25"/>
                <a:gd name="T15" fmla="*/ 20 h 36"/>
                <a:gd name="T16" fmla="*/ 10 w 25"/>
                <a:gd name="T17" fmla="*/ 31 h 36"/>
                <a:gd name="T18" fmla="*/ 20 w 25"/>
                <a:gd name="T19" fmla="*/ 15 h 36"/>
                <a:gd name="T20" fmla="*/ 20 w 25"/>
                <a:gd name="T21" fmla="*/ 0 h 36"/>
                <a:gd name="T22" fmla="*/ 25 w 25"/>
                <a:gd name="T23" fmla="*/ 0 h 36"/>
                <a:gd name="T24" fmla="*/ 25 w 25"/>
                <a:gd name="T25" fmla="*/ 36 h 36"/>
                <a:gd name="T26" fmla="*/ 20 w 25"/>
                <a:gd name="T2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6">
                  <a:moveTo>
                    <a:pt x="20" y="36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8" y="33"/>
                    <a:pt x="15" y="36"/>
                    <a:pt x="9" y="36"/>
                  </a:cubicBezTo>
                  <a:cubicBezTo>
                    <a:pt x="2" y="36"/>
                    <a:pt x="0" y="31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4"/>
                    <a:pt x="4" y="31"/>
                    <a:pt x="10" y="31"/>
                  </a:cubicBezTo>
                  <a:cubicBezTo>
                    <a:pt x="17" y="31"/>
                    <a:pt x="20" y="20"/>
                    <a:pt x="20" y="1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08" name="Rectangle 20"/>
            <p:cNvSpPr>
              <a:spLocks noChangeArrowheads="1"/>
            </p:cNvSpPr>
            <p:nvPr userDrawn="1"/>
          </p:nvSpPr>
          <p:spPr bwMode="auto">
            <a:xfrm>
              <a:off x="3105" y="2087"/>
              <a:ext cx="12" cy="1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136" y="2096"/>
              <a:ext cx="47" cy="111"/>
            </a:xfrm>
            <a:custGeom>
              <a:avLst/>
              <a:gdLst>
                <a:gd name="T0" fmla="*/ 20 w 20"/>
                <a:gd name="T1" fmla="*/ 47 h 47"/>
                <a:gd name="T2" fmla="*/ 15 w 20"/>
                <a:gd name="T3" fmla="*/ 47 h 47"/>
                <a:gd name="T4" fmla="*/ 6 w 20"/>
                <a:gd name="T5" fmla="*/ 38 h 47"/>
                <a:gd name="T6" fmla="*/ 6 w 20"/>
                <a:gd name="T7" fmla="*/ 16 h 47"/>
                <a:gd name="T8" fmla="*/ 0 w 20"/>
                <a:gd name="T9" fmla="*/ 16 h 47"/>
                <a:gd name="T10" fmla="*/ 0 w 20"/>
                <a:gd name="T11" fmla="*/ 11 h 47"/>
                <a:gd name="T12" fmla="*/ 6 w 20"/>
                <a:gd name="T13" fmla="*/ 11 h 47"/>
                <a:gd name="T14" fmla="*/ 6 w 20"/>
                <a:gd name="T15" fmla="*/ 3 h 47"/>
                <a:gd name="T16" fmla="*/ 11 w 20"/>
                <a:gd name="T17" fmla="*/ 0 h 47"/>
                <a:gd name="T18" fmla="*/ 11 w 20"/>
                <a:gd name="T19" fmla="*/ 11 h 47"/>
                <a:gd name="T20" fmla="*/ 20 w 20"/>
                <a:gd name="T21" fmla="*/ 11 h 47"/>
                <a:gd name="T22" fmla="*/ 20 w 20"/>
                <a:gd name="T23" fmla="*/ 16 h 47"/>
                <a:gd name="T24" fmla="*/ 11 w 20"/>
                <a:gd name="T25" fmla="*/ 16 h 47"/>
                <a:gd name="T26" fmla="*/ 11 w 20"/>
                <a:gd name="T27" fmla="*/ 37 h 47"/>
                <a:gd name="T28" fmla="*/ 16 w 20"/>
                <a:gd name="T29" fmla="*/ 43 h 47"/>
                <a:gd name="T30" fmla="*/ 20 w 20"/>
                <a:gd name="T31" fmla="*/ 43 h 47"/>
                <a:gd name="T32" fmla="*/ 20 w 20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47">
                  <a:moveTo>
                    <a:pt x="20" y="47"/>
                  </a:moveTo>
                  <a:cubicBezTo>
                    <a:pt x="18" y="47"/>
                    <a:pt x="17" y="47"/>
                    <a:pt x="15" y="47"/>
                  </a:cubicBezTo>
                  <a:cubicBezTo>
                    <a:pt x="9" y="47"/>
                    <a:pt x="6" y="45"/>
                    <a:pt x="6" y="3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41"/>
                    <a:pt x="12" y="43"/>
                    <a:pt x="16" y="43"/>
                  </a:cubicBezTo>
                  <a:cubicBezTo>
                    <a:pt x="18" y="43"/>
                    <a:pt x="19" y="43"/>
                    <a:pt x="20" y="43"/>
                  </a:cubicBezTo>
                  <a:lnTo>
                    <a:pt x="2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10" name="Freeform 22"/>
            <p:cNvSpPr>
              <a:spLocks noEditPoints="1"/>
            </p:cNvSpPr>
            <p:nvPr userDrawn="1"/>
          </p:nvSpPr>
          <p:spPr bwMode="auto">
            <a:xfrm>
              <a:off x="3199" y="2087"/>
              <a:ext cx="14" cy="120"/>
            </a:xfrm>
            <a:custGeom>
              <a:avLst/>
              <a:gdLst>
                <a:gd name="T0" fmla="*/ 0 w 14"/>
                <a:gd name="T1" fmla="*/ 14 h 120"/>
                <a:gd name="T2" fmla="*/ 0 w 14"/>
                <a:gd name="T3" fmla="*/ 0 h 120"/>
                <a:gd name="T4" fmla="*/ 14 w 14"/>
                <a:gd name="T5" fmla="*/ 0 h 120"/>
                <a:gd name="T6" fmla="*/ 14 w 14"/>
                <a:gd name="T7" fmla="*/ 14 h 120"/>
                <a:gd name="T8" fmla="*/ 0 w 14"/>
                <a:gd name="T9" fmla="*/ 14 h 120"/>
                <a:gd name="T10" fmla="*/ 3 w 14"/>
                <a:gd name="T11" fmla="*/ 120 h 120"/>
                <a:gd name="T12" fmla="*/ 3 w 14"/>
                <a:gd name="T13" fmla="*/ 35 h 120"/>
                <a:gd name="T14" fmla="*/ 14 w 14"/>
                <a:gd name="T15" fmla="*/ 35 h 120"/>
                <a:gd name="T16" fmla="*/ 14 w 14"/>
                <a:gd name="T17" fmla="*/ 120 h 120"/>
                <a:gd name="T18" fmla="*/ 3 w 14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20">
                  <a:moveTo>
                    <a:pt x="0" y="14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close/>
                  <a:moveTo>
                    <a:pt x="3" y="120"/>
                  </a:moveTo>
                  <a:lnTo>
                    <a:pt x="3" y="35"/>
                  </a:lnTo>
                  <a:lnTo>
                    <a:pt x="14" y="35"/>
                  </a:lnTo>
                  <a:lnTo>
                    <a:pt x="14" y="120"/>
                  </a:lnTo>
                  <a:lnTo>
                    <a:pt x="3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3239" y="2122"/>
              <a:ext cx="60" cy="85"/>
            </a:xfrm>
            <a:custGeom>
              <a:avLst/>
              <a:gdLst>
                <a:gd name="T0" fmla="*/ 20 w 25"/>
                <a:gd name="T1" fmla="*/ 36 h 36"/>
                <a:gd name="T2" fmla="*/ 20 w 25"/>
                <a:gd name="T3" fmla="*/ 16 h 36"/>
                <a:gd name="T4" fmla="*/ 15 w 25"/>
                <a:gd name="T5" fmla="*/ 5 h 36"/>
                <a:gd name="T6" fmla="*/ 5 w 25"/>
                <a:gd name="T7" fmla="*/ 21 h 36"/>
                <a:gd name="T8" fmla="*/ 5 w 25"/>
                <a:gd name="T9" fmla="*/ 36 h 36"/>
                <a:gd name="T10" fmla="*/ 0 w 25"/>
                <a:gd name="T11" fmla="*/ 36 h 36"/>
                <a:gd name="T12" fmla="*/ 0 w 25"/>
                <a:gd name="T13" fmla="*/ 0 h 36"/>
                <a:gd name="T14" fmla="*/ 5 w 25"/>
                <a:gd name="T15" fmla="*/ 0 h 36"/>
                <a:gd name="T16" fmla="*/ 5 w 25"/>
                <a:gd name="T17" fmla="*/ 9 h 36"/>
                <a:gd name="T18" fmla="*/ 5 w 25"/>
                <a:gd name="T19" fmla="*/ 9 h 36"/>
                <a:gd name="T20" fmla="*/ 16 w 25"/>
                <a:gd name="T21" fmla="*/ 0 h 36"/>
                <a:gd name="T22" fmla="*/ 25 w 25"/>
                <a:gd name="T23" fmla="*/ 10 h 36"/>
                <a:gd name="T24" fmla="*/ 25 w 25"/>
                <a:gd name="T25" fmla="*/ 36 h 36"/>
                <a:gd name="T26" fmla="*/ 20 w 25"/>
                <a:gd name="T2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6">
                  <a:moveTo>
                    <a:pt x="20" y="3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2"/>
                    <a:pt x="21" y="5"/>
                    <a:pt x="15" y="5"/>
                  </a:cubicBezTo>
                  <a:cubicBezTo>
                    <a:pt x="8" y="5"/>
                    <a:pt x="5" y="16"/>
                    <a:pt x="5" y="2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7" y="3"/>
                    <a:pt x="10" y="0"/>
                    <a:pt x="16" y="0"/>
                  </a:cubicBezTo>
                  <a:cubicBezTo>
                    <a:pt x="23" y="0"/>
                    <a:pt x="25" y="5"/>
                    <a:pt x="25" y="10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12" name="Freeform 24"/>
            <p:cNvSpPr>
              <a:spLocks noEditPoints="1"/>
            </p:cNvSpPr>
            <p:nvPr userDrawn="1"/>
          </p:nvSpPr>
          <p:spPr bwMode="auto">
            <a:xfrm>
              <a:off x="3320" y="2122"/>
              <a:ext cx="61" cy="121"/>
            </a:xfrm>
            <a:custGeom>
              <a:avLst/>
              <a:gdLst>
                <a:gd name="T0" fmla="*/ 21 w 26"/>
                <a:gd name="T1" fmla="*/ 29 h 51"/>
                <a:gd name="T2" fmla="*/ 21 w 26"/>
                <a:gd name="T3" fmla="*/ 29 h 51"/>
                <a:gd name="T4" fmla="*/ 12 w 26"/>
                <a:gd name="T5" fmla="*/ 36 h 51"/>
                <a:gd name="T6" fmla="*/ 0 w 26"/>
                <a:gd name="T7" fmla="*/ 18 h 51"/>
                <a:gd name="T8" fmla="*/ 12 w 26"/>
                <a:gd name="T9" fmla="*/ 0 h 51"/>
                <a:gd name="T10" fmla="*/ 21 w 26"/>
                <a:gd name="T11" fmla="*/ 6 h 51"/>
                <a:gd name="T12" fmla="*/ 21 w 26"/>
                <a:gd name="T13" fmla="*/ 6 h 51"/>
                <a:gd name="T14" fmla="*/ 21 w 26"/>
                <a:gd name="T15" fmla="*/ 0 h 51"/>
                <a:gd name="T16" fmla="*/ 26 w 26"/>
                <a:gd name="T17" fmla="*/ 0 h 51"/>
                <a:gd name="T18" fmla="*/ 26 w 26"/>
                <a:gd name="T19" fmla="*/ 36 h 51"/>
                <a:gd name="T20" fmla="*/ 11 w 26"/>
                <a:gd name="T21" fmla="*/ 51 h 51"/>
                <a:gd name="T22" fmla="*/ 2 w 26"/>
                <a:gd name="T23" fmla="*/ 50 h 51"/>
                <a:gd name="T24" fmla="*/ 2 w 26"/>
                <a:gd name="T25" fmla="*/ 45 h 51"/>
                <a:gd name="T26" fmla="*/ 11 w 26"/>
                <a:gd name="T27" fmla="*/ 47 h 51"/>
                <a:gd name="T28" fmla="*/ 21 w 26"/>
                <a:gd name="T29" fmla="*/ 35 h 51"/>
                <a:gd name="T30" fmla="*/ 21 w 26"/>
                <a:gd name="T31" fmla="*/ 29 h 51"/>
                <a:gd name="T32" fmla="*/ 21 w 26"/>
                <a:gd name="T33" fmla="*/ 17 h 51"/>
                <a:gd name="T34" fmla="*/ 13 w 26"/>
                <a:gd name="T35" fmla="*/ 4 h 51"/>
                <a:gd name="T36" fmla="*/ 6 w 26"/>
                <a:gd name="T37" fmla="*/ 18 h 51"/>
                <a:gd name="T38" fmla="*/ 13 w 26"/>
                <a:gd name="T39" fmla="*/ 31 h 51"/>
                <a:gd name="T40" fmla="*/ 21 w 26"/>
                <a:gd name="T41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51">
                  <a:moveTo>
                    <a:pt x="21" y="29"/>
                  </a:moveTo>
                  <a:cubicBezTo>
                    <a:pt x="21" y="29"/>
                    <a:pt x="21" y="29"/>
                    <a:pt x="21" y="29"/>
                  </a:cubicBezTo>
                  <a:cubicBezTo>
                    <a:pt x="20" y="33"/>
                    <a:pt x="16" y="36"/>
                    <a:pt x="12" y="36"/>
                  </a:cubicBezTo>
                  <a:cubicBezTo>
                    <a:pt x="2" y="36"/>
                    <a:pt x="0" y="26"/>
                    <a:pt x="0" y="18"/>
                  </a:cubicBezTo>
                  <a:cubicBezTo>
                    <a:pt x="0" y="11"/>
                    <a:pt x="2" y="0"/>
                    <a:pt x="12" y="0"/>
                  </a:cubicBezTo>
                  <a:cubicBezTo>
                    <a:pt x="16" y="0"/>
                    <a:pt x="20" y="2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46"/>
                    <a:pt x="22" y="51"/>
                    <a:pt x="11" y="51"/>
                  </a:cubicBezTo>
                  <a:cubicBezTo>
                    <a:pt x="8" y="51"/>
                    <a:pt x="5" y="50"/>
                    <a:pt x="2" y="5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6"/>
                    <a:pt x="7" y="47"/>
                    <a:pt x="11" y="47"/>
                  </a:cubicBezTo>
                  <a:cubicBezTo>
                    <a:pt x="19" y="47"/>
                    <a:pt x="21" y="43"/>
                    <a:pt x="21" y="35"/>
                  </a:cubicBezTo>
                  <a:lnTo>
                    <a:pt x="21" y="29"/>
                  </a:lnTo>
                  <a:close/>
                  <a:moveTo>
                    <a:pt x="21" y="17"/>
                  </a:moveTo>
                  <a:cubicBezTo>
                    <a:pt x="21" y="12"/>
                    <a:pt x="19" y="4"/>
                    <a:pt x="13" y="4"/>
                  </a:cubicBezTo>
                  <a:cubicBezTo>
                    <a:pt x="7" y="4"/>
                    <a:pt x="6" y="14"/>
                    <a:pt x="6" y="18"/>
                  </a:cubicBezTo>
                  <a:cubicBezTo>
                    <a:pt x="6" y="23"/>
                    <a:pt x="7" y="31"/>
                    <a:pt x="13" y="31"/>
                  </a:cubicBezTo>
                  <a:cubicBezTo>
                    <a:pt x="19" y="31"/>
                    <a:pt x="21" y="22"/>
                    <a:pt x="2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13" name="Rectangle 25"/>
            <p:cNvSpPr>
              <a:spLocks noChangeArrowheads="1"/>
            </p:cNvSpPr>
            <p:nvPr userDrawn="1"/>
          </p:nvSpPr>
          <p:spPr bwMode="auto">
            <a:xfrm>
              <a:off x="3454" y="2077"/>
              <a:ext cx="8" cy="1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535" y="2087"/>
              <a:ext cx="75" cy="120"/>
            </a:xfrm>
            <a:custGeom>
              <a:avLst/>
              <a:gdLst>
                <a:gd name="T0" fmla="*/ 0 w 32"/>
                <a:gd name="T1" fmla="*/ 51 h 51"/>
                <a:gd name="T2" fmla="*/ 0 w 32"/>
                <a:gd name="T3" fmla="*/ 0 h 51"/>
                <a:gd name="T4" fmla="*/ 12 w 32"/>
                <a:gd name="T5" fmla="*/ 0 h 51"/>
                <a:gd name="T6" fmla="*/ 32 w 32"/>
                <a:gd name="T7" fmla="*/ 25 h 51"/>
                <a:gd name="T8" fmla="*/ 20 w 32"/>
                <a:gd name="T9" fmla="*/ 49 h 51"/>
                <a:gd name="T10" fmla="*/ 10 w 32"/>
                <a:gd name="T11" fmla="*/ 51 h 51"/>
                <a:gd name="T12" fmla="*/ 0 w 32"/>
                <a:gd name="T13" fmla="*/ 51 h 51"/>
                <a:gd name="T14" fmla="*/ 10 w 32"/>
                <a:gd name="T15" fmla="*/ 46 h 51"/>
                <a:gd name="T16" fmla="*/ 18 w 32"/>
                <a:gd name="T17" fmla="*/ 44 h 51"/>
                <a:gd name="T18" fmla="*/ 26 w 32"/>
                <a:gd name="T19" fmla="*/ 25 h 51"/>
                <a:gd name="T20" fmla="*/ 17 w 32"/>
                <a:gd name="T21" fmla="*/ 5 h 51"/>
                <a:gd name="T22" fmla="*/ 9 w 32"/>
                <a:gd name="T23" fmla="*/ 4 h 51"/>
                <a:gd name="T24" fmla="*/ 6 w 32"/>
                <a:gd name="T25" fmla="*/ 4 h 51"/>
                <a:gd name="T26" fmla="*/ 6 w 32"/>
                <a:gd name="T27" fmla="*/ 46 h 51"/>
                <a:gd name="T28" fmla="*/ 10 w 32"/>
                <a:gd name="T29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51">
                  <a:moveTo>
                    <a:pt x="0" y="5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8" y="0"/>
                    <a:pt x="32" y="10"/>
                    <a:pt x="32" y="25"/>
                  </a:cubicBezTo>
                  <a:cubicBezTo>
                    <a:pt x="32" y="35"/>
                    <a:pt x="31" y="46"/>
                    <a:pt x="20" y="49"/>
                  </a:cubicBezTo>
                  <a:cubicBezTo>
                    <a:pt x="17" y="50"/>
                    <a:pt x="13" y="51"/>
                    <a:pt x="10" y="51"/>
                  </a:cubicBezTo>
                  <a:lnTo>
                    <a:pt x="0" y="51"/>
                  </a:lnTo>
                  <a:close/>
                  <a:moveTo>
                    <a:pt x="10" y="46"/>
                  </a:moveTo>
                  <a:cubicBezTo>
                    <a:pt x="13" y="46"/>
                    <a:pt x="16" y="46"/>
                    <a:pt x="18" y="44"/>
                  </a:cubicBezTo>
                  <a:cubicBezTo>
                    <a:pt x="26" y="41"/>
                    <a:pt x="26" y="32"/>
                    <a:pt x="26" y="25"/>
                  </a:cubicBezTo>
                  <a:cubicBezTo>
                    <a:pt x="26" y="18"/>
                    <a:pt x="25" y="8"/>
                    <a:pt x="17" y="5"/>
                  </a:cubicBezTo>
                  <a:cubicBezTo>
                    <a:pt x="15" y="5"/>
                    <a:pt x="12" y="4"/>
                    <a:pt x="9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6"/>
                    <a:pt x="6" y="46"/>
                    <a:pt x="6" y="46"/>
                  </a:cubicBezTo>
                  <a:lnTo>
                    <a:pt x="1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087"/>
              <a:ext cx="16" cy="120"/>
            </a:xfrm>
            <a:custGeom>
              <a:avLst/>
              <a:gdLst>
                <a:gd name="T0" fmla="*/ 0 w 16"/>
                <a:gd name="T1" fmla="*/ 14 h 120"/>
                <a:gd name="T2" fmla="*/ 0 w 16"/>
                <a:gd name="T3" fmla="*/ 0 h 120"/>
                <a:gd name="T4" fmla="*/ 16 w 16"/>
                <a:gd name="T5" fmla="*/ 0 h 120"/>
                <a:gd name="T6" fmla="*/ 16 w 16"/>
                <a:gd name="T7" fmla="*/ 14 h 120"/>
                <a:gd name="T8" fmla="*/ 0 w 16"/>
                <a:gd name="T9" fmla="*/ 14 h 120"/>
                <a:gd name="T10" fmla="*/ 2 w 16"/>
                <a:gd name="T11" fmla="*/ 120 h 120"/>
                <a:gd name="T12" fmla="*/ 2 w 16"/>
                <a:gd name="T13" fmla="*/ 35 h 120"/>
                <a:gd name="T14" fmla="*/ 14 w 16"/>
                <a:gd name="T15" fmla="*/ 35 h 120"/>
                <a:gd name="T16" fmla="*/ 14 w 16"/>
                <a:gd name="T17" fmla="*/ 120 h 120"/>
                <a:gd name="T18" fmla="*/ 2 w 16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20">
                  <a:moveTo>
                    <a:pt x="0" y="14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4"/>
                  </a:lnTo>
                  <a:lnTo>
                    <a:pt x="0" y="14"/>
                  </a:lnTo>
                  <a:close/>
                  <a:moveTo>
                    <a:pt x="2" y="120"/>
                  </a:moveTo>
                  <a:lnTo>
                    <a:pt x="2" y="35"/>
                  </a:lnTo>
                  <a:lnTo>
                    <a:pt x="14" y="35"/>
                  </a:lnTo>
                  <a:lnTo>
                    <a:pt x="14" y="120"/>
                  </a:lnTo>
                  <a:lnTo>
                    <a:pt x="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16" name="Freeform 28"/>
            <p:cNvSpPr>
              <a:spLocks noEditPoints="1"/>
            </p:cNvSpPr>
            <p:nvPr userDrawn="1"/>
          </p:nvSpPr>
          <p:spPr bwMode="auto">
            <a:xfrm>
              <a:off x="3667" y="2122"/>
              <a:ext cx="61" cy="121"/>
            </a:xfrm>
            <a:custGeom>
              <a:avLst/>
              <a:gdLst>
                <a:gd name="T0" fmla="*/ 21 w 26"/>
                <a:gd name="T1" fmla="*/ 29 h 51"/>
                <a:gd name="T2" fmla="*/ 21 w 26"/>
                <a:gd name="T3" fmla="*/ 29 h 51"/>
                <a:gd name="T4" fmla="*/ 12 w 26"/>
                <a:gd name="T5" fmla="*/ 36 h 51"/>
                <a:gd name="T6" fmla="*/ 0 w 26"/>
                <a:gd name="T7" fmla="*/ 18 h 51"/>
                <a:gd name="T8" fmla="*/ 12 w 26"/>
                <a:gd name="T9" fmla="*/ 0 h 51"/>
                <a:gd name="T10" fmla="*/ 21 w 26"/>
                <a:gd name="T11" fmla="*/ 6 h 51"/>
                <a:gd name="T12" fmla="*/ 21 w 26"/>
                <a:gd name="T13" fmla="*/ 6 h 51"/>
                <a:gd name="T14" fmla="*/ 21 w 26"/>
                <a:gd name="T15" fmla="*/ 0 h 51"/>
                <a:gd name="T16" fmla="*/ 26 w 26"/>
                <a:gd name="T17" fmla="*/ 0 h 51"/>
                <a:gd name="T18" fmla="*/ 26 w 26"/>
                <a:gd name="T19" fmla="*/ 36 h 51"/>
                <a:gd name="T20" fmla="*/ 11 w 26"/>
                <a:gd name="T21" fmla="*/ 51 h 51"/>
                <a:gd name="T22" fmla="*/ 2 w 26"/>
                <a:gd name="T23" fmla="*/ 50 h 51"/>
                <a:gd name="T24" fmla="*/ 2 w 26"/>
                <a:gd name="T25" fmla="*/ 45 h 51"/>
                <a:gd name="T26" fmla="*/ 11 w 26"/>
                <a:gd name="T27" fmla="*/ 47 h 51"/>
                <a:gd name="T28" fmla="*/ 21 w 26"/>
                <a:gd name="T29" fmla="*/ 35 h 51"/>
                <a:gd name="T30" fmla="*/ 21 w 26"/>
                <a:gd name="T31" fmla="*/ 29 h 51"/>
                <a:gd name="T32" fmla="*/ 21 w 26"/>
                <a:gd name="T33" fmla="*/ 17 h 51"/>
                <a:gd name="T34" fmla="*/ 13 w 26"/>
                <a:gd name="T35" fmla="*/ 4 h 51"/>
                <a:gd name="T36" fmla="*/ 6 w 26"/>
                <a:gd name="T37" fmla="*/ 18 h 51"/>
                <a:gd name="T38" fmla="*/ 13 w 26"/>
                <a:gd name="T39" fmla="*/ 31 h 51"/>
                <a:gd name="T40" fmla="*/ 21 w 26"/>
                <a:gd name="T41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51">
                  <a:moveTo>
                    <a:pt x="21" y="29"/>
                  </a:moveTo>
                  <a:cubicBezTo>
                    <a:pt x="21" y="29"/>
                    <a:pt x="21" y="29"/>
                    <a:pt x="21" y="29"/>
                  </a:cubicBezTo>
                  <a:cubicBezTo>
                    <a:pt x="20" y="33"/>
                    <a:pt x="16" y="36"/>
                    <a:pt x="12" y="36"/>
                  </a:cubicBezTo>
                  <a:cubicBezTo>
                    <a:pt x="2" y="36"/>
                    <a:pt x="0" y="26"/>
                    <a:pt x="0" y="18"/>
                  </a:cubicBezTo>
                  <a:cubicBezTo>
                    <a:pt x="0" y="11"/>
                    <a:pt x="2" y="0"/>
                    <a:pt x="12" y="0"/>
                  </a:cubicBezTo>
                  <a:cubicBezTo>
                    <a:pt x="16" y="0"/>
                    <a:pt x="20" y="2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46"/>
                    <a:pt x="22" y="51"/>
                    <a:pt x="11" y="51"/>
                  </a:cubicBezTo>
                  <a:cubicBezTo>
                    <a:pt x="8" y="51"/>
                    <a:pt x="5" y="50"/>
                    <a:pt x="2" y="5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6"/>
                    <a:pt x="7" y="47"/>
                    <a:pt x="11" y="47"/>
                  </a:cubicBezTo>
                  <a:cubicBezTo>
                    <a:pt x="19" y="47"/>
                    <a:pt x="21" y="43"/>
                    <a:pt x="21" y="35"/>
                  </a:cubicBezTo>
                  <a:lnTo>
                    <a:pt x="21" y="29"/>
                  </a:lnTo>
                  <a:close/>
                  <a:moveTo>
                    <a:pt x="21" y="17"/>
                  </a:moveTo>
                  <a:cubicBezTo>
                    <a:pt x="21" y="12"/>
                    <a:pt x="19" y="4"/>
                    <a:pt x="13" y="4"/>
                  </a:cubicBezTo>
                  <a:cubicBezTo>
                    <a:pt x="7" y="4"/>
                    <a:pt x="6" y="14"/>
                    <a:pt x="6" y="18"/>
                  </a:cubicBezTo>
                  <a:cubicBezTo>
                    <a:pt x="6" y="23"/>
                    <a:pt x="7" y="31"/>
                    <a:pt x="13" y="31"/>
                  </a:cubicBezTo>
                  <a:cubicBezTo>
                    <a:pt x="19" y="31"/>
                    <a:pt x="21" y="22"/>
                    <a:pt x="2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17" name="Freeform 29"/>
            <p:cNvSpPr>
              <a:spLocks noEditPoints="1"/>
            </p:cNvSpPr>
            <p:nvPr userDrawn="1"/>
          </p:nvSpPr>
          <p:spPr bwMode="auto">
            <a:xfrm>
              <a:off x="3754" y="2087"/>
              <a:ext cx="17" cy="120"/>
            </a:xfrm>
            <a:custGeom>
              <a:avLst/>
              <a:gdLst>
                <a:gd name="T0" fmla="*/ 0 w 17"/>
                <a:gd name="T1" fmla="*/ 14 h 120"/>
                <a:gd name="T2" fmla="*/ 0 w 17"/>
                <a:gd name="T3" fmla="*/ 0 h 120"/>
                <a:gd name="T4" fmla="*/ 17 w 17"/>
                <a:gd name="T5" fmla="*/ 0 h 120"/>
                <a:gd name="T6" fmla="*/ 17 w 17"/>
                <a:gd name="T7" fmla="*/ 14 h 120"/>
                <a:gd name="T8" fmla="*/ 0 w 17"/>
                <a:gd name="T9" fmla="*/ 14 h 120"/>
                <a:gd name="T10" fmla="*/ 3 w 17"/>
                <a:gd name="T11" fmla="*/ 120 h 120"/>
                <a:gd name="T12" fmla="*/ 3 w 17"/>
                <a:gd name="T13" fmla="*/ 35 h 120"/>
                <a:gd name="T14" fmla="*/ 15 w 17"/>
                <a:gd name="T15" fmla="*/ 35 h 120"/>
                <a:gd name="T16" fmla="*/ 15 w 17"/>
                <a:gd name="T17" fmla="*/ 120 h 120"/>
                <a:gd name="T18" fmla="*/ 3 w 17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0">
                  <a:moveTo>
                    <a:pt x="0" y="14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4"/>
                  </a:lnTo>
                  <a:lnTo>
                    <a:pt x="0" y="14"/>
                  </a:lnTo>
                  <a:close/>
                  <a:moveTo>
                    <a:pt x="3" y="120"/>
                  </a:moveTo>
                  <a:lnTo>
                    <a:pt x="3" y="35"/>
                  </a:lnTo>
                  <a:lnTo>
                    <a:pt x="15" y="35"/>
                  </a:lnTo>
                  <a:lnTo>
                    <a:pt x="15" y="120"/>
                  </a:lnTo>
                  <a:lnTo>
                    <a:pt x="3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3787" y="2096"/>
              <a:ext cx="48" cy="111"/>
            </a:xfrm>
            <a:custGeom>
              <a:avLst/>
              <a:gdLst>
                <a:gd name="T0" fmla="*/ 20 w 20"/>
                <a:gd name="T1" fmla="*/ 47 h 47"/>
                <a:gd name="T2" fmla="*/ 16 w 20"/>
                <a:gd name="T3" fmla="*/ 47 h 47"/>
                <a:gd name="T4" fmla="*/ 6 w 20"/>
                <a:gd name="T5" fmla="*/ 38 h 47"/>
                <a:gd name="T6" fmla="*/ 6 w 20"/>
                <a:gd name="T7" fmla="*/ 16 h 47"/>
                <a:gd name="T8" fmla="*/ 0 w 20"/>
                <a:gd name="T9" fmla="*/ 16 h 47"/>
                <a:gd name="T10" fmla="*/ 0 w 20"/>
                <a:gd name="T11" fmla="*/ 11 h 47"/>
                <a:gd name="T12" fmla="*/ 6 w 20"/>
                <a:gd name="T13" fmla="*/ 11 h 47"/>
                <a:gd name="T14" fmla="*/ 6 w 20"/>
                <a:gd name="T15" fmla="*/ 3 h 47"/>
                <a:gd name="T16" fmla="*/ 11 w 20"/>
                <a:gd name="T17" fmla="*/ 0 h 47"/>
                <a:gd name="T18" fmla="*/ 11 w 20"/>
                <a:gd name="T19" fmla="*/ 11 h 47"/>
                <a:gd name="T20" fmla="*/ 20 w 20"/>
                <a:gd name="T21" fmla="*/ 11 h 47"/>
                <a:gd name="T22" fmla="*/ 20 w 20"/>
                <a:gd name="T23" fmla="*/ 16 h 47"/>
                <a:gd name="T24" fmla="*/ 11 w 20"/>
                <a:gd name="T25" fmla="*/ 16 h 47"/>
                <a:gd name="T26" fmla="*/ 11 w 20"/>
                <a:gd name="T27" fmla="*/ 37 h 47"/>
                <a:gd name="T28" fmla="*/ 17 w 20"/>
                <a:gd name="T29" fmla="*/ 43 h 47"/>
                <a:gd name="T30" fmla="*/ 20 w 20"/>
                <a:gd name="T31" fmla="*/ 43 h 47"/>
                <a:gd name="T32" fmla="*/ 20 w 20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47">
                  <a:moveTo>
                    <a:pt x="20" y="47"/>
                  </a:moveTo>
                  <a:cubicBezTo>
                    <a:pt x="19" y="47"/>
                    <a:pt x="17" y="47"/>
                    <a:pt x="16" y="47"/>
                  </a:cubicBezTo>
                  <a:cubicBezTo>
                    <a:pt x="9" y="47"/>
                    <a:pt x="6" y="45"/>
                    <a:pt x="6" y="3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41"/>
                    <a:pt x="13" y="43"/>
                    <a:pt x="17" y="43"/>
                  </a:cubicBezTo>
                  <a:cubicBezTo>
                    <a:pt x="18" y="43"/>
                    <a:pt x="19" y="43"/>
                    <a:pt x="20" y="43"/>
                  </a:cubicBezTo>
                  <a:lnTo>
                    <a:pt x="2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19" name="Freeform 31"/>
            <p:cNvSpPr>
              <a:spLocks noEditPoints="1"/>
            </p:cNvSpPr>
            <p:nvPr userDrawn="1"/>
          </p:nvSpPr>
          <p:spPr bwMode="auto">
            <a:xfrm>
              <a:off x="3847" y="2122"/>
              <a:ext cx="59" cy="85"/>
            </a:xfrm>
            <a:custGeom>
              <a:avLst/>
              <a:gdLst>
                <a:gd name="T0" fmla="*/ 20 w 25"/>
                <a:gd name="T1" fmla="*/ 36 h 36"/>
                <a:gd name="T2" fmla="*/ 20 w 25"/>
                <a:gd name="T3" fmla="*/ 31 h 36"/>
                <a:gd name="T4" fmla="*/ 20 w 25"/>
                <a:gd name="T5" fmla="*/ 31 h 36"/>
                <a:gd name="T6" fmla="*/ 9 w 25"/>
                <a:gd name="T7" fmla="*/ 36 h 36"/>
                <a:gd name="T8" fmla="*/ 0 w 25"/>
                <a:gd name="T9" fmla="*/ 27 h 36"/>
                <a:gd name="T10" fmla="*/ 20 w 25"/>
                <a:gd name="T11" fmla="*/ 15 h 36"/>
                <a:gd name="T12" fmla="*/ 20 w 25"/>
                <a:gd name="T13" fmla="*/ 15 h 36"/>
                <a:gd name="T14" fmla="*/ 13 w 25"/>
                <a:gd name="T15" fmla="*/ 4 h 36"/>
                <a:gd name="T16" fmla="*/ 6 w 25"/>
                <a:gd name="T17" fmla="*/ 9 h 36"/>
                <a:gd name="T18" fmla="*/ 0 w 25"/>
                <a:gd name="T19" fmla="*/ 9 h 36"/>
                <a:gd name="T20" fmla="*/ 13 w 25"/>
                <a:gd name="T21" fmla="*/ 0 h 36"/>
                <a:gd name="T22" fmla="*/ 25 w 25"/>
                <a:gd name="T23" fmla="*/ 11 h 36"/>
                <a:gd name="T24" fmla="*/ 25 w 25"/>
                <a:gd name="T25" fmla="*/ 36 h 36"/>
                <a:gd name="T26" fmla="*/ 20 w 25"/>
                <a:gd name="T27" fmla="*/ 36 h 36"/>
                <a:gd name="T28" fmla="*/ 17 w 25"/>
                <a:gd name="T29" fmla="*/ 20 h 36"/>
                <a:gd name="T30" fmla="*/ 5 w 25"/>
                <a:gd name="T31" fmla="*/ 27 h 36"/>
                <a:gd name="T32" fmla="*/ 10 w 25"/>
                <a:gd name="T33" fmla="*/ 32 h 36"/>
                <a:gd name="T34" fmla="*/ 19 w 25"/>
                <a:gd name="T35" fmla="*/ 27 h 36"/>
                <a:gd name="T36" fmla="*/ 20 w 25"/>
                <a:gd name="T37" fmla="*/ 20 h 36"/>
                <a:gd name="T38" fmla="*/ 17 w 25"/>
                <a:gd name="T3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36">
                  <a:moveTo>
                    <a:pt x="20" y="36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35"/>
                    <a:pt x="13" y="36"/>
                    <a:pt x="9" y="36"/>
                  </a:cubicBezTo>
                  <a:cubicBezTo>
                    <a:pt x="3" y="36"/>
                    <a:pt x="0" y="33"/>
                    <a:pt x="0" y="27"/>
                  </a:cubicBezTo>
                  <a:cubicBezTo>
                    <a:pt x="0" y="19"/>
                    <a:pt x="9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9"/>
                    <a:pt x="20" y="4"/>
                    <a:pt x="13" y="4"/>
                  </a:cubicBezTo>
                  <a:cubicBezTo>
                    <a:pt x="9" y="4"/>
                    <a:pt x="7" y="5"/>
                    <a:pt x="6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2"/>
                    <a:pt x="7" y="0"/>
                    <a:pt x="13" y="0"/>
                  </a:cubicBezTo>
                  <a:cubicBezTo>
                    <a:pt x="21" y="0"/>
                    <a:pt x="25" y="3"/>
                    <a:pt x="25" y="11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0" y="36"/>
                  </a:lnTo>
                  <a:close/>
                  <a:moveTo>
                    <a:pt x="17" y="20"/>
                  </a:moveTo>
                  <a:cubicBezTo>
                    <a:pt x="12" y="20"/>
                    <a:pt x="5" y="21"/>
                    <a:pt x="5" y="27"/>
                  </a:cubicBezTo>
                  <a:cubicBezTo>
                    <a:pt x="5" y="30"/>
                    <a:pt x="7" y="32"/>
                    <a:pt x="10" y="32"/>
                  </a:cubicBezTo>
                  <a:cubicBezTo>
                    <a:pt x="14" y="32"/>
                    <a:pt x="17" y="30"/>
                    <a:pt x="19" y="27"/>
                  </a:cubicBezTo>
                  <a:cubicBezTo>
                    <a:pt x="20" y="24"/>
                    <a:pt x="20" y="23"/>
                    <a:pt x="20" y="20"/>
                  </a:cubicBezTo>
                  <a:lnTo>
                    <a:pt x="1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20" name="Rectangle 32"/>
            <p:cNvSpPr>
              <a:spLocks noChangeArrowheads="1"/>
            </p:cNvSpPr>
            <p:nvPr userDrawn="1"/>
          </p:nvSpPr>
          <p:spPr bwMode="auto">
            <a:xfrm>
              <a:off x="3932" y="2087"/>
              <a:ext cx="11" cy="1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21" name="Rectangle 33"/>
            <p:cNvSpPr>
              <a:spLocks noChangeArrowheads="1"/>
            </p:cNvSpPr>
            <p:nvPr userDrawn="1"/>
          </p:nvSpPr>
          <p:spPr bwMode="auto">
            <a:xfrm>
              <a:off x="4017" y="2077"/>
              <a:ext cx="9" cy="1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22" name="Freeform 34"/>
            <p:cNvSpPr>
              <a:spLocks/>
            </p:cNvSpPr>
            <p:nvPr userDrawn="1"/>
          </p:nvSpPr>
          <p:spPr bwMode="auto">
            <a:xfrm>
              <a:off x="4083" y="2087"/>
              <a:ext cx="73" cy="120"/>
            </a:xfrm>
            <a:custGeom>
              <a:avLst/>
              <a:gdLst>
                <a:gd name="T0" fmla="*/ 30 w 73"/>
                <a:gd name="T1" fmla="*/ 120 h 120"/>
                <a:gd name="T2" fmla="*/ 30 w 73"/>
                <a:gd name="T3" fmla="*/ 9 h 120"/>
                <a:gd name="T4" fmla="*/ 0 w 73"/>
                <a:gd name="T5" fmla="*/ 9 h 120"/>
                <a:gd name="T6" fmla="*/ 0 w 73"/>
                <a:gd name="T7" fmla="*/ 0 h 120"/>
                <a:gd name="T8" fmla="*/ 73 w 73"/>
                <a:gd name="T9" fmla="*/ 0 h 120"/>
                <a:gd name="T10" fmla="*/ 73 w 73"/>
                <a:gd name="T11" fmla="*/ 9 h 120"/>
                <a:gd name="T12" fmla="*/ 42 w 73"/>
                <a:gd name="T13" fmla="*/ 9 h 120"/>
                <a:gd name="T14" fmla="*/ 42 w 73"/>
                <a:gd name="T15" fmla="*/ 120 h 120"/>
                <a:gd name="T16" fmla="*/ 30 w 73"/>
                <a:gd name="T1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20">
                  <a:moveTo>
                    <a:pt x="30" y="120"/>
                  </a:moveTo>
                  <a:lnTo>
                    <a:pt x="3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9"/>
                  </a:lnTo>
                  <a:lnTo>
                    <a:pt x="42" y="9"/>
                  </a:lnTo>
                  <a:lnTo>
                    <a:pt x="42" y="120"/>
                  </a:lnTo>
                  <a:lnTo>
                    <a:pt x="30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23" name="Freeform 35"/>
            <p:cNvSpPr>
              <a:spLocks noEditPoints="1"/>
            </p:cNvSpPr>
            <p:nvPr userDrawn="1"/>
          </p:nvSpPr>
          <p:spPr bwMode="auto">
            <a:xfrm>
              <a:off x="4158" y="2122"/>
              <a:ext cx="62" cy="85"/>
            </a:xfrm>
            <a:custGeom>
              <a:avLst/>
              <a:gdLst>
                <a:gd name="T0" fmla="*/ 25 w 26"/>
                <a:gd name="T1" fmla="*/ 35 h 36"/>
                <a:gd name="T2" fmla="*/ 17 w 26"/>
                <a:gd name="T3" fmla="*/ 36 h 36"/>
                <a:gd name="T4" fmla="*/ 0 w 26"/>
                <a:gd name="T5" fmla="*/ 17 h 36"/>
                <a:gd name="T6" fmla="*/ 14 w 26"/>
                <a:gd name="T7" fmla="*/ 0 h 36"/>
                <a:gd name="T8" fmla="*/ 26 w 26"/>
                <a:gd name="T9" fmla="*/ 13 h 36"/>
                <a:gd name="T10" fmla="*/ 26 w 26"/>
                <a:gd name="T11" fmla="*/ 15 h 36"/>
                <a:gd name="T12" fmla="*/ 6 w 26"/>
                <a:gd name="T13" fmla="*/ 15 h 36"/>
                <a:gd name="T14" fmla="*/ 6 w 26"/>
                <a:gd name="T15" fmla="*/ 17 h 36"/>
                <a:gd name="T16" fmla="*/ 18 w 26"/>
                <a:gd name="T17" fmla="*/ 32 h 36"/>
                <a:gd name="T18" fmla="*/ 25 w 26"/>
                <a:gd name="T19" fmla="*/ 31 h 36"/>
                <a:gd name="T20" fmla="*/ 25 w 26"/>
                <a:gd name="T21" fmla="*/ 35 h 36"/>
                <a:gd name="T22" fmla="*/ 20 w 26"/>
                <a:gd name="T23" fmla="*/ 10 h 36"/>
                <a:gd name="T24" fmla="*/ 13 w 26"/>
                <a:gd name="T25" fmla="*/ 4 h 36"/>
                <a:gd name="T26" fmla="*/ 6 w 26"/>
                <a:gd name="T27" fmla="*/ 10 h 36"/>
                <a:gd name="T28" fmla="*/ 20 w 26"/>
                <a:gd name="T29" fmla="*/ 1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6">
                  <a:moveTo>
                    <a:pt x="25" y="35"/>
                  </a:moveTo>
                  <a:cubicBezTo>
                    <a:pt x="23" y="36"/>
                    <a:pt x="20" y="36"/>
                    <a:pt x="17" y="36"/>
                  </a:cubicBezTo>
                  <a:cubicBezTo>
                    <a:pt x="5" y="36"/>
                    <a:pt x="0" y="28"/>
                    <a:pt x="0" y="17"/>
                  </a:cubicBezTo>
                  <a:cubicBezTo>
                    <a:pt x="0" y="8"/>
                    <a:pt x="3" y="0"/>
                    <a:pt x="14" y="0"/>
                  </a:cubicBezTo>
                  <a:cubicBezTo>
                    <a:pt x="22" y="0"/>
                    <a:pt x="26" y="5"/>
                    <a:pt x="26" y="1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4"/>
                    <a:pt x="10" y="32"/>
                    <a:pt x="18" y="32"/>
                  </a:cubicBezTo>
                  <a:cubicBezTo>
                    <a:pt x="21" y="32"/>
                    <a:pt x="23" y="32"/>
                    <a:pt x="25" y="31"/>
                  </a:cubicBezTo>
                  <a:lnTo>
                    <a:pt x="25" y="35"/>
                  </a:lnTo>
                  <a:close/>
                  <a:moveTo>
                    <a:pt x="20" y="10"/>
                  </a:moveTo>
                  <a:cubicBezTo>
                    <a:pt x="20" y="7"/>
                    <a:pt x="17" y="4"/>
                    <a:pt x="13" y="4"/>
                  </a:cubicBezTo>
                  <a:cubicBezTo>
                    <a:pt x="9" y="4"/>
                    <a:pt x="7" y="7"/>
                    <a:pt x="6" y="1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24" name="Freeform 36"/>
            <p:cNvSpPr>
              <a:spLocks/>
            </p:cNvSpPr>
            <p:nvPr userDrawn="1"/>
          </p:nvSpPr>
          <p:spPr bwMode="auto">
            <a:xfrm>
              <a:off x="4234" y="2122"/>
              <a:ext cx="61" cy="85"/>
            </a:xfrm>
            <a:custGeom>
              <a:avLst/>
              <a:gdLst>
                <a:gd name="T0" fmla="*/ 25 w 26"/>
                <a:gd name="T1" fmla="*/ 35 h 36"/>
                <a:gd name="T2" fmla="*/ 18 w 26"/>
                <a:gd name="T3" fmla="*/ 36 h 36"/>
                <a:gd name="T4" fmla="*/ 0 w 26"/>
                <a:gd name="T5" fmla="*/ 17 h 36"/>
                <a:gd name="T6" fmla="*/ 14 w 26"/>
                <a:gd name="T7" fmla="*/ 0 h 36"/>
                <a:gd name="T8" fmla="*/ 26 w 26"/>
                <a:gd name="T9" fmla="*/ 11 h 36"/>
                <a:gd name="T10" fmla="*/ 20 w 26"/>
                <a:gd name="T11" fmla="*/ 11 h 36"/>
                <a:gd name="T12" fmla="*/ 14 w 26"/>
                <a:gd name="T13" fmla="*/ 4 h 36"/>
                <a:gd name="T14" fmla="*/ 6 w 26"/>
                <a:gd name="T15" fmla="*/ 16 h 36"/>
                <a:gd name="T16" fmla="*/ 20 w 26"/>
                <a:gd name="T17" fmla="*/ 32 h 36"/>
                <a:gd name="T18" fmla="*/ 25 w 26"/>
                <a:gd name="T19" fmla="*/ 31 h 36"/>
                <a:gd name="T20" fmla="*/ 25 w 26"/>
                <a:gd name="T21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36">
                  <a:moveTo>
                    <a:pt x="25" y="35"/>
                  </a:moveTo>
                  <a:cubicBezTo>
                    <a:pt x="23" y="36"/>
                    <a:pt x="21" y="36"/>
                    <a:pt x="18" y="36"/>
                  </a:cubicBezTo>
                  <a:cubicBezTo>
                    <a:pt x="6" y="36"/>
                    <a:pt x="0" y="29"/>
                    <a:pt x="0" y="17"/>
                  </a:cubicBezTo>
                  <a:cubicBezTo>
                    <a:pt x="0" y="8"/>
                    <a:pt x="3" y="0"/>
                    <a:pt x="14" y="0"/>
                  </a:cubicBezTo>
                  <a:cubicBezTo>
                    <a:pt x="22" y="0"/>
                    <a:pt x="26" y="4"/>
                    <a:pt x="26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7"/>
                    <a:pt x="18" y="4"/>
                    <a:pt x="14" y="4"/>
                  </a:cubicBezTo>
                  <a:cubicBezTo>
                    <a:pt x="8" y="4"/>
                    <a:pt x="6" y="11"/>
                    <a:pt x="6" y="16"/>
                  </a:cubicBezTo>
                  <a:cubicBezTo>
                    <a:pt x="6" y="25"/>
                    <a:pt x="10" y="32"/>
                    <a:pt x="20" y="32"/>
                  </a:cubicBezTo>
                  <a:cubicBezTo>
                    <a:pt x="22" y="32"/>
                    <a:pt x="24" y="32"/>
                    <a:pt x="25" y="31"/>
                  </a:cubicBezTo>
                  <a:lnTo>
                    <a:pt x="2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25" name="Freeform 37"/>
            <p:cNvSpPr>
              <a:spLocks/>
            </p:cNvSpPr>
            <p:nvPr userDrawn="1"/>
          </p:nvSpPr>
          <p:spPr bwMode="auto">
            <a:xfrm>
              <a:off x="4312" y="2087"/>
              <a:ext cx="59" cy="120"/>
            </a:xfrm>
            <a:custGeom>
              <a:avLst/>
              <a:gdLst>
                <a:gd name="T0" fmla="*/ 20 w 25"/>
                <a:gd name="T1" fmla="*/ 51 h 51"/>
                <a:gd name="T2" fmla="*/ 20 w 25"/>
                <a:gd name="T3" fmla="*/ 31 h 51"/>
                <a:gd name="T4" fmla="*/ 15 w 25"/>
                <a:gd name="T5" fmla="*/ 20 h 51"/>
                <a:gd name="T6" fmla="*/ 5 w 25"/>
                <a:gd name="T7" fmla="*/ 36 h 51"/>
                <a:gd name="T8" fmla="*/ 5 w 25"/>
                <a:gd name="T9" fmla="*/ 51 h 51"/>
                <a:gd name="T10" fmla="*/ 0 w 25"/>
                <a:gd name="T11" fmla="*/ 51 h 51"/>
                <a:gd name="T12" fmla="*/ 0 w 25"/>
                <a:gd name="T13" fmla="*/ 0 h 51"/>
                <a:gd name="T14" fmla="*/ 5 w 25"/>
                <a:gd name="T15" fmla="*/ 0 h 51"/>
                <a:gd name="T16" fmla="*/ 5 w 25"/>
                <a:gd name="T17" fmla="*/ 24 h 51"/>
                <a:gd name="T18" fmla="*/ 5 w 25"/>
                <a:gd name="T19" fmla="*/ 24 h 51"/>
                <a:gd name="T20" fmla="*/ 16 w 25"/>
                <a:gd name="T21" fmla="*/ 15 h 51"/>
                <a:gd name="T22" fmla="*/ 25 w 25"/>
                <a:gd name="T23" fmla="*/ 25 h 51"/>
                <a:gd name="T24" fmla="*/ 25 w 25"/>
                <a:gd name="T25" fmla="*/ 51 h 51"/>
                <a:gd name="T26" fmla="*/ 20 w 25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51">
                  <a:moveTo>
                    <a:pt x="20" y="5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27"/>
                    <a:pt x="21" y="20"/>
                    <a:pt x="15" y="20"/>
                  </a:cubicBezTo>
                  <a:cubicBezTo>
                    <a:pt x="8" y="20"/>
                    <a:pt x="5" y="31"/>
                    <a:pt x="5" y="36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18"/>
                    <a:pt x="10" y="15"/>
                    <a:pt x="16" y="15"/>
                  </a:cubicBezTo>
                  <a:cubicBezTo>
                    <a:pt x="23" y="15"/>
                    <a:pt x="25" y="20"/>
                    <a:pt x="25" y="25"/>
                  </a:cubicBezTo>
                  <a:cubicBezTo>
                    <a:pt x="25" y="51"/>
                    <a:pt x="25" y="51"/>
                    <a:pt x="25" y="51"/>
                  </a:cubicBezTo>
                  <a:lnTo>
                    <a:pt x="2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26" name="Freeform 38"/>
            <p:cNvSpPr>
              <a:spLocks/>
            </p:cNvSpPr>
            <p:nvPr userDrawn="1"/>
          </p:nvSpPr>
          <p:spPr bwMode="auto">
            <a:xfrm>
              <a:off x="4397" y="2122"/>
              <a:ext cx="61" cy="85"/>
            </a:xfrm>
            <a:custGeom>
              <a:avLst/>
              <a:gdLst>
                <a:gd name="T0" fmla="*/ 21 w 26"/>
                <a:gd name="T1" fmla="*/ 36 h 36"/>
                <a:gd name="T2" fmla="*/ 21 w 26"/>
                <a:gd name="T3" fmla="*/ 16 h 36"/>
                <a:gd name="T4" fmla="*/ 15 w 26"/>
                <a:gd name="T5" fmla="*/ 5 h 36"/>
                <a:gd name="T6" fmla="*/ 5 w 26"/>
                <a:gd name="T7" fmla="*/ 21 h 36"/>
                <a:gd name="T8" fmla="*/ 5 w 26"/>
                <a:gd name="T9" fmla="*/ 36 h 36"/>
                <a:gd name="T10" fmla="*/ 0 w 26"/>
                <a:gd name="T11" fmla="*/ 36 h 36"/>
                <a:gd name="T12" fmla="*/ 0 w 26"/>
                <a:gd name="T13" fmla="*/ 0 h 36"/>
                <a:gd name="T14" fmla="*/ 5 w 26"/>
                <a:gd name="T15" fmla="*/ 0 h 36"/>
                <a:gd name="T16" fmla="*/ 5 w 26"/>
                <a:gd name="T17" fmla="*/ 9 h 36"/>
                <a:gd name="T18" fmla="*/ 6 w 26"/>
                <a:gd name="T19" fmla="*/ 9 h 36"/>
                <a:gd name="T20" fmla="*/ 17 w 26"/>
                <a:gd name="T21" fmla="*/ 0 h 36"/>
                <a:gd name="T22" fmla="*/ 26 w 26"/>
                <a:gd name="T23" fmla="*/ 10 h 36"/>
                <a:gd name="T24" fmla="*/ 26 w 26"/>
                <a:gd name="T25" fmla="*/ 36 h 36"/>
                <a:gd name="T26" fmla="*/ 21 w 26"/>
                <a:gd name="T2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6">
                  <a:moveTo>
                    <a:pt x="21" y="36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12"/>
                    <a:pt x="21" y="5"/>
                    <a:pt x="15" y="5"/>
                  </a:cubicBezTo>
                  <a:cubicBezTo>
                    <a:pt x="8" y="5"/>
                    <a:pt x="5" y="16"/>
                    <a:pt x="5" y="2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3"/>
                    <a:pt x="11" y="0"/>
                    <a:pt x="17" y="0"/>
                  </a:cubicBezTo>
                  <a:cubicBezTo>
                    <a:pt x="23" y="0"/>
                    <a:pt x="26" y="5"/>
                    <a:pt x="26" y="10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1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27" name="Freeform 39"/>
            <p:cNvSpPr>
              <a:spLocks noEditPoints="1"/>
            </p:cNvSpPr>
            <p:nvPr userDrawn="1"/>
          </p:nvSpPr>
          <p:spPr bwMode="auto">
            <a:xfrm>
              <a:off x="4477" y="2122"/>
              <a:ext cx="69" cy="85"/>
            </a:xfrm>
            <a:custGeom>
              <a:avLst/>
              <a:gdLst>
                <a:gd name="T0" fmla="*/ 0 w 29"/>
                <a:gd name="T1" fmla="*/ 18 h 36"/>
                <a:gd name="T2" fmla="*/ 15 w 29"/>
                <a:gd name="T3" fmla="*/ 0 h 36"/>
                <a:gd name="T4" fmla="*/ 29 w 29"/>
                <a:gd name="T5" fmla="*/ 18 h 36"/>
                <a:gd name="T6" fmla="*/ 15 w 29"/>
                <a:gd name="T7" fmla="*/ 36 h 36"/>
                <a:gd name="T8" fmla="*/ 0 w 29"/>
                <a:gd name="T9" fmla="*/ 18 h 36"/>
                <a:gd name="T10" fmla="*/ 23 w 29"/>
                <a:gd name="T11" fmla="*/ 18 h 36"/>
                <a:gd name="T12" fmla="*/ 15 w 29"/>
                <a:gd name="T13" fmla="*/ 4 h 36"/>
                <a:gd name="T14" fmla="*/ 6 w 29"/>
                <a:gd name="T15" fmla="*/ 18 h 36"/>
                <a:gd name="T16" fmla="*/ 15 w 29"/>
                <a:gd name="T17" fmla="*/ 32 h 36"/>
                <a:gd name="T18" fmla="*/ 23 w 29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6">
                  <a:moveTo>
                    <a:pt x="0" y="18"/>
                  </a:moveTo>
                  <a:cubicBezTo>
                    <a:pt x="0" y="9"/>
                    <a:pt x="4" y="0"/>
                    <a:pt x="15" y="0"/>
                  </a:cubicBezTo>
                  <a:cubicBezTo>
                    <a:pt x="26" y="0"/>
                    <a:pt x="29" y="9"/>
                    <a:pt x="29" y="18"/>
                  </a:cubicBezTo>
                  <a:cubicBezTo>
                    <a:pt x="29" y="28"/>
                    <a:pt x="26" y="36"/>
                    <a:pt x="15" y="36"/>
                  </a:cubicBezTo>
                  <a:cubicBezTo>
                    <a:pt x="4" y="36"/>
                    <a:pt x="0" y="28"/>
                    <a:pt x="0" y="18"/>
                  </a:cubicBezTo>
                  <a:close/>
                  <a:moveTo>
                    <a:pt x="23" y="18"/>
                  </a:moveTo>
                  <a:cubicBezTo>
                    <a:pt x="23" y="12"/>
                    <a:pt x="22" y="4"/>
                    <a:pt x="15" y="4"/>
                  </a:cubicBezTo>
                  <a:cubicBezTo>
                    <a:pt x="7" y="4"/>
                    <a:pt x="6" y="12"/>
                    <a:pt x="6" y="18"/>
                  </a:cubicBezTo>
                  <a:cubicBezTo>
                    <a:pt x="6" y="24"/>
                    <a:pt x="7" y="32"/>
                    <a:pt x="15" y="32"/>
                  </a:cubicBezTo>
                  <a:cubicBezTo>
                    <a:pt x="22" y="32"/>
                    <a:pt x="23" y="24"/>
                    <a:pt x="2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28" name="Rectangle 40"/>
            <p:cNvSpPr>
              <a:spLocks noChangeArrowheads="1"/>
            </p:cNvSpPr>
            <p:nvPr userDrawn="1"/>
          </p:nvSpPr>
          <p:spPr bwMode="auto">
            <a:xfrm>
              <a:off x="4567" y="2087"/>
              <a:ext cx="12" cy="1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29" name="Freeform 41"/>
            <p:cNvSpPr>
              <a:spLocks noEditPoints="1"/>
            </p:cNvSpPr>
            <p:nvPr userDrawn="1"/>
          </p:nvSpPr>
          <p:spPr bwMode="auto">
            <a:xfrm>
              <a:off x="4600" y="2122"/>
              <a:ext cx="69" cy="85"/>
            </a:xfrm>
            <a:custGeom>
              <a:avLst/>
              <a:gdLst>
                <a:gd name="T0" fmla="*/ 0 w 29"/>
                <a:gd name="T1" fmla="*/ 18 h 36"/>
                <a:gd name="T2" fmla="*/ 15 w 29"/>
                <a:gd name="T3" fmla="*/ 0 h 36"/>
                <a:gd name="T4" fmla="*/ 29 w 29"/>
                <a:gd name="T5" fmla="*/ 18 h 36"/>
                <a:gd name="T6" fmla="*/ 15 w 29"/>
                <a:gd name="T7" fmla="*/ 36 h 36"/>
                <a:gd name="T8" fmla="*/ 0 w 29"/>
                <a:gd name="T9" fmla="*/ 18 h 36"/>
                <a:gd name="T10" fmla="*/ 23 w 29"/>
                <a:gd name="T11" fmla="*/ 18 h 36"/>
                <a:gd name="T12" fmla="*/ 15 w 29"/>
                <a:gd name="T13" fmla="*/ 4 h 36"/>
                <a:gd name="T14" fmla="*/ 6 w 29"/>
                <a:gd name="T15" fmla="*/ 18 h 36"/>
                <a:gd name="T16" fmla="*/ 15 w 29"/>
                <a:gd name="T17" fmla="*/ 32 h 36"/>
                <a:gd name="T18" fmla="*/ 23 w 29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6">
                  <a:moveTo>
                    <a:pt x="0" y="18"/>
                  </a:moveTo>
                  <a:cubicBezTo>
                    <a:pt x="0" y="9"/>
                    <a:pt x="4" y="0"/>
                    <a:pt x="15" y="0"/>
                  </a:cubicBezTo>
                  <a:cubicBezTo>
                    <a:pt x="26" y="0"/>
                    <a:pt x="29" y="9"/>
                    <a:pt x="29" y="18"/>
                  </a:cubicBezTo>
                  <a:cubicBezTo>
                    <a:pt x="29" y="28"/>
                    <a:pt x="26" y="36"/>
                    <a:pt x="15" y="36"/>
                  </a:cubicBezTo>
                  <a:cubicBezTo>
                    <a:pt x="4" y="36"/>
                    <a:pt x="0" y="28"/>
                    <a:pt x="0" y="18"/>
                  </a:cubicBezTo>
                  <a:close/>
                  <a:moveTo>
                    <a:pt x="23" y="18"/>
                  </a:moveTo>
                  <a:cubicBezTo>
                    <a:pt x="23" y="12"/>
                    <a:pt x="22" y="4"/>
                    <a:pt x="15" y="4"/>
                  </a:cubicBezTo>
                  <a:cubicBezTo>
                    <a:pt x="7" y="4"/>
                    <a:pt x="6" y="12"/>
                    <a:pt x="6" y="18"/>
                  </a:cubicBezTo>
                  <a:cubicBezTo>
                    <a:pt x="6" y="24"/>
                    <a:pt x="7" y="32"/>
                    <a:pt x="15" y="32"/>
                  </a:cubicBezTo>
                  <a:cubicBezTo>
                    <a:pt x="22" y="32"/>
                    <a:pt x="23" y="24"/>
                    <a:pt x="2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30" name="Freeform 42"/>
            <p:cNvSpPr>
              <a:spLocks noEditPoints="1"/>
            </p:cNvSpPr>
            <p:nvPr userDrawn="1"/>
          </p:nvSpPr>
          <p:spPr bwMode="auto">
            <a:xfrm>
              <a:off x="4683" y="2122"/>
              <a:ext cx="61" cy="121"/>
            </a:xfrm>
            <a:custGeom>
              <a:avLst/>
              <a:gdLst>
                <a:gd name="T0" fmla="*/ 21 w 26"/>
                <a:gd name="T1" fmla="*/ 29 h 51"/>
                <a:gd name="T2" fmla="*/ 21 w 26"/>
                <a:gd name="T3" fmla="*/ 29 h 51"/>
                <a:gd name="T4" fmla="*/ 12 w 26"/>
                <a:gd name="T5" fmla="*/ 36 h 51"/>
                <a:gd name="T6" fmla="*/ 0 w 26"/>
                <a:gd name="T7" fmla="*/ 18 h 51"/>
                <a:gd name="T8" fmla="*/ 12 w 26"/>
                <a:gd name="T9" fmla="*/ 0 h 51"/>
                <a:gd name="T10" fmla="*/ 21 w 26"/>
                <a:gd name="T11" fmla="*/ 6 h 51"/>
                <a:gd name="T12" fmla="*/ 21 w 26"/>
                <a:gd name="T13" fmla="*/ 6 h 51"/>
                <a:gd name="T14" fmla="*/ 21 w 26"/>
                <a:gd name="T15" fmla="*/ 0 h 51"/>
                <a:gd name="T16" fmla="*/ 26 w 26"/>
                <a:gd name="T17" fmla="*/ 0 h 51"/>
                <a:gd name="T18" fmla="*/ 26 w 26"/>
                <a:gd name="T19" fmla="*/ 36 h 51"/>
                <a:gd name="T20" fmla="*/ 11 w 26"/>
                <a:gd name="T21" fmla="*/ 51 h 51"/>
                <a:gd name="T22" fmla="*/ 2 w 26"/>
                <a:gd name="T23" fmla="*/ 50 h 51"/>
                <a:gd name="T24" fmla="*/ 2 w 26"/>
                <a:gd name="T25" fmla="*/ 45 h 51"/>
                <a:gd name="T26" fmla="*/ 11 w 26"/>
                <a:gd name="T27" fmla="*/ 47 h 51"/>
                <a:gd name="T28" fmla="*/ 21 w 26"/>
                <a:gd name="T29" fmla="*/ 35 h 51"/>
                <a:gd name="T30" fmla="*/ 21 w 26"/>
                <a:gd name="T31" fmla="*/ 29 h 51"/>
                <a:gd name="T32" fmla="*/ 21 w 26"/>
                <a:gd name="T33" fmla="*/ 17 h 51"/>
                <a:gd name="T34" fmla="*/ 13 w 26"/>
                <a:gd name="T35" fmla="*/ 4 h 51"/>
                <a:gd name="T36" fmla="*/ 6 w 26"/>
                <a:gd name="T37" fmla="*/ 18 h 51"/>
                <a:gd name="T38" fmla="*/ 13 w 26"/>
                <a:gd name="T39" fmla="*/ 31 h 51"/>
                <a:gd name="T40" fmla="*/ 21 w 26"/>
                <a:gd name="T41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51">
                  <a:moveTo>
                    <a:pt x="21" y="29"/>
                  </a:moveTo>
                  <a:cubicBezTo>
                    <a:pt x="21" y="29"/>
                    <a:pt x="21" y="29"/>
                    <a:pt x="21" y="29"/>
                  </a:cubicBezTo>
                  <a:cubicBezTo>
                    <a:pt x="20" y="33"/>
                    <a:pt x="16" y="36"/>
                    <a:pt x="12" y="36"/>
                  </a:cubicBezTo>
                  <a:cubicBezTo>
                    <a:pt x="2" y="36"/>
                    <a:pt x="0" y="26"/>
                    <a:pt x="0" y="18"/>
                  </a:cubicBezTo>
                  <a:cubicBezTo>
                    <a:pt x="0" y="11"/>
                    <a:pt x="2" y="0"/>
                    <a:pt x="12" y="0"/>
                  </a:cubicBezTo>
                  <a:cubicBezTo>
                    <a:pt x="16" y="0"/>
                    <a:pt x="20" y="2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46"/>
                    <a:pt x="22" y="51"/>
                    <a:pt x="11" y="51"/>
                  </a:cubicBezTo>
                  <a:cubicBezTo>
                    <a:pt x="8" y="51"/>
                    <a:pt x="5" y="50"/>
                    <a:pt x="2" y="5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6"/>
                    <a:pt x="7" y="47"/>
                    <a:pt x="11" y="47"/>
                  </a:cubicBezTo>
                  <a:cubicBezTo>
                    <a:pt x="19" y="47"/>
                    <a:pt x="21" y="43"/>
                    <a:pt x="21" y="35"/>
                  </a:cubicBezTo>
                  <a:lnTo>
                    <a:pt x="21" y="29"/>
                  </a:lnTo>
                  <a:close/>
                  <a:moveTo>
                    <a:pt x="21" y="17"/>
                  </a:moveTo>
                  <a:cubicBezTo>
                    <a:pt x="21" y="12"/>
                    <a:pt x="19" y="4"/>
                    <a:pt x="13" y="4"/>
                  </a:cubicBezTo>
                  <a:cubicBezTo>
                    <a:pt x="7" y="4"/>
                    <a:pt x="6" y="14"/>
                    <a:pt x="6" y="18"/>
                  </a:cubicBezTo>
                  <a:cubicBezTo>
                    <a:pt x="6" y="23"/>
                    <a:pt x="7" y="31"/>
                    <a:pt x="13" y="31"/>
                  </a:cubicBezTo>
                  <a:cubicBezTo>
                    <a:pt x="19" y="31"/>
                    <a:pt x="21" y="22"/>
                    <a:pt x="2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31" name="Freeform 43"/>
            <p:cNvSpPr>
              <a:spLocks/>
            </p:cNvSpPr>
            <p:nvPr userDrawn="1"/>
          </p:nvSpPr>
          <p:spPr bwMode="auto">
            <a:xfrm>
              <a:off x="4758" y="2122"/>
              <a:ext cx="74" cy="118"/>
            </a:xfrm>
            <a:custGeom>
              <a:avLst/>
              <a:gdLst>
                <a:gd name="T0" fmla="*/ 19 w 74"/>
                <a:gd name="T1" fmla="*/ 118 h 118"/>
                <a:gd name="T2" fmla="*/ 31 w 74"/>
                <a:gd name="T3" fmla="*/ 85 h 118"/>
                <a:gd name="T4" fmla="*/ 0 w 74"/>
                <a:gd name="T5" fmla="*/ 0 h 118"/>
                <a:gd name="T6" fmla="*/ 12 w 74"/>
                <a:gd name="T7" fmla="*/ 0 h 118"/>
                <a:gd name="T8" fmla="*/ 38 w 74"/>
                <a:gd name="T9" fmla="*/ 66 h 118"/>
                <a:gd name="T10" fmla="*/ 38 w 74"/>
                <a:gd name="T11" fmla="*/ 66 h 118"/>
                <a:gd name="T12" fmla="*/ 59 w 74"/>
                <a:gd name="T13" fmla="*/ 0 h 118"/>
                <a:gd name="T14" fmla="*/ 74 w 74"/>
                <a:gd name="T15" fmla="*/ 0 h 118"/>
                <a:gd name="T16" fmla="*/ 33 w 74"/>
                <a:gd name="T17" fmla="*/ 118 h 118"/>
                <a:gd name="T18" fmla="*/ 19 w 74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118">
                  <a:moveTo>
                    <a:pt x="19" y="118"/>
                  </a:moveTo>
                  <a:lnTo>
                    <a:pt x="31" y="85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59" y="0"/>
                  </a:lnTo>
                  <a:lnTo>
                    <a:pt x="74" y="0"/>
                  </a:lnTo>
                  <a:lnTo>
                    <a:pt x="33" y="118"/>
                  </a:lnTo>
                  <a:lnTo>
                    <a:pt x="19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32" name="Rectangle 44"/>
            <p:cNvSpPr>
              <a:spLocks noChangeArrowheads="1"/>
            </p:cNvSpPr>
            <p:nvPr userDrawn="1"/>
          </p:nvSpPr>
          <p:spPr bwMode="auto">
            <a:xfrm>
              <a:off x="4888" y="2077"/>
              <a:ext cx="10" cy="1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33" name="Freeform 45"/>
            <p:cNvSpPr>
              <a:spLocks noEditPoints="1"/>
            </p:cNvSpPr>
            <p:nvPr userDrawn="1"/>
          </p:nvSpPr>
          <p:spPr bwMode="auto">
            <a:xfrm>
              <a:off x="4964" y="2084"/>
              <a:ext cx="87" cy="123"/>
            </a:xfrm>
            <a:custGeom>
              <a:avLst/>
              <a:gdLst>
                <a:gd name="T0" fmla="*/ 0 w 37"/>
                <a:gd name="T1" fmla="*/ 26 h 52"/>
                <a:gd name="T2" fmla="*/ 19 w 37"/>
                <a:gd name="T3" fmla="*/ 0 h 52"/>
                <a:gd name="T4" fmla="*/ 37 w 37"/>
                <a:gd name="T5" fmla="*/ 26 h 52"/>
                <a:gd name="T6" fmla="*/ 19 w 37"/>
                <a:gd name="T7" fmla="*/ 52 h 52"/>
                <a:gd name="T8" fmla="*/ 0 w 37"/>
                <a:gd name="T9" fmla="*/ 26 h 52"/>
                <a:gd name="T10" fmla="*/ 30 w 37"/>
                <a:gd name="T11" fmla="*/ 26 h 52"/>
                <a:gd name="T12" fmla="*/ 19 w 37"/>
                <a:gd name="T13" fmla="*/ 5 h 52"/>
                <a:gd name="T14" fmla="*/ 7 w 37"/>
                <a:gd name="T15" fmla="*/ 26 h 52"/>
                <a:gd name="T16" fmla="*/ 19 w 37"/>
                <a:gd name="T17" fmla="*/ 48 h 52"/>
                <a:gd name="T18" fmla="*/ 30 w 37"/>
                <a:gd name="T1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52">
                  <a:moveTo>
                    <a:pt x="0" y="26"/>
                  </a:moveTo>
                  <a:cubicBezTo>
                    <a:pt x="0" y="14"/>
                    <a:pt x="4" y="0"/>
                    <a:pt x="19" y="0"/>
                  </a:cubicBezTo>
                  <a:cubicBezTo>
                    <a:pt x="33" y="0"/>
                    <a:pt x="37" y="14"/>
                    <a:pt x="37" y="26"/>
                  </a:cubicBezTo>
                  <a:cubicBezTo>
                    <a:pt x="37" y="38"/>
                    <a:pt x="33" y="52"/>
                    <a:pt x="19" y="52"/>
                  </a:cubicBezTo>
                  <a:cubicBezTo>
                    <a:pt x="4" y="52"/>
                    <a:pt x="0" y="38"/>
                    <a:pt x="0" y="26"/>
                  </a:cubicBezTo>
                  <a:close/>
                  <a:moveTo>
                    <a:pt x="30" y="26"/>
                  </a:moveTo>
                  <a:cubicBezTo>
                    <a:pt x="30" y="18"/>
                    <a:pt x="29" y="5"/>
                    <a:pt x="19" y="5"/>
                  </a:cubicBezTo>
                  <a:cubicBezTo>
                    <a:pt x="8" y="5"/>
                    <a:pt x="7" y="18"/>
                    <a:pt x="7" y="26"/>
                  </a:cubicBezTo>
                  <a:cubicBezTo>
                    <a:pt x="7" y="34"/>
                    <a:pt x="8" y="48"/>
                    <a:pt x="19" y="48"/>
                  </a:cubicBezTo>
                  <a:cubicBezTo>
                    <a:pt x="29" y="48"/>
                    <a:pt x="30" y="34"/>
                    <a:pt x="3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34" name="Freeform 46"/>
            <p:cNvSpPr>
              <a:spLocks noEditPoints="1"/>
            </p:cNvSpPr>
            <p:nvPr userDrawn="1"/>
          </p:nvSpPr>
          <p:spPr bwMode="auto">
            <a:xfrm>
              <a:off x="5073" y="2122"/>
              <a:ext cx="61" cy="121"/>
            </a:xfrm>
            <a:custGeom>
              <a:avLst/>
              <a:gdLst>
                <a:gd name="T0" fmla="*/ 0 w 26"/>
                <a:gd name="T1" fmla="*/ 51 h 51"/>
                <a:gd name="T2" fmla="*/ 0 w 26"/>
                <a:gd name="T3" fmla="*/ 0 h 51"/>
                <a:gd name="T4" fmla="*/ 5 w 26"/>
                <a:gd name="T5" fmla="*/ 0 h 51"/>
                <a:gd name="T6" fmla="*/ 5 w 26"/>
                <a:gd name="T7" fmla="*/ 6 h 51"/>
                <a:gd name="T8" fmla="*/ 5 w 26"/>
                <a:gd name="T9" fmla="*/ 6 h 51"/>
                <a:gd name="T10" fmla="*/ 14 w 26"/>
                <a:gd name="T11" fmla="*/ 0 h 51"/>
                <a:gd name="T12" fmla="*/ 26 w 26"/>
                <a:gd name="T13" fmla="*/ 18 h 51"/>
                <a:gd name="T14" fmla="*/ 14 w 26"/>
                <a:gd name="T15" fmla="*/ 36 h 51"/>
                <a:gd name="T16" fmla="*/ 5 w 26"/>
                <a:gd name="T17" fmla="*/ 30 h 51"/>
                <a:gd name="T18" fmla="*/ 5 w 26"/>
                <a:gd name="T19" fmla="*/ 30 h 51"/>
                <a:gd name="T20" fmla="*/ 5 w 26"/>
                <a:gd name="T21" fmla="*/ 51 h 51"/>
                <a:gd name="T22" fmla="*/ 0 w 26"/>
                <a:gd name="T23" fmla="*/ 51 h 51"/>
                <a:gd name="T24" fmla="*/ 20 w 26"/>
                <a:gd name="T25" fmla="*/ 17 h 51"/>
                <a:gd name="T26" fmla="*/ 13 w 26"/>
                <a:gd name="T27" fmla="*/ 4 h 51"/>
                <a:gd name="T28" fmla="*/ 5 w 26"/>
                <a:gd name="T29" fmla="*/ 18 h 51"/>
                <a:gd name="T30" fmla="*/ 13 w 26"/>
                <a:gd name="T31" fmla="*/ 32 h 51"/>
                <a:gd name="T32" fmla="*/ 20 w 26"/>
                <a:gd name="T33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51">
                  <a:moveTo>
                    <a:pt x="0" y="5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24" y="0"/>
                    <a:pt x="26" y="9"/>
                    <a:pt x="26" y="18"/>
                  </a:cubicBezTo>
                  <a:cubicBezTo>
                    <a:pt x="26" y="25"/>
                    <a:pt x="24" y="36"/>
                    <a:pt x="14" y="36"/>
                  </a:cubicBezTo>
                  <a:cubicBezTo>
                    <a:pt x="10" y="36"/>
                    <a:pt x="6" y="34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0" y="51"/>
                  </a:lnTo>
                  <a:close/>
                  <a:moveTo>
                    <a:pt x="20" y="17"/>
                  </a:moveTo>
                  <a:cubicBezTo>
                    <a:pt x="20" y="12"/>
                    <a:pt x="19" y="4"/>
                    <a:pt x="13" y="4"/>
                  </a:cubicBezTo>
                  <a:cubicBezTo>
                    <a:pt x="7" y="4"/>
                    <a:pt x="5" y="13"/>
                    <a:pt x="5" y="18"/>
                  </a:cubicBezTo>
                  <a:cubicBezTo>
                    <a:pt x="5" y="23"/>
                    <a:pt x="6" y="32"/>
                    <a:pt x="13" y="32"/>
                  </a:cubicBezTo>
                  <a:cubicBezTo>
                    <a:pt x="20" y="32"/>
                    <a:pt x="20" y="22"/>
                    <a:pt x="2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35" name="Freeform 47"/>
            <p:cNvSpPr>
              <a:spLocks noEditPoints="1"/>
            </p:cNvSpPr>
            <p:nvPr userDrawn="1"/>
          </p:nvSpPr>
          <p:spPr bwMode="auto">
            <a:xfrm>
              <a:off x="5148" y="2122"/>
              <a:ext cx="62" cy="85"/>
            </a:xfrm>
            <a:custGeom>
              <a:avLst/>
              <a:gdLst>
                <a:gd name="T0" fmla="*/ 25 w 26"/>
                <a:gd name="T1" fmla="*/ 35 h 36"/>
                <a:gd name="T2" fmla="*/ 17 w 26"/>
                <a:gd name="T3" fmla="*/ 36 h 36"/>
                <a:gd name="T4" fmla="*/ 0 w 26"/>
                <a:gd name="T5" fmla="*/ 17 h 36"/>
                <a:gd name="T6" fmla="*/ 14 w 26"/>
                <a:gd name="T7" fmla="*/ 0 h 36"/>
                <a:gd name="T8" fmla="*/ 26 w 26"/>
                <a:gd name="T9" fmla="*/ 13 h 36"/>
                <a:gd name="T10" fmla="*/ 26 w 26"/>
                <a:gd name="T11" fmla="*/ 15 h 36"/>
                <a:gd name="T12" fmla="*/ 6 w 26"/>
                <a:gd name="T13" fmla="*/ 15 h 36"/>
                <a:gd name="T14" fmla="*/ 6 w 26"/>
                <a:gd name="T15" fmla="*/ 17 h 36"/>
                <a:gd name="T16" fmla="*/ 18 w 26"/>
                <a:gd name="T17" fmla="*/ 32 h 36"/>
                <a:gd name="T18" fmla="*/ 25 w 26"/>
                <a:gd name="T19" fmla="*/ 31 h 36"/>
                <a:gd name="T20" fmla="*/ 25 w 26"/>
                <a:gd name="T21" fmla="*/ 35 h 36"/>
                <a:gd name="T22" fmla="*/ 20 w 26"/>
                <a:gd name="T23" fmla="*/ 10 h 36"/>
                <a:gd name="T24" fmla="*/ 14 w 26"/>
                <a:gd name="T25" fmla="*/ 4 h 36"/>
                <a:gd name="T26" fmla="*/ 6 w 26"/>
                <a:gd name="T27" fmla="*/ 10 h 36"/>
                <a:gd name="T28" fmla="*/ 20 w 26"/>
                <a:gd name="T29" fmla="*/ 1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6">
                  <a:moveTo>
                    <a:pt x="25" y="35"/>
                  </a:moveTo>
                  <a:cubicBezTo>
                    <a:pt x="23" y="36"/>
                    <a:pt x="20" y="36"/>
                    <a:pt x="17" y="36"/>
                  </a:cubicBezTo>
                  <a:cubicBezTo>
                    <a:pt x="5" y="36"/>
                    <a:pt x="0" y="28"/>
                    <a:pt x="0" y="17"/>
                  </a:cubicBezTo>
                  <a:cubicBezTo>
                    <a:pt x="0" y="8"/>
                    <a:pt x="4" y="0"/>
                    <a:pt x="14" y="0"/>
                  </a:cubicBezTo>
                  <a:cubicBezTo>
                    <a:pt x="22" y="0"/>
                    <a:pt x="26" y="5"/>
                    <a:pt x="26" y="1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4"/>
                    <a:pt x="10" y="32"/>
                    <a:pt x="18" y="32"/>
                  </a:cubicBezTo>
                  <a:cubicBezTo>
                    <a:pt x="21" y="32"/>
                    <a:pt x="23" y="32"/>
                    <a:pt x="25" y="31"/>
                  </a:cubicBezTo>
                  <a:lnTo>
                    <a:pt x="25" y="35"/>
                  </a:lnTo>
                  <a:close/>
                  <a:moveTo>
                    <a:pt x="20" y="10"/>
                  </a:moveTo>
                  <a:cubicBezTo>
                    <a:pt x="20" y="7"/>
                    <a:pt x="18" y="4"/>
                    <a:pt x="14" y="4"/>
                  </a:cubicBezTo>
                  <a:cubicBezTo>
                    <a:pt x="9" y="4"/>
                    <a:pt x="7" y="7"/>
                    <a:pt x="6" y="1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36" name="Freeform 48"/>
            <p:cNvSpPr>
              <a:spLocks/>
            </p:cNvSpPr>
            <p:nvPr userDrawn="1"/>
          </p:nvSpPr>
          <p:spPr bwMode="auto">
            <a:xfrm>
              <a:off x="5231" y="2122"/>
              <a:ext cx="40" cy="85"/>
            </a:xfrm>
            <a:custGeom>
              <a:avLst/>
              <a:gdLst>
                <a:gd name="T0" fmla="*/ 0 w 17"/>
                <a:gd name="T1" fmla="*/ 36 h 36"/>
                <a:gd name="T2" fmla="*/ 0 w 17"/>
                <a:gd name="T3" fmla="*/ 0 h 36"/>
                <a:gd name="T4" fmla="*/ 5 w 17"/>
                <a:gd name="T5" fmla="*/ 0 h 36"/>
                <a:gd name="T6" fmla="*/ 5 w 17"/>
                <a:gd name="T7" fmla="*/ 7 h 36"/>
                <a:gd name="T8" fmla="*/ 5 w 17"/>
                <a:gd name="T9" fmla="*/ 7 h 36"/>
                <a:gd name="T10" fmla="*/ 17 w 17"/>
                <a:gd name="T11" fmla="*/ 0 h 36"/>
                <a:gd name="T12" fmla="*/ 17 w 17"/>
                <a:gd name="T13" fmla="*/ 5 h 36"/>
                <a:gd name="T14" fmla="*/ 5 w 17"/>
                <a:gd name="T15" fmla="*/ 21 h 36"/>
                <a:gd name="T16" fmla="*/ 5 w 17"/>
                <a:gd name="T17" fmla="*/ 36 h 36"/>
                <a:gd name="T18" fmla="*/ 0 w 17"/>
                <a:gd name="T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36">
                  <a:moveTo>
                    <a:pt x="0" y="3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7" y="2"/>
                    <a:pt x="11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7" y="5"/>
                    <a:pt x="5" y="13"/>
                    <a:pt x="5" y="21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37" name="Freeform 49"/>
            <p:cNvSpPr>
              <a:spLocks noEditPoints="1"/>
            </p:cNvSpPr>
            <p:nvPr userDrawn="1"/>
          </p:nvSpPr>
          <p:spPr bwMode="auto">
            <a:xfrm>
              <a:off x="5276" y="2122"/>
              <a:ext cx="61" cy="85"/>
            </a:xfrm>
            <a:custGeom>
              <a:avLst/>
              <a:gdLst>
                <a:gd name="T0" fmla="*/ 21 w 26"/>
                <a:gd name="T1" fmla="*/ 36 h 36"/>
                <a:gd name="T2" fmla="*/ 21 w 26"/>
                <a:gd name="T3" fmla="*/ 31 h 36"/>
                <a:gd name="T4" fmla="*/ 21 w 26"/>
                <a:gd name="T5" fmla="*/ 31 h 36"/>
                <a:gd name="T6" fmla="*/ 10 w 26"/>
                <a:gd name="T7" fmla="*/ 36 h 36"/>
                <a:gd name="T8" fmla="*/ 0 w 26"/>
                <a:gd name="T9" fmla="*/ 27 h 36"/>
                <a:gd name="T10" fmla="*/ 21 w 26"/>
                <a:gd name="T11" fmla="*/ 15 h 36"/>
                <a:gd name="T12" fmla="*/ 21 w 26"/>
                <a:gd name="T13" fmla="*/ 15 h 36"/>
                <a:gd name="T14" fmla="*/ 14 w 26"/>
                <a:gd name="T15" fmla="*/ 4 h 36"/>
                <a:gd name="T16" fmla="*/ 7 w 26"/>
                <a:gd name="T17" fmla="*/ 9 h 36"/>
                <a:gd name="T18" fmla="*/ 1 w 26"/>
                <a:gd name="T19" fmla="*/ 9 h 36"/>
                <a:gd name="T20" fmla="*/ 14 w 26"/>
                <a:gd name="T21" fmla="*/ 0 h 36"/>
                <a:gd name="T22" fmla="*/ 26 w 26"/>
                <a:gd name="T23" fmla="*/ 11 h 36"/>
                <a:gd name="T24" fmla="*/ 26 w 26"/>
                <a:gd name="T25" fmla="*/ 36 h 36"/>
                <a:gd name="T26" fmla="*/ 21 w 26"/>
                <a:gd name="T27" fmla="*/ 36 h 36"/>
                <a:gd name="T28" fmla="*/ 18 w 26"/>
                <a:gd name="T29" fmla="*/ 20 h 36"/>
                <a:gd name="T30" fmla="*/ 6 w 26"/>
                <a:gd name="T31" fmla="*/ 27 h 36"/>
                <a:gd name="T32" fmla="*/ 11 w 26"/>
                <a:gd name="T33" fmla="*/ 32 h 36"/>
                <a:gd name="T34" fmla="*/ 19 w 26"/>
                <a:gd name="T35" fmla="*/ 27 h 36"/>
                <a:gd name="T36" fmla="*/ 21 w 26"/>
                <a:gd name="T37" fmla="*/ 20 h 36"/>
                <a:gd name="T38" fmla="*/ 18 w 26"/>
                <a:gd name="T3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36">
                  <a:moveTo>
                    <a:pt x="21" y="36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35"/>
                    <a:pt x="14" y="36"/>
                    <a:pt x="10" y="36"/>
                  </a:cubicBezTo>
                  <a:cubicBezTo>
                    <a:pt x="4" y="36"/>
                    <a:pt x="0" y="33"/>
                    <a:pt x="0" y="27"/>
                  </a:cubicBezTo>
                  <a:cubicBezTo>
                    <a:pt x="0" y="19"/>
                    <a:pt x="10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9"/>
                    <a:pt x="21" y="4"/>
                    <a:pt x="14" y="4"/>
                  </a:cubicBezTo>
                  <a:cubicBezTo>
                    <a:pt x="10" y="4"/>
                    <a:pt x="7" y="5"/>
                    <a:pt x="7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2"/>
                    <a:pt x="7" y="0"/>
                    <a:pt x="14" y="0"/>
                  </a:cubicBezTo>
                  <a:cubicBezTo>
                    <a:pt x="22" y="0"/>
                    <a:pt x="26" y="3"/>
                    <a:pt x="26" y="11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1" y="36"/>
                  </a:lnTo>
                  <a:close/>
                  <a:moveTo>
                    <a:pt x="18" y="20"/>
                  </a:moveTo>
                  <a:cubicBezTo>
                    <a:pt x="13" y="20"/>
                    <a:pt x="6" y="21"/>
                    <a:pt x="6" y="27"/>
                  </a:cubicBezTo>
                  <a:cubicBezTo>
                    <a:pt x="6" y="30"/>
                    <a:pt x="8" y="32"/>
                    <a:pt x="11" y="32"/>
                  </a:cubicBezTo>
                  <a:cubicBezTo>
                    <a:pt x="14" y="32"/>
                    <a:pt x="18" y="30"/>
                    <a:pt x="19" y="27"/>
                  </a:cubicBezTo>
                  <a:cubicBezTo>
                    <a:pt x="20" y="24"/>
                    <a:pt x="21" y="23"/>
                    <a:pt x="21" y="20"/>
                  </a:cubicBez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38" name="Freeform 50"/>
            <p:cNvSpPr>
              <a:spLocks/>
            </p:cNvSpPr>
            <p:nvPr userDrawn="1"/>
          </p:nvSpPr>
          <p:spPr bwMode="auto">
            <a:xfrm>
              <a:off x="5354" y="2096"/>
              <a:ext cx="49" cy="111"/>
            </a:xfrm>
            <a:custGeom>
              <a:avLst/>
              <a:gdLst>
                <a:gd name="T0" fmla="*/ 20 w 21"/>
                <a:gd name="T1" fmla="*/ 47 h 47"/>
                <a:gd name="T2" fmla="*/ 16 w 21"/>
                <a:gd name="T3" fmla="*/ 47 h 47"/>
                <a:gd name="T4" fmla="*/ 6 w 21"/>
                <a:gd name="T5" fmla="*/ 38 h 47"/>
                <a:gd name="T6" fmla="*/ 6 w 21"/>
                <a:gd name="T7" fmla="*/ 16 h 47"/>
                <a:gd name="T8" fmla="*/ 0 w 21"/>
                <a:gd name="T9" fmla="*/ 16 h 47"/>
                <a:gd name="T10" fmla="*/ 0 w 21"/>
                <a:gd name="T11" fmla="*/ 11 h 47"/>
                <a:gd name="T12" fmla="*/ 6 w 21"/>
                <a:gd name="T13" fmla="*/ 11 h 47"/>
                <a:gd name="T14" fmla="*/ 6 w 21"/>
                <a:gd name="T15" fmla="*/ 3 h 47"/>
                <a:gd name="T16" fmla="*/ 11 w 21"/>
                <a:gd name="T17" fmla="*/ 0 h 47"/>
                <a:gd name="T18" fmla="*/ 11 w 21"/>
                <a:gd name="T19" fmla="*/ 11 h 47"/>
                <a:gd name="T20" fmla="*/ 21 w 21"/>
                <a:gd name="T21" fmla="*/ 11 h 47"/>
                <a:gd name="T22" fmla="*/ 21 w 21"/>
                <a:gd name="T23" fmla="*/ 16 h 47"/>
                <a:gd name="T24" fmla="*/ 11 w 21"/>
                <a:gd name="T25" fmla="*/ 16 h 47"/>
                <a:gd name="T26" fmla="*/ 11 w 21"/>
                <a:gd name="T27" fmla="*/ 37 h 47"/>
                <a:gd name="T28" fmla="*/ 17 w 21"/>
                <a:gd name="T29" fmla="*/ 43 h 47"/>
                <a:gd name="T30" fmla="*/ 20 w 21"/>
                <a:gd name="T31" fmla="*/ 43 h 47"/>
                <a:gd name="T32" fmla="*/ 20 w 21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47">
                  <a:moveTo>
                    <a:pt x="20" y="47"/>
                  </a:moveTo>
                  <a:cubicBezTo>
                    <a:pt x="19" y="47"/>
                    <a:pt x="17" y="47"/>
                    <a:pt x="16" y="47"/>
                  </a:cubicBezTo>
                  <a:cubicBezTo>
                    <a:pt x="9" y="47"/>
                    <a:pt x="6" y="45"/>
                    <a:pt x="6" y="3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41"/>
                    <a:pt x="13" y="43"/>
                    <a:pt x="17" y="43"/>
                  </a:cubicBezTo>
                  <a:cubicBezTo>
                    <a:pt x="18" y="43"/>
                    <a:pt x="19" y="43"/>
                    <a:pt x="20" y="43"/>
                  </a:cubicBezTo>
                  <a:lnTo>
                    <a:pt x="2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39" name="Freeform 51"/>
            <p:cNvSpPr>
              <a:spLocks noEditPoints="1"/>
            </p:cNvSpPr>
            <p:nvPr userDrawn="1"/>
          </p:nvSpPr>
          <p:spPr bwMode="auto">
            <a:xfrm>
              <a:off x="5417" y="2087"/>
              <a:ext cx="17" cy="120"/>
            </a:xfrm>
            <a:custGeom>
              <a:avLst/>
              <a:gdLst>
                <a:gd name="T0" fmla="*/ 0 w 17"/>
                <a:gd name="T1" fmla="*/ 14 h 120"/>
                <a:gd name="T2" fmla="*/ 0 w 17"/>
                <a:gd name="T3" fmla="*/ 0 h 120"/>
                <a:gd name="T4" fmla="*/ 17 w 17"/>
                <a:gd name="T5" fmla="*/ 0 h 120"/>
                <a:gd name="T6" fmla="*/ 17 w 17"/>
                <a:gd name="T7" fmla="*/ 14 h 120"/>
                <a:gd name="T8" fmla="*/ 0 w 17"/>
                <a:gd name="T9" fmla="*/ 14 h 120"/>
                <a:gd name="T10" fmla="*/ 3 w 17"/>
                <a:gd name="T11" fmla="*/ 120 h 120"/>
                <a:gd name="T12" fmla="*/ 3 w 17"/>
                <a:gd name="T13" fmla="*/ 35 h 120"/>
                <a:gd name="T14" fmla="*/ 15 w 17"/>
                <a:gd name="T15" fmla="*/ 35 h 120"/>
                <a:gd name="T16" fmla="*/ 15 w 17"/>
                <a:gd name="T17" fmla="*/ 120 h 120"/>
                <a:gd name="T18" fmla="*/ 3 w 17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0">
                  <a:moveTo>
                    <a:pt x="0" y="14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4"/>
                  </a:lnTo>
                  <a:lnTo>
                    <a:pt x="0" y="14"/>
                  </a:lnTo>
                  <a:close/>
                  <a:moveTo>
                    <a:pt x="3" y="120"/>
                  </a:moveTo>
                  <a:lnTo>
                    <a:pt x="3" y="35"/>
                  </a:lnTo>
                  <a:lnTo>
                    <a:pt x="15" y="35"/>
                  </a:lnTo>
                  <a:lnTo>
                    <a:pt x="15" y="120"/>
                  </a:lnTo>
                  <a:lnTo>
                    <a:pt x="3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40" name="Freeform 52"/>
            <p:cNvSpPr>
              <a:spLocks noEditPoints="1"/>
            </p:cNvSpPr>
            <p:nvPr userDrawn="1"/>
          </p:nvSpPr>
          <p:spPr bwMode="auto">
            <a:xfrm>
              <a:off x="5453" y="2122"/>
              <a:ext cx="68" cy="85"/>
            </a:xfrm>
            <a:custGeom>
              <a:avLst/>
              <a:gdLst>
                <a:gd name="T0" fmla="*/ 0 w 29"/>
                <a:gd name="T1" fmla="*/ 18 h 36"/>
                <a:gd name="T2" fmla="*/ 15 w 29"/>
                <a:gd name="T3" fmla="*/ 0 h 36"/>
                <a:gd name="T4" fmla="*/ 29 w 29"/>
                <a:gd name="T5" fmla="*/ 18 h 36"/>
                <a:gd name="T6" fmla="*/ 15 w 29"/>
                <a:gd name="T7" fmla="*/ 36 h 36"/>
                <a:gd name="T8" fmla="*/ 0 w 29"/>
                <a:gd name="T9" fmla="*/ 18 h 36"/>
                <a:gd name="T10" fmla="*/ 23 w 29"/>
                <a:gd name="T11" fmla="*/ 18 h 36"/>
                <a:gd name="T12" fmla="*/ 15 w 29"/>
                <a:gd name="T13" fmla="*/ 4 h 36"/>
                <a:gd name="T14" fmla="*/ 6 w 29"/>
                <a:gd name="T15" fmla="*/ 18 h 36"/>
                <a:gd name="T16" fmla="*/ 15 w 29"/>
                <a:gd name="T17" fmla="*/ 32 h 36"/>
                <a:gd name="T18" fmla="*/ 23 w 29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6">
                  <a:moveTo>
                    <a:pt x="0" y="18"/>
                  </a:moveTo>
                  <a:cubicBezTo>
                    <a:pt x="0" y="9"/>
                    <a:pt x="4" y="0"/>
                    <a:pt x="15" y="0"/>
                  </a:cubicBezTo>
                  <a:cubicBezTo>
                    <a:pt x="26" y="0"/>
                    <a:pt x="29" y="9"/>
                    <a:pt x="29" y="18"/>
                  </a:cubicBezTo>
                  <a:cubicBezTo>
                    <a:pt x="29" y="28"/>
                    <a:pt x="26" y="36"/>
                    <a:pt x="15" y="36"/>
                  </a:cubicBezTo>
                  <a:cubicBezTo>
                    <a:pt x="4" y="36"/>
                    <a:pt x="0" y="28"/>
                    <a:pt x="0" y="18"/>
                  </a:cubicBezTo>
                  <a:close/>
                  <a:moveTo>
                    <a:pt x="23" y="18"/>
                  </a:moveTo>
                  <a:cubicBezTo>
                    <a:pt x="23" y="12"/>
                    <a:pt x="22" y="4"/>
                    <a:pt x="15" y="4"/>
                  </a:cubicBezTo>
                  <a:cubicBezTo>
                    <a:pt x="7" y="4"/>
                    <a:pt x="6" y="12"/>
                    <a:pt x="6" y="18"/>
                  </a:cubicBezTo>
                  <a:cubicBezTo>
                    <a:pt x="6" y="24"/>
                    <a:pt x="7" y="32"/>
                    <a:pt x="15" y="32"/>
                  </a:cubicBezTo>
                  <a:cubicBezTo>
                    <a:pt x="22" y="32"/>
                    <a:pt x="23" y="24"/>
                    <a:pt x="2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41" name="Freeform 53"/>
            <p:cNvSpPr>
              <a:spLocks/>
            </p:cNvSpPr>
            <p:nvPr userDrawn="1"/>
          </p:nvSpPr>
          <p:spPr bwMode="auto">
            <a:xfrm>
              <a:off x="5543" y="2122"/>
              <a:ext cx="59" cy="85"/>
            </a:xfrm>
            <a:custGeom>
              <a:avLst/>
              <a:gdLst>
                <a:gd name="T0" fmla="*/ 20 w 25"/>
                <a:gd name="T1" fmla="*/ 36 h 36"/>
                <a:gd name="T2" fmla="*/ 20 w 25"/>
                <a:gd name="T3" fmla="*/ 16 h 36"/>
                <a:gd name="T4" fmla="*/ 15 w 25"/>
                <a:gd name="T5" fmla="*/ 5 h 36"/>
                <a:gd name="T6" fmla="*/ 5 w 25"/>
                <a:gd name="T7" fmla="*/ 21 h 36"/>
                <a:gd name="T8" fmla="*/ 5 w 25"/>
                <a:gd name="T9" fmla="*/ 36 h 36"/>
                <a:gd name="T10" fmla="*/ 0 w 25"/>
                <a:gd name="T11" fmla="*/ 36 h 36"/>
                <a:gd name="T12" fmla="*/ 0 w 25"/>
                <a:gd name="T13" fmla="*/ 0 h 36"/>
                <a:gd name="T14" fmla="*/ 5 w 25"/>
                <a:gd name="T15" fmla="*/ 0 h 36"/>
                <a:gd name="T16" fmla="*/ 5 w 25"/>
                <a:gd name="T17" fmla="*/ 9 h 36"/>
                <a:gd name="T18" fmla="*/ 5 w 25"/>
                <a:gd name="T19" fmla="*/ 9 h 36"/>
                <a:gd name="T20" fmla="*/ 16 w 25"/>
                <a:gd name="T21" fmla="*/ 0 h 36"/>
                <a:gd name="T22" fmla="*/ 25 w 25"/>
                <a:gd name="T23" fmla="*/ 10 h 36"/>
                <a:gd name="T24" fmla="*/ 25 w 25"/>
                <a:gd name="T25" fmla="*/ 36 h 36"/>
                <a:gd name="T26" fmla="*/ 20 w 25"/>
                <a:gd name="T2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6">
                  <a:moveTo>
                    <a:pt x="20" y="3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2"/>
                    <a:pt x="20" y="5"/>
                    <a:pt x="15" y="5"/>
                  </a:cubicBezTo>
                  <a:cubicBezTo>
                    <a:pt x="8" y="5"/>
                    <a:pt x="5" y="16"/>
                    <a:pt x="5" y="2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3"/>
                    <a:pt x="10" y="0"/>
                    <a:pt x="16" y="0"/>
                  </a:cubicBezTo>
                  <a:cubicBezTo>
                    <a:pt x="22" y="0"/>
                    <a:pt x="25" y="5"/>
                    <a:pt x="25" y="10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42" name="Freeform 54"/>
            <p:cNvSpPr>
              <a:spLocks/>
            </p:cNvSpPr>
            <p:nvPr userDrawn="1"/>
          </p:nvSpPr>
          <p:spPr bwMode="auto">
            <a:xfrm>
              <a:off x="5621" y="2122"/>
              <a:ext cx="52" cy="85"/>
            </a:xfrm>
            <a:custGeom>
              <a:avLst/>
              <a:gdLst>
                <a:gd name="T0" fmla="*/ 0 w 22"/>
                <a:gd name="T1" fmla="*/ 30 h 36"/>
                <a:gd name="T2" fmla="*/ 9 w 22"/>
                <a:gd name="T3" fmla="*/ 32 h 36"/>
                <a:gd name="T4" fmla="*/ 17 w 22"/>
                <a:gd name="T5" fmla="*/ 27 h 36"/>
                <a:gd name="T6" fmla="*/ 11 w 22"/>
                <a:gd name="T7" fmla="*/ 20 h 36"/>
                <a:gd name="T8" fmla="*/ 8 w 22"/>
                <a:gd name="T9" fmla="*/ 18 h 36"/>
                <a:gd name="T10" fmla="*/ 0 w 22"/>
                <a:gd name="T11" fmla="*/ 9 h 36"/>
                <a:gd name="T12" fmla="*/ 12 w 22"/>
                <a:gd name="T13" fmla="*/ 0 h 36"/>
                <a:gd name="T14" fmla="*/ 20 w 22"/>
                <a:gd name="T15" fmla="*/ 1 h 36"/>
                <a:gd name="T16" fmla="*/ 20 w 22"/>
                <a:gd name="T17" fmla="*/ 5 h 36"/>
                <a:gd name="T18" fmla="*/ 12 w 22"/>
                <a:gd name="T19" fmla="*/ 4 h 36"/>
                <a:gd name="T20" fmla="*/ 5 w 22"/>
                <a:gd name="T21" fmla="*/ 8 h 36"/>
                <a:gd name="T22" fmla="*/ 11 w 22"/>
                <a:gd name="T23" fmla="*/ 14 h 36"/>
                <a:gd name="T24" fmla="*/ 14 w 22"/>
                <a:gd name="T25" fmla="*/ 16 h 36"/>
                <a:gd name="T26" fmla="*/ 22 w 22"/>
                <a:gd name="T27" fmla="*/ 26 h 36"/>
                <a:gd name="T28" fmla="*/ 9 w 22"/>
                <a:gd name="T29" fmla="*/ 36 h 36"/>
                <a:gd name="T30" fmla="*/ 0 w 22"/>
                <a:gd name="T31" fmla="*/ 35 h 36"/>
                <a:gd name="T32" fmla="*/ 0 w 22"/>
                <a:gd name="T3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6">
                  <a:moveTo>
                    <a:pt x="0" y="30"/>
                  </a:moveTo>
                  <a:cubicBezTo>
                    <a:pt x="3" y="31"/>
                    <a:pt x="6" y="32"/>
                    <a:pt x="9" y="32"/>
                  </a:cubicBezTo>
                  <a:cubicBezTo>
                    <a:pt x="12" y="32"/>
                    <a:pt x="17" y="31"/>
                    <a:pt x="17" y="27"/>
                  </a:cubicBezTo>
                  <a:cubicBezTo>
                    <a:pt x="17" y="23"/>
                    <a:pt x="14" y="22"/>
                    <a:pt x="11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4" y="16"/>
                    <a:pt x="0" y="14"/>
                    <a:pt x="0" y="9"/>
                  </a:cubicBezTo>
                  <a:cubicBezTo>
                    <a:pt x="0" y="2"/>
                    <a:pt x="6" y="0"/>
                    <a:pt x="12" y="0"/>
                  </a:cubicBezTo>
                  <a:cubicBezTo>
                    <a:pt x="15" y="0"/>
                    <a:pt x="17" y="0"/>
                    <a:pt x="20" y="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9" y="4"/>
                    <a:pt x="5" y="5"/>
                    <a:pt x="5" y="8"/>
                  </a:cubicBezTo>
                  <a:cubicBezTo>
                    <a:pt x="5" y="11"/>
                    <a:pt x="9" y="13"/>
                    <a:pt x="11" y="14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8" y="18"/>
                    <a:pt x="22" y="20"/>
                    <a:pt x="22" y="26"/>
                  </a:cubicBezTo>
                  <a:cubicBezTo>
                    <a:pt x="22" y="34"/>
                    <a:pt x="16" y="36"/>
                    <a:pt x="9" y="36"/>
                  </a:cubicBezTo>
                  <a:cubicBezTo>
                    <a:pt x="6" y="36"/>
                    <a:pt x="3" y="36"/>
                    <a:pt x="0" y="35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gfa Rotis Sans Serif" panose="00000400000000000000" pitchFamily="2" charset="0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8694001" y="3517927"/>
            <a:ext cx="3074394" cy="2061722"/>
            <a:chOff x="5728986" y="1472516"/>
            <a:chExt cx="3074394" cy="2061722"/>
          </a:xfrm>
        </p:grpSpPr>
        <p:sp>
          <p:nvSpPr>
            <p:cNvPr id="146" name="Freeform 145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Agfa Rotis Sans Serif" panose="00000400000000000000" pitchFamily="2" charset="0"/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>
                <a:latin typeface="Agfa Rotis Sans Serif" panose="00000400000000000000" pitchFamily="2" charset="0"/>
              </a:endParaRPr>
            </a:p>
          </p:txBody>
        </p:sp>
      </p:grpSp>
      <p:cxnSp>
        <p:nvCxnSpPr>
          <p:cNvPr id="66" name="Straight Connector 65"/>
          <p:cNvCxnSpPr/>
          <p:nvPr userDrawn="1"/>
        </p:nvCxnSpPr>
        <p:spPr>
          <a:xfrm>
            <a:off x="457200" y="6575425"/>
            <a:ext cx="117398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1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 bwMode="gray">
          <a:xfrm rot="10800000" flipV="1">
            <a:off x="1" y="4114800"/>
            <a:ext cx="12187238" cy="2727960"/>
          </a:xfrm>
          <a:prstGeom prst="triangle">
            <a:avLst>
              <a:gd name="adj" fmla="val 100000"/>
            </a:avLst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AU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5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584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 bwMode="white">
          <a:xfrm>
            <a:off x="624173" y="2468880"/>
            <a:ext cx="10946871" cy="1656715"/>
          </a:xfrm>
        </p:spPr>
        <p:txBody>
          <a:bodyPr wrap="square" lIns="0" tIns="0" rIns="0" bIns="72000" anchor="ctr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066"/>
              </a:spcBef>
              <a:spcAft>
                <a:spcPct val="0"/>
              </a:spcAft>
              <a:buNone/>
              <a:defRPr sz="3600" b="1" i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de-DE" dirty="0"/>
              <a:t>Click to edit master title styles</a:t>
            </a:r>
          </a:p>
        </p:txBody>
      </p:sp>
      <p:sp>
        <p:nvSpPr>
          <p:cNvPr id="18" name="AMC_Footer"/>
          <p:cNvSpPr txBox="1">
            <a:spLocks/>
          </p:cNvSpPr>
          <p:nvPr userDrawn="1"/>
        </p:nvSpPr>
        <p:spPr>
          <a:xfrm>
            <a:off x="624174" y="6569076"/>
            <a:ext cx="6671061" cy="227013"/>
          </a:xfrm>
          <a:prstGeom prst="rect">
            <a:avLst/>
          </a:prstGeom>
        </p:spPr>
        <p:txBody>
          <a:bodyPr lIns="0" tIns="47981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6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</a:t>
            </a:r>
            <a:r>
              <a:rPr lang="en-US" sz="1066" kern="1200" noProof="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2016</a:t>
            </a:r>
            <a:r>
              <a:rPr kumimoji="0" lang="en-US" sz="1066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Accenture. All rights reserved.</a:t>
            </a:r>
            <a:endParaRPr kumimoji="0" lang="de-DE" sz="1066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11042266" y="6631624"/>
            <a:ext cx="528779" cy="227013"/>
          </a:xfrm>
          <a:prstGeom prst="rect">
            <a:avLst/>
          </a:prstGeom>
        </p:spPr>
        <p:txBody>
          <a:bodyPr lIns="0" tIns="47981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1066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12187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66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" name="Isosceles Triangle 1"/>
          <p:cNvSpPr/>
          <p:nvPr userDrawn="1"/>
        </p:nvSpPr>
        <p:spPr bwMode="gray">
          <a:xfrm flipV="1">
            <a:off x="1" y="0"/>
            <a:ext cx="12187238" cy="2606040"/>
          </a:xfrm>
          <a:prstGeom prst="triangle">
            <a:avLst>
              <a:gd name="adj" fmla="val 100000"/>
            </a:avLst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AU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vider Slide Option 1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"/>
            <a:ext cx="12187238" cy="6855320"/>
          </a:xfrm>
          <a:prstGeom prst="rect">
            <a:avLst/>
          </a:prstGeom>
        </p:spPr>
      </p:pic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5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584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 bwMode="white">
          <a:xfrm>
            <a:off x="624173" y="2468880"/>
            <a:ext cx="10946871" cy="1656715"/>
          </a:xfrm>
        </p:spPr>
        <p:txBody>
          <a:bodyPr wrap="square" lIns="0" tIns="0" rIns="0" bIns="72000" anchor="ctr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066"/>
              </a:spcBef>
              <a:spcAft>
                <a:spcPct val="0"/>
              </a:spcAft>
              <a:buNone/>
              <a:defRPr sz="3600" b="1" i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de-DE" dirty="0"/>
              <a:t>Click to edit master title styles</a:t>
            </a:r>
          </a:p>
        </p:txBody>
      </p:sp>
      <p:sp>
        <p:nvSpPr>
          <p:cNvPr id="18" name="AMC_Footer"/>
          <p:cNvSpPr txBox="1">
            <a:spLocks/>
          </p:cNvSpPr>
          <p:nvPr userDrawn="1"/>
        </p:nvSpPr>
        <p:spPr>
          <a:xfrm>
            <a:off x="624174" y="6569076"/>
            <a:ext cx="6671061" cy="227013"/>
          </a:xfrm>
          <a:prstGeom prst="rect">
            <a:avLst/>
          </a:prstGeom>
        </p:spPr>
        <p:txBody>
          <a:bodyPr lIns="0" tIns="47981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6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</a:t>
            </a:r>
            <a:r>
              <a:rPr lang="en-US" sz="1066" kern="1200" noProof="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2016</a:t>
            </a:r>
            <a:r>
              <a:rPr kumimoji="0" lang="en-US" sz="1066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Accenture. All rights reserved.</a:t>
            </a:r>
            <a:endParaRPr kumimoji="0" lang="de-DE" sz="1066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11042266" y="6631624"/>
            <a:ext cx="528779" cy="227013"/>
          </a:xfrm>
          <a:prstGeom prst="rect">
            <a:avLst/>
          </a:prstGeom>
        </p:spPr>
        <p:txBody>
          <a:bodyPr lIns="0" tIns="47981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1066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12187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66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305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Option 1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"/>
            <a:ext cx="12187238" cy="6855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5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584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MC_Footer"/>
          <p:cNvSpPr txBox="1">
            <a:spLocks/>
          </p:cNvSpPr>
          <p:nvPr userDrawn="1"/>
        </p:nvSpPr>
        <p:spPr>
          <a:xfrm>
            <a:off x="624174" y="6569076"/>
            <a:ext cx="6671061" cy="227013"/>
          </a:xfrm>
          <a:prstGeom prst="rect">
            <a:avLst/>
          </a:prstGeom>
        </p:spPr>
        <p:txBody>
          <a:bodyPr lIns="0" tIns="47981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6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</a:t>
            </a:r>
            <a:r>
              <a:rPr lang="en-US" sz="1066" kern="1200" noProof="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2016</a:t>
            </a:r>
            <a:r>
              <a:rPr kumimoji="0" lang="en-US" sz="1066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Accenture. All rights reserved.</a:t>
            </a:r>
            <a:endParaRPr kumimoji="0" lang="de-DE" sz="1066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11042266" y="6631624"/>
            <a:ext cx="528779" cy="227013"/>
          </a:xfrm>
          <a:prstGeom prst="rect">
            <a:avLst/>
          </a:prstGeom>
        </p:spPr>
        <p:txBody>
          <a:bodyPr lIns="0" tIns="47981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1066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12187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66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24174" y="270451"/>
            <a:ext cx="7823200" cy="822325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3600" b="1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78797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 Slide Option 1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39"/>
            <a:ext cx="12187235" cy="6855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 userDrawn="1"/>
        </p:nvSpPr>
        <p:spPr>
          <a:xfrm>
            <a:off x="1" y="0"/>
            <a:ext cx="9065418" cy="4754880"/>
          </a:xfrm>
          <a:prstGeom prst="rect">
            <a:avLst/>
          </a:prstGeom>
          <a:gradFill flip="none" rotWithShape="1">
            <a:gsLst>
              <a:gs pos="0">
                <a:srgbClr val="473D48"/>
              </a:gs>
              <a:gs pos="58000">
                <a:srgbClr val="473D48">
                  <a:alpha val="0"/>
                </a:srgbClr>
              </a:gs>
            </a:gsLst>
            <a:lin ang="2700000" scaled="1"/>
            <a:tileRect/>
          </a:gradFill>
          <a:ln w="12700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AU" sz="1399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5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584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MC_Footer"/>
          <p:cNvSpPr txBox="1">
            <a:spLocks/>
          </p:cNvSpPr>
          <p:nvPr userDrawn="1"/>
        </p:nvSpPr>
        <p:spPr>
          <a:xfrm>
            <a:off x="624174" y="6569076"/>
            <a:ext cx="6671061" cy="227013"/>
          </a:xfrm>
          <a:prstGeom prst="rect">
            <a:avLst/>
          </a:prstGeom>
        </p:spPr>
        <p:txBody>
          <a:bodyPr lIns="0" tIns="47981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6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</a:t>
            </a:r>
            <a:r>
              <a:rPr lang="en-US" sz="1066" kern="1200" noProof="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2016</a:t>
            </a:r>
            <a:r>
              <a:rPr kumimoji="0" lang="en-US" sz="1066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Accenture. All rights reserved.</a:t>
            </a:r>
            <a:endParaRPr kumimoji="0" lang="de-DE" sz="1066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11042266" y="6631624"/>
            <a:ext cx="528779" cy="227013"/>
          </a:xfrm>
          <a:prstGeom prst="rect">
            <a:avLst/>
          </a:prstGeom>
        </p:spPr>
        <p:txBody>
          <a:bodyPr lIns="0" tIns="47981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1066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12187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66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24174" y="457200"/>
            <a:ext cx="7823200" cy="822325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3600" b="1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952117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vider Slide Option 1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39"/>
            <a:ext cx="12187235" cy="68553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5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584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MC_Footer"/>
          <p:cNvSpPr txBox="1">
            <a:spLocks/>
          </p:cNvSpPr>
          <p:nvPr userDrawn="1"/>
        </p:nvSpPr>
        <p:spPr>
          <a:xfrm>
            <a:off x="624174" y="6569076"/>
            <a:ext cx="6671061" cy="227013"/>
          </a:xfrm>
          <a:prstGeom prst="rect">
            <a:avLst/>
          </a:prstGeom>
        </p:spPr>
        <p:txBody>
          <a:bodyPr lIns="0" tIns="47981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6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</a:t>
            </a:r>
            <a:r>
              <a:rPr lang="en-US" sz="1066" kern="1200" noProof="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2016</a:t>
            </a:r>
            <a:r>
              <a:rPr kumimoji="0" lang="en-US" sz="1066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Accenture. All rights reserved.</a:t>
            </a:r>
            <a:endParaRPr kumimoji="0" lang="de-DE" sz="1066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11042266" y="6631624"/>
            <a:ext cx="528779" cy="227013"/>
          </a:xfrm>
          <a:prstGeom prst="rect">
            <a:avLst/>
          </a:prstGeom>
        </p:spPr>
        <p:txBody>
          <a:bodyPr lIns="0" tIns="47981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1066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12187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66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24174" y="457200"/>
            <a:ext cx="4600765" cy="822325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3600" b="1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225775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Divider Slide Option 1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339"/>
            <a:ext cx="12187233" cy="68553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5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584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MC_Footer"/>
          <p:cNvSpPr txBox="1">
            <a:spLocks/>
          </p:cNvSpPr>
          <p:nvPr userDrawn="1"/>
        </p:nvSpPr>
        <p:spPr>
          <a:xfrm>
            <a:off x="624174" y="6569076"/>
            <a:ext cx="6671061" cy="227013"/>
          </a:xfrm>
          <a:prstGeom prst="rect">
            <a:avLst/>
          </a:prstGeom>
        </p:spPr>
        <p:txBody>
          <a:bodyPr lIns="0" tIns="47981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6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</a:t>
            </a:r>
            <a:r>
              <a:rPr lang="en-US" sz="1066" kern="1200" noProof="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2016</a:t>
            </a:r>
            <a:r>
              <a:rPr kumimoji="0" lang="en-US" sz="1066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Accenture. All rights reserved.</a:t>
            </a:r>
            <a:endParaRPr kumimoji="0" lang="de-DE" sz="1066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11042266" y="6631624"/>
            <a:ext cx="528779" cy="227013"/>
          </a:xfrm>
          <a:prstGeom prst="rect">
            <a:avLst/>
          </a:prstGeom>
        </p:spPr>
        <p:txBody>
          <a:bodyPr lIns="0" tIns="47981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1066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12187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66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24174" y="457200"/>
            <a:ext cx="4600765" cy="822325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3600" b="1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909459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vider Slide Option 1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339"/>
            <a:ext cx="12187233" cy="68553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5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584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MC_Footer"/>
          <p:cNvSpPr txBox="1">
            <a:spLocks/>
          </p:cNvSpPr>
          <p:nvPr userDrawn="1"/>
        </p:nvSpPr>
        <p:spPr>
          <a:xfrm>
            <a:off x="624174" y="6569076"/>
            <a:ext cx="6671061" cy="227013"/>
          </a:xfrm>
          <a:prstGeom prst="rect">
            <a:avLst/>
          </a:prstGeom>
        </p:spPr>
        <p:txBody>
          <a:bodyPr lIns="0" tIns="47981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6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</a:t>
            </a:r>
            <a:r>
              <a:rPr lang="en-US" sz="1066" kern="1200" noProof="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2016</a:t>
            </a:r>
            <a:r>
              <a:rPr kumimoji="0" lang="en-US" sz="1066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Accenture. All rights reserved.</a:t>
            </a:r>
            <a:endParaRPr kumimoji="0" lang="de-DE" sz="1066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11042266" y="6631624"/>
            <a:ext cx="528779" cy="227013"/>
          </a:xfrm>
          <a:prstGeom prst="rect">
            <a:avLst/>
          </a:prstGeom>
        </p:spPr>
        <p:txBody>
          <a:bodyPr lIns="0" tIns="47981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1066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12187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66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24174" y="457200"/>
            <a:ext cx="4600765" cy="822325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3600" b="1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394307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Divider Slide Option 1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339"/>
            <a:ext cx="12187233" cy="6855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1" y="0"/>
            <a:ext cx="9065418" cy="4754880"/>
          </a:xfrm>
          <a:prstGeom prst="rect">
            <a:avLst/>
          </a:prstGeom>
          <a:gradFill flip="none" rotWithShape="1">
            <a:gsLst>
              <a:gs pos="0">
                <a:srgbClr val="473D48"/>
              </a:gs>
              <a:gs pos="58000">
                <a:srgbClr val="473D48">
                  <a:alpha val="0"/>
                </a:srgbClr>
              </a:gs>
            </a:gsLst>
            <a:lin ang="2700000" scaled="1"/>
            <a:tileRect/>
          </a:gradFill>
          <a:ln w="12700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AU" sz="1399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5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584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MC_Footer"/>
          <p:cNvSpPr txBox="1">
            <a:spLocks/>
          </p:cNvSpPr>
          <p:nvPr userDrawn="1"/>
        </p:nvSpPr>
        <p:spPr>
          <a:xfrm>
            <a:off x="624174" y="6569076"/>
            <a:ext cx="6671061" cy="227013"/>
          </a:xfrm>
          <a:prstGeom prst="rect">
            <a:avLst/>
          </a:prstGeom>
        </p:spPr>
        <p:txBody>
          <a:bodyPr lIns="0" tIns="47981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6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</a:t>
            </a:r>
            <a:r>
              <a:rPr lang="en-US" sz="1066" kern="1200" noProof="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2016</a:t>
            </a:r>
            <a:r>
              <a:rPr kumimoji="0" lang="en-US" sz="1066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Accenture. All rights reserved.</a:t>
            </a:r>
            <a:endParaRPr kumimoji="0" lang="de-DE" sz="1066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11042266" y="6631624"/>
            <a:ext cx="528779" cy="227013"/>
          </a:xfrm>
          <a:prstGeom prst="rect">
            <a:avLst/>
          </a:prstGeom>
        </p:spPr>
        <p:txBody>
          <a:bodyPr lIns="0" tIns="47981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1066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12187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66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24174" y="457200"/>
            <a:ext cx="4600765" cy="822325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3600" b="1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01988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Option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"/>
            <a:ext cx="12187238" cy="6855320"/>
          </a:xfrm>
          <a:prstGeom prst="rect">
            <a:avLst/>
          </a:prstGeom>
        </p:spPr>
      </p:pic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5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584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 bwMode="white">
          <a:xfrm>
            <a:off x="624174" y="548681"/>
            <a:ext cx="10938892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066"/>
              </a:spcBef>
              <a:spcAft>
                <a:spcPct val="0"/>
              </a:spcAft>
              <a:buNone/>
              <a:defRPr sz="3600" b="1" i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de-DE" dirty="0"/>
              <a:t>Click to edit master title styles</a:t>
            </a:r>
          </a:p>
        </p:txBody>
      </p:sp>
      <p:sp>
        <p:nvSpPr>
          <p:cNvPr id="18" name="AMC_Footer"/>
          <p:cNvSpPr txBox="1">
            <a:spLocks/>
          </p:cNvSpPr>
          <p:nvPr userDrawn="1"/>
        </p:nvSpPr>
        <p:spPr>
          <a:xfrm>
            <a:off x="624174" y="6569076"/>
            <a:ext cx="6671061" cy="227013"/>
          </a:xfrm>
          <a:prstGeom prst="rect">
            <a:avLst/>
          </a:prstGeom>
        </p:spPr>
        <p:txBody>
          <a:bodyPr lIns="0" tIns="47981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6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</a:t>
            </a:r>
            <a:r>
              <a:rPr lang="en-US" sz="1066" kern="1200" noProof="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2016</a:t>
            </a:r>
            <a:r>
              <a:rPr kumimoji="0" lang="en-US" sz="1066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Accenture. All rights reserved.</a:t>
            </a:r>
            <a:endParaRPr kumimoji="0" lang="de-DE" sz="1066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11042266" y="6569076"/>
            <a:ext cx="528779" cy="227013"/>
          </a:xfrm>
          <a:prstGeom prst="rect">
            <a:avLst/>
          </a:prstGeom>
        </p:spPr>
        <p:txBody>
          <a:bodyPr lIns="0" tIns="47981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1066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12187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66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53624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2" y="0"/>
          <a:ext cx="2115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9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2115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592453" y="2492896"/>
            <a:ext cx="10968514" cy="890570"/>
          </a:xfrm>
        </p:spPr>
        <p:txBody>
          <a:bodyPr>
            <a:normAutofit/>
          </a:bodyPr>
          <a:lstStyle>
            <a:lvl1pPr>
              <a:defRPr sz="3599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Section Header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0898" y="6494467"/>
            <a:ext cx="7657224" cy="365125"/>
          </a:xfrm>
          <a:prstGeom prst="rect">
            <a:avLst/>
          </a:prstGeom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Copyright © 2016 Accenture  All Rights Reserved.   </a:t>
            </a:r>
            <a:endParaRPr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1429" y="3500441"/>
            <a:ext cx="10984383" cy="2592387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 marL="135677" indent="0">
              <a:buNone/>
              <a:defRPr/>
            </a:lvl2pPr>
            <a:lvl3pPr marL="353559" indent="0">
              <a:buNone/>
              <a:defRPr/>
            </a:lvl3pPr>
            <a:lvl4pPr marL="504538" indent="0">
              <a:buNone/>
              <a:defRPr/>
            </a:lvl4pPr>
            <a:lvl5pPr marL="67121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Section Header Sub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7744" y="2852936"/>
            <a:ext cx="4939497" cy="3794216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187" y="6494467"/>
            <a:ext cx="2843689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25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fld id="{AAFAFFD4-A698-4CC6-AA2F-35F70A50D652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45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59" t="4065" r="1366" b="2230"/>
          <a:stretch/>
        </p:blipFill>
        <p:spPr>
          <a:xfrm>
            <a:off x="-24648" y="-27384"/>
            <a:ext cx="12244747" cy="691276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-24648" y="5669280"/>
            <a:ext cx="12211886" cy="1216104"/>
          </a:xfrm>
          <a:prstGeom prst="rect">
            <a:avLst/>
          </a:prstGeom>
          <a:gradFill flip="none" rotWithShape="1">
            <a:gsLst>
              <a:gs pos="0">
                <a:srgbClr val="202113">
                  <a:alpha val="84000"/>
                </a:srgbClr>
              </a:gs>
              <a:gs pos="50000">
                <a:srgbClr val="202113">
                  <a:alpha val="48000"/>
                </a:srgbClr>
              </a:gs>
              <a:gs pos="100000">
                <a:srgbClr val="202113">
                  <a:alpha val="0"/>
                </a:srgb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AU" sz="1399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3" y="417702"/>
            <a:ext cx="2431789" cy="317817"/>
          </a:xfrm>
          <a:prstGeom prst="rect">
            <a:avLst/>
          </a:prstGeom>
        </p:spPr>
      </p:pic>
      <p:cxnSp>
        <p:nvCxnSpPr>
          <p:cNvPr id="67" name="Straight Connector 66"/>
          <p:cNvCxnSpPr/>
          <p:nvPr userDrawn="1"/>
        </p:nvCxnSpPr>
        <p:spPr>
          <a:xfrm>
            <a:off x="457200" y="6575425"/>
            <a:ext cx="1173986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 userDrawn="1"/>
        </p:nvGrpSpPr>
        <p:grpSpPr>
          <a:xfrm>
            <a:off x="457200" y="5833782"/>
            <a:ext cx="2182663" cy="633435"/>
            <a:chOff x="465138" y="401986"/>
            <a:chExt cx="2182663" cy="633435"/>
          </a:xfrm>
        </p:grpSpPr>
        <p:pic>
          <p:nvPicPr>
            <p:cNvPr id="70" name="Picture 6"/>
            <p:cNvPicPr>
              <a:picLocks noChangeAspect="1" noChangeArrowheads="1"/>
            </p:cNvPicPr>
            <p:nvPr userDrawn="1"/>
          </p:nvPicPr>
          <p:blipFill>
            <a:blip r:embed="rId6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650103"/>
              <a:ext cx="2182663" cy="385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Freeform 70"/>
            <p:cNvSpPr/>
            <p:nvPr/>
          </p:nvSpPr>
          <p:spPr>
            <a:xfrm>
              <a:off x="1746987" y="401986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CA">
                <a:solidFill>
                  <a:prstClr val="white"/>
                </a:solidFill>
              </a:endParaRPr>
            </a:p>
          </p:txBody>
        </p:sp>
      </p:grpSp>
      <p:pic>
        <p:nvPicPr>
          <p:cNvPr id="72" name="Picture 71" descr="Acc_Strat_Line_5_RGB_Wht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6325582"/>
            <a:ext cx="4103394" cy="199762"/>
          </a:xfrm>
          <a:prstGeom prst="rect">
            <a:avLst/>
          </a:prstGeom>
        </p:spPr>
      </p:pic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5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6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584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517" y="453884"/>
            <a:ext cx="2197875" cy="24170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4" y="417704"/>
            <a:ext cx="2431789" cy="317817"/>
          </a:xfrm>
          <a:prstGeom prst="rect">
            <a:avLst/>
          </a:prstGeom>
        </p:spPr>
      </p:pic>
      <p:grpSp>
        <p:nvGrpSpPr>
          <p:cNvPr id="76" name="Group 75"/>
          <p:cNvGrpSpPr/>
          <p:nvPr userDrawn="1"/>
        </p:nvGrpSpPr>
        <p:grpSpPr>
          <a:xfrm>
            <a:off x="8709175" y="3517927"/>
            <a:ext cx="3074395" cy="2061722"/>
            <a:chOff x="8696970" y="3517927"/>
            <a:chExt cx="3074395" cy="2061722"/>
          </a:xfrm>
        </p:grpSpPr>
        <p:sp>
          <p:nvSpPr>
            <p:cNvPr id="77" name="Freeform 76"/>
            <p:cNvSpPr/>
            <p:nvPr/>
          </p:nvSpPr>
          <p:spPr>
            <a:xfrm>
              <a:off x="9159559" y="3517927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CA">
                <a:solidFill>
                  <a:prstClr val="white"/>
                </a:solidFill>
              </a:endParaRPr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 userDrawn="1"/>
          </p:nvPicPr>
          <p:blipFill>
            <a:blip r:embed="rId11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6970" y="4358855"/>
              <a:ext cx="3074395" cy="251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0165276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92436" y="1017588"/>
            <a:ext cx="1158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023388" y="6572250"/>
            <a:ext cx="2561560" cy="230832"/>
          </a:xfrm>
          <a:prstGeom prst="rect">
            <a:avLst/>
          </a:prstGeom>
          <a:noFill/>
        </p:spPr>
        <p:txBody>
          <a:bodyPr wrap="none" lIns="0">
            <a:spAutoFit/>
          </a:bodyPr>
          <a:lstStyle/>
          <a:p>
            <a:pPr algn="ctr" defTabSz="914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666666"/>
                </a:solidFill>
                <a:ea typeface="ＭＳ Ｐゴシック" pitchFamily="-108" charset="-128"/>
                <a:cs typeface="Arial" charset="0"/>
              </a:rPr>
              <a:t>Copyright © 2016 Accenture  All rights reserved.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6207" y="113919"/>
            <a:ext cx="10968514" cy="783654"/>
          </a:xfrm>
          <a:prstGeom prst="rect">
            <a:avLst/>
          </a:prstGeom>
        </p:spPr>
        <p:txBody>
          <a:bodyPr lIns="0" bIns="0" anchor="b" anchorCtr="0"/>
          <a:lstStyle>
            <a:lvl1pPr>
              <a:lnSpc>
                <a:spcPts val="2599"/>
              </a:lnSpc>
              <a:defRPr sz="2799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92436" y="1127155"/>
            <a:ext cx="10998135" cy="435345"/>
          </a:xfrm>
          <a:prstGeom prst="rect">
            <a:avLst/>
          </a:prstGeom>
        </p:spPr>
        <p:txBody>
          <a:bodyPr lIns="0"/>
          <a:lstStyle>
            <a:lvl1pPr>
              <a:defRPr sz="2599">
                <a:solidFill>
                  <a:schemeClr val="tx2"/>
                </a:solidFill>
              </a:defRPr>
            </a:lvl1pPr>
            <a:lvl2pPr>
              <a:defRPr sz="2599"/>
            </a:lvl2pPr>
            <a:lvl3pPr>
              <a:defRPr sz="2399"/>
            </a:lvl3pPr>
            <a:lvl4pPr>
              <a:defRPr sz="2199"/>
            </a:lvl4pPr>
            <a:lvl5pPr>
              <a:defRPr sz="19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1"/>
          </p:nvPr>
        </p:nvSpPr>
        <p:spPr>
          <a:xfrm>
            <a:off x="592605" y="1569910"/>
            <a:ext cx="10997967" cy="4856290"/>
          </a:xfrm>
          <a:prstGeom prst="rect">
            <a:avLst/>
          </a:prstGeom>
        </p:spPr>
        <p:txBody>
          <a:bodyPr lIns="0"/>
          <a:lstStyle>
            <a:lvl1pPr marL="266593" indent="-266593">
              <a:buFont typeface="Arial" pitchFamily="34" charset="0"/>
              <a:buChar char="•"/>
              <a:defRPr sz="2599">
                <a:solidFill>
                  <a:srgbClr val="778888"/>
                </a:solidFill>
              </a:defRPr>
            </a:lvl1pPr>
            <a:lvl2pPr marL="266593" indent="-266593">
              <a:buFont typeface="Arial" pitchFamily="34" charset="0"/>
              <a:buChar char="−"/>
              <a:defRPr sz="2399">
                <a:solidFill>
                  <a:srgbClr val="778888"/>
                </a:solidFill>
              </a:defRPr>
            </a:lvl2pPr>
            <a:lvl3pPr marL="266593" indent="-266593">
              <a:buFont typeface="Arial" pitchFamily="34" charset="0"/>
              <a:buChar char="•"/>
              <a:defRPr sz="2199"/>
            </a:lvl3pPr>
            <a:lvl4pPr marL="266593" indent="-266593">
              <a:buFont typeface="Arial" pitchFamily="34" charset="0"/>
              <a:buChar char="−"/>
              <a:defRPr sz="1999"/>
            </a:lvl4pPr>
            <a:lvl5pPr>
              <a:defRPr sz="2599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428" y="6572280"/>
            <a:ext cx="715154" cy="2460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pPr defTabSz="914034" fontAlgn="auto">
              <a:spcBef>
                <a:spcPts val="0"/>
              </a:spcBef>
              <a:spcAft>
                <a:spcPts val="0"/>
              </a:spcAft>
              <a:defRPr/>
            </a:pPr>
            <a:fld id="{B1C1AA5C-79D6-4B77-B413-305DB586A82B}" type="slidenum">
              <a:rPr lang="en-US" smtClean="0">
                <a:latin typeface="Arial"/>
                <a:cs typeface="+mn-cs"/>
              </a:rPr>
              <a:pPr defTabSz="9140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672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Slidetitle</a:t>
            </a:r>
            <a:r>
              <a:rPr lang="en-US" noProof="0" dirty="0"/>
              <a:t>: Red Violet (26pt)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0506" y="1124744"/>
            <a:ext cx="5351482" cy="639762"/>
          </a:xfrm>
        </p:spPr>
        <p:txBody>
          <a:bodyPr anchor="t" anchorCtr="0">
            <a:noAutofit/>
          </a:bodyPr>
          <a:lstStyle>
            <a:lvl1pPr marL="0" marR="0" indent="0" algn="l" defTabSz="6855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0" lang="en-US" sz="1499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342763" indent="0">
              <a:buNone/>
              <a:defRPr sz="1499" b="1"/>
            </a:lvl2pPr>
            <a:lvl3pPr marL="685526" indent="0">
              <a:buNone/>
              <a:defRPr sz="1349" b="1"/>
            </a:lvl3pPr>
            <a:lvl4pPr marL="1028289" indent="0">
              <a:buNone/>
              <a:defRPr sz="1200" b="1"/>
            </a:lvl4pPr>
            <a:lvl5pPr marL="1371051" indent="0">
              <a:buNone/>
              <a:defRPr sz="1200" b="1"/>
            </a:lvl5pPr>
            <a:lvl6pPr marL="1713814" indent="0">
              <a:buNone/>
              <a:defRPr sz="1200" b="1"/>
            </a:lvl6pPr>
            <a:lvl7pPr marL="2056577" indent="0">
              <a:buNone/>
              <a:defRPr sz="1200" b="1"/>
            </a:lvl7pPr>
            <a:lvl8pPr marL="2399340" indent="0">
              <a:buNone/>
              <a:defRPr sz="1200" b="1"/>
            </a:lvl8pPr>
            <a:lvl9pPr marL="2742103" indent="0">
              <a:buNone/>
              <a:defRPr sz="1200" b="1"/>
            </a:lvl9pPr>
          </a:lstStyle>
          <a:p>
            <a:pPr lvl="0"/>
            <a:r>
              <a:rPr lang="en-US" noProof="0" dirty="0"/>
              <a:t>Subtitle: Grey (20pt)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0506" y="1844828"/>
            <a:ext cx="5351482" cy="4557811"/>
          </a:xfrm>
        </p:spPr>
        <p:txBody>
          <a:bodyPr/>
          <a:lstStyle>
            <a:lvl1pPr marL="132107" marR="0" indent="-132107" algn="l" defTabSz="685526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Tx/>
              <a:buChar char="•"/>
              <a:tabLst/>
              <a:defRPr sz="164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9904" marR="0" indent="-214227" algn="l" defTabSz="68552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Tx/>
              <a:buChar char="–"/>
              <a:tabLst/>
              <a:defRPr sz="14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485806" marR="0" indent="-132247" algn="l" defTabSz="68552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Tx/>
              <a:buChar char="•"/>
              <a:tabLst/>
              <a:defRPr sz="1349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74730" marR="0" indent="-170192" algn="l" defTabSz="68552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Tx/>
              <a:buChar char="–"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796181" marR="0" indent="-124966" algn="l" defTabSz="68552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132107" marR="0" lvl="0" indent="-132107" algn="l" defTabSz="685526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Char char="•"/>
              <a:tabLst/>
              <a:defRPr/>
            </a:pPr>
            <a:r>
              <a:rPr kumimoji="0" lang="en-US" sz="164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First level bullet – Arial 22pt</a:t>
            </a:r>
          </a:p>
          <a:p>
            <a:pPr marL="349904" marR="0" lvl="1" indent="-214227" algn="l" defTabSz="68552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Char char="–"/>
              <a:tabLst/>
              <a:defRPr/>
            </a:pPr>
            <a:r>
              <a:rPr kumimoji="0" lang="en-US" sz="14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Second level bullet – Arial 20pt</a:t>
            </a:r>
          </a:p>
          <a:p>
            <a:pPr marL="485806" marR="0" lvl="2" indent="-132247" algn="l" defTabSz="68552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Char char="•"/>
              <a:tabLst/>
              <a:defRPr/>
            </a:pPr>
            <a:r>
              <a:rPr kumimoji="0" lang="en-US" sz="134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Third level bullet – Arial 18pt</a:t>
            </a:r>
          </a:p>
          <a:p>
            <a:pPr marL="674730" marR="0" lvl="3" indent="-170192" algn="l" defTabSz="68552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Fourth level bullet – Arial 16pt</a:t>
            </a:r>
          </a:p>
          <a:p>
            <a:pPr marL="796181" marR="0" lvl="4" indent="-124966" algn="l" defTabSz="68552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Fifth level bullet – Arial 16pt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0951" y="1124744"/>
            <a:ext cx="5386928" cy="639762"/>
          </a:xfrm>
        </p:spPr>
        <p:txBody>
          <a:bodyPr anchor="t" anchorCtr="0">
            <a:noAutofit/>
          </a:bodyPr>
          <a:lstStyle>
            <a:lvl1pPr marL="0" marR="0" indent="0" algn="l" defTabSz="6855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0" lang="en-US" sz="1499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342763" indent="0">
              <a:buNone/>
              <a:defRPr sz="1499" b="1"/>
            </a:lvl2pPr>
            <a:lvl3pPr marL="685526" indent="0">
              <a:buNone/>
              <a:defRPr sz="1349" b="1"/>
            </a:lvl3pPr>
            <a:lvl4pPr marL="1028289" indent="0">
              <a:buNone/>
              <a:defRPr sz="1200" b="1"/>
            </a:lvl4pPr>
            <a:lvl5pPr marL="1371051" indent="0">
              <a:buNone/>
              <a:defRPr sz="1200" b="1"/>
            </a:lvl5pPr>
            <a:lvl6pPr marL="1713814" indent="0">
              <a:buNone/>
              <a:defRPr sz="1200" b="1"/>
            </a:lvl6pPr>
            <a:lvl7pPr marL="2056577" indent="0">
              <a:buNone/>
              <a:defRPr sz="1200" b="1"/>
            </a:lvl7pPr>
            <a:lvl8pPr marL="2399340" indent="0">
              <a:buNone/>
              <a:defRPr sz="1200" b="1"/>
            </a:lvl8pPr>
            <a:lvl9pPr marL="2742103" indent="0">
              <a:buNone/>
              <a:defRPr sz="1200" b="1"/>
            </a:lvl9pPr>
          </a:lstStyle>
          <a:p>
            <a:pPr lvl="0"/>
            <a:r>
              <a:rPr lang="en-US" noProof="0" dirty="0"/>
              <a:t>Subtitle: Grey (20pt)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0951" y="1844828"/>
            <a:ext cx="5386928" cy="4557811"/>
          </a:xfrm>
        </p:spPr>
        <p:txBody>
          <a:bodyPr/>
          <a:lstStyle>
            <a:lvl1pPr marL="132107" marR="0" indent="-132107" algn="l" defTabSz="685526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Tx/>
              <a:buChar char="•"/>
              <a:tabLst/>
              <a:defRPr sz="164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9904" marR="0" indent="-214227" algn="l" defTabSz="68552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Tx/>
              <a:buChar char="–"/>
              <a:tabLst/>
              <a:defRPr sz="14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485806" marR="0" indent="-132247" algn="l" defTabSz="68552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Tx/>
              <a:buChar char="•"/>
              <a:tabLst/>
              <a:defRPr sz="1349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74730" marR="0" indent="-170192" algn="l" defTabSz="68552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Tx/>
              <a:buChar char="–"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796181" marR="0" indent="-124966" algn="l" defTabSz="68552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132107" marR="0" lvl="0" indent="-132107" algn="l" defTabSz="685526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Char char="•"/>
              <a:tabLst/>
              <a:defRPr/>
            </a:pPr>
            <a:r>
              <a:rPr kumimoji="0" lang="en-US" sz="164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First level bullet – Arial 22pt</a:t>
            </a:r>
          </a:p>
          <a:p>
            <a:pPr marL="349904" marR="0" lvl="1" indent="-214227" algn="l" defTabSz="68552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Char char="–"/>
              <a:tabLst/>
              <a:defRPr/>
            </a:pPr>
            <a:r>
              <a:rPr kumimoji="0" lang="en-US" sz="14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Second level bullet – Arial 20pt</a:t>
            </a:r>
          </a:p>
          <a:p>
            <a:pPr marL="485806" marR="0" lvl="2" indent="-132247" algn="l" defTabSz="68552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Char char="•"/>
              <a:tabLst/>
              <a:defRPr/>
            </a:pPr>
            <a:r>
              <a:rPr kumimoji="0" lang="en-US" sz="134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Third level bullet – Arial 18pt</a:t>
            </a:r>
          </a:p>
          <a:p>
            <a:pPr marL="674730" marR="0" lvl="3" indent="-170192" algn="l" defTabSz="68552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Fourth level bullet – Arial 16pt</a:t>
            </a:r>
          </a:p>
          <a:p>
            <a:pPr marL="796181" marR="0" lvl="4" indent="-124966" algn="l" defTabSz="68552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Fifth level bullet – Arial 16pt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00898" y="6494467"/>
            <a:ext cx="7657224" cy="365125"/>
          </a:xfrm>
          <a:prstGeom prst="rect">
            <a:avLst/>
          </a:prstGeom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Copyright © 2016 Accenture  All Rights Reserved.   </a:t>
            </a:r>
            <a:endParaRPr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4187" y="6494467"/>
            <a:ext cx="2843689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25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fld id="{AAFAFFD4-A698-4CC6-AA2F-35F70A50D652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92607" y="1052736"/>
            <a:ext cx="11588287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11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498" y="-27384"/>
            <a:ext cx="12242560" cy="6912768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457200" y="6575425"/>
            <a:ext cx="1173986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>
            <a:off x="457200" y="5833782"/>
            <a:ext cx="2182663" cy="633435"/>
            <a:chOff x="465138" y="401986"/>
            <a:chExt cx="2182663" cy="633435"/>
          </a:xfrm>
        </p:grpSpPr>
        <p:pic>
          <p:nvPicPr>
            <p:cNvPr id="18" name="Picture 6"/>
            <p:cNvPicPr>
              <a:picLocks noChangeAspect="1" noChangeArrowheads="1"/>
            </p:cNvPicPr>
            <p:nvPr userDrawn="1"/>
          </p:nvPicPr>
          <p:blipFill>
            <a:blip r:embed="rId5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650103"/>
              <a:ext cx="2182663" cy="385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Freeform 18"/>
            <p:cNvSpPr/>
            <p:nvPr/>
          </p:nvSpPr>
          <p:spPr>
            <a:xfrm>
              <a:off x="1746987" y="401986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A02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CA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Acc_Strat_Line_5_RGB_Wht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6325582"/>
            <a:ext cx="4103394" cy="19976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3" y="417702"/>
            <a:ext cx="2431789" cy="317817"/>
          </a:xfrm>
          <a:prstGeom prst="rect">
            <a:avLst/>
          </a:prstGeom>
        </p:spPr>
      </p:pic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5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584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517" y="453884"/>
            <a:ext cx="2197875" cy="24170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4" y="417704"/>
            <a:ext cx="2431789" cy="317817"/>
          </a:xfrm>
          <a:prstGeom prst="rect">
            <a:avLst/>
          </a:prstGeom>
        </p:spPr>
      </p:pic>
      <p:grpSp>
        <p:nvGrpSpPr>
          <p:cNvPr id="76" name="Group 75"/>
          <p:cNvGrpSpPr/>
          <p:nvPr userDrawn="1"/>
        </p:nvGrpSpPr>
        <p:grpSpPr>
          <a:xfrm>
            <a:off x="8709175" y="3517927"/>
            <a:ext cx="3074395" cy="2061722"/>
            <a:chOff x="8696970" y="3517927"/>
            <a:chExt cx="3074395" cy="2061722"/>
          </a:xfrm>
        </p:grpSpPr>
        <p:sp>
          <p:nvSpPr>
            <p:cNvPr id="77" name="Freeform 76"/>
            <p:cNvSpPr/>
            <p:nvPr/>
          </p:nvSpPr>
          <p:spPr>
            <a:xfrm>
              <a:off x="9159559" y="3517927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A02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CA">
                <a:solidFill>
                  <a:prstClr val="white"/>
                </a:solidFill>
              </a:endParaRPr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 userDrawn="1"/>
          </p:nvPicPr>
          <p:blipFill>
            <a:blip r:embed="rId11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6970" y="4358855"/>
              <a:ext cx="3074395" cy="251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774877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White Signatur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8709875" y="2396573"/>
            <a:ext cx="3074395" cy="2060440"/>
            <a:chOff x="5701703" y="682760"/>
            <a:chExt cx="3074395" cy="2060440"/>
          </a:xfrm>
        </p:grpSpPr>
        <p:sp>
          <p:nvSpPr>
            <p:cNvPr id="20" name="Freeform 19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64399" y="4490953"/>
            <a:ext cx="552206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64399" y="473546"/>
            <a:ext cx="11724426" cy="742143"/>
            <a:chOff x="464399" y="418067"/>
            <a:chExt cx="11724426" cy="742143"/>
          </a:xfrm>
        </p:grpSpPr>
        <p:grpSp>
          <p:nvGrpSpPr>
            <p:cNvPr id="22" name="Group 21"/>
            <p:cNvGrpSpPr/>
            <p:nvPr userDrawn="1"/>
          </p:nvGrpSpPr>
          <p:grpSpPr>
            <a:xfrm>
              <a:off x="464399" y="418067"/>
              <a:ext cx="2183719" cy="635721"/>
              <a:chOff x="448031" y="5788818"/>
              <a:chExt cx="2183719" cy="635721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031" y="6039743"/>
                <a:ext cx="2183719" cy="384796"/>
              </a:xfrm>
              <a:prstGeom prst="rect">
                <a:avLst/>
              </a:prstGeom>
            </p:spPr>
          </p:pic>
          <p:sp>
            <p:nvSpPr>
              <p:cNvPr id="24" name="Freeform 23"/>
              <p:cNvSpPr/>
              <p:nvPr/>
            </p:nvSpPr>
            <p:spPr>
              <a:xfrm>
                <a:off x="1730496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cxnSp>
          <p:nvCxnSpPr>
            <p:cNvPr id="18" name="Straight Connector 17"/>
            <p:cNvCxnSpPr/>
            <p:nvPr userDrawn="1"/>
          </p:nvCxnSpPr>
          <p:spPr>
            <a:xfrm flipV="1">
              <a:off x="465138" y="1160209"/>
              <a:ext cx="11723687" cy="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Acc_Strat_Line_5_RGB_Wht.png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1126" y="874924"/>
              <a:ext cx="4695757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834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lack Signatur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64399" y="4490953"/>
            <a:ext cx="552206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709875" y="2397813"/>
            <a:ext cx="3074395" cy="2059200"/>
            <a:chOff x="8696970" y="3517927"/>
            <a:chExt cx="3074395" cy="2061722"/>
          </a:xfrm>
        </p:grpSpPr>
        <p:sp>
          <p:nvSpPr>
            <p:cNvPr id="13" name="Freeform 12"/>
            <p:cNvSpPr/>
            <p:nvPr/>
          </p:nvSpPr>
          <p:spPr>
            <a:xfrm>
              <a:off x="9159559" y="3517927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6970" y="4358855"/>
              <a:ext cx="3074395" cy="251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/>
          <p:nvPr userDrawn="1"/>
        </p:nvGrpSpPr>
        <p:grpSpPr>
          <a:xfrm>
            <a:off x="464399" y="476678"/>
            <a:ext cx="11724426" cy="739011"/>
            <a:chOff x="464399" y="421199"/>
            <a:chExt cx="11724426" cy="739011"/>
          </a:xfrm>
        </p:grpSpPr>
        <p:grpSp>
          <p:nvGrpSpPr>
            <p:cNvPr id="15" name="Group 14"/>
            <p:cNvGrpSpPr/>
            <p:nvPr userDrawn="1"/>
          </p:nvGrpSpPr>
          <p:grpSpPr>
            <a:xfrm>
              <a:off x="464399" y="421199"/>
              <a:ext cx="2185200" cy="637200"/>
              <a:chOff x="465138" y="401986"/>
              <a:chExt cx="2182663" cy="633435"/>
            </a:xfrm>
          </p:grpSpPr>
          <p:pic>
            <p:nvPicPr>
              <p:cNvPr id="16" name="Picture 6"/>
              <p:cNvPicPr>
                <a:picLocks noChangeAspect="1" noChangeArrowheads="1"/>
              </p:cNvPicPr>
              <p:nvPr userDrawn="1"/>
            </p:nvPicPr>
            <p:blipFill>
              <a:blip r:embed="rId3">
                <a:lum bright="-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138" y="650103"/>
                <a:ext cx="2182663" cy="385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Freeform 16"/>
              <p:cNvSpPr/>
              <p:nvPr/>
            </p:nvSpPr>
            <p:spPr>
              <a:xfrm>
                <a:off x="1746987" y="401986"/>
                <a:ext cx="210120" cy="21513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cxnSp>
          <p:nvCxnSpPr>
            <p:cNvPr id="18" name="Straight Connector 17"/>
            <p:cNvCxnSpPr/>
            <p:nvPr userDrawn="1"/>
          </p:nvCxnSpPr>
          <p:spPr>
            <a:xfrm flipV="1">
              <a:off x="465138" y="1160209"/>
              <a:ext cx="1172368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912" y="874920"/>
              <a:ext cx="4633971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347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>
          <a:xfrm>
            <a:off x="465138" y="1236271"/>
            <a:ext cx="11256264" cy="538138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0" indent="0">
              <a:buNone/>
              <a:defRPr lang="de-DE" sz="1800" b="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356" indent="0">
              <a:buNone/>
              <a:defRPr sz="2666" b="1"/>
            </a:lvl2pPr>
            <a:lvl3pPr marL="1218712" indent="0">
              <a:buNone/>
              <a:defRPr sz="2399" b="1"/>
            </a:lvl3pPr>
            <a:lvl4pPr marL="1828068" indent="0">
              <a:buNone/>
              <a:defRPr sz="2132" b="1"/>
            </a:lvl4pPr>
            <a:lvl5pPr marL="2437425" indent="0">
              <a:buNone/>
              <a:defRPr sz="2132" b="1"/>
            </a:lvl5pPr>
            <a:lvl6pPr marL="3046781" indent="0">
              <a:buNone/>
              <a:defRPr sz="2132" b="1"/>
            </a:lvl6pPr>
            <a:lvl7pPr marL="3656137" indent="0">
              <a:buNone/>
              <a:defRPr sz="2132" b="1"/>
            </a:lvl7pPr>
            <a:lvl8pPr marL="4265493" indent="0">
              <a:buNone/>
              <a:defRPr sz="2132" b="1"/>
            </a:lvl8pPr>
            <a:lvl9pPr marL="4874849" indent="0">
              <a:buNone/>
              <a:defRPr sz="2132" b="1"/>
            </a:lvl9pPr>
          </a:lstStyle>
          <a:p>
            <a:pPr marL="234857" lvl="0" indent="-234857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/>
              <a:t>Click to edit Master text style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5138" y="2"/>
            <a:ext cx="11256264" cy="11022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5138" y="1820129"/>
            <a:ext cx="11256962" cy="467211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5138" y="1268760"/>
            <a:ext cx="11256264" cy="52558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1600" noProof="0" dirty="0" smtClean="0">
                <a:solidFill>
                  <a:schemeClr val="tx1"/>
                </a:solidFill>
              </a:defRPr>
            </a:lvl1pPr>
            <a:lvl2pPr>
              <a:defRPr lang="en-US" sz="1600" noProof="0" dirty="0" smtClean="0">
                <a:solidFill>
                  <a:schemeClr val="tx1"/>
                </a:solidFill>
              </a:defRPr>
            </a:lvl2pPr>
            <a:lvl3pPr>
              <a:defRPr lang="en-US" sz="1200" noProof="0" dirty="0" smtClean="0">
                <a:solidFill>
                  <a:schemeClr val="tx1"/>
                </a:solidFill>
              </a:defRPr>
            </a:lvl3pPr>
            <a:lvl4pPr>
              <a:defRPr lang="en-US" sz="1200" noProof="0" dirty="0" smtClean="0">
                <a:solidFill>
                  <a:schemeClr val="tx1"/>
                </a:solidFill>
              </a:defRPr>
            </a:lvl4pPr>
            <a:lvl5pPr>
              <a:defRPr lang="en-US" sz="1100" noProof="0" dirty="0">
                <a:solidFill>
                  <a:schemeClr val="tx1"/>
                </a:solidFill>
              </a:defRPr>
            </a:lvl5pPr>
          </a:lstStyle>
          <a:p>
            <a:pPr marL="228600" lvl="0" indent="-228600" eaLnBrk="1" hangingPunct="1">
              <a:spcBef>
                <a:spcPts val="600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</a:pPr>
            <a:r>
              <a:rPr lang="en-US" noProof="0" dirty="0"/>
              <a:t>Click to edit Master text style</a:t>
            </a:r>
          </a:p>
          <a:p>
            <a:pPr marL="457200" lvl="1" indent="-228600" eaLnBrk="1" hangingPunct="1">
              <a:spcBef>
                <a:spcPts val="600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</a:pPr>
            <a:r>
              <a:rPr lang="en-US" noProof="0" dirty="0"/>
              <a:t>Second level</a:t>
            </a:r>
          </a:p>
          <a:p>
            <a:pPr marL="685800" lvl="2" indent="-228600" eaLnBrk="1" hangingPunct="1">
              <a:spcBef>
                <a:spcPts val="600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tabLst/>
            </a:pPr>
            <a:r>
              <a:rPr lang="en-US" noProof="0" dirty="0"/>
              <a:t>Third level</a:t>
            </a:r>
          </a:p>
          <a:p>
            <a:pPr marL="914400" lvl="3" indent="-228600" eaLnBrk="1" hangingPunct="1">
              <a:spcBef>
                <a:spcPts val="600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</a:pPr>
            <a:r>
              <a:rPr lang="en-US" noProof="0" dirty="0"/>
              <a:t>Fourth level</a:t>
            </a:r>
          </a:p>
          <a:p>
            <a:pPr marL="1143000" lvl="4" indent="-228600" eaLnBrk="1" hangingPunct="1">
              <a:spcBef>
                <a:spcPts val="600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tabLst/>
            </a:pPr>
            <a:r>
              <a:rPr lang="en-US" noProof="0" dirty="0"/>
              <a:t>Fifth level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5138" y="2"/>
            <a:ext cx="11256264" cy="1102299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8" userDrawn="1">
          <p15:clr>
            <a:srgbClr val="FBAE40"/>
          </p15:clr>
        </p15:guide>
        <p15:guide id="3" orient="horz" pos="799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411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5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584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624174" y="1102301"/>
            <a:ext cx="5229539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399" b="1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/>
              <a:t>Click to edit Master title text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>
          <a:xfrm>
            <a:off x="6333525" y="1102301"/>
            <a:ext cx="5229542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399" b="1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/>
              <a:t>Click to edit Master title text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624175" y="1640438"/>
            <a:ext cx="5229538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361806" indent="-361806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2132" dirty="0" smtClean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1pPr>
            <a:lvl2pPr marL="598778" indent="-243320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1866" dirty="0" smtClean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2pPr>
            <a:lvl3pPr marL="833633" indent="-234857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1599" dirty="0" smtClean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3pPr>
            <a:lvl4pPr marL="1076953" indent="-243320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1466" dirty="0" smtClean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4pPr>
            <a:lvl5pPr marL="1309693" indent="-232740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1399" dirty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Master title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5" hasCustomPrompt="1"/>
          </p:nvPr>
        </p:nvSpPr>
        <p:spPr>
          <a:xfrm>
            <a:off x="6333524" y="1640438"/>
            <a:ext cx="5245808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361806" indent="-361806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2132" dirty="0" smtClean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1pPr>
            <a:lvl2pPr marL="598778" indent="-243320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1866" dirty="0" smtClean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2pPr>
            <a:lvl3pPr marL="833633" indent="-234857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1599" dirty="0" smtClean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3pPr>
            <a:lvl4pPr marL="1076953" indent="-243320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1466" dirty="0" smtClean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4pPr>
            <a:lvl5pPr marL="1309693" indent="-232740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1399" dirty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Master title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24175" y="1102301"/>
            <a:ext cx="5229538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361806" indent="-361806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2132" dirty="0" smtClean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1pPr>
            <a:lvl2pPr marL="598778" indent="-243320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1866" dirty="0" smtClean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2pPr>
            <a:lvl3pPr marL="833633" indent="-234857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1599" dirty="0" smtClean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3pPr>
            <a:lvl4pPr marL="1076953" indent="-243320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1466" dirty="0" smtClean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4pPr>
            <a:lvl5pPr marL="1309693" indent="-232740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1399" dirty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5"/>
          </p:nvPr>
        </p:nvSpPr>
        <p:spPr>
          <a:xfrm>
            <a:off x="6333524" y="1102301"/>
            <a:ext cx="5245808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361806" indent="-361806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2132" dirty="0" smtClean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1pPr>
            <a:lvl2pPr marL="598778" indent="-243320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1866" dirty="0" smtClean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2pPr>
            <a:lvl3pPr marL="833633" indent="-234857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1599" dirty="0" smtClean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3pPr>
            <a:lvl4pPr marL="1076953" indent="-243320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1466" dirty="0" smtClean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4pPr>
            <a:lvl5pPr marL="1309693" indent="-232740" algn="l" rtl="0" eaLnBrk="1" fontAlgn="base" hangingPunct="1">
              <a:spcBef>
                <a:spcPts val="1066"/>
              </a:spcBef>
              <a:spcAft>
                <a:spcPct val="0"/>
              </a:spcAft>
              <a:buClr>
                <a:srgbClr val="778888"/>
              </a:buClr>
              <a:buFont typeface="Arial" pitchFamily="34" charset="0"/>
              <a:defRPr lang="de-DE" sz="1399" dirty="0">
                <a:solidFill>
                  <a:srgbClr val="778888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1"/>
          <p:cNvSpPr>
            <a:spLocks noGrp="1"/>
          </p:cNvSpPr>
          <p:nvPr>
            <p:ph type="title"/>
          </p:nvPr>
        </p:nvSpPr>
        <p:spPr bwMode="auto">
          <a:xfrm>
            <a:off x="465138" y="2"/>
            <a:ext cx="11256264" cy="1102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noProof="0" dirty="0"/>
              <a:t>Click to edit master title styles</a:t>
            </a:r>
          </a:p>
        </p:txBody>
      </p:sp>
      <p:sp>
        <p:nvSpPr>
          <p:cNvPr id="11" name="AMC_Footer"/>
          <p:cNvSpPr txBox="1">
            <a:spLocks/>
          </p:cNvSpPr>
          <p:nvPr/>
        </p:nvSpPr>
        <p:spPr>
          <a:xfrm>
            <a:off x="465138" y="6565514"/>
            <a:ext cx="8252667" cy="1384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</a:t>
            </a:r>
            <a:r>
              <a:rPr lang="en-US" sz="9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Arial" pitchFamily="34" charset="0"/>
              </a:rPr>
              <a:t>2016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Accenture. All rights reserved.</a:t>
            </a:r>
          </a:p>
        </p:txBody>
      </p:sp>
      <p:sp>
        <p:nvSpPr>
          <p:cNvPr id="13" name="Inhaltsplatzhalter 13"/>
          <p:cNvSpPr txBox="1">
            <a:spLocks/>
          </p:cNvSpPr>
          <p:nvPr/>
        </p:nvSpPr>
        <p:spPr>
          <a:xfrm>
            <a:off x="11191184" y="6571864"/>
            <a:ext cx="528779" cy="1640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12187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5138" y="1159234"/>
            <a:ext cx="117221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138" y="1325880"/>
            <a:ext cx="11256263" cy="51890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38" r:id="rId2"/>
    <p:sldLayoutId id="2147483739" r:id="rId3"/>
    <p:sldLayoutId id="2147483709" r:id="rId4"/>
    <p:sldLayoutId id="2147483710" r:id="rId5"/>
    <p:sldLayoutId id="2147483695" r:id="rId6"/>
    <p:sldLayoutId id="2147483705" r:id="rId7"/>
    <p:sldLayoutId id="2147483704" r:id="rId8"/>
    <p:sldLayoutId id="2147483700" r:id="rId9"/>
    <p:sldLayoutId id="2147483703" r:id="rId10"/>
    <p:sldLayoutId id="2147483737" r:id="rId11"/>
    <p:sldLayoutId id="2147483718" r:id="rId12"/>
    <p:sldLayoutId id="2147483736" r:id="rId13"/>
    <p:sldLayoutId id="2147483740" r:id="rId14"/>
    <p:sldLayoutId id="2147483743" r:id="rId15"/>
    <p:sldLayoutId id="2147483741" r:id="rId16"/>
    <p:sldLayoutId id="2147483742" r:id="rId17"/>
    <p:sldLayoutId id="2147483717" r:id="rId18"/>
    <p:sldLayoutId id="2147483711" r:id="rId19"/>
    <p:sldLayoutId id="2147483715" r:id="rId20"/>
    <p:sldLayoutId id="2147483735" r:id="rId21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de-DE" sz="2200" b="1" kern="1200" baseline="0" dirty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64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64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64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64" b="1">
          <a:solidFill>
            <a:schemeClr val="tx1"/>
          </a:solidFill>
          <a:latin typeface="Arial" charset="0"/>
        </a:defRPr>
      </a:lvl5pPr>
      <a:lvl6pPr marL="609356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1218712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828068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2437425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232740" indent="-232740" algn="l" rtl="0" eaLnBrk="0" fontAlgn="base" hangingPunct="0">
        <a:spcBef>
          <a:spcPts val="200"/>
        </a:spcBef>
        <a:spcAft>
          <a:spcPts val="200"/>
        </a:spcAft>
        <a:buClr>
          <a:schemeClr val="tx1"/>
        </a:buClr>
        <a:buFont typeface="Arial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484523" indent="-251783" algn="l" rtl="0" eaLnBrk="0" fontAlgn="base" hangingPunct="0">
        <a:spcBef>
          <a:spcPts val="200"/>
        </a:spcBef>
        <a:spcAft>
          <a:spcPts val="200"/>
        </a:spcAft>
        <a:buClr>
          <a:schemeClr val="tx1"/>
        </a:buClr>
        <a:buFont typeface="Arial" charset="0"/>
        <a:buChar char="–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717264" indent="-232740" algn="l" rtl="0" eaLnBrk="0" fontAlgn="base" hangingPunct="0">
        <a:spcBef>
          <a:spcPts val="200"/>
        </a:spcBef>
        <a:spcAft>
          <a:spcPts val="200"/>
        </a:spcAft>
        <a:buClr>
          <a:schemeClr val="tx1"/>
        </a:buClr>
        <a:buFont typeface="Arial" charset="0"/>
        <a:buChar char="•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50004" indent="-232740" algn="l" rtl="0" eaLnBrk="0" fontAlgn="base" hangingPunct="0">
        <a:spcBef>
          <a:spcPts val="200"/>
        </a:spcBef>
        <a:spcAft>
          <a:spcPts val="200"/>
        </a:spcAft>
        <a:buClr>
          <a:schemeClr val="tx1"/>
        </a:buClr>
        <a:buFont typeface="Arial" charset="0"/>
        <a:buChar char="–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201786" indent="-251783" algn="l" rtl="0" eaLnBrk="0" fontAlgn="base" hangingPunct="0">
        <a:spcBef>
          <a:spcPts val="200"/>
        </a:spcBef>
        <a:spcAft>
          <a:spcPts val="200"/>
        </a:spcAft>
        <a:buClr>
          <a:schemeClr val="tx1"/>
        </a:buClr>
        <a:buFont typeface="Arial" charset="0"/>
        <a:buChar char="•"/>
        <a:defRPr lang="en-AU" sz="11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5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1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7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3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9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8" userDrawn="1">
          <p15:clr>
            <a:srgbClr val="F26B43"/>
          </p15:clr>
        </p15:guide>
        <p15:guide id="3" orient="horz" pos="799" userDrawn="1">
          <p15:clr>
            <a:srgbClr val="F26B43"/>
          </p15:clr>
        </p15:guide>
        <p15:guide id="4" orient="horz" pos="4110" userDrawn="1">
          <p15:clr>
            <a:srgbClr val="F26B43"/>
          </p15:clr>
        </p15:guide>
        <p15:guide id="5" orient="horz" pos="704" userDrawn="1">
          <p15:clr>
            <a:srgbClr val="F26B43"/>
          </p15:clr>
        </p15:guide>
        <p15:guide id="6" pos="288" userDrawn="1">
          <p15:clr>
            <a:srgbClr val="F26B43"/>
          </p15:clr>
        </p15:guide>
        <p15:guide id="7" pos="7392" userDrawn="1">
          <p15:clr>
            <a:srgbClr val="F26B43"/>
          </p15:clr>
        </p15:guide>
        <p15:guide id="8" orient="horz" pos="2304" userDrawn="1">
          <p15:clr>
            <a:srgbClr val="F26B43"/>
          </p15:clr>
        </p15:guide>
        <p15:guide id="9" pos="3695" userDrawn="1">
          <p15:clr>
            <a:srgbClr val="F26B43"/>
          </p15:clr>
        </p15:guide>
        <p15:guide id="10" pos="3982" userDrawn="1">
          <p15:clr>
            <a:srgbClr val="F26B43"/>
          </p15:clr>
        </p15:guide>
        <p15:guide id="11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84323" y="1463040"/>
            <a:ext cx="10629935" cy="822325"/>
          </a:xfrm>
        </p:spPr>
        <p:txBody>
          <a:bodyPr/>
          <a:lstStyle/>
          <a:p>
            <a:r>
              <a:rPr lang="en-US" sz="5400" dirty="0"/>
              <a:t>Accenture News Page</a:t>
            </a:r>
          </a:p>
          <a:p>
            <a:r>
              <a:rPr lang="en-US" dirty="0"/>
              <a:t>Leveredge Enterprise Architecture </a:t>
            </a:r>
          </a:p>
          <a:p>
            <a:r>
              <a:rPr lang="en-US" sz="1600" dirty="0"/>
              <a:t>Lite Version</a:t>
            </a:r>
            <a:endParaRPr lang="en-AU" sz="16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590194" y="3819569"/>
            <a:ext cx="2869788" cy="2686367"/>
            <a:chOff x="1952769" y="4941646"/>
            <a:chExt cx="1581000" cy="1405551"/>
          </a:xfrm>
        </p:grpSpPr>
        <p:grpSp>
          <p:nvGrpSpPr>
            <p:cNvPr id="89" name="Group 88"/>
            <p:cNvGrpSpPr/>
            <p:nvPr/>
          </p:nvGrpSpPr>
          <p:grpSpPr>
            <a:xfrm>
              <a:off x="1952769" y="4941646"/>
              <a:ext cx="1581000" cy="1102923"/>
              <a:chOff x="4844426" y="1771200"/>
              <a:chExt cx="5590738" cy="4528057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 flipH="1">
                <a:off x="4854572" y="3810000"/>
                <a:ext cx="918392" cy="67945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425426" y="3810000"/>
                <a:ext cx="3235233" cy="2143923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6417488" y="1774317"/>
                <a:ext cx="2269312" cy="1045084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96" name="Rectangle 95"/>
              <p:cNvSpPr/>
              <p:nvPr/>
            </p:nvSpPr>
            <p:spPr>
              <a:xfrm>
                <a:off x="5772964" y="2645985"/>
                <a:ext cx="652462" cy="1160899"/>
              </a:xfrm>
              <a:prstGeom prst="rect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854572" y="2291522"/>
                <a:ext cx="918392" cy="527879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848600" y="2171700"/>
                <a:ext cx="19050" cy="26003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372475" y="1914525"/>
                <a:ext cx="19050" cy="3204398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667750" y="1771200"/>
                <a:ext cx="26988" cy="354375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9643195" y="1771200"/>
                <a:ext cx="9525" cy="4182723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646456" y="2242912"/>
                <a:ext cx="0" cy="2388678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286094" y="2413290"/>
                <a:ext cx="0" cy="19682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108294" y="2507366"/>
                <a:ext cx="0" cy="1747134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841594" y="2634364"/>
                <a:ext cx="0" cy="1455036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6733644" y="2680135"/>
                <a:ext cx="0" cy="133306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5227107" y="2507366"/>
                <a:ext cx="0" cy="1707447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460469" y="2634364"/>
                <a:ext cx="0" cy="1408999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5565244" y="2710564"/>
                <a:ext cx="0" cy="1242311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5104869" y="2431164"/>
                <a:ext cx="0" cy="1874136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4844426" y="1785937"/>
                <a:ext cx="928538" cy="856932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2" name="Straight Connector 111"/>
              <p:cNvCxnSpPr/>
              <p:nvPr/>
            </p:nvCxnSpPr>
            <p:spPr>
              <a:xfrm flipH="1">
                <a:off x="6425426" y="1780892"/>
                <a:ext cx="1237529" cy="865093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733644" y="2680135"/>
                <a:ext cx="10795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7108294" y="2507366"/>
                <a:ext cx="17780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7646456" y="2246522"/>
                <a:ext cx="202144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733644" y="4015581"/>
                <a:ext cx="10795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>
              <a:xfrm flipV="1">
                <a:off x="7108294" y="4254500"/>
                <a:ext cx="177800" cy="793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644869" y="4631590"/>
                <a:ext cx="222781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8391525" y="5119716"/>
                <a:ext cx="303213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9658278" y="5949954"/>
                <a:ext cx="7689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5457294" y="3958430"/>
                <a:ext cx="10795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5104869" y="4214813"/>
                <a:ext cx="12223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23" name="Rectangle 122"/>
              <p:cNvSpPr/>
              <p:nvPr/>
            </p:nvSpPr>
            <p:spPr>
              <a:xfrm>
                <a:off x="4862511" y="1771200"/>
                <a:ext cx="5564715" cy="4528057"/>
              </a:xfrm>
              <a:prstGeom prst="rect">
                <a:avLst/>
              </a:prstGeom>
              <a:noFill/>
              <a:ln w="254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 flipV="1">
                <a:off x="8678239" y="2666866"/>
                <a:ext cx="964956" cy="159111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679655" y="3449485"/>
                <a:ext cx="973065" cy="67239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8685213" y="3605777"/>
                <a:ext cx="957982" cy="112867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8674785" y="2581569"/>
                <a:ext cx="973969" cy="170594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848600" y="3419903"/>
                <a:ext cx="542925" cy="27044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858125" y="3516724"/>
                <a:ext cx="523875" cy="5362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7858125" y="2781924"/>
                <a:ext cx="523875" cy="94527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7858125" y="2848344"/>
                <a:ext cx="514350" cy="7634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7288890" y="2922419"/>
                <a:ext cx="357566" cy="66151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7288890" y="2978336"/>
                <a:ext cx="355979" cy="48984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7286094" y="3405138"/>
                <a:ext cx="360362" cy="1476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7288890" y="3463360"/>
                <a:ext cx="374063" cy="34606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6841594" y="3027320"/>
                <a:ext cx="266700" cy="4234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6839385" y="3069129"/>
                <a:ext cx="268909" cy="30026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6829085" y="3383838"/>
                <a:ext cx="279209" cy="213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6846357" y="3429430"/>
                <a:ext cx="261937" cy="22422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7278155" y="3902828"/>
                <a:ext cx="368301" cy="13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7282125" y="3942466"/>
                <a:ext cx="368301" cy="142691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841594" y="3745614"/>
                <a:ext cx="266700" cy="104024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843090" y="3774610"/>
                <a:ext cx="265204" cy="114764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858891" y="4089030"/>
                <a:ext cx="532634" cy="179507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866830" y="4139873"/>
                <a:ext cx="515170" cy="19305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8682778" y="4384990"/>
                <a:ext cx="969942" cy="324253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8686687" y="4469692"/>
                <a:ext cx="969942" cy="356748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8686687" y="5126555"/>
                <a:ext cx="966033" cy="566711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7867650" y="4616598"/>
                <a:ext cx="523875" cy="332301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7286094" y="4292917"/>
                <a:ext cx="364332" cy="221049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841905" y="4048662"/>
                <a:ext cx="266389" cy="166151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415766" y="3346667"/>
                <a:ext cx="316383" cy="2156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6421568" y="3382320"/>
                <a:ext cx="310581" cy="37583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54" name="Rectangle 153"/>
              <p:cNvSpPr/>
              <p:nvPr/>
            </p:nvSpPr>
            <p:spPr>
              <a:xfrm>
                <a:off x="7650426" y="4031681"/>
                <a:ext cx="207699" cy="55429"/>
              </a:xfrm>
              <a:prstGeom prst="rect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649251" y="3421770"/>
                <a:ext cx="207699" cy="76196"/>
              </a:xfrm>
              <a:prstGeom prst="rect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7646456" y="4511456"/>
                <a:ext cx="217164" cy="120134"/>
              </a:xfrm>
              <a:prstGeom prst="rect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393128" y="4271353"/>
                <a:ext cx="293672" cy="61570"/>
              </a:xfrm>
              <a:prstGeom prst="rect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382639" y="3449890"/>
                <a:ext cx="297016" cy="123569"/>
              </a:xfrm>
              <a:prstGeom prst="rect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8378161" y="2781839"/>
                <a:ext cx="300078" cy="72951"/>
              </a:xfrm>
              <a:prstGeom prst="rect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644868" y="2924685"/>
                <a:ext cx="213257" cy="53652"/>
              </a:xfrm>
              <a:prstGeom prst="rect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7116217" y="3029124"/>
                <a:ext cx="172673" cy="45719"/>
              </a:xfrm>
              <a:prstGeom prst="rect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109452" y="3406782"/>
                <a:ext cx="172673" cy="45719"/>
              </a:xfrm>
              <a:prstGeom prst="rect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108310" y="3846622"/>
                <a:ext cx="172673" cy="45719"/>
              </a:xfrm>
              <a:prstGeom prst="rect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108310" y="4211162"/>
                <a:ext cx="172673" cy="45719"/>
              </a:xfrm>
              <a:prstGeom prst="rect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9654064" y="3520538"/>
                <a:ext cx="773162" cy="198106"/>
              </a:xfrm>
              <a:prstGeom prst="rect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9648754" y="4712568"/>
                <a:ext cx="778472" cy="113872"/>
              </a:xfrm>
              <a:prstGeom prst="rect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9654063" y="5697138"/>
                <a:ext cx="781101" cy="252815"/>
              </a:xfrm>
              <a:prstGeom prst="rect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9649277" y="2582113"/>
                <a:ext cx="773162" cy="84753"/>
              </a:xfrm>
              <a:prstGeom prst="rect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8393128" y="4949522"/>
                <a:ext cx="293672" cy="170194"/>
              </a:xfrm>
              <a:prstGeom prst="rect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135405" y="5656884"/>
              <a:ext cx="516974" cy="690313"/>
              <a:chOff x="8604250" y="3071813"/>
              <a:chExt cx="539750" cy="720726"/>
            </a:xfrm>
            <a:solidFill>
              <a:srgbClr val="00BBEE"/>
            </a:solidFill>
          </p:grpSpPr>
          <p:sp>
            <p:nvSpPr>
              <p:cNvPr id="91" name="Freeform 12"/>
              <p:cNvSpPr>
                <a:spLocks/>
              </p:cNvSpPr>
              <p:nvPr/>
            </p:nvSpPr>
            <p:spPr bwMode="auto">
              <a:xfrm>
                <a:off x="8604250" y="3162301"/>
                <a:ext cx="539750" cy="630238"/>
              </a:xfrm>
              <a:custGeom>
                <a:avLst/>
                <a:gdLst>
                  <a:gd name="T0" fmla="*/ 132 w 144"/>
                  <a:gd name="T1" fmla="*/ 72 h 168"/>
                  <a:gd name="T2" fmla="*/ 120 w 144"/>
                  <a:gd name="T3" fmla="*/ 84 h 168"/>
                  <a:gd name="T4" fmla="*/ 120 w 144"/>
                  <a:gd name="T5" fmla="*/ 76 h 168"/>
                  <a:gd name="T6" fmla="*/ 108 w 144"/>
                  <a:gd name="T7" fmla="*/ 64 h 168"/>
                  <a:gd name="T8" fmla="*/ 96 w 144"/>
                  <a:gd name="T9" fmla="*/ 76 h 168"/>
                  <a:gd name="T10" fmla="*/ 96 w 144"/>
                  <a:gd name="T11" fmla="*/ 68 h 168"/>
                  <a:gd name="T12" fmla="*/ 84 w 144"/>
                  <a:gd name="T13" fmla="*/ 56 h 168"/>
                  <a:gd name="T14" fmla="*/ 72 w 144"/>
                  <a:gd name="T15" fmla="*/ 68 h 168"/>
                  <a:gd name="T16" fmla="*/ 72 w 144"/>
                  <a:gd name="T17" fmla="*/ 12 h 168"/>
                  <a:gd name="T18" fmla="*/ 60 w 144"/>
                  <a:gd name="T19" fmla="*/ 0 h 168"/>
                  <a:gd name="T20" fmla="*/ 48 w 144"/>
                  <a:gd name="T21" fmla="*/ 12 h 168"/>
                  <a:gd name="T22" fmla="*/ 48 w 144"/>
                  <a:gd name="T23" fmla="*/ 104 h 168"/>
                  <a:gd name="T24" fmla="*/ 34 w 144"/>
                  <a:gd name="T25" fmla="*/ 86 h 168"/>
                  <a:gd name="T26" fmla="*/ 11 w 144"/>
                  <a:gd name="T27" fmla="*/ 67 h 168"/>
                  <a:gd name="T28" fmla="*/ 0 w 144"/>
                  <a:gd name="T29" fmla="*/ 76 h 168"/>
                  <a:gd name="T30" fmla="*/ 11 w 144"/>
                  <a:gd name="T31" fmla="*/ 95 h 168"/>
                  <a:gd name="T32" fmla="*/ 24 w 144"/>
                  <a:gd name="T33" fmla="*/ 128 h 168"/>
                  <a:gd name="T34" fmla="*/ 48 w 144"/>
                  <a:gd name="T35" fmla="*/ 168 h 168"/>
                  <a:gd name="T36" fmla="*/ 128 w 144"/>
                  <a:gd name="T37" fmla="*/ 168 h 168"/>
                  <a:gd name="T38" fmla="*/ 144 w 144"/>
                  <a:gd name="T39" fmla="*/ 128 h 168"/>
                  <a:gd name="T40" fmla="*/ 144 w 144"/>
                  <a:gd name="T41" fmla="*/ 84 h 168"/>
                  <a:gd name="T42" fmla="*/ 132 w 144"/>
                  <a:gd name="T43" fmla="*/ 7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4" h="168">
                    <a:moveTo>
                      <a:pt x="132" y="72"/>
                    </a:moveTo>
                    <a:cubicBezTo>
                      <a:pt x="125" y="72"/>
                      <a:pt x="120" y="77"/>
                      <a:pt x="120" y="84"/>
                    </a:cubicBezTo>
                    <a:cubicBezTo>
                      <a:pt x="120" y="76"/>
                      <a:pt x="120" y="76"/>
                      <a:pt x="120" y="76"/>
                    </a:cubicBezTo>
                    <a:cubicBezTo>
                      <a:pt x="120" y="69"/>
                      <a:pt x="115" y="64"/>
                      <a:pt x="108" y="64"/>
                    </a:cubicBezTo>
                    <a:cubicBezTo>
                      <a:pt x="101" y="64"/>
                      <a:pt x="96" y="69"/>
                      <a:pt x="96" y="76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61"/>
                      <a:pt x="91" y="56"/>
                      <a:pt x="84" y="56"/>
                    </a:cubicBezTo>
                    <a:cubicBezTo>
                      <a:pt x="77" y="56"/>
                      <a:pt x="72" y="61"/>
                      <a:pt x="72" y="68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5"/>
                      <a:pt x="67" y="0"/>
                      <a:pt x="60" y="0"/>
                    </a:cubicBezTo>
                    <a:cubicBezTo>
                      <a:pt x="53" y="0"/>
                      <a:pt x="48" y="5"/>
                      <a:pt x="48" y="12"/>
                    </a:cubicBezTo>
                    <a:cubicBezTo>
                      <a:pt x="48" y="104"/>
                      <a:pt x="48" y="104"/>
                      <a:pt x="48" y="104"/>
                    </a:cubicBezTo>
                    <a:cubicBezTo>
                      <a:pt x="48" y="104"/>
                      <a:pt x="38" y="91"/>
                      <a:pt x="34" y="86"/>
                    </a:cubicBezTo>
                    <a:cubicBezTo>
                      <a:pt x="26" y="76"/>
                      <a:pt x="19" y="67"/>
                      <a:pt x="11" y="67"/>
                    </a:cubicBezTo>
                    <a:cubicBezTo>
                      <a:pt x="4" y="67"/>
                      <a:pt x="0" y="71"/>
                      <a:pt x="0" y="76"/>
                    </a:cubicBezTo>
                    <a:cubicBezTo>
                      <a:pt x="0" y="81"/>
                      <a:pt x="8" y="89"/>
                      <a:pt x="11" y="95"/>
                    </a:cubicBezTo>
                    <a:cubicBezTo>
                      <a:pt x="17" y="105"/>
                      <a:pt x="24" y="128"/>
                      <a:pt x="24" y="128"/>
                    </a:cubicBezTo>
                    <a:cubicBezTo>
                      <a:pt x="48" y="168"/>
                      <a:pt x="48" y="168"/>
                      <a:pt x="48" y="168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44" y="128"/>
                      <a:pt x="144" y="128"/>
                      <a:pt x="144" y="128"/>
                    </a:cubicBezTo>
                    <a:cubicBezTo>
                      <a:pt x="144" y="84"/>
                      <a:pt x="144" y="84"/>
                      <a:pt x="144" y="84"/>
                    </a:cubicBezTo>
                    <a:cubicBezTo>
                      <a:pt x="144" y="77"/>
                      <a:pt x="139" y="72"/>
                      <a:pt x="132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13"/>
              <p:cNvSpPr>
                <a:spLocks/>
              </p:cNvSpPr>
              <p:nvPr/>
            </p:nvSpPr>
            <p:spPr bwMode="auto">
              <a:xfrm>
                <a:off x="8694738" y="3071813"/>
                <a:ext cx="269875" cy="247650"/>
              </a:xfrm>
              <a:custGeom>
                <a:avLst/>
                <a:gdLst>
                  <a:gd name="T0" fmla="*/ 16 w 72"/>
                  <a:gd name="T1" fmla="*/ 66 h 66"/>
                  <a:gd name="T2" fmla="*/ 16 w 72"/>
                  <a:gd name="T3" fmla="*/ 51 h 66"/>
                  <a:gd name="T4" fmla="*/ 11 w 72"/>
                  <a:gd name="T5" fmla="*/ 36 h 66"/>
                  <a:gd name="T6" fmla="*/ 36 w 72"/>
                  <a:gd name="T7" fmla="*/ 11 h 66"/>
                  <a:gd name="T8" fmla="*/ 61 w 72"/>
                  <a:gd name="T9" fmla="*/ 36 h 66"/>
                  <a:gd name="T10" fmla="*/ 56 w 72"/>
                  <a:gd name="T11" fmla="*/ 51 h 66"/>
                  <a:gd name="T12" fmla="*/ 56 w 72"/>
                  <a:gd name="T13" fmla="*/ 66 h 66"/>
                  <a:gd name="T14" fmla="*/ 72 w 72"/>
                  <a:gd name="T15" fmla="*/ 36 h 66"/>
                  <a:gd name="T16" fmla="*/ 36 w 72"/>
                  <a:gd name="T17" fmla="*/ 0 h 66"/>
                  <a:gd name="T18" fmla="*/ 0 w 72"/>
                  <a:gd name="T19" fmla="*/ 36 h 66"/>
                  <a:gd name="T20" fmla="*/ 16 w 72"/>
                  <a:gd name="T21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66">
                    <a:moveTo>
                      <a:pt x="16" y="66"/>
                    </a:moveTo>
                    <a:cubicBezTo>
                      <a:pt x="16" y="51"/>
                      <a:pt x="16" y="51"/>
                      <a:pt x="16" y="51"/>
                    </a:cubicBezTo>
                    <a:cubicBezTo>
                      <a:pt x="13" y="47"/>
                      <a:pt x="11" y="42"/>
                      <a:pt x="11" y="36"/>
                    </a:cubicBezTo>
                    <a:cubicBezTo>
                      <a:pt x="11" y="22"/>
                      <a:pt x="22" y="11"/>
                      <a:pt x="36" y="11"/>
                    </a:cubicBezTo>
                    <a:cubicBezTo>
                      <a:pt x="50" y="11"/>
                      <a:pt x="61" y="22"/>
                      <a:pt x="61" y="36"/>
                    </a:cubicBezTo>
                    <a:cubicBezTo>
                      <a:pt x="61" y="42"/>
                      <a:pt x="59" y="47"/>
                      <a:pt x="56" y="51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66" y="59"/>
                      <a:pt x="72" y="48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48"/>
                      <a:pt x="6" y="59"/>
                      <a:pt x="16" y="66"/>
                    </a:cubicBezTo>
                    <a:close/>
                  </a:path>
                </a:pathLst>
              </a:custGeom>
              <a:grpFill/>
              <a:ln>
                <a:solidFill>
                  <a:srgbClr val="FFFFFF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820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6434540" y="1977649"/>
            <a:ext cx="683082" cy="2286743"/>
            <a:chOff x="3673364" y="1186249"/>
            <a:chExt cx="887777" cy="3487350"/>
          </a:xfrm>
        </p:grpSpPr>
        <p:sp>
          <p:nvSpPr>
            <p:cNvPr id="87" name="Rectangle 86"/>
            <p:cNvSpPr/>
            <p:nvPr/>
          </p:nvSpPr>
          <p:spPr>
            <a:xfrm>
              <a:off x="3673364" y="1186249"/>
              <a:ext cx="887777" cy="348735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44949" y="4094982"/>
              <a:ext cx="783424" cy="563022"/>
            </a:xfrm>
            <a:prstGeom prst="rect">
              <a:avLst/>
            </a:prstGeom>
            <a:solidFill>
              <a:schemeClr val="bg1">
                <a:lumMod val="85000"/>
                <a:alpha val="0"/>
              </a:schemeClr>
            </a:solidFill>
            <a:ln w="3175"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pPr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</a:rPr>
                <a:t>Integration </a:t>
              </a:r>
            </a:p>
            <a:p>
              <a:pPr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</a:rPr>
                <a:t>on premise &amp; Cloud   </a:t>
              </a:r>
            </a:p>
          </p:txBody>
        </p:sp>
      </p:grpSp>
      <p:sp>
        <p:nvSpPr>
          <p:cNvPr id="70" name="Title 6"/>
          <p:cNvSpPr>
            <a:spLocks noGrp="1"/>
          </p:cNvSpPr>
          <p:nvPr>
            <p:ph type="title"/>
          </p:nvPr>
        </p:nvSpPr>
        <p:spPr>
          <a:xfrm>
            <a:off x="75977" y="33984"/>
            <a:ext cx="11044513" cy="5486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399" dirty="0"/>
              <a:t>NEWSPAGE architecture – Colombia sprint 1</a:t>
            </a:r>
            <a:endParaRPr lang="en-US" sz="2399" dirty="0">
              <a:solidFill>
                <a:srgbClr val="FF0000"/>
              </a:solidFill>
            </a:endParaRPr>
          </a:p>
        </p:txBody>
      </p:sp>
      <p:cxnSp>
        <p:nvCxnSpPr>
          <p:cNvPr id="202" name="Straight Arrow Connector 201"/>
          <p:cNvCxnSpPr/>
          <p:nvPr/>
        </p:nvCxnSpPr>
        <p:spPr>
          <a:xfrm flipH="1">
            <a:off x="3834752" y="2944148"/>
            <a:ext cx="62317" cy="27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69" y="2178517"/>
            <a:ext cx="2454484" cy="191194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>
            <a:solidFill>
              <a:sysClr val="window" lastClr="FFFFFF">
                <a:lumMod val="85000"/>
              </a:sysClr>
            </a:solidFill>
            <a:miter lim="800000"/>
            <a:headEnd/>
            <a:tailEnd/>
          </a:ln>
          <a:effectLst/>
        </p:spPr>
      </p:pic>
      <p:sp>
        <p:nvSpPr>
          <p:cNvPr id="79" name="TextBox 78"/>
          <p:cNvSpPr txBox="1"/>
          <p:nvPr/>
        </p:nvSpPr>
        <p:spPr>
          <a:xfrm>
            <a:off x="3595152" y="3814305"/>
            <a:ext cx="1592887" cy="369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AWS EC2 Region - Ireland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162090" y="2106498"/>
            <a:ext cx="2850491" cy="1593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657023" y="2063423"/>
            <a:ext cx="242596" cy="1742841"/>
          </a:xfrm>
          <a:prstGeom prst="round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</a:ln>
          <a:effectLst/>
        </p:spPr>
        <p:txBody>
          <a:bodyPr vert="vert270" rtlCol="0" anchor="ctr"/>
          <a:lstStyle/>
          <a:p>
            <a:pPr algn="ctr"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Calibri"/>
              </a:rPr>
              <a:t>Mule Soft\SAP PI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466615" y="2319667"/>
            <a:ext cx="1066291" cy="343759"/>
          </a:xfrm>
          <a:prstGeom prst="round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9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Cordillera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kern="0" dirty="0">
                <a:solidFill>
                  <a:schemeClr val="bg1"/>
                </a:solidFill>
                <a:latin typeface="Calibri"/>
              </a:rPr>
              <a:t> ECC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469707" y="2994897"/>
            <a:ext cx="1063199" cy="331558"/>
          </a:xfrm>
          <a:prstGeom prst="round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900" b="1" kern="0" dirty="0">
                <a:solidFill>
                  <a:sysClr val="window" lastClr="FFFFFF"/>
                </a:solidFill>
                <a:latin typeface="Calibri"/>
              </a:rPr>
              <a:t>Cordillera BW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113611" y="3476370"/>
            <a:ext cx="1563854" cy="230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 b="1" kern="0" dirty="0">
                <a:solidFill>
                  <a:sysClr val="windowText" lastClr="000000"/>
                </a:solidFill>
              </a:rPr>
              <a:t>UK Unilever Data Center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914523" y="2496250"/>
            <a:ext cx="543189" cy="0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7989688" y="2663425"/>
            <a:ext cx="1579" cy="319272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914523" y="3160676"/>
            <a:ext cx="555186" cy="1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8725943" y="3088904"/>
            <a:ext cx="1162234" cy="331558"/>
          </a:xfrm>
          <a:prstGeom prst="round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900" b="1" kern="0" dirty="0">
                <a:solidFill>
                  <a:sysClr val="window" lastClr="FFFFFF"/>
                </a:solidFill>
                <a:latin typeface="Calibri"/>
              </a:rPr>
              <a:t>IQ Analytics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635141" y="2257011"/>
            <a:ext cx="256345" cy="1527052"/>
          </a:xfrm>
          <a:prstGeom prst="roundRect">
            <a:avLst/>
          </a:prstGeom>
          <a:solidFill>
            <a:srgbClr val="660066"/>
          </a:solidFill>
          <a:ln w="25400" cap="flat" cmpd="sng" algn="ctr">
            <a:solidFill>
              <a:srgbClr val="660066"/>
            </a:solidFill>
            <a:prstDash val="solid"/>
          </a:ln>
          <a:effectLst/>
        </p:spPr>
        <p:txBody>
          <a:bodyPr vert="vert270" rtlCol="0" anchor="ctr"/>
          <a:lstStyle/>
          <a:p>
            <a:pPr algn="ctr"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Calibri"/>
              </a:rPr>
              <a:t>Data Bridge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295495" y="2591128"/>
            <a:ext cx="1027702" cy="829334"/>
          </a:xfrm>
          <a:prstGeom prst="round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NewsPage Central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3829786" y="2331961"/>
            <a:ext cx="231303" cy="1359632"/>
          </a:xfrm>
          <a:prstGeom prst="roundRect">
            <a:avLst/>
          </a:prstGeom>
          <a:solidFill>
            <a:srgbClr val="191919"/>
          </a:solidFill>
          <a:ln w="25400" cap="flat" cmpd="sng" algn="ctr">
            <a:solidFill>
              <a:srgbClr val="191919"/>
            </a:solidFill>
            <a:prstDash val="solid"/>
          </a:ln>
          <a:effectLst/>
        </p:spPr>
        <p:txBody>
          <a:bodyPr vert="vert270" rtlCol="0" anchor="ctr"/>
          <a:lstStyle/>
          <a:p>
            <a:pPr algn="ctr"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Calibri"/>
              </a:rPr>
              <a:t>SFA Back Office</a:t>
            </a:r>
          </a:p>
        </p:txBody>
      </p:sp>
      <p:cxnSp>
        <p:nvCxnSpPr>
          <p:cNvPr id="13" name="Straight Arrow Connector 12"/>
          <p:cNvCxnSpPr>
            <a:stCxn id="2" idx="3"/>
            <a:endCxn id="67" idx="1"/>
          </p:cNvCxnSpPr>
          <p:nvPr/>
        </p:nvCxnSpPr>
        <p:spPr>
          <a:xfrm>
            <a:off x="5323198" y="3005796"/>
            <a:ext cx="311943" cy="14741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61090" y="2982697"/>
            <a:ext cx="234405" cy="0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91485" y="2994897"/>
            <a:ext cx="785770" cy="18270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194" y="1834844"/>
            <a:ext cx="436542" cy="499157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2" idx="0"/>
          </p:cNvCxnSpPr>
          <p:nvPr/>
        </p:nvCxnSpPr>
        <p:spPr>
          <a:xfrm>
            <a:off x="4805466" y="2331961"/>
            <a:ext cx="3881" cy="259168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03" y="691074"/>
            <a:ext cx="1012613" cy="7887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>
            <a:solidFill>
              <a:sysClr val="window" lastClr="FFFFFF">
                <a:lumMod val="85000"/>
              </a:sysClr>
            </a:solidFill>
            <a:miter lim="800000"/>
            <a:headEnd/>
            <a:tailEnd/>
          </a:ln>
          <a:effectLst/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79" y="930461"/>
            <a:ext cx="484450" cy="49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>
            <a:stCxn id="23" idx="0"/>
            <a:endCxn id="99" idx="2"/>
          </p:cNvCxnSpPr>
          <p:nvPr/>
        </p:nvCxnSpPr>
        <p:spPr>
          <a:xfrm flipH="1" flipV="1">
            <a:off x="4804804" y="1422469"/>
            <a:ext cx="662" cy="412375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287215" y="692086"/>
            <a:ext cx="1033400" cy="215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pPr>
              <a:defRPr/>
            </a:pPr>
            <a:r>
              <a:rPr lang="en-US" sz="800" kern="0" dirty="0">
                <a:solidFill>
                  <a:sysClr val="windowText" lastClr="000000"/>
                </a:solidFill>
              </a:rPr>
              <a:t>Distributor Office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60672" y="2820451"/>
            <a:ext cx="410358" cy="468340"/>
            <a:chOff x="3886284" y="2658201"/>
            <a:chExt cx="417633" cy="48445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32533" y="2658201"/>
              <a:ext cx="271648" cy="304776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86284" y="2974638"/>
              <a:ext cx="417633" cy="168013"/>
            </a:xfrm>
            <a:prstGeom prst="rect">
              <a:avLst/>
            </a:prstGeom>
          </p:spPr>
        </p:pic>
      </p:grpSp>
      <p:cxnSp>
        <p:nvCxnSpPr>
          <p:cNvPr id="53" name="Straight Arrow Connector 52"/>
          <p:cNvCxnSpPr>
            <a:stCxn id="45" idx="3"/>
          </p:cNvCxnSpPr>
          <p:nvPr/>
        </p:nvCxnSpPr>
        <p:spPr>
          <a:xfrm flipV="1">
            <a:off x="3273030" y="2955404"/>
            <a:ext cx="542042" cy="12367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734081" y="2777890"/>
            <a:ext cx="715894" cy="447040"/>
            <a:chOff x="2637945" y="2701857"/>
            <a:chExt cx="728587" cy="462418"/>
          </a:xfrm>
        </p:grpSpPr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37945" y="2717824"/>
              <a:ext cx="268624" cy="43048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83386" y="2701857"/>
              <a:ext cx="383146" cy="462418"/>
            </a:xfrm>
            <a:prstGeom prst="rect">
              <a:avLst/>
            </a:prstGeom>
          </p:spPr>
        </p:pic>
      </p:grpSp>
      <p:cxnSp>
        <p:nvCxnSpPr>
          <p:cNvPr id="61" name="Straight Arrow Connector 60"/>
          <p:cNvCxnSpPr>
            <a:stCxn id="56" idx="3"/>
          </p:cNvCxnSpPr>
          <p:nvPr/>
        </p:nvCxnSpPr>
        <p:spPr>
          <a:xfrm>
            <a:off x="2449976" y="3001409"/>
            <a:ext cx="510697" cy="10366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8" idx="3"/>
          </p:cNvCxnSpPr>
          <p:nvPr/>
        </p:nvCxnSpPr>
        <p:spPr>
          <a:xfrm>
            <a:off x="5306815" y="1085466"/>
            <a:ext cx="268377" cy="3370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10194102" y="2508458"/>
            <a:ext cx="1632977" cy="32992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2"/>
                </a:solidFill>
              </a:rPr>
              <a:t>IQ Recommendations to NewsPage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597794" y="602465"/>
            <a:ext cx="2155667" cy="9511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2"/>
                </a:solidFill>
              </a:rPr>
              <a:t>Procurement Management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2"/>
                </a:solidFill>
              </a:rPr>
              <a:t>Inventory Management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2"/>
                </a:solidFill>
              </a:rPr>
              <a:t>Journey Plan setup &amp; compliance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2"/>
                </a:solidFill>
              </a:rPr>
              <a:t>Returns Management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2"/>
                </a:solidFill>
              </a:rPr>
              <a:t>Financial Management (AP,AR&amp; GL)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2"/>
                </a:solidFill>
              </a:rPr>
              <a:t>Digital Maps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2"/>
                </a:solidFill>
              </a:rPr>
              <a:t>Target settings for salesman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628" y="1614490"/>
            <a:ext cx="484450" cy="49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4377074" y="1547743"/>
            <a:ext cx="1016285" cy="36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 b="1" kern="0" dirty="0">
                <a:solidFill>
                  <a:sysClr val="windowText" lastClr="000000"/>
                </a:solidFill>
              </a:rPr>
              <a:t>Online User DTs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256867" y="2063423"/>
            <a:ext cx="1234477" cy="23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 b="1" kern="0" dirty="0">
                <a:solidFill>
                  <a:sysClr val="windowText" lastClr="000000"/>
                </a:solidFill>
              </a:rPr>
              <a:t>Country Users - UL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1279464" y="1451759"/>
            <a:ext cx="1802090" cy="81747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2"/>
                </a:solidFill>
              </a:rPr>
              <a:t>Assortment Management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2"/>
                </a:solidFill>
              </a:rPr>
              <a:t>Promotion setup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2"/>
                </a:solidFill>
              </a:rPr>
              <a:t>Target setting DTs, FCS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2"/>
                </a:solidFill>
              </a:rPr>
              <a:t>Survey setup (PS, competitor)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2"/>
                </a:solidFill>
              </a:rPr>
              <a:t>Operational &amp; Analytical reporting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1309470" y="3518033"/>
            <a:ext cx="1895884" cy="9209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2"/>
                </a:solidFill>
              </a:rPr>
              <a:t>Presales/Van sales based on IQ recommendations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2"/>
                </a:solidFill>
              </a:rPr>
              <a:t>Execute promotions at outlet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2"/>
                </a:solidFill>
              </a:rPr>
              <a:t>Execute PS &amp; competitor surveys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2"/>
                </a:solidFill>
              </a:rPr>
              <a:t>Collections management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2"/>
                </a:solidFill>
              </a:rPr>
              <a:t>Asset tracking</a:t>
            </a:r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3876010" y="1933883"/>
            <a:ext cx="712553" cy="577262"/>
          </a:xfrm>
          <a:prstGeom prst="bentConnector3">
            <a:avLst>
              <a:gd name="adj1" fmla="val -295"/>
            </a:avLst>
          </a:prstGeom>
          <a:ln w="63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6" idx="2"/>
            <a:endCxn id="95" idx="0"/>
          </p:cNvCxnSpPr>
          <p:nvPr/>
        </p:nvCxnSpPr>
        <p:spPr>
          <a:xfrm flipH="1">
            <a:off x="2257413" y="3224930"/>
            <a:ext cx="4327" cy="293102"/>
          </a:xfrm>
          <a:prstGeom prst="straightConnector1">
            <a:avLst/>
          </a:prstGeom>
          <a:ln w="63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1" idx="3"/>
            <a:endCxn id="82" idx="1"/>
          </p:cNvCxnSpPr>
          <p:nvPr/>
        </p:nvCxnSpPr>
        <p:spPr>
          <a:xfrm>
            <a:off x="3081554" y="1860494"/>
            <a:ext cx="433074" cy="0"/>
          </a:xfrm>
          <a:prstGeom prst="straightConnector1">
            <a:avLst/>
          </a:prstGeom>
          <a:ln w="63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9401322" y="4402869"/>
          <a:ext cx="2562734" cy="1013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2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l"/>
                        </a:tabLs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53" marR="685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l"/>
                        </a:tabLst>
                      </a:pPr>
                      <a:r>
                        <a:rPr lang="en-GB" sz="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COMPONENT: U2K2</a:t>
                      </a:r>
                      <a:r>
                        <a:rPr lang="en-GB" sz="6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systems, Mule soft, IQ Analytics </a:t>
                      </a:r>
                      <a:endParaRPr lang="en-GB" sz="6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53" marR="685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2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l"/>
                        </a:tabLst>
                      </a:pPr>
                      <a:r>
                        <a:rPr lang="en-US" sz="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VENDOR: Unilever, MuleSoft, IQ Analytics </a:t>
                      </a:r>
                    </a:p>
                  </a:txBody>
                  <a:tcPr marL="68553" marR="685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344">
                <a:tc>
                  <a:txBody>
                    <a:bodyPr/>
                    <a:lstStyle/>
                    <a:p>
                      <a:pPr marL="60325" marR="0" indent="-60325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Server for IQ Analytics to</a:t>
                      </a:r>
                      <a:r>
                        <a:rPr lang="en-GB" sz="6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predict selling opportunities and out of stock situations for each retail outlet.</a:t>
                      </a:r>
                      <a:endParaRPr lang="en-US" sz="6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60325" marR="0" indent="-60325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Soft / SAP PI Integration Layer for exchanging Info with U2K2 and other Unilever legacy systems</a:t>
                      </a:r>
                      <a:endParaRPr lang="en-US" sz="6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53" marR="685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>
            <a:off x="10012581" y="3142447"/>
            <a:ext cx="363043" cy="1247989"/>
          </a:xfrm>
          <a:prstGeom prst="bentConnector2">
            <a:avLst/>
          </a:prstGeom>
          <a:ln w="63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40225" y="4412920"/>
          <a:ext cx="1328546" cy="1502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l"/>
                        </a:tabLs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53" marR="685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7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l"/>
                        </a:tabLst>
                      </a:pPr>
                      <a:r>
                        <a:rPr lang="en-GB" sz="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COMPONENT: NewsPage Mobile Maneger &amp; App</a:t>
                      </a:r>
                      <a:endParaRPr lang="en-US" sz="6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53" marR="685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l"/>
                        </a:tabLst>
                      </a:pPr>
                      <a:r>
                        <a:rPr lang="en-US" sz="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VENDOR:</a:t>
                      </a:r>
                      <a:r>
                        <a:rPr lang="en-US" sz="6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Accenture</a:t>
                      </a:r>
                    </a:p>
                  </a:txBody>
                  <a:tcPr marL="68553" marR="685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919">
                <a:tc>
                  <a:txBody>
                    <a:bodyPr/>
                    <a:lstStyle/>
                    <a:p>
                      <a:pPr marL="60325" marR="0" indent="-60325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560070" algn="l"/>
                        </a:tabLst>
                        <a:defRPr/>
                      </a:pPr>
                      <a:r>
                        <a:rPr lang="en-GB" sz="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6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Currenly</a:t>
                      </a:r>
                      <a:r>
                        <a:rPr lang="en-GB" sz="6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all Android devices are supported in Columbia in Colombia.</a:t>
                      </a:r>
                    </a:p>
                    <a:p>
                      <a:pPr marL="60325" marR="0" indent="-60325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560070" algn="l"/>
                        </a:tabLst>
                        <a:defRPr/>
                      </a:pPr>
                      <a:r>
                        <a:rPr lang="en-GB" sz="6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app is a secured private application that will be installed on to the </a:t>
                      </a:r>
                      <a:r>
                        <a:rPr lang="en-GB" sz="600" baseline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Salesmans</a:t>
                      </a:r>
                      <a:r>
                        <a:rPr lang="en-GB" sz="6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device with the approval and help of the Distributor</a:t>
                      </a:r>
                      <a:endParaRPr lang="en-GB" sz="6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53" marR="685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Elbow Connector 9"/>
          <p:cNvCxnSpPr>
            <a:stCxn id="136" idx="1"/>
          </p:cNvCxnSpPr>
          <p:nvPr/>
        </p:nvCxnSpPr>
        <p:spPr>
          <a:xfrm rot="10800000" flipV="1">
            <a:off x="702460" y="3001410"/>
            <a:ext cx="1031622" cy="1389025"/>
          </a:xfrm>
          <a:prstGeom prst="bentConnector2">
            <a:avLst/>
          </a:prstGeom>
          <a:ln w="63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2810863" y="4537698"/>
          <a:ext cx="4459163" cy="1034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l"/>
                        </a:tabLs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53" marR="685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l"/>
                        </a:tabLst>
                      </a:pPr>
                      <a:r>
                        <a:rPr lang="en-GB" sz="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COMPONENT: NewsPage Central </a:t>
                      </a:r>
                    </a:p>
                  </a:txBody>
                  <a:tcPr marL="68553" marR="685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0070" algn="l"/>
                        </a:tabLst>
                      </a:pPr>
                      <a:r>
                        <a:rPr lang="en-US" sz="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VENDOR:</a:t>
                      </a:r>
                      <a:r>
                        <a:rPr lang="en-US" sz="6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Accenture</a:t>
                      </a:r>
                      <a:endParaRPr lang="en-US" sz="6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53" marR="685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690">
                <a:tc>
                  <a:txBody>
                    <a:bodyPr/>
                    <a:lstStyle/>
                    <a:p>
                      <a:pPr marL="60325" marR="0" indent="-60325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6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Please describe about Technology components &amp; Versions, Server details etc..</a:t>
                      </a:r>
                    </a:p>
                    <a:p>
                      <a:pPr marL="60325" marR="0" indent="-60325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6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 DMS – </a:t>
                      </a:r>
                      <a:r>
                        <a:rPr lang="en-GB" sz="600" baseline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DotNet</a:t>
                      </a:r>
                      <a:endParaRPr lang="en-GB" sz="600" baseline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0325" marR="0" indent="-60325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6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Distributor DMS – </a:t>
                      </a:r>
                      <a:r>
                        <a:rPr lang="en-GB" sz="600" baseline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DotNet</a:t>
                      </a:r>
                      <a:r>
                        <a:rPr lang="en-GB" sz="6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SSL Pages</a:t>
                      </a:r>
                    </a:p>
                    <a:p>
                      <a:pPr marL="60325" marR="0" lvl="0" indent="-60325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6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Mobility – </a:t>
                      </a:r>
                      <a:r>
                        <a:rPr lang="en-GB" sz="600" baseline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DotNet</a:t>
                      </a:r>
                      <a:r>
                        <a:rPr lang="en-GB" sz="6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SSL Pages</a:t>
                      </a:r>
                    </a:p>
                    <a:p>
                      <a:pPr marL="60325" marR="0" indent="-60325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6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Reporting – </a:t>
                      </a:r>
                      <a:r>
                        <a:rPr lang="en-GB" sz="600" baseline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DotNet</a:t>
                      </a:r>
                      <a:endParaRPr lang="en-GB" sz="600" baseline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0325" marR="0" indent="-60325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6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application – No browser restriction as of now</a:t>
                      </a:r>
                    </a:p>
                  </a:txBody>
                  <a:tcPr marL="68553" marR="6855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Elbow Connector 3"/>
          <p:cNvCxnSpPr/>
          <p:nvPr/>
        </p:nvCxnSpPr>
        <p:spPr>
          <a:xfrm rot="10800000">
            <a:off x="6899620" y="2178240"/>
            <a:ext cx="2467504" cy="910664"/>
          </a:xfrm>
          <a:prstGeom prst="bentConnector3">
            <a:avLst>
              <a:gd name="adj1" fmla="val -58"/>
            </a:avLst>
          </a:prstGeom>
          <a:ln w="63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7851881" y="5542548"/>
            <a:ext cx="3338797" cy="65397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2"/>
                </a:solidFill>
              </a:rPr>
              <a:t>Reporting solution – NewsPage standard reports, Custom reports on NewsPage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8389433" y="661120"/>
            <a:ext cx="1804669" cy="144213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accent4">
                    <a:lumMod val="75000"/>
                  </a:schemeClr>
                </a:solidFill>
              </a:rPr>
              <a:t>Manual Upload (SFTP)</a:t>
            </a:r>
          </a:p>
          <a:p>
            <a:endParaRPr lang="en-US" sz="8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800" b="1" dirty="0">
                <a:solidFill>
                  <a:schemeClr val="accent4">
                    <a:lumMod val="75000"/>
                  </a:schemeClr>
                </a:solidFill>
              </a:rPr>
              <a:t>IQ to </a:t>
            </a:r>
            <a:r>
              <a:rPr lang="en-US" sz="800" b="1" dirty="0" err="1">
                <a:solidFill>
                  <a:schemeClr val="accent4">
                    <a:lumMod val="75000"/>
                  </a:schemeClr>
                </a:solidFill>
              </a:rPr>
              <a:t>NewsPage</a:t>
            </a:r>
            <a:endParaRPr lang="en-US" sz="8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Sales Day level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Outlet Master Data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Product Master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Base pack Grouping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Distribution Master</a:t>
            </a:r>
          </a:p>
          <a:p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800" b="1" dirty="0" err="1">
                <a:solidFill>
                  <a:schemeClr val="accent4">
                    <a:lumMod val="75000"/>
                  </a:schemeClr>
                </a:solidFill>
              </a:rPr>
              <a:t>Newspage</a:t>
            </a:r>
            <a:r>
              <a:rPr lang="en-US" sz="800" b="1" dirty="0">
                <a:solidFill>
                  <a:schemeClr val="accent4">
                    <a:lumMod val="75000"/>
                  </a:schemeClr>
                </a:solidFill>
              </a:rPr>
              <a:t> to IQ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IQ Output file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307060" y="1959728"/>
            <a:ext cx="60065" cy="21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7447899" y="3790751"/>
            <a:ext cx="1859162" cy="16135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accent4">
                    <a:lumMod val="75000"/>
                  </a:schemeClr>
                </a:solidFill>
              </a:rPr>
              <a:t>Cordillera to </a:t>
            </a:r>
            <a:r>
              <a:rPr lang="en-US" sz="800" b="1" dirty="0" err="1">
                <a:solidFill>
                  <a:schemeClr val="accent4">
                    <a:lumMod val="75000"/>
                  </a:schemeClr>
                </a:solidFill>
              </a:rPr>
              <a:t>NewsPage</a:t>
            </a:r>
            <a:endParaRPr lang="en-US" sz="8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8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800" b="1" dirty="0">
                <a:solidFill>
                  <a:schemeClr val="accent4">
                    <a:lumMod val="75000"/>
                  </a:schemeClr>
                </a:solidFill>
              </a:rPr>
              <a:t>Integration (SFTP)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Product Master</a:t>
            </a:r>
          </a:p>
          <a:p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800" b="1">
                <a:solidFill>
                  <a:schemeClr val="accent4">
                    <a:lumMod val="75000"/>
                  </a:schemeClr>
                </a:solidFill>
              </a:rPr>
              <a:t>Manual Upload (SFTP)</a:t>
            </a:r>
            <a:endParaRPr lang="en-US" sz="8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Geo Tree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Customer Hierarchy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Product Hierarchy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Primary Invoice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Stock Receipt </a:t>
            </a:r>
          </a:p>
          <a:p>
            <a:pPr marL="171381" indent="-171381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Customer Master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 flipV="1">
            <a:off x="7115576" y="2487166"/>
            <a:ext cx="349961" cy="141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1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Architecture - Accenture NewsPage (</a:t>
            </a:r>
            <a:r>
              <a:rPr lang="en-IN" dirty="0"/>
              <a:t>Product Component)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 bwMode="gray">
          <a:xfrm>
            <a:off x="10086270" y="1383527"/>
            <a:ext cx="1436685" cy="34080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457200" fontAlgn="base">
              <a:spcBef>
                <a:spcPct val="0"/>
              </a:spcBef>
              <a:spcAft>
                <a:spcPts val="300"/>
              </a:spcAft>
            </a:pPr>
            <a:endParaRPr lang="en-US" sz="1600" kern="0" dirty="0">
              <a:solidFill>
                <a:sysClr val="windowText" lastClr="000000"/>
              </a:solidFill>
              <a:ea typeface="ＭＳ Ｐゴシック" charset="-128"/>
              <a:cs typeface="Arial" pitchFamily="34" charset="0"/>
            </a:endParaRPr>
          </a:p>
        </p:txBody>
      </p:sp>
      <p:sp>
        <p:nvSpPr>
          <p:cNvPr id="5" name="AutoShape 42"/>
          <p:cNvSpPr>
            <a:spLocks noChangeArrowheads="1"/>
          </p:cNvSpPr>
          <p:nvPr/>
        </p:nvSpPr>
        <p:spPr bwMode="auto">
          <a:xfrm>
            <a:off x="10138625" y="1260276"/>
            <a:ext cx="770906" cy="238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defTabSz="89693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charset="-128"/>
                <a:cs typeface="Arial" charset="0"/>
              </a:rPr>
              <a:t>Reports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503882" y="5009533"/>
            <a:ext cx="6864567" cy="151403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457200" fontAlgn="base">
              <a:spcBef>
                <a:spcPct val="0"/>
              </a:spcBef>
              <a:spcAft>
                <a:spcPts val="300"/>
              </a:spcAft>
            </a:pPr>
            <a:endParaRPr lang="en-US" sz="1600" kern="0" dirty="0">
              <a:solidFill>
                <a:sysClr val="windowText" lastClr="000000"/>
              </a:solidFill>
              <a:ea typeface="ＭＳ Ｐゴシック" charset="-128"/>
              <a:cs typeface="Arial" pitchFamily="34" charset="0"/>
            </a:endParaRPr>
          </a:p>
        </p:txBody>
      </p:sp>
      <p:sp>
        <p:nvSpPr>
          <p:cNvPr id="10" name="AutoShape 42"/>
          <p:cNvSpPr>
            <a:spLocks noChangeArrowheads="1"/>
          </p:cNvSpPr>
          <p:nvPr/>
        </p:nvSpPr>
        <p:spPr bwMode="auto">
          <a:xfrm>
            <a:off x="605639" y="4890352"/>
            <a:ext cx="2001047" cy="238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algn="ctr" defTabSz="89693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charset="-128"/>
                <a:cs typeface="Arial" charset="0"/>
              </a:rPr>
              <a:t>Distributor Operations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69589" y="5270893"/>
            <a:ext cx="1224000" cy="360000"/>
          </a:xfrm>
          <a:prstGeom prst="rect">
            <a:avLst/>
          </a:prstGeom>
          <a:solidFill>
            <a:srgbClr val="22443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Retailer Mgmt...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42199" y="5270893"/>
            <a:ext cx="1224000" cy="360000"/>
          </a:xfrm>
          <a:prstGeom prst="rect">
            <a:avLst/>
          </a:prstGeom>
          <a:solidFill>
            <a:srgbClr val="22443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Sales Force Mgmt.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18498" y="5274404"/>
            <a:ext cx="1224000" cy="360000"/>
          </a:xfrm>
          <a:prstGeom prst="rect">
            <a:avLst/>
          </a:prstGeom>
          <a:solidFill>
            <a:srgbClr val="22443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Inventory Mgmt.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500160" y="5274404"/>
            <a:ext cx="1224000" cy="360000"/>
          </a:xfrm>
          <a:prstGeom prst="rect">
            <a:avLst/>
          </a:prstGeom>
          <a:solidFill>
            <a:srgbClr val="22443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Accounts Receivables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00160" y="5683058"/>
            <a:ext cx="1224000" cy="379306"/>
          </a:xfrm>
          <a:prstGeom prst="rect">
            <a:avLst/>
          </a:prstGeom>
          <a:solidFill>
            <a:srgbClr val="22443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Claims Mgmt...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69589" y="5683058"/>
            <a:ext cx="1224000" cy="379306"/>
          </a:xfrm>
          <a:prstGeom prst="rect">
            <a:avLst/>
          </a:prstGeom>
          <a:solidFill>
            <a:srgbClr val="22443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Order To Cash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942199" y="5683058"/>
            <a:ext cx="1224000" cy="379306"/>
          </a:xfrm>
          <a:prstGeom prst="rect">
            <a:avLst/>
          </a:prstGeom>
          <a:solidFill>
            <a:srgbClr val="22443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Pick List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218498" y="5683058"/>
            <a:ext cx="1224000" cy="379306"/>
          </a:xfrm>
          <a:prstGeom prst="rect">
            <a:avLst/>
          </a:prstGeom>
          <a:solidFill>
            <a:srgbClr val="22443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Promotion Execution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503881" y="1383527"/>
            <a:ext cx="9478520" cy="152834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457200" fontAlgn="base">
              <a:spcBef>
                <a:spcPct val="0"/>
              </a:spcBef>
              <a:spcAft>
                <a:spcPts val="300"/>
              </a:spcAft>
            </a:pPr>
            <a:endParaRPr lang="en-US" sz="1600" kern="0" dirty="0">
              <a:solidFill>
                <a:sysClr val="windowText" lastClr="000000"/>
              </a:solidFill>
              <a:ea typeface="ＭＳ Ｐゴシック" charset="-128"/>
              <a:cs typeface="Arial" pitchFamily="34" charset="0"/>
            </a:endParaRPr>
          </a:p>
        </p:txBody>
      </p:sp>
      <p:sp>
        <p:nvSpPr>
          <p:cNvPr id="24" name="AutoShape 42"/>
          <p:cNvSpPr>
            <a:spLocks noChangeArrowheads="1"/>
          </p:cNvSpPr>
          <p:nvPr/>
        </p:nvSpPr>
        <p:spPr bwMode="auto">
          <a:xfrm>
            <a:off x="581299" y="1260276"/>
            <a:ext cx="2313419" cy="238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algn="ctr" defTabSz="89693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charset="-128"/>
                <a:cs typeface="Arial" charset="0"/>
              </a:rPr>
              <a:t>Principal HQ Management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69589" y="1583751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Distributor Management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942199" y="1592764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Product Mgmt...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218498" y="1592764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Product Hierarchy &amp; Mgmt..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500160" y="1592764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Customer Channels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313724" y="2395334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Steps of Call Configuration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69589" y="1996513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Price List Mgmt...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942199" y="1999650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Must Sell List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218498" y="1999650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Promotion Planning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69589" y="2409275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Vendor Manage Inventory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775038" y="1999650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Incentive Management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500160" y="1999650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Budget And Claims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1942199" y="2412470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Application Setting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5775038" y="2412470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SOX Complaint Audit Trail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218498" y="2412470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System User Mgmt...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500160" y="2412470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Stock Out Mgmt...</a:t>
            </a:r>
          </a:p>
        </p:txBody>
      </p:sp>
      <p:sp>
        <p:nvSpPr>
          <p:cNvPr id="40" name="Rectangle 39"/>
          <p:cNvSpPr/>
          <p:nvPr/>
        </p:nvSpPr>
        <p:spPr bwMode="gray">
          <a:xfrm>
            <a:off x="502492" y="3233289"/>
            <a:ext cx="5336170" cy="155846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457200" fontAlgn="base">
              <a:spcBef>
                <a:spcPct val="0"/>
              </a:spcBef>
              <a:spcAft>
                <a:spcPts val="300"/>
              </a:spcAft>
            </a:pPr>
            <a:endParaRPr lang="en-US" sz="1600" kern="0" dirty="0">
              <a:solidFill>
                <a:sysClr val="windowText" lastClr="000000"/>
              </a:solidFill>
              <a:ea typeface="ＭＳ Ｐゴシック" charset="-128"/>
              <a:cs typeface="Arial" pitchFamily="34" charset="0"/>
            </a:endParaRPr>
          </a:p>
        </p:txBody>
      </p:sp>
      <p:sp>
        <p:nvSpPr>
          <p:cNvPr id="41" name="AutoShape 42"/>
          <p:cNvSpPr>
            <a:spLocks noChangeArrowheads="1"/>
          </p:cNvSpPr>
          <p:nvPr/>
        </p:nvSpPr>
        <p:spPr bwMode="auto">
          <a:xfrm>
            <a:off x="590462" y="3110036"/>
            <a:ext cx="3328146" cy="238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algn="ctr" defTabSz="89693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charset="-128"/>
                <a:cs typeface="Arial" charset="0"/>
              </a:rPr>
              <a:t>Sales Management (Van and Presales)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9589" y="3470206"/>
            <a:ext cx="1224000" cy="360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Stock Mgmt..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218498" y="3470206"/>
            <a:ext cx="1224000" cy="360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Check-out of Products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942199" y="3889416"/>
            <a:ext cx="1224000" cy="360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Collect Return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3218498" y="3889416"/>
            <a:ext cx="1224000" cy="360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Offline Pricing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669589" y="3889416"/>
            <a:ext cx="1224000" cy="360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Payment Collection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942199" y="4300198"/>
            <a:ext cx="1224000" cy="360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Vision Store Score Card Execution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218498" y="4300198"/>
            <a:ext cx="1224000" cy="360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Route Settlement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500160" y="4300198"/>
            <a:ext cx="1224000" cy="360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Mobile Printing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4500160" y="3470206"/>
            <a:ext cx="1224000" cy="360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Must Sell List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942199" y="3470206"/>
            <a:ext cx="1224000" cy="360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Orders/Invoicing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4500160" y="3889416"/>
            <a:ext cx="1224000" cy="360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Promo Execution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69589" y="4300198"/>
            <a:ext cx="1224000" cy="360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Empty Management</a:t>
            </a:r>
          </a:p>
        </p:txBody>
      </p:sp>
      <p:sp>
        <p:nvSpPr>
          <p:cNvPr id="60" name="Rectangle 59"/>
          <p:cNvSpPr/>
          <p:nvPr/>
        </p:nvSpPr>
        <p:spPr bwMode="gray">
          <a:xfrm>
            <a:off x="5978497" y="3242600"/>
            <a:ext cx="4003904" cy="154895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457200" fontAlgn="base">
              <a:spcBef>
                <a:spcPct val="0"/>
              </a:spcBef>
              <a:spcAft>
                <a:spcPts val="300"/>
              </a:spcAft>
            </a:pPr>
            <a:endParaRPr lang="en-US" sz="1600" kern="0" dirty="0">
              <a:solidFill>
                <a:sysClr val="windowText" lastClr="000000"/>
              </a:solidFill>
              <a:ea typeface="ＭＳ Ｐゴシック" charset="-128"/>
              <a:cs typeface="Arial" pitchFamily="34" charset="0"/>
            </a:endParaRPr>
          </a:p>
        </p:txBody>
      </p:sp>
      <p:sp>
        <p:nvSpPr>
          <p:cNvPr id="61" name="AutoShape 42"/>
          <p:cNvSpPr>
            <a:spLocks noChangeArrowheads="1"/>
          </p:cNvSpPr>
          <p:nvPr/>
        </p:nvSpPr>
        <p:spPr bwMode="auto">
          <a:xfrm>
            <a:off x="6044482" y="3119347"/>
            <a:ext cx="1395726" cy="238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algn="ctr" defTabSz="89693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charset="-128"/>
                <a:cs typeface="Arial" charset="0"/>
              </a:rPr>
              <a:t>Route-planning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093033" y="3479517"/>
            <a:ext cx="1224000" cy="3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Customer Geo Location Tagging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374013" y="3479517"/>
            <a:ext cx="1224000" cy="3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Route Setup &amp; Assignment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093033" y="3889416"/>
            <a:ext cx="1224000" cy="3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Performance Tracking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8647608" y="3470206"/>
            <a:ext cx="1224000" cy="3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Geo Map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6093033" y="4300198"/>
            <a:ext cx="1224000" cy="3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Transaction Control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7374013" y="4300198"/>
            <a:ext cx="1224000" cy="3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Digital Playbook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7057462" y="1992075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Multiple Hierarchy (Geo Trees)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8647608" y="3889416"/>
            <a:ext cx="1224000" cy="35999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Sales Force Role Mgmt...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408308" y="1204828"/>
            <a:ext cx="458914" cy="36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16" y="1203185"/>
            <a:ext cx="309515" cy="316244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9408308" y="3025186"/>
            <a:ext cx="458914" cy="36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788" y="3054345"/>
            <a:ext cx="282077" cy="282077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5197216" y="3025186"/>
            <a:ext cx="528073" cy="36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61" y="3006434"/>
            <a:ext cx="496703" cy="496703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6783150" y="4841482"/>
            <a:ext cx="458914" cy="36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90" y="4872212"/>
            <a:ext cx="235900" cy="316244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11065755" y="1177634"/>
            <a:ext cx="341194" cy="36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368" y="1204825"/>
            <a:ext cx="240302" cy="288003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 bwMode="auto">
          <a:xfrm>
            <a:off x="7045680" y="1597908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Dynamic Call Card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7368449" y="3882177"/>
            <a:ext cx="1224000" cy="3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Product Assignment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5811225" y="5265754"/>
            <a:ext cx="1224000" cy="360000"/>
          </a:xfrm>
          <a:prstGeom prst="rect">
            <a:avLst/>
          </a:prstGeom>
          <a:solidFill>
            <a:srgbClr val="22443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Credit Mgmt.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5819962" y="5683058"/>
            <a:ext cx="1224000" cy="360000"/>
          </a:xfrm>
          <a:prstGeom prst="rect">
            <a:avLst/>
          </a:prstGeom>
          <a:solidFill>
            <a:srgbClr val="22443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Settlement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669589" y="6105094"/>
            <a:ext cx="1224000" cy="379306"/>
          </a:xfrm>
          <a:prstGeom prst="rect">
            <a:avLst/>
          </a:prstGeom>
          <a:solidFill>
            <a:srgbClr val="22443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Van Inventory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1942199" y="6105427"/>
            <a:ext cx="1224000" cy="379306"/>
          </a:xfrm>
          <a:prstGeom prst="rect">
            <a:avLst/>
          </a:prstGeom>
          <a:solidFill>
            <a:srgbClr val="22443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Order to Principal (VMI)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218498" y="6105094"/>
            <a:ext cx="1224000" cy="379306"/>
          </a:xfrm>
          <a:prstGeom prst="rect">
            <a:avLst/>
          </a:prstGeom>
          <a:solidFill>
            <a:srgbClr val="22443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Route Mgmt...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501289" y="6120668"/>
            <a:ext cx="1224000" cy="379306"/>
          </a:xfrm>
          <a:prstGeom prst="rect">
            <a:avLst/>
          </a:prstGeom>
          <a:solidFill>
            <a:srgbClr val="22443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Distributor Dashboard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7057462" y="2392645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Contract Mgmt...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8312331" y="1592716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Complex Taxation Mgmt..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8315324" y="1999650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POSM Mgmt..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5811225" y="6114747"/>
            <a:ext cx="1224000" cy="360000"/>
          </a:xfrm>
          <a:prstGeom prst="rect">
            <a:avLst/>
          </a:prstGeom>
          <a:solidFill>
            <a:srgbClr val="22443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Import / Export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5772920" y="1582692"/>
            <a:ext cx="122400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schemeClr val="tx1"/>
                </a:solidFill>
              </a:rPr>
              <a:t>Vision Store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Score Card Mgmt..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8654993" y="4291035"/>
            <a:ext cx="1224000" cy="3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47620" rIns="36000" bIns="47620" anchor="ctr"/>
          <a:lstStyle/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2CB7"/>
              </a:buClr>
              <a:buSzPct val="80000"/>
            </a:pPr>
            <a:r>
              <a:rPr lang="en-US" sz="1050" dirty="0">
                <a:solidFill>
                  <a:prstClr val="white"/>
                </a:solidFill>
              </a:rPr>
              <a:t>Step Of Calls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10187510" y="1583750"/>
            <a:ext cx="1224000" cy="3065111"/>
            <a:chOff x="10187510" y="1471336"/>
            <a:chExt cx="1224000" cy="3177526"/>
          </a:xfrm>
        </p:grpSpPr>
        <p:sp>
          <p:nvSpPr>
            <p:cNvPr id="6" name="Rectangle 5"/>
            <p:cNvSpPr/>
            <p:nvPr/>
          </p:nvSpPr>
          <p:spPr bwMode="auto">
            <a:xfrm>
              <a:off x="10187510" y="1471336"/>
              <a:ext cx="1224000" cy="36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36000" tIns="47620" rIns="36000" bIns="47620" anchor="ctr"/>
            <a:lstStyle/>
            <a:p>
              <a:pPr algn="ctr" defTabSz="45720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2CB7"/>
                </a:buClr>
                <a:buSzPct val="80000"/>
              </a:pPr>
              <a:r>
                <a:rPr lang="en-US" sz="1050" dirty="0">
                  <a:solidFill>
                    <a:prstClr val="white"/>
                  </a:solidFill>
                </a:rPr>
                <a:t>Inventory Related 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0187510" y="1873840"/>
              <a:ext cx="1224000" cy="36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36000" tIns="47620" rIns="36000" bIns="47620" anchor="ctr"/>
            <a:lstStyle/>
            <a:p>
              <a:pPr algn="ctr" defTabSz="45720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2CB7"/>
                </a:buClr>
                <a:buSzPct val="80000"/>
              </a:pPr>
              <a:r>
                <a:rPr lang="en-US" sz="1050" dirty="0">
                  <a:solidFill>
                    <a:prstClr val="white"/>
                  </a:solidFill>
                </a:rPr>
                <a:t>Sales Related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0187510" y="2276344"/>
              <a:ext cx="1224000" cy="36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36000" tIns="47620" rIns="36000" bIns="47620" anchor="ctr"/>
            <a:lstStyle/>
            <a:p>
              <a:pPr algn="ctr" defTabSz="45720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2CB7"/>
                </a:buClr>
                <a:buSzPct val="80000"/>
              </a:pPr>
              <a:r>
                <a:rPr lang="en-US" sz="1050" dirty="0">
                  <a:solidFill>
                    <a:prstClr val="white"/>
                  </a:solidFill>
                </a:rPr>
                <a:t>Call Performance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0187510" y="3081352"/>
              <a:ext cx="1224000" cy="36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36000" tIns="47620" rIns="36000" bIns="47620" anchor="ctr"/>
            <a:lstStyle/>
            <a:p>
              <a:pPr algn="ctr" defTabSz="45720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2CB7"/>
                </a:buClr>
                <a:buSzPct val="80000"/>
              </a:pPr>
              <a:r>
                <a:rPr lang="en-US" sz="1050" dirty="0">
                  <a:solidFill>
                    <a:prstClr val="white"/>
                  </a:solidFill>
                </a:rPr>
                <a:t>Distributors Performance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0187510" y="2678848"/>
              <a:ext cx="1224000" cy="36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36000" tIns="47620" rIns="36000" bIns="47620" anchor="ctr"/>
            <a:lstStyle/>
            <a:p>
              <a:pPr algn="ctr" defTabSz="45720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2CB7"/>
                </a:buClr>
                <a:buSzPct val="80000"/>
              </a:pPr>
              <a:r>
                <a:rPr lang="en-US" sz="1050" dirty="0">
                  <a:solidFill>
                    <a:prstClr val="white"/>
                  </a:solidFill>
                </a:rPr>
                <a:t>Promotion Related 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0187510" y="3483856"/>
              <a:ext cx="1224000" cy="36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36000" tIns="47620" rIns="36000" bIns="47620" anchor="ctr"/>
            <a:lstStyle/>
            <a:p>
              <a:pPr algn="ctr" defTabSz="45720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2CB7"/>
                </a:buClr>
                <a:buSzPct val="80000"/>
              </a:pPr>
              <a:r>
                <a:rPr lang="en-US" sz="1050" dirty="0">
                  <a:solidFill>
                    <a:prstClr val="white"/>
                  </a:solidFill>
                </a:rPr>
                <a:t>Trade Asset Related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0187510" y="3886360"/>
              <a:ext cx="1224000" cy="36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36000" tIns="47620" rIns="36000" bIns="47620" anchor="ctr"/>
            <a:lstStyle/>
            <a:p>
              <a:pPr algn="ctr" defTabSz="45720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2CB7"/>
                </a:buClr>
                <a:buSzPct val="80000"/>
              </a:pPr>
              <a:r>
                <a:rPr lang="en-US" sz="1050" dirty="0">
                  <a:solidFill>
                    <a:prstClr val="white"/>
                  </a:solidFill>
                </a:rPr>
                <a:t>Merchandising Related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10187510" y="4288862"/>
              <a:ext cx="1224000" cy="36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36000" tIns="47620" rIns="36000" bIns="47620" anchor="ctr"/>
            <a:lstStyle/>
            <a:p>
              <a:pPr algn="ctr" defTabSz="45720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2CB7"/>
                </a:buClr>
                <a:buSzPct val="80000"/>
              </a:pPr>
              <a:r>
                <a:rPr lang="en-US" sz="1050" dirty="0">
                  <a:solidFill>
                    <a:prstClr val="white"/>
                  </a:solidFill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46782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  <p:tag name="ACCENTFARBEEXIST" val="1"/>
  <p:tag name="VERSION" val="V8.3"/>
  <p:tag name="VORLAGE" val="QPT_Accordian_Leaf"/>
  <p:tag name="GROESSE" val="Standard"/>
  <p:tag name="AGENDAHEIGHT" val="373.3316"/>
  <p:tag name="PAGENUMBER" val="1"/>
  <p:tag name="TEXTBOX" val="to be updated by ASPRC Te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sjPXrJdT0en2WN4xG19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3E7eglzEmS.92.QRqgtw"/>
</p:tagLst>
</file>

<file path=ppt/theme/theme1.xml><?xml version="1.0" encoding="utf-8"?>
<a:theme xmlns:a="http://schemas.openxmlformats.org/drawingml/2006/main" name="Accenture Management Consulting Accordian Leafes">
  <a:themeElements>
    <a:clrScheme name="NewsPage">
      <a:dk1>
        <a:sysClr val="windowText" lastClr="000000"/>
      </a:dk1>
      <a:lt1>
        <a:sysClr val="window" lastClr="FFFFFF"/>
      </a:lt1>
      <a:dk2>
        <a:srgbClr val="551155"/>
      </a:dk2>
      <a:lt2>
        <a:srgbClr val="999977"/>
      </a:lt2>
      <a:accent1>
        <a:srgbClr val="BBBB00"/>
      </a:accent1>
      <a:accent2>
        <a:srgbClr val="408FCD"/>
      </a:accent2>
      <a:accent3>
        <a:srgbClr val="008899"/>
      </a:accent3>
      <a:accent4>
        <a:srgbClr val="359B4C"/>
      </a:accent4>
      <a:accent5>
        <a:srgbClr val="EEAA00"/>
      </a:accent5>
      <a:accent6>
        <a:srgbClr val="AA1133"/>
      </a:accent6>
      <a:hlink>
        <a:srgbClr val="002266"/>
      </a:hlink>
      <a:folHlink>
        <a:srgbClr val="6688BB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  <a:alpha val="27000"/>
          </a:schemeClr>
        </a:solidFill>
        <a:ln w="12700">
          <a:solidFill>
            <a:schemeClr val="accent6">
              <a:lumMod val="40000"/>
              <a:lumOff val="60000"/>
            </a:schemeClr>
          </a:solidFill>
          <a:prstDash val="solid"/>
        </a:ln>
      </a:spPr>
      <a:bodyPr rtlCol="0" anchor="ctr"/>
      <a:lstStyle>
        <a:defPPr algn="ctr" fontAlgn="auto">
          <a:spcBef>
            <a:spcPts val="0"/>
          </a:spcBef>
          <a:spcAft>
            <a:spcPts val="0"/>
          </a:spcAft>
          <a:defRPr sz="1399" dirty="0">
            <a:solidFill>
              <a:prstClr val="black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15288</TotalTime>
  <Words>614</Words>
  <Application>Microsoft Office PowerPoint</Application>
  <PresentationFormat>Custom</PresentationFormat>
  <Paragraphs>157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Agfa Rotis Sans Serif</vt:lpstr>
      <vt:lpstr>Arial</vt:lpstr>
      <vt:lpstr>Calibri</vt:lpstr>
      <vt:lpstr>Accenture Management Consulting Accordian Leafes</vt:lpstr>
      <vt:lpstr>think-cell Slide</vt:lpstr>
      <vt:lpstr>PowerPoint Presentation</vt:lpstr>
      <vt:lpstr>NEWSPAGE architecture – Colombia sprint 1</vt:lpstr>
      <vt:lpstr>Enterprise Architecture - Accenture NewsPage (Product Component)</vt:lpstr>
    </vt:vector>
  </TitlesOfParts>
  <Manager/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Lad, Swanand</dc:creator>
  <dc:description>Accenture</dc:description>
  <cp:lastModifiedBy>Kumar Sasi, Anil</cp:lastModifiedBy>
  <cp:revision>602</cp:revision>
  <dcterms:created xsi:type="dcterms:W3CDTF">2009-07-22T06:53:27Z</dcterms:created>
  <dcterms:modified xsi:type="dcterms:W3CDTF">2016-11-18T13:18:11Z</dcterms:modified>
  <cp:category/>
</cp:coreProperties>
</file>