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3"/>
  </p:notesMasterIdLst>
  <p:handoutMasterIdLst>
    <p:handoutMasterId r:id="rId64"/>
  </p:handoutMasterIdLst>
  <p:sldIdLst>
    <p:sldId id="256" r:id="rId2"/>
    <p:sldId id="631" r:id="rId3"/>
    <p:sldId id="632" r:id="rId4"/>
    <p:sldId id="633" r:id="rId5"/>
    <p:sldId id="604" r:id="rId6"/>
    <p:sldId id="634" r:id="rId7"/>
    <p:sldId id="635" r:id="rId8"/>
    <p:sldId id="637" r:id="rId9"/>
    <p:sldId id="638" r:id="rId10"/>
    <p:sldId id="639" r:id="rId11"/>
    <p:sldId id="641" r:id="rId12"/>
    <p:sldId id="642" r:id="rId13"/>
    <p:sldId id="646" r:id="rId14"/>
    <p:sldId id="647" r:id="rId15"/>
    <p:sldId id="645" r:id="rId16"/>
    <p:sldId id="648" r:id="rId17"/>
    <p:sldId id="649" r:id="rId18"/>
    <p:sldId id="650" r:id="rId19"/>
    <p:sldId id="651" r:id="rId20"/>
    <p:sldId id="652" r:id="rId21"/>
    <p:sldId id="640" r:id="rId22"/>
    <p:sldId id="653" r:id="rId23"/>
    <p:sldId id="654" r:id="rId24"/>
    <p:sldId id="655" r:id="rId25"/>
    <p:sldId id="656" r:id="rId26"/>
    <p:sldId id="617" r:id="rId27"/>
    <p:sldId id="657" r:id="rId28"/>
    <p:sldId id="675" r:id="rId29"/>
    <p:sldId id="664" r:id="rId30"/>
    <p:sldId id="665" r:id="rId31"/>
    <p:sldId id="658" r:id="rId32"/>
    <p:sldId id="666" r:id="rId33"/>
    <p:sldId id="670" r:id="rId34"/>
    <p:sldId id="667" r:id="rId35"/>
    <p:sldId id="668" r:id="rId36"/>
    <p:sldId id="669" r:id="rId37"/>
    <p:sldId id="676" r:id="rId38"/>
    <p:sldId id="677" r:id="rId39"/>
    <p:sldId id="682" r:id="rId40"/>
    <p:sldId id="678" r:id="rId41"/>
    <p:sldId id="684" r:id="rId42"/>
    <p:sldId id="685" r:id="rId43"/>
    <p:sldId id="683" r:id="rId44"/>
    <p:sldId id="619" r:id="rId45"/>
    <p:sldId id="620" r:id="rId46"/>
    <p:sldId id="621" r:id="rId47"/>
    <p:sldId id="622" r:id="rId48"/>
    <p:sldId id="623" r:id="rId49"/>
    <p:sldId id="624" r:id="rId50"/>
    <p:sldId id="625" r:id="rId51"/>
    <p:sldId id="627" r:id="rId52"/>
    <p:sldId id="628" r:id="rId53"/>
    <p:sldId id="629" r:id="rId54"/>
    <p:sldId id="672" r:id="rId55"/>
    <p:sldId id="674" r:id="rId56"/>
    <p:sldId id="686" r:id="rId57"/>
    <p:sldId id="687" r:id="rId58"/>
    <p:sldId id="688" r:id="rId59"/>
    <p:sldId id="671" r:id="rId60"/>
    <p:sldId id="630" r:id="rId61"/>
    <p:sldId id="626" r:id="rId62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50" autoAdjust="0"/>
  </p:normalViewPr>
  <p:slideViewPr>
    <p:cSldViewPr>
      <p:cViewPr>
        <p:scale>
          <a:sx n="66" d="100"/>
          <a:sy n="66" d="100"/>
        </p:scale>
        <p:origin x="-1494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109CE8F-1C59-47A9-ACE2-5084573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94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5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19A7C-C3A7-417A-BED5-3A0CF20BE46F}" type="datetimeFigureOut">
              <a:rPr lang="en-US" smtClean="0"/>
              <a:pPr/>
              <a:t>2/28/2016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84213"/>
            <a:ext cx="4556125" cy="3417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30700"/>
            <a:ext cx="5486400" cy="410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59813"/>
            <a:ext cx="2971800" cy="455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1D08-22B9-4C1A-9322-6EE81A3DC6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1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5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46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47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48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49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50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51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52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53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60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10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13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16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19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26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27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44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1CE435-8095-4980-92B1-CCBE55C2CAFC}" type="slidenum">
              <a:rPr lang="pl-PL"/>
              <a:pPr/>
              <a:t>45</a:t>
            </a:fld>
            <a:endParaRPr lang="pl-PL"/>
          </a:p>
        </p:txBody>
      </p:sp>
      <p:sp>
        <p:nvSpPr>
          <p:cNvPr id="184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9350" y="693738"/>
            <a:ext cx="4557713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30412"/>
            <a:ext cx="5486976" cy="402583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B6A983E-9B82-4249-9FA5-6073C3C95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A8271E5-EE07-4863-96D3-F12B8583A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8A2644-B9D3-4EAF-9672-8326A45C01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5105400" cy="365125"/>
          </a:xfrm>
        </p:spPr>
        <p:txBody>
          <a:bodyPr/>
          <a:lstStyle>
            <a:lvl1pPr algn="l">
              <a:defRPr/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324600"/>
            <a:ext cx="365760" cy="365125"/>
          </a:xfrm>
        </p:spPr>
        <p:txBody>
          <a:bodyPr/>
          <a:lstStyle>
            <a:extLst/>
          </a:lstStyle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E54DAE0-938B-4D1F-8B67-27BA5D3C1F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FEA2C6E-2582-4DE1-8DED-A4F5E4006C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C8CCD11-B512-47C2-9504-E55C1139BD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EA8F720-0CE7-456E-9E28-7862A5570C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0B5D64B-CB92-48E7-BA3E-34921B5A17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3A916F4-B3E8-4D95-BE77-8668EA4C3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E1B4B08-FAC7-40B8-9C70-9745AD16F1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Copyright © 2011 Ram Software Engineering Labs Private Limited.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2DF1E1-CA36-4F49-BD95-6C4F558D97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orientdb.com/downloa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248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rientdb.com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db-engines.com/en/ranking" TargetMode="External"/><Relationship Id="rId2" Type="http://schemas.openxmlformats.org/officeDocument/2006/relationships/hyperlink" Target="http://www.slideshare.net/lvca/switching-from-relational-to-the-graph-mode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0"/>
            <a:ext cx="4038600" cy="521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35726" y="4038600"/>
            <a:ext cx="7772400" cy="685800"/>
          </a:xfrm>
          <a:prstGeom prst="rect">
            <a:avLst/>
          </a:prstGeom>
        </p:spPr>
        <p:txBody>
          <a:bodyPr vert="horz" lIns="91440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Ram Software Engineering Labs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Pvt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Ltd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1038240" y="1968687"/>
            <a:ext cx="7050240" cy="1163642"/>
          </a:xfrm>
          <a:prstGeom prst="rect">
            <a:avLst/>
          </a:prstGeom>
          <a:ln/>
        </p:spPr>
        <p:txBody>
          <a:bodyPr vert="horz" lIns="82945" tIns="82945" rIns="82945" bIns="41473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</a:tabLst>
              <a:defRPr/>
            </a:pPr>
            <a:r>
              <a:rPr kumimoji="0" lang="en-IN" sz="37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Lucida Sans Unicode" charset="0"/>
                <a:ea typeface="+mj-ea"/>
                <a:cs typeface="+mj-cs"/>
              </a:rPr>
              <a:t>OrientDB</a:t>
            </a:r>
            <a:endParaRPr kumimoji="0" lang="pl-PL" sz="37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Lucida Sans Unicode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Document</a:t>
            </a:r>
            <a:endParaRPr lang="pl-PL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143001"/>
            <a:ext cx="8228160" cy="5362164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Collection of Key / Value pairs referred as fields or properties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Key allows access to its values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Values can hold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Primitive data types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Embedded documents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Arrays of other values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Documents not forced to have schema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Flexible and easy to use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026914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Terminologies – Document Model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5188"/>
            <a:ext cx="8095442" cy="220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298658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Orient DB as a Graph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4203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Graph</a:t>
            </a:r>
            <a:endParaRPr lang="pl-PL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143001"/>
            <a:ext cx="8228160" cy="5362164"/>
          </a:xfrm>
          <a:ln/>
        </p:spPr>
        <p:txBody>
          <a:bodyPr lIns="82945" tIns="41473" rIns="82945" bIns="41473">
            <a:normAutofit fontScale="92500" lnSpcReduction="20000"/>
          </a:bodyPr>
          <a:lstStyle/>
          <a:p>
            <a:r>
              <a:rPr lang="en-IN" dirty="0" smtClean="0"/>
              <a:t>Network structure with Vertices </a:t>
            </a:r>
            <a:r>
              <a:rPr lang="en-IN" dirty="0"/>
              <a:t>(</a:t>
            </a:r>
            <a:r>
              <a:rPr lang="en-IN" dirty="0" smtClean="0"/>
              <a:t>also Nodes</a:t>
            </a:r>
            <a:r>
              <a:rPr lang="en-IN" dirty="0"/>
              <a:t>) interconnected by Edges (also </a:t>
            </a:r>
            <a:r>
              <a:rPr lang="en-IN" dirty="0" smtClean="0"/>
              <a:t>Arcs</a:t>
            </a:r>
            <a:r>
              <a:rPr lang="en-IN" dirty="0"/>
              <a:t>)</a:t>
            </a: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Vertices – entity linked with other vertices. It has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/>
              <a:t>unique identifier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/>
              <a:t>set of incoming Edges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/>
              <a:t>set of outgoing </a:t>
            </a:r>
            <a:r>
              <a:rPr lang="en-IN" dirty="0" smtClean="0"/>
              <a:t>Edges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Optional set of user defined custom properties</a:t>
            </a:r>
            <a:endParaRPr lang="en-IN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Edges – entity linking two vertices. It has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/>
              <a:t>unique identifier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/>
              <a:t>set of incoming Edges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/>
              <a:t>set of </a:t>
            </a:r>
            <a:r>
              <a:rPr lang="en-IN" dirty="0" smtClean="0"/>
              <a:t>outgoing Edges</a:t>
            </a:r>
            <a:endParaRPr lang="en-IN" dirty="0"/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/>
              <a:t>label </a:t>
            </a:r>
            <a:r>
              <a:rPr lang="en-IN" dirty="0" smtClean="0"/>
              <a:t>defining the </a:t>
            </a:r>
            <a:r>
              <a:rPr lang="en-IN" dirty="0"/>
              <a:t>type of connection </a:t>
            </a:r>
            <a:r>
              <a:rPr lang="en-IN" dirty="0" smtClean="0"/>
              <a:t>between </a:t>
            </a:r>
            <a:r>
              <a:rPr lang="en-IN" dirty="0"/>
              <a:t>head and tail </a:t>
            </a:r>
            <a:r>
              <a:rPr lang="en-IN" dirty="0" smtClean="0"/>
              <a:t>vertex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/>
              <a:t>Optional set of user defined custom </a:t>
            </a:r>
            <a:r>
              <a:rPr lang="en-IN" dirty="0" smtClean="0"/>
              <a:t>properties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189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Terminologies – Graph Model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279606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8070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Orient DB as a Key/Value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32244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Key / Value Pair</a:t>
            </a:r>
            <a:endParaRPr lang="pl-PL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143001"/>
            <a:ext cx="8228160" cy="5362164"/>
          </a:xfrm>
          <a:ln/>
        </p:spPr>
        <p:txBody>
          <a:bodyPr lIns="82945" tIns="41473" rIns="82945" bIns="41473">
            <a:normAutofit/>
          </a:bodyPr>
          <a:lstStyle/>
          <a:p>
            <a:r>
              <a:rPr lang="en-IN" dirty="0" smtClean="0"/>
              <a:t>Values can be simple or complex type</a:t>
            </a:r>
          </a:p>
          <a:p>
            <a:endParaRPr lang="en-IN" dirty="0"/>
          </a:p>
          <a:p>
            <a:r>
              <a:rPr lang="en-IN" dirty="0" smtClean="0"/>
              <a:t>Every value can be reached by a key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Documents and Graph Elements as Values in </a:t>
            </a:r>
            <a:r>
              <a:rPr lang="en-IN" dirty="0" err="1" smtClean="0"/>
              <a:t>OrientDB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254673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Terminologies – Key/Value Model</a:t>
            </a:r>
            <a:endParaRPr lang="en-I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447800"/>
            <a:ext cx="7803931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19154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Orient DB as an Object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831708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Object Oriented Model</a:t>
            </a:r>
            <a:endParaRPr lang="pl-PL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143001"/>
            <a:ext cx="8228160" cy="5362164"/>
          </a:xfrm>
          <a:ln/>
        </p:spPr>
        <p:txBody>
          <a:bodyPr lIns="82945" tIns="41473" rIns="82945" bIns="41473">
            <a:normAutofit/>
          </a:bodyPr>
          <a:lstStyle/>
          <a:p>
            <a:r>
              <a:rPr lang="en-IN" dirty="0" err="1" smtClean="0"/>
              <a:t>OrientDB</a:t>
            </a:r>
            <a:r>
              <a:rPr lang="en-IN" dirty="0" smtClean="0"/>
              <a:t> supports</a:t>
            </a:r>
          </a:p>
          <a:p>
            <a:pPr lvl="1"/>
            <a:r>
              <a:rPr lang="en-IN" dirty="0" smtClean="0"/>
              <a:t>Inheritance between types</a:t>
            </a:r>
          </a:p>
          <a:p>
            <a:pPr lvl="1"/>
            <a:r>
              <a:rPr lang="en-IN" dirty="0" smtClean="0"/>
              <a:t>Polymorphism referring to base class</a:t>
            </a:r>
          </a:p>
          <a:p>
            <a:pPr lvl="1"/>
            <a:r>
              <a:rPr lang="en-IN" dirty="0" smtClean="0"/>
              <a:t>Direct binding from / to objects in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318012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Orient DB - 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37752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Terminologies – Object Model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01000" cy="216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8509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590800"/>
            <a:ext cx="66294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Orient DB Setup</a:t>
            </a:r>
            <a:br>
              <a:rPr lang="en-IN" dirty="0" smtClean="0"/>
            </a:br>
            <a:r>
              <a:rPr lang="en-IN" dirty="0" smtClean="0"/>
              <a:t>Overview of clients and APIs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37743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Community Edition – Apache 2 license</a:t>
            </a:r>
          </a:p>
          <a:p>
            <a:endParaRPr lang="en-IN" dirty="0" smtClean="0"/>
          </a:p>
          <a:p>
            <a:r>
              <a:rPr lang="en-IN" dirty="0" smtClean="0"/>
              <a:t>Enterprise Edition – Built on top of community edition with following additional features</a:t>
            </a:r>
          </a:p>
          <a:p>
            <a:pPr lvl="1"/>
            <a:r>
              <a:rPr lang="en-IN" dirty="0" smtClean="0"/>
              <a:t>Query Profiler</a:t>
            </a:r>
          </a:p>
          <a:p>
            <a:pPr lvl="1"/>
            <a:r>
              <a:rPr lang="en-IN" dirty="0" smtClean="0"/>
              <a:t>Distributed Clustering Configuration</a:t>
            </a:r>
          </a:p>
          <a:p>
            <a:pPr lvl="1"/>
            <a:r>
              <a:rPr lang="en-IN" dirty="0" smtClean="0"/>
              <a:t>Metrics Recording</a:t>
            </a:r>
          </a:p>
          <a:p>
            <a:pPr lvl="1"/>
            <a:r>
              <a:rPr lang="en-IN" dirty="0" smtClean="0"/>
              <a:t>Live Monitoring with configurable Alerts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Community Vs Enterprise Editions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99073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Java 1.6 or higher</a:t>
            </a:r>
          </a:p>
          <a:p>
            <a:endParaRPr lang="en-IN" dirty="0" smtClean="0"/>
          </a:p>
          <a:p>
            <a:r>
              <a:rPr lang="en-IN" dirty="0" smtClean="0"/>
              <a:t>All OS that Java supports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Pre-requisites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98816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Download platform specific community edition</a:t>
            </a:r>
          </a:p>
          <a:p>
            <a:pPr lvl="1"/>
            <a:r>
              <a:rPr lang="en-IN" dirty="0">
                <a:hlinkClick r:id="rId2"/>
              </a:rPr>
              <a:t>http://orientdb.com/download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Download </a:t>
            </a:r>
            <a:r>
              <a:rPr lang="en-IN" dirty="0" err="1" smtClean="0"/>
              <a:t>OrientDB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40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bin</a:t>
            </a:r>
          </a:p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server.bat</a:t>
            </a:r>
          </a:p>
          <a:p>
            <a:endParaRPr lang="en-I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 err="1" smtClean="0"/>
              <a:t>OrientDB</a:t>
            </a:r>
            <a:r>
              <a:rPr lang="en-IN" dirty="0" smtClean="0"/>
              <a:t> Server listens on 2 ports</a:t>
            </a:r>
          </a:p>
          <a:p>
            <a:pPr lvl="1"/>
            <a:r>
              <a:rPr lang="en-IN" dirty="0" smtClean="0"/>
              <a:t>Binary port (default: 2424) - Used by </a:t>
            </a:r>
          </a:p>
          <a:p>
            <a:pPr lvl="2"/>
            <a:r>
              <a:rPr lang="en-IN" dirty="0" smtClean="0"/>
              <a:t>console </a:t>
            </a:r>
          </a:p>
          <a:p>
            <a:pPr lvl="2"/>
            <a:r>
              <a:rPr lang="en-IN" dirty="0" smtClean="0"/>
              <a:t>clients/drivers supporting network binary protocol</a:t>
            </a:r>
          </a:p>
          <a:p>
            <a:pPr lvl="2"/>
            <a:endParaRPr lang="en-IN" dirty="0" smtClean="0"/>
          </a:p>
          <a:p>
            <a:pPr lvl="1"/>
            <a:r>
              <a:rPr lang="en-IN" dirty="0" smtClean="0"/>
              <a:t>HTTP port (default: 2480) – Used by</a:t>
            </a:r>
          </a:p>
          <a:p>
            <a:pPr lvl="2"/>
            <a:r>
              <a:rPr lang="en-IN" dirty="0" err="1" smtClean="0"/>
              <a:t>OrientDB</a:t>
            </a:r>
            <a:r>
              <a:rPr lang="en-IN" dirty="0" smtClean="0"/>
              <a:t> studio web tool</a:t>
            </a:r>
          </a:p>
          <a:p>
            <a:pPr lvl="2"/>
            <a:r>
              <a:rPr lang="en-IN" dirty="0" smtClean="0"/>
              <a:t>clients/drivers/tools like CURL supporting HTTP/REST</a:t>
            </a:r>
          </a:p>
          <a:p>
            <a:pPr lvl="2"/>
            <a:endParaRPr lang="en-IN" dirty="0" smtClean="0"/>
          </a:p>
          <a:p>
            <a:r>
              <a:rPr lang="en-IN" dirty="0" smtClean="0"/>
              <a:t>Change defaults </a:t>
            </a:r>
            <a:r>
              <a:rPr lang="en-IN" dirty="0"/>
              <a:t>in </a:t>
            </a:r>
            <a:r>
              <a:rPr lang="en-IN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N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/orientdb-server-config.xml</a:t>
            </a:r>
            <a:endParaRPr lang="en-I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Start </a:t>
            </a:r>
            <a:r>
              <a:rPr lang="en-IN" dirty="0" err="1" smtClean="0"/>
              <a:t>OrientDB</a:t>
            </a:r>
            <a:r>
              <a:rPr lang="en-IN" dirty="0" smtClean="0"/>
              <a:t>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703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err="1" smtClean="0"/>
              <a:t>OrientDB</a:t>
            </a:r>
            <a:r>
              <a:rPr lang="en-IN" dirty="0" smtClean="0"/>
              <a:t> Console</a:t>
            </a:r>
            <a:endParaRPr lang="pl-PL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143001"/>
            <a:ext cx="8535119" cy="5362164"/>
          </a:xfrm>
          <a:ln/>
        </p:spPr>
        <p:txBody>
          <a:bodyPr lIns="82945" tIns="41473" rIns="82945" bIns="41473">
            <a:normAutofit fontScale="92500" lnSpcReduction="1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/>
              <a:t>Start </a:t>
            </a:r>
            <a:r>
              <a:rPr lang="en-US" dirty="0" smtClean="0"/>
              <a:t>CLI</a:t>
            </a: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%ORIENTDB_HOME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%\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bin\console.bat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Connect to server</a:t>
            </a: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remote:localhost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root 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rootpassword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Root password in </a:t>
            </a:r>
            <a:r>
              <a:rPr lang="en-IN" sz="18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IN" sz="18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/orientdb-server-config.xml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See list of databases in server</a:t>
            </a:r>
            <a:endParaRPr lang="en-US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databases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Connect to demo database</a:t>
            </a: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remote:localhost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GratefulDeadConcerts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rootpassword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List of classes or record types</a:t>
            </a:r>
            <a:endParaRPr lang="en-IN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Create class</a:t>
            </a:r>
            <a:endParaRPr lang="en-IN" dirty="0" smtClean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class Student</a:t>
            </a: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8631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err="1" smtClean="0"/>
              <a:t>OrientDB</a:t>
            </a:r>
            <a:r>
              <a:rPr lang="en-IN" dirty="0" smtClean="0"/>
              <a:t> Studio</a:t>
            </a:r>
            <a:endParaRPr lang="pl-PL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0" y="1143001"/>
            <a:ext cx="8535119" cy="5362164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Open web browser with URL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http://localhost:2480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Login with same user id and password as console</a:t>
            </a:r>
          </a:p>
        </p:txBody>
      </p:sp>
    </p:spTree>
    <p:extLst>
      <p:ext uri="{BB962C8B-B14F-4D97-AF65-F5344CB8AC3E}">
        <p14:creationId xmlns:p14="http://schemas.microsoft.com/office/powerpoint/2010/main" val="18225817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r>
              <a:rPr lang="en-IN" dirty="0" smtClean="0"/>
              <a:t>Very few differences between standard SQL and </a:t>
            </a:r>
            <a:r>
              <a:rPr lang="en-IN" dirty="0" err="1" smtClean="0"/>
              <a:t>OrientDB</a:t>
            </a:r>
            <a:r>
              <a:rPr lang="en-IN" dirty="0" smtClean="0"/>
              <a:t> SQL</a:t>
            </a:r>
          </a:p>
          <a:p>
            <a:r>
              <a:rPr lang="en-IN" dirty="0" smtClean="0"/>
              <a:t>Keywords and class names are case insensitive</a:t>
            </a:r>
          </a:p>
          <a:p>
            <a:r>
              <a:rPr lang="en-IN" dirty="0" smtClean="0"/>
              <a:t>Field names and values are case sensitive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OrientDB</a:t>
            </a:r>
            <a:r>
              <a:rPr lang="en-IN" dirty="0" smtClean="0"/>
              <a:t> SQL-like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387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IN" dirty="0" err="1" smtClean="0"/>
              <a:t>OrientDB</a:t>
            </a:r>
            <a:r>
              <a:rPr lang="en-IN" dirty="0" smtClean="0"/>
              <a:t> Java client –API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400175"/>
            <a:ext cx="8253412" cy="454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637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Performance</a:t>
            </a:r>
          </a:p>
          <a:p>
            <a:r>
              <a:rPr lang="en-IN" dirty="0" smtClean="0"/>
              <a:t>Scalability</a:t>
            </a:r>
          </a:p>
          <a:p>
            <a:r>
              <a:rPr lang="en-IN" dirty="0" smtClean="0"/>
              <a:t>Lesser footprint</a:t>
            </a:r>
          </a:p>
          <a:p>
            <a:r>
              <a:rPr lang="en-IN" dirty="0" smtClean="0"/>
              <a:t>Schema flexibility</a:t>
            </a:r>
          </a:p>
          <a:p>
            <a:r>
              <a:rPr lang="en-IN" dirty="0" smtClean="0"/>
              <a:t>Developer productivity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 to  use NoSQL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036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100% Based on </a:t>
            </a:r>
            <a:r>
              <a:rPr lang="en-IN" dirty="0" err="1" smtClean="0"/>
              <a:t>Tinkerpop</a:t>
            </a:r>
            <a:r>
              <a:rPr lang="en-IN" dirty="0" smtClean="0"/>
              <a:t> version 2.x</a:t>
            </a:r>
          </a:p>
          <a:p>
            <a:r>
              <a:rPr lang="en-IN" dirty="0" smtClean="0"/>
              <a:t>Does not support Apache </a:t>
            </a:r>
            <a:r>
              <a:rPr lang="en-IN" dirty="0" err="1" smtClean="0"/>
              <a:t>Tinkerpop</a:t>
            </a:r>
            <a:r>
              <a:rPr lang="en-IN" dirty="0" smtClean="0"/>
              <a:t> 3 yet</a:t>
            </a:r>
          </a:p>
          <a:p>
            <a:pPr lvl="1"/>
            <a:r>
              <a:rPr lang="en-IN" dirty="0" smtClean="0"/>
              <a:t>Development in progress</a:t>
            </a:r>
          </a:p>
          <a:p>
            <a:pPr lvl="1"/>
            <a:r>
              <a:rPr lang="en-IN" dirty="0" smtClean="0"/>
              <a:t>Expected to support in </a:t>
            </a:r>
            <a:r>
              <a:rPr lang="en-IN" dirty="0" err="1" smtClean="0"/>
              <a:t>OrientDB</a:t>
            </a:r>
            <a:r>
              <a:rPr lang="en-IN" dirty="0" smtClean="0"/>
              <a:t> version 3 scheduled later part of 2016</a:t>
            </a:r>
          </a:p>
          <a:p>
            <a:r>
              <a:rPr lang="en-IN" dirty="0" smtClean="0"/>
              <a:t>Use this API to work with Vertices and Edges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OrientDB</a:t>
            </a:r>
            <a:r>
              <a:rPr lang="en-IN" dirty="0" smtClean="0"/>
              <a:t> – Java Graph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23476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946186"/>
          </a:xfrm>
        </p:spPr>
        <p:txBody>
          <a:bodyPr/>
          <a:lstStyle/>
          <a:p>
            <a:r>
              <a:rPr lang="en-IN" dirty="0" smtClean="0"/>
              <a:t>Recommended Go-To API for all models in just one Multi-model API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OrientDB</a:t>
            </a:r>
            <a:r>
              <a:rPr lang="en-IN" dirty="0" smtClean="0"/>
              <a:t> Graph API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27514"/>
            <a:ext cx="4267200" cy="395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2438399"/>
            <a:ext cx="4419600" cy="394709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/>
            <a:r>
              <a:rPr lang="en-IN" dirty="0" smtClean="0"/>
              <a:t>Supports schema-less, schema-full, hybrid</a:t>
            </a:r>
          </a:p>
          <a:p>
            <a:pPr fontAlgn="auto"/>
            <a:r>
              <a:rPr lang="en-IN" dirty="0" smtClean="0"/>
              <a:t>Relationships as bidirectional edges</a:t>
            </a:r>
          </a:p>
          <a:p>
            <a:pPr fontAlgn="auto"/>
            <a:r>
              <a:rPr lang="en-IN" dirty="0" smtClean="0"/>
              <a:t>Edges without properties are stored as Lightweight edges</a:t>
            </a:r>
          </a:p>
          <a:p>
            <a:pPr fontAlgn="auto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629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Handles records as documents</a:t>
            </a:r>
          </a:p>
          <a:p>
            <a:r>
              <a:rPr lang="en-IN" dirty="0" smtClean="0"/>
              <a:t>Does not need a domain POJO to map it to document in DB</a:t>
            </a:r>
          </a:p>
          <a:p>
            <a:r>
              <a:rPr lang="en-IN" dirty="0" smtClean="0"/>
              <a:t>Supports both schema-less and schema-base modes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OrientDB</a:t>
            </a:r>
            <a:r>
              <a:rPr lang="en-IN" dirty="0" smtClean="0"/>
              <a:t> – Java Document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15849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PROS</a:t>
            </a:r>
          </a:p>
          <a:p>
            <a:pPr lvl="1"/>
            <a:r>
              <a:rPr lang="en-IN" dirty="0" smtClean="0"/>
              <a:t>Document API simpler than Graph API</a:t>
            </a:r>
          </a:p>
          <a:p>
            <a:pPr lvl="1"/>
            <a:r>
              <a:rPr lang="en-IN" dirty="0" smtClean="0"/>
              <a:t>Document operations are atomic whereas Graph API  maintains In and Out properties requiring Graph operations to be performed within a transaction</a:t>
            </a:r>
          </a:p>
          <a:p>
            <a:r>
              <a:rPr lang="en-IN" dirty="0" smtClean="0"/>
              <a:t>CONS</a:t>
            </a:r>
          </a:p>
          <a:p>
            <a:pPr lvl="1"/>
            <a:r>
              <a:rPr lang="en-IN" dirty="0" smtClean="0"/>
              <a:t>Relationships only mono-directional</a:t>
            </a:r>
          </a:p>
          <a:p>
            <a:pPr lvl="1"/>
            <a:r>
              <a:rPr lang="en-IN" dirty="0" smtClean="0"/>
              <a:t>Need bidirectional ? </a:t>
            </a:r>
            <a:r>
              <a:rPr lang="en-IN" dirty="0" smtClean="0">
                <a:sym typeface="Wingdings" panose="05000000000000000000" pitchFamily="2" charset="2"/>
              </a:rPr>
              <a:t> implement and maintain both links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OrientDB</a:t>
            </a:r>
            <a:r>
              <a:rPr lang="en-IN" dirty="0" smtClean="0"/>
              <a:t> Document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86842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Maps POJO entities with documents</a:t>
            </a:r>
          </a:p>
          <a:p>
            <a:r>
              <a:rPr lang="en-IN" dirty="0" smtClean="0"/>
              <a:t>Not to be used</a:t>
            </a:r>
          </a:p>
          <a:p>
            <a:pPr lvl="1"/>
            <a:r>
              <a:rPr lang="en-IN" dirty="0" smtClean="0"/>
              <a:t>Prefer Graph or Document API over Object API</a:t>
            </a:r>
          </a:p>
          <a:p>
            <a:r>
              <a:rPr lang="en-IN" dirty="0" smtClean="0"/>
              <a:t>Similar to JPA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OrientDB</a:t>
            </a:r>
            <a:r>
              <a:rPr lang="en-IN" dirty="0" smtClean="0"/>
              <a:t> – Java Object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701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OrientDB</a:t>
            </a:r>
            <a:r>
              <a:rPr lang="en-IN" dirty="0" smtClean="0"/>
              <a:t> – Java API Comparisons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5867400" cy="548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10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24200" cy="2163762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OrientDB</a:t>
            </a:r>
            <a:r>
              <a:rPr lang="en-IN" dirty="0" smtClean="0"/>
              <a:t> – Java Libraries to use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642" y="29029"/>
            <a:ext cx="5085358" cy="660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1311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orient-commons-*.jar</a:t>
            </a:r>
          </a:p>
          <a:p>
            <a:r>
              <a:rPr lang="en-IN" dirty="0"/>
              <a:t>orientdb-core-*.jar</a:t>
            </a:r>
          </a:p>
          <a:p>
            <a:r>
              <a:rPr lang="en-IN" dirty="0"/>
              <a:t>blueprints-core-*.jar</a:t>
            </a:r>
          </a:p>
          <a:p>
            <a:r>
              <a:rPr lang="en-IN" dirty="0"/>
              <a:t>orientdb-graphdb-*.</a:t>
            </a:r>
            <a:r>
              <a:rPr lang="en-IN" dirty="0" smtClean="0"/>
              <a:t>jar</a:t>
            </a:r>
          </a:p>
          <a:p>
            <a:r>
              <a:rPr lang="en-IN" dirty="0" smtClean="0"/>
              <a:t>Only for connecting to remote server</a:t>
            </a:r>
          </a:p>
          <a:p>
            <a:pPr lvl="1"/>
            <a:r>
              <a:rPr lang="en-IN" sz="2400" dirty="0"/>
              <a:t>orientdb-client-*.jar</a:t>
            </a:r>
          </a:p>
          <a:p>
            <a:pPr lvl="1"/>
            <a:r>
              <a:rPr lang="en-IN" sz="2400" dirty="0"/>
              <a:t>orientdb-enterprise-*.</a:t>
            </a:r>
            <a:r>
              <a:rPr lang="en-IN" sz="2400" dirty="0" smtClean="0"/>
              <a:t>jar</a:t>
            </a:r>
          </a:p>
          <a:p>
            <a:r>
              <a:rPr lang="en-IN" dirty="0" smtClean="0"/>
              <a:t>To use Pipes data flow framework</a:t>
            </a:r>
          </a:p>
          <a:p>
            <a:pPr lvl="1"/>
            <a:r>
              <a:rPr lang="en-IN" sz="2400" dirty="0"/>
              <a:t>orientdb-client-*.jar</a:t>
            </a:r>
          </a:p>
          <a:p>
            <a:pPr lvl="1"/>
            <a:r>
              <a:rPr lang="en-IN" sz="2400" dirty="0"/>
              <a:t>orientdb-enterprise-*.</a:t>
            </a:r>
            <a:r>
              <a:rPr lang="en-IN" sz="2400" dirty="0" smtClean="0"/>
              <a:t>jar</a:t>
            </a:r>
          </a:p>
          <a:p>
            <a:r>
              <a:rPr lang="en-IN" dirty="0" smtClean="0"/>
              <a:t>To use Gremlin for graph traversals</a:t>
            </a:r>
          </a:p>
          <a:p>
            <a:pPr lvl="1"/>
            <a:r>
              <a:rPr lang="en-IN" sz="2400" dirty="0"/>
              <a:t>gremlin-java-*.jar</a:t>
            </a:r>
          </a:p>
          <a:p>
            <a:pPr lvl="1"/>
            <a:r>
              <a:rPr lang="en-IN" sz="2400" dirty="0"/>
              <a:t>gremlin-groovy-*.jar</a:t>
            </a:r>
          </a:p>
          <a:p>
            <a:pPr lvl="1"/>
            <a:r>
              <a:rPr lang="en-IN" sz="2400" dirty="0"/>
              <a:t>groovy-*.jar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JARs for using Graph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0315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orient-commons-*.jar</a:t>
            </a:r>
          </a:p>
          <a:p>
            <a:r>
              <a:rPr lang="en-IN" dirty="0"/>
              <a:t>orientdb-core-*.jar</a:t>
            </a:r>
          </a:p>
          <a:p>
            <a:r>
              <a:rPr lang="en-IN" dirty="0" smtClean="0"/>
              <a:t>Only for connecting to remote server</a:t>
            </a:r>
          </a:p>
          <a:p>
            <a:pPr lvl="1"/>
            <a:r>
              <a:rPr lang="en-IN" sz="2400" dirty="0"/>
              <a:t>orientdb-client-*.jar</a:t>
            </a:r>
          </a:p>
          <a:p>
            <a:pPr lvl="1"/>
            <a:r>
              <a:rPr lang="en-IN" sz="2400" dirty="0"/>
              <a:t>orientdb-enterprise-*.</a:t>
            </a:r>
            <a:r>
              <a:rPr lang="en-IN" sz="2400" dirty="0" smtClean="0"/>
              <a:t>jar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JARs for using Document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88771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Orient DB Document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578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Autofit/>
          </a:bodyPr>
          <a:lstStyle/>
          <a:p>
            <a:r>
              <a:rPr lang="en-IN" sz="1800" dirty="0" smtClean="0"/>
              <a:t>Key-Value</a:t>
            </a:r>
          </a:p>
          <a:p>
            <a:pPr lvl="1"/>
            <a:r>
              <a:rPr lang="en-IN" sz="1600" dirty="0" smtClean="0"/>
              <a:t>Hash table of key value pairs</a:t>
            </a:r>
          </a:p>
          <a:p>
            <a:pPr lvl="1"/>
            <a:r>
              <a:rPr lang="en-IN" sz="1600" dirty="0" smtClean="0"/>
              <a:t>Easily distributed across multiple servers</a:t>
            </a:r>
          </a:p>
          <a:p>
            <a:pPr lvl="1"/>
            <a:r>
              <a:rPr lang="en-IN" sz="1600" dirty="0" smtClean="0"/>
              <a:t>Ex: </a:t>
            </a:r>
            <a:r>
              <a:rPr lang="en-IN" sz="1600" dirty="0" err="1" smtClean="0"/>
              <a:t>Redis</a:t>
            </a:r>
            <a:r>
              <a:rPr lang="en-IN" sz="1600" dirty="0" smtClean="0"/>
              <a:t>, Dynamo, </a:t>
            </a:r>
            <a:r>
              <a:rPr lang="en-IN" sz="1600" dirty="0" err="1" smtClean="0"/>
              <a:t>Riak</a:t>
            </a:r>
            <a:endParaRPr lang="en-IN" sz="1600" dirty="0" smtClean="0"/>
          </a:p>
          <a:p>
            <a:pPr lvl="1"/>
            <a:endParaRPr lang="en-IN" sz="1600" dirty="0" smtClean="0"/>
          </a:p>
          <a:p>
            <a:r>
              <a:rPr lang="en-IN" sz="1800" dirty="0" smtClean="0"/>
              <a:t>Column oriented</a:t>
            </a:r>
          </a:p>
          <a:p>
            <a:pPr lvl="1"/>
            <a:r>
              <a:rPr lang="en-IN" sz="1600" dirty="0" smtClean="0"/>
              <a:t>Data in sections of columns</a:t>
            </a:r>
          </a:p>
          <a:p>
            <a:pPr lvl="1"/>
            <a:r>
              <a:rPr lang="en-IN" sz="1600" dirty="0" smtClean="0"/>
              <a:t>Easy batch processing, aggregation</a:t>
            </a:r>
          </a:p>
          <a:p>
            <a:pPr lvl="1"/>
            <a:r>
              <a:rPr lang="en-IN" sz="1600" dirty="0" smtClean="0"/>
              <a:t>Ex: Cassandra </a:t>
            </a:r>
            <a:r>
              <a:rPr lang="en-IN" sz="1600" dirty="0"/>
              <a:t>(Facebook)</a:t>
            </a:r>
            <a:r>
              <a:rPr lang="en-IN" sz="1600" dirty="0" smtClean="0"/>
              <a:t>, Big Table (Google), </a:t>
            </a:r>
            <a:r>
              <a:rPr lang="en-IN" sz="1600" dirty="0" err="1" smtClean="0"/>
              <a:t>SimpleDB</a:t>
            </a:r>
            <a:r>
              <a:rPr lang="en-IN" sz="1600" dirty="0" smtClean="0"/>
              <a:t> </a:t>
            </a:r>
            <a:r>
              <a:rPr lang="en-IN" sz="1600" dirty="0"/>
              <a:t>(</a:t>
            </a:r>
            <a:r>
              <a:rPr lang="en-IN" sz="1600" dirty="0" smtClean="0"/>
              <a:t>Amazon) </a:t>
            </a:r>
          </a:p>
          <a:p>
            <a:pPr lvl="1"/>
            <a:endParaRPr lang="en-IN" sz="1600" dirty="0" smtClean="0"/>
          </a:p>
          <a:p>
            <a:r>
              <a:rPr lang="en-IN" sz="1800" dirty="0" smtClean="0"/>
              <a:t>Document</a:t>
            </a:r>
          </a:p>
          <a:p>
            <a:pPr lvl="1"/>
            <a:r>
              <a:rPr lang="en-IN" sz="1600" dirty="0" smtClean="0"/>
              <a:t>Collections of individual documents without a schema</a:t>
            </a:r>
          </a:p>
          <a:p>
            <a:pPr lvl="1"/>
            <a:r>
              <a:rPr lang="en-IN" sz="1600" dirty="0" smtClean="0"/>
              <a:t>Ex: MongoDB, </a:t>
            </a:r>
            <a:r>
              <a:rPr lang="en-IN" sz="1600" dirty="0" err="1" smtClean="0"/>
              <a:t>CouchDB</a:t>
            </a:r>
            <a:endParaRPr lang="en-IN" sz="1600" dirty="0" smtClean="0"/>
          </a:p>
          <a:p>
            <a:pPr lvl="1"/>
            <a:endParaRPr lang="en-IN" sz="1600" dirty="0" smtClean="0"/>
          </a:p>
          <a:p>
            <a:r>
              <a:rPr lang="en-IN" sz="1800" dirty="0" smtClean="0"/>
              <a:t>Graph</a:t>
            </a:r>
          </a:p>
          <a:p>
            <a:pPr lvl="1"/>
            <a:r>
              <a:rPr lang="en-IN" sz="1600" dirty="0" smtClean="0"/>
              <a:t>Vertices connected by edges having properties without a schema</a:t>
            </a:r>
          </a:p>
          <a:p>
            <a:pPr lvl="1"/>
            <a:r>
              <a:rPr lang="en-IN" sz="1600" dirty="0" smtClean="0"/>
              <a:t>Ex: Neo4j, </a:t>
            </a:r>
            <a:r>
              <a:rPr lang="en-IN" sz="1600" dirty="0" err="1" smtClean="0"/>
              <a:t>OrientDB</a:t>
            </a:r>
            <a:endParaRPr lang="en-IN" sz="1600" dirty="0" smtClean="0"/>
          </a:p>
          <a:p>
            <a:pPr lvl="1"/>
            <a:endParaRPr lang="en-IN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 SQL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943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supports Multi </a:t>
            </a:r>
            <a:r>
              <a:rPr lang="en-IN" dirty="0" smtClean="0"/>
              <a:t>threaded </a:t>
            </a:r>
            <a:r>
              <a:rPr lang="en-IN" dirty="0"/>
              <a:t>access</a:t>
            </a:r>
          </a:p>
          <a:p>
            <a:r>
              <a:rPr lang="en-IN" dirty="0"/>
              <a:t>supports Transactions</a:t>
            </a:r>
          </a:p>
          <a:p>
            <a:r>
              <a:rPr lang="en-IN" dirty="0"/>
              <a:t>supports Queries</a:t>
            </a:r>
          </a:p>
          <a:p>
            <a:r>
              <a:rPr lang="en-IN" dirty="0"/>
              <a:t>supports </a:t>
            </a:r>
            <a:r>
              <a:rPr lang="en-IN" dirty="0" smtClean="0"/>
              <a:t>Traverse (traversing through Links instead of joins)</a:t>
            </a:r>
            <a:endParaRPr lang="en-IN" dirty="0"/>
          </a:p>
          <a:p>
            <a:r>
              <a:rPr lang="en-IN" dirty="0"/>
              <a:t>very flexible: can be used in schema-full, schema-less or schema-hybrid mode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Document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693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Smallest unit to load and store in database</a:t>
            </a:r>
          </a:p>
          <a:p>
            <a:endParaRPr lang="en-IN" dirty="0"/>
          </a:p>
          <a:p>
            <a:r>
              <a:rPr lang="en-IN" dirty="0" smtClean="0"/>
              <a:t>Record types</a:t>
            </a:r>
            <a:endParaRPr lang="en-IN" dirty="0" smtClean="0"/>
          </a:p>
          <a:p>
            <a:pPr lvl="1"/>
            <a:r>
              <a:rPr lang="en-IN" dirty="0" smtClean="0"/>
              <a:t>Document</a:t>
            </a:r>
          </a:p>
          <a:p>
            <a:pPr lvl="1"/>
            <a:r>
              <a:rPr lang="en-IN" dirty="0" err="1" smtClean="0"/>
              <a:t>RecordBytes</a:t>
            </a:r>
            <a:r>
              <a:rPr lang="en-IN" dirty="0" smtClean="0"/>
              <a:t> – to store Blob-like data (load / store binary data)</a:t>
            </a:r>
          </a:p>
          <a:p>
            <a:pPr lvl="1"/>
            <a:r>
              <a:rPr lang="en-IN" dirty="0" smtClean="0"/>
              <a:t>Vertex</a:t>
            </a:r>
          </a:p>
          <a:p>
            <a:pPr lvl="1"/>
            <a:r>
              <a:rPr lang="en-IN" dirty="0" smtClean="0"/>
              <a:t>Edges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91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Most flexible data type in </a:t>
            </a:r>
            <a:r>
              <a:rPr lang="en-IN" dirty="0" err="1" smtClean="0"/>
              <a:t>OrientDB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Defined by schema classes (optional) with defined constraints and indexes</a:t>
            </a:r>
          </a:p>
          <a:p>
            <a:endParaRPr lang="en-IN" dirty="0"/>
          </a:p>
          <a:p>
            <a:r>
              <a:rPr lang="en-IN" dirty="0" smtClean="0"/>
              <a:t>Also use in schema-less mode (without schema class =&gt; thereby no constrains)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Export / import to/from JSON</a:t>
            </a:r>
          </a:p>
          <a:p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Documents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077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Document belongs to a CLASS (type)</a:t>
            </a:r>
          </a:p>
          <a:p>
            <a:r>
              <a:rPr lang="en-IN" dirty="0" smtClean="0"/>
              <a:t>Document composed of attributes</a:t>
            </a:r>
          </a:p>
          <a:p>
            <a:r>
              <a:rPr lang="en-IN" dirty="0" smtClean="0"/>
              <a:t>By default, document is schema less</a:t>
            </a:r>
          </a:p>
          <a:p>
            <a:pPr lvl="1"/>
            <a:r>
              <a:rPr lang="en-IN" dirty="0" smtClean="0"/>
              <a:t>No need to define properties</a:t>
            </a:r>
          </a:p>
          <a:p>
            <a:r>
              <a:rPr lang="en-IN" dirty="0" smtClean="0"/>
              <a:t>Define schema specifying properties and their data types</a:t>
            </a:r>
          </a:p>
          <a:p>
            <a:pPr lvl="1"/>
            <a:r>
              <a:rPr lang="en-IN" dirty="0" smtClean="0"/>
              <a:t>To define constraints and indexes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465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1062832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Console – Classes and properties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1"/>
            <a:ext cx="8762999" cy="5362164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/>
              <a:t>Create class</a:t>
            </a:r>
            <a:endParaRPr lang="en-IN" sz="2400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class Student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/>
              <a:t>Create </a:t>
            </a:r>
            <a:r>
              <a:rPr lang="en-US" sz="2400" dirty="0" smtClean="0"/>
              <a:t>properties (mandatory for constraints, indexes)</a:t>
            </a:r>
            <a:endParaRPr lang="en-IN" sz="2400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property Student.name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property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Student.birthDate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Describe schema of Class</a:t>
            </a:r>
          </a:p>
          <a:p>
            <a:pPr marL="97922" lvl="0" indent="0">
              <a:buClr>
                <a:srgbClr val="2DA2BF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 class Student</a:t>
            </a: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Add constraint to class / property</a:t>
            </a:r>
            <a:endParaRPr lang="en-US" sz="2400" dirty="0">
              <a:solidFill>
                <a:prstClr val="black"/>
              </a:solidFill>
            </a:endParaRPr>
          </a:p>
          <a:p>
            <a:pPr marL="97922" lvl="0" indent="0">
              <a:buClr>
                <a:srgbClr val="2DA2BF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property Student.name min </a:t>
            </a:r>
            <a:r>
              <a:rPr lang="en-IN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See all records in class</a:t>
            </a:r>
            <a:endParaRPr lang="en-US" sz="2400" dirty="0">
              <a:solidFill>
                <a:prstClr val="black"/>
              </a:solidFill>
            </a:endParaRPr>
          </a:p>
          <a:p>
            <a:pPr marL="97922" lvl="0" indent="0">
              <a:buClr>
                <a:srgbClr val="2DA2BF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IN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rowse Student;</a:t>
            </a:r>
            <a:endParaRPr lang="en-IN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Show details in a record based on ID</a:t>
            </a:r>
            <a:endParaRPr lang="en-US" sz="2400" dirty="0">
              <a:solidFill>
                <a:prstClr val="black"/>
              </a:solidFill>
            </a:endParaRPr>
          </a:p>
          <a:p>
            <a:pPr marL="97922" lvl="0" indent="0">
              <a:buClr>
                <a:srgbClr val="2DA2BF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 record 0</a:t>
            </a:r>
            <a:endParaRPr lang="en-IN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922" lvl="0" indent="0">
              <a:buClr>
                <a:srgbClr val="2DA2BF"/>
              </a:buClr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sz="20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622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1062832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Console – Classes and clusters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1"/>
            <a:ext cx="8762999" cy="5362164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/>
              <a:t>By default one cluster per class</a:t>
            </a:r>
            <a:endParaRPr lang="en-IN" sz="2400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/>
              <a:t>One Class can have more than one cluster. To add</a:t>
            </a:r>
            <a:endParaRPr lang="en-IN" sz="2400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ALTER CLASS Customer ADDCLUSTER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USA_Customers</a:t>
            </a:r>
            <a:endParaRPr lang="en-I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Need for more than one cluster for class</a:t>
            </a:r>
          </a:p>
          <a:p>
            <a:pPr lvl="1"/>
            <a:r>
              <a:rPr lang="en-IN" sz="2000" dirty="0"/>
              <a:t>faster queries </a:t>
            </a:r>
            <a:r>
              <a:rPr lang="en-IN" sz="2000" dirty="0" smtClean="0"/>
              <a:t>as only </a:t>
            </a:r>
            <a:r>
              <a:rPr lang="en-IN" sz="2000" dirty="0"/>
              <a:t>a sub-set </a:t>
            </a:r>
            <a:r>
              <a:rPr lang="en-IN" sz="2000" dirty="0" smtClean="0"/>
              <a:t>to search</a:t>
            </a:r>
            <a:endParaRPr lang="en-IN" sz="2000" dirty="0"/>
          </a:p>
          <a:p>
            <a:pPr lvl="1"/>
            <a:r>
              <a:rPr lang="en-IN" sz="2000" dirty="0"/>
              <a:t>good partitioning </a:t>
            </a:r>
            <a:r>
              <a:rPr lang="en-IN" sz="2000" dirty="0" smtClean="0"/>
              <a:t>reduce/remove use </a:t>
            </a:r>
            <a:r>
              <a:rPr lang="en-IN" sz="2000" dirty="0"/>
              <a:t>of indexes</a:t>
            </a:r>
          </a:p>
          <a:p>
            <a:pPr lvl="1"/>
            <a:r>
              <a:rPr lang="en-IN" sz="2000" dirty="0"/>
              <a:t>parallel queries if on multiple disks</a:t>
            </a:r>
          </a:p>
          <a:p>
            <a:pPr lvl="1"/>
            <a:r>
              <a:rPr lang="en-IN" sz="2000" dirty="0" err="1"/>
              <a:t>sharding</a:t>
            </a:r>
            <a:r>
              <a:rPr lang="en-IN" sz="2000" dirty="0"/>
              <a:t> large data sets across multiple disks or server </a:t>
            </a:r>
            <a:r>
              <a:rPr lang="en-IN" sz="2000" dirty="0" smtClean="0"/>
              <a:t>instances</a:t>
            </a:r>
          </a:p>
          <a:p>
            <a:pPr lvl="1"/>
            <a:endParaRPr lang="en-IN" sz="2000" dirty="0" smtClean="0"/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Types of clusters</a:t>
            </a:r>
          </a:p>
          <a:p>
            <a:pPr marL="647718" lvl="1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Physical – persistent, stored in files</a:t>
            </a:r>
          </a:p>
          <a:p>
            <a:pPr marL="647718" lvl="1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Logical – </a:t>
            </a:r>
            <a:r>
              <a:rPr lang="en-US" sz="2000" dirty="0" err="1" smtClean="0">
                <a:solidFill>
                  <a:prstClr val="black"/>
                </a:solidFill>
              </a:rPr>
              <a:t>Inmemory</a:t>
            </a:r>
            <a:r>
              <a:rPr lang="en-US" sz="2000" dirty="0" smtClean="0">
                <a:solidFill>
                  <a:prstClr val="black"/>
                </a:solidFill>
              </a:rPr>
              <a:t>, lost on server shutdown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048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1062832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Console – Classes and clusters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1"/>
            <a:ext cx="8762999" cy="1904999"/>
          </a:xfrm>
          <a:ln/>
        </p:spPr>
        <p:txBody>
          <a:bodyPr lIns="82945" tIns="41473" rIns="82945" bIns="41473">
            <a:normAutofit lnSpcReduction="10000"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/>
              <a:t>Show list of clusters</a:t>
            </a:r>
            <a:endParaRPr lang="en-IN" sz="2400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clusters</a:t>
            </a: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Fetch records in a cluster</a:t>
            </a:r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browse cluster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OUser</a:t>
            </a:r>
            <a:endParaRPr lang="en-I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0" y="3048000"/>
            <a:ext cx="43719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108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1062832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smtClean="0"/>
              <a:t>Cluster Selection Strategy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1"/>
            <a:ext cx="8762999" cy="5362164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/>
              <a:t>Default 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/>
              <a:t>Uses class’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defaultClusterId</a:t>
            </a:r>
            <a:r>
              <a:rPr lang="en-US" sz="2000" dirty="0" smtClean="0"/>
              <a:t> property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sz="2000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/>
              <a:t>Round-Robin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/>
              <a:t>Clusters of class in a ring, chosen one after another</a:t>
            </a:r>
            <a:endParaRPr lang="en-IN" sz="2000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Balanced</a:t>
            </a:r>
          </a:p>
          <a:p>
            <a:pPr lvl="1"/>
            <a:r>
              <a:rPr lang="en-IN" sz="2000" dirty="0" smtClean="0"/>
              <a:t>Smaller cluster is chosen</a:t>
            </a:r>
          </a:p>
          <a:p>
            <a:pPr lvl="1"/>
            <a:endParaRPr lang="en-IN" sz="2000" dirty="0" smtClean="0"/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400" dirty="0" smtClean="0">
                <a:solidFill>
                  <a:prstClr val="black"/>
                </a:solidFill>
              </a:rPr>
              <a:t>Local</a:t>
            </a:r>
          </a:p>
          <a:p>
            <a:pPr marL="647718" lvl="1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Use current node’s master cluster while running in distributed mode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916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1062832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smtClean="0"/>
              <a:t>Record ID / RID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1"/>
            <a:ext cx="8762999" cy="5362164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#&lt;cluster-id&gt;:&lt;cluster-position&gt;</a:t>
            </a:r>
            <a:r>
              <a:rPr lang="en-US" sz="2000" dirty="0" smtClean="0"/>
              <a:t> 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sz="1800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/>
              <a:t>Cluster Id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 smtClean="0"/>
              <a:t>ID of cluster, maximum of 2^15 – 1 =&gt; 32,767</a:t>
            </a:r>
            <a:endParaRPr lang="en-IN" sz="1800" dirty="0"/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Cluster Position</a:t>
            </a:r>
          </a:p>
          <a:p>
            <a:pPr lvl="1"/>
            <a:r>
              <a:rPr lang="en-IN" sz="1800" dirty="0"/>
              <a:t>Position of record inside </a:t>
            </a:r>
            <a:r>
              <a:rPr lang="en-IN" sz="1800" dirty="0" smtClean="0"/>
              <a:t>cluster</a:t>
            </a:r>
          </a:p>
          <a:p>
            <a:pPr lvl="1"/>
            <a:r>
              <a:rPr lang="en-IN" sz="1800" dirty="0" smtClean="0"/>
              <a:t>2^63 =&gt; </a:t>
            </a:r>
            <a:r>
              <a:rPr lang="en-IN" sz="1800" dirty="0"/>
              <a:t>9,223,372,036,854,780,000</a:t>
            </a:r>
            <a:r>
              <a:rPr lang="en-IN" sz="1800" dirty="0" smtClean="0"/>
              <a:t> records</a:t>
            </a:r>
          </a:p>
          <a:p>
            <a:pPr marL="391686" lvl="0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Maximum records in database</a:t>
            </a:r>
          </a:p>
          <a:p>
            <a:pPr marL="647718" lvl="1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1800" dirty="0">
                <a:solidFill>
                  <a:prstClr val="black"/>
                </a:solidFill>
              </a:rPr>
              <a:t>2^78 records = 302,231,454,903 Trillion </a:t>
            </a:r>
            <a:r>
              <a:rPr lang="en-IN" sz="1800" dirty="0" smtClean="0">
                <a:solidFill>
                  <a:prstClr val="black"/>
                </a:solidFill>
              </a:rPr>
              <a:t>of records</a:t>
            </a:r>
          </a:p>
          <a:p>
            <a:pPr marL="391686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smtClean="0">
                <a:solidFill>
                  <a:prstClr val="black"/>
                </a:solidFill>
              </a:rPr>
              <a:t>Never recycled</a:t>
            </a:r>
            <a:endParaRPr lang="en-US" sz="2200" dirty="0">
              <a:solidFill>
                <a:prstClr val="black"/>
              </a:solidFill>
            </a:endParaRPr>
          </a:p>
          <a:p>
            <a:pPr marL="391686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Physical location of record inside database</a:t>
            </a:r>
          </a:p>
          <a:p>
            <a:pPr marL="391686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Loading record by ID is fast</a:t>
            </a:r>
          </a:p>
          <a:p>
            <a:pPr marL="391686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solidFill>
                  <a:prstClr val="black"/>
                </a:solidFill>
              </a:rPr>
              <a:t>Links to records are physical – created at the time of edge</a:t>
            </a:r>
          </a:p>
          <a:p>
            <a:pPr marL="647718" lvl="1" indent="-293764">
              <a:buClr>
                <a:srgbClr val="2DA2BF"/>
              </a:buClr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 smtClean="0">
                <a:solidFill>
                  <a:prstClr val="black"/>
                </a:solidFill>
              </a:rPr>
              <a:t>So traversal speed is constant irrespective of database size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947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1062832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Console – Record ID / RID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1"/>
            <a:ext cx="8762999" cy="5362164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load record #&lt;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cluster-id&gt;:&lt;cluster-position&gt;</a:t>
            </a:r>
            <a:r>
              <a:rPr lang="en-US" sz="2000" dirty="0" smtClean="0"/>
              <a:t> 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sz="1800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dirty="0" smtClean="0"/>
              <a:t>Loads the record with following details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600" dirty="0" smtClean="0"/>
              <a:t>Type of record: Ex. Document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600" dirty="0" smtClean="0"/>
              <a:t>Class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600" dirty="0" smtClean="0"/>
              <a:t>Current  Version</a:t>
            </a:r>
          </a:p>
          <a:p>
            <a:pPr marL="885462" lvl="2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600" dirty="0" smtClean="0"/>
              <a:t>Every change to record increases the </a:t>
            </a:r>
            <a:r>
              <a:rPr lang="en-US" sz="1600" dirty="0" smtClean="0"/>
              <a:t>version</a:t>
            </a:r>
          </a:p>
          <a:p>
            <a:pPr marL="885462" lvl="2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600" dirty="0" smtClean="0"/>
              <a:t>Used in optimistic transactions to avoid conflicts in </a:t>
            </a:r>
            <a:r>
              <a:rPr lang="en-US" sz="1600" smtClean="0"/>
              <a:t>commit time</a:t>
            </a:r>
            <a:endParaRPr lang="en-US" sz="1600" dirty="0" smtClean="0"/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1800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smtClean="0"/>
              <a:t>Shows record with properties and data types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sz="2200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200" dirty="0" smtClean="0"/>
              <a:t>LINK to another record (relationship) can be lazily loaded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94224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6481" y="313953"/>
            <a:ext cx="8228160" cy="1062832"/>
          </a:xfrm>
          <a:ln/>
        </p:spPr>
        <p:txBody>
          <a:bodyPr lIns="82945" tIns="3520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Setup </a:t>
            </a:r>
            <a:r>
              <a:rPr lang="en-IN" dirty="0" err="1" smtClean="0"/>
              <a:t>OrientDB</a:t>
            </a:r>
            <a:endParaRPr lang="pl-PL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6481" y="1143001"/>
            <a:ext cx="8228160" cy="5362164"/>
          </a:xfrm>
          <a:ln/>
        </p:spPr>
        <p:txBody>
          <a:bodyPr lIns="82945" tIns="41473" rIns="82945" bIns="41473">
            <a:normAutofit/>
          </a:bodyPr>
          <a:lstStyle/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Ensure JDK 1.6 or higher is there on PATH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/>
              <a:t>Download community edition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 smtClean="0">
                <a:hlinkClick r:id="rId3"/>
              </a:rPr>
              <a:t>http</a:t>
            </a:r>
            <a:r>
              <a:rPr lang="en-IN" dirty="0">
                <a:hlinkClick r:id="rId3"/>
              </a:rPr>
              <a:t>://orientdb.com/download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dirty="0"/>
              <a:t>Extract </a:t>
            </a:r>
            <a:r>
              <a:rPr lang="en-IN" dirty="0" smtClean="0"/>
              <a:t>orientdb-community-2.1.10.zip</a:t>
            </a: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dirty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Start server</a:t>
            </a:r>
          </a:p>
          <a:p>
            <a:pPr marL="647718" lvl="1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%ORIENTDB_HOME%\bin\server.bat</a:t>
            </a:r>
            <a:endParaRPr lang="en-I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dirty="0" smtClean="0"/>
          </a:p>
          <a:p>
            <a:pPr marL="391686" indent="-293764">
              <a:buSzPct val="45000"/>
              <a:buFont typeface="Wingdings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dirty="0" smtClean="0"/>
              <a:t>Set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lang="en-US" dirty="0" smtClean="0"/>
              <a:t>password</a:t>
            </a:r>
            <a:endParaRPr lang="pl-PL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752847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Console – SQL support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9099" y="3078480"/>
            <a:ext cx="7962901" cy="3246120"/>
          </a:xfrm>
          <a:ln/>
        </p:spPr>
        <p:txBody>
          <a:bodyPr lIns="82945" tIns="41473" rIns="82945" bIns="41473">
            <a:normAutofit/>
          </a:bodyPr>
          <a:lstStyle/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2000" b="1" dirty="0" smtClean="0"/>
              <a:t>Other Variations :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select from </a:t>
            </a:r>
            <a:r>
              <a:rPr lang="en-IN" sz="2000" dirty="0" err="1"/>
              <a:t>cluster:Ouser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select from #10:3 or select from [#10:1, #10:3, #10:5]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select value from </a:t>
            </a:r>
            <a:r>
              <a:rPr lang="en-IN" sz="2000" dirty="0" err="1"/>
              <a:t>index:dictionary</a:t>
            </a:r>
            <a:r>
              <a:rPr lang="en-IN" sz="2000" dirty="0"/>
              <a:t> where key = </a:t>
            </a:r>
            <a:r>
              <a:rPr lang="en-IN" sz="2000" dirty="0" smtClean="0"/>
              <a:t>'Jay‘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Where Condition :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select from Employee where city = 'Rome' order by surname </a:t>
            </a:r>
            <a:r>
              <a:rPr lang="en-IN" sz="2000" dirty="0" err="1"/>
              <a:t>asc</a:t>
            </a:r>
            <a:r>
              <a:rPr lang="en-IN" sz="2000" dirty="0"/>
              <a:t>, name </a:t>
            </a:r>
            <a:r>
              <a:rPr lang="en-IN" sz="2000" dirty="0" err="1"/>
              <a:t>asc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97922" indent="0"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IN" sz="2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752600" y="1526565"/>
            <a:ext cx="7391400" cy="1447800"/>
            <a:chOff x="304800" y="1219200"/>
            <a:chExt cx="8229600" cy="1176754"/>
          </a:xfrm>
        </p:grpSpPr>
        <p:sp>
          <p:nvSpPr>
            <p:cNvPr id="2" name="TextBox 1"/>
            <p:cNvSpPr txBox="1"/>
            <p:nvPr/>
          </p:nvSpPr>
          <p:spPr>
            <a:xfrm>
              <a:off x="304800" y="1219200"/>
              <a:ext cx="2362200" cy="338554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select from </a:t>
              </a:r>
              <a:r>
                <a:rPr lang="en-US" sz="1600" dirty="0" err="1" smtClean="0"/>
                <a:t>ouser</a:t>
              </a:r>
              <a:endParaRPr lang="en-IN" sz="16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24200" y="1219200"/>
              <a:ext cx="2514600" cy="338554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browse cluster </a:t>
              </a:r>
              <a:r>
                <a:rPr lang="en-US" sz="1600" dirty="0" err="1" smtClean="0"/>
                <a:t>ouser</a:t>
              </a:r>
              <a:endParaRPr lang="en-IN" sz="16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96000" y="1265366"/>
              <a:ext cx="2438400" cy="338554"/>
            </a:xfrm>
            <a:prstGeom prst="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browse class </a:t>
              </a:r>
              <a:r>
                <a:rPr lang="en-US" sz="1600" dirty="0" err="1" smtClean="0"/>
                <a:t>ouser</a:t>
              </a:r>
              <a:endParaRPr lang="en-IN" sz="1600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1981200" y="1634698"/>
              <a:ext cx="1447800" cy="4227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>
              <a:off x="4381500" y="1557754"/>
              <a:ext cx="0" cy="4996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</p:cNvCxnSpPr>
            <p:nvPr/>
          </p:nvCxnSpPr>
          <p:spPr>
            <a:xfrm flipH="1">
              <a:off x="5105400" y="1603920"/>
              <a:ext cx="2209800" cy="453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05200" y="2057400"/>
              <a:ext cx="1752600" cy="33855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same result</a:t>
              </a:r>
              <a:endParaRPr lang="en-IN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11189" y="990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SELECT 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41771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752847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Console – SQL support</a:t>
            </a:r>
            <a:endParaRPr lang="pl-PL" sz="3200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66800"/>
            <a:ext cx="8305800" cy="1600200"/>
          </a:xfrm>
          <a:ln/>
        </p:spPr>
        <p:txBody>
          <a:bodyPr lIns="82945" tIns="41473" rIns="82945" bIns="41473">
            <a:normAutofit/>
          </a:bodyPr>
          <a:lstStyle/>
          <a:p>
            <a:pPr marL="97922" indent="0" fontAlgn="base">
              <a:spcBef>
                <a:spcPct val="0"/>
              </a:spcBef>
              <a:spcAft>
                <a:spcPct val="0"/>
              </a:spcAft>
              <a:buSzPct val="45000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sz="1800" dirty="0"/>
              <a:t>SKIP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select from Employee where gender = 'male' limit 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select from Employee where gender = 'male' skip 20 limit 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select from Employee where gender = 'male' skip 40 limit 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768991"/>
            <a:ext cx="86868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  <a:cs typeface="+mn-cs"/>
              </a:rPr>
              <a:t>INSERT :</a:t>
            </a:r>
          </a:p>
          <a:p>
            <a:endParaRPr lang="en-US" sz="1600" dirty="0"/>
          </a:p>
          <a:p>
            <a: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IN" dirty="0">
                <a:latin typeface="+mn-lt"/>
                <a:cs typeface="+mn-cs"/>
              </a:rPr>
              <a:t>insert into Employee (name, surname, gender) values ('Jay', 'Miner', 'M')</a:t>
            </a:r>
          </a:p>
          <a:p>
            <a: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endParaRPr lang="en-US" dirty="0">
              <a:latin typeface="+mn-lt"/>
              <a:cs typeface="+mn-cs"/>
            </a:endParaRPr>
          </a:p>
          <a:p>
            <a: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IN" dirty="0">
                <a:latin typeface="+mn-lt"/>
                <a:cs typeface="+mn-cs"/>
              </a:rPr>
              <a:t>insert into Employee set name = 'Jay', surname = 'Miner', gender = 'M‘</a:t>
            </a:r>
          </a:p>
          <a:p>
            <a: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endParaRPr lang="en-US" dirty="0">
              <a:latin typeface="+mn-lt"/>
              <a:cs typeface="+mn-cs"/>
            </a:endParaRPr>
          </a:p>
          <a:p>
            <a:pPr marL="365760" indent="-256032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  <a:cs typeface="+mn-cs"/>
              </a:rPr>
              <a:t>with JSON data :</a:t>
            </a:r>
          </a:p>
          <a:p>
            <a:pPr marL="10972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</a:pPr>
            <a:r>
              <a:rPr lang="en-IN" dirty="0">
                <a:latin typeface="+mn-lt"/>
                <a:cs typeface="+mn-cs"/>
              </a:rPr>
              <a:t> </a:t>
            </a:r>
            <a:r>
              <a:rPr lang="en-IN" dirty="0" smtClean="0">
                <a:latin typeface="+mn-lt"/>
                <a:cs typeface="+mn-cs"/>
              </a:rPr>
              <a:t> </a:t>
            </a:r>
            <a:r>
              <a:rPr lang="en-IN" dirty="0">
                <a:latin typeface="+mn-lt"/>
                <a:cs typeface="+mn-cs"/>
              </a:rPr>
              <a:t>insert into Employee content {name : 'Jay', surname : 'Miner', gender : 'M'}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98015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752847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Console – SQL support</a:t>
            </a:r>
            <a:endParaRPr lang="pl-PL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37457" y="1371123"/>
            <a:ext cx="80445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n-lt"/>
                <a:cs typeface="+mn-cs"/>
              </a:rPr>
              <a:t>UPDATE 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+mn-lt"/>
                <a:cs typeface="+mn-cs"/>
              </a:rPr>
              <a:t>update Employee set local = true where city = </a:t>
            </a:r>
            <a:r>
              <a:rPr lang="en-IN" sz="2000" dirty="0" smtClean="0">
                <a:latin typeface="+mn-lt"/>
                <a:cs typeface="+mn-cs"/>
              </a:rPr>
              <a:t>'London‘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+mn-lt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update Employee merge { local : true } where city = 'London'</a:t>
            </a:r>
            <a:endParaRPr lang="en-IN" sz="2000" dirty="0">
              <a:latin typeface="+mn-lt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657600"/>
            <a:ext cx="7696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n-lt"/>
                <a:cs typeface="+mn-cs"/>
              </a:rPr>
              <a:t>DELETE : </a:t>
            </a:r>
            <a:endParaRPr lang="en-US" sz="2000" b="1" dirty="0">
              <a:latin typeface="+mn-lt"/>
              <a:cs typeface="+mn-cs"/>
            </a:endParaRP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delete from Employee where city &lt;&gt; </a:t>
            </a:r>
            <a:r>
              <a:rPr lang="en-IN" sz="2000" dirty="0" smtClean="0"/>
              <a:t>'London‘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553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752847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– Modeling Relationships</a:t>
            </a:r>
            <a:endParaRPr lang="pl-PL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47562"/>
            <a:ext cx="861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LINK</a:t>
            </a:r>
            <a:r>
              <a:rPr lang="en-IN" sz="2000" dirty="0"/>
              <a:t>, to point to one record </a:t>
            </a:r>
            <a:r>
              <a:rPr lang="en-IN" sz="2000" dirty="0" smtClean="0"/>
              <a:t>only</a:t>
            </a:r>
          </a:p>
          <a:p>
            <a:endParaRPr lang="en-IN" sz="2000" dirty="0"/>
          </a:p>
          <a:p>
            <a:r>
              <a:rPr lang="en-IN" sz="2000" b="1" dirty="0"/>
              <a:t>LINKSET</a:t>
            </a:r>
            <a:r>
              <a:rPr lang="en-IN" sz="2000" dirty="0"/>
              <a:t>, to point to several records. Like Java Sets, the same RID can only </a:t>
            </a:r>
            <a:r>
              <a:rPr lang="en-IN" sz="2000" dirty="0" smtClean="0"/>
              <a:t>be included </a:t>
            </a:r>
            <a:r>
              <a:rPr lang="en-IN" sz="2000" dirty="0"/>
              <a:t>once. The pointers also have no </a:t>
            </a:r>
            <a:r>
              <a:rPr lang="en-IN" sz="2000" dirty="0" smtClean="0"/>
              <a:t>order</a:t>
            </a:r>
          </a:p>
          <a:p>
            <a:endParaRPr lang="en-IN" sz="2000" dirty="0"/>
          </a:p>
          <a:p>
            <a:r>
              <a:rPr lang="en-IN" sz="2000" b="1" dirty="0"/>
              <a:t>LINKLIST</a:t>
            </a:r>
            <a:r>
              <a:rPr lang="en-IN" sz="2000" dirty="0"/>
              <a:t>, to point to several records. Like Java Lists, they are ordered and </a:t>
            </a:r>
            <a:r>
              <a:rPr lang="en-IN" sz="2000" dirty="0" smtClean="0"/>
              <a:t>can contain duplicates</a:t>
            </a:r>
          </a:p>
          <a:p>
            <a:endParaRPr lang="en-IN" sz="2000" dirty="0"/>
          </a:p>
          <a:p>
            <a:r>
              <a:rPr lang="en-IN" sz="2000" b="1" dirty="0"/>
              <a:t>LINKMAP</a:t>
            </a:r>
            <a:r>
              <a:rPr lang="en-IN" sz="2000" dirty="0"/>
              <a:t>, to point to several records with a key stored in the source record. </a:t>
            </a:r>
            <a:r>
              <a:rPr lang="en-IN" sz="2000" dirty="0" smtClean="0"/>
              <a:t>The Map </a:t>
            </a:r>
            <a:r>
              <a:rPr lang="en-IN" sz="2000" dirty="0"/>
              <a:t>values are the RIDs. Works like the Java Map&lt;?,Record&gt; .</a:t>
            </a:r>
            <a:endParaRPr lang="en-IN" sz="20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189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 smtClean="0"/>
              <a:t>OrientDB</a:t>
            </a:r>
            <a:r>
              <a:rPr lang="en-IN" dirty="0" smtClean="0"/>
              <a:t> Java API – Document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660116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Local / Embedded mode</a:t>
            </a:r>
          </a:p>
          <a:p>
            <a:pPr lvl="1"/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orient-commons-*.jar</a:t>
            </a:r>
          </a:p>
          <a:p>
            <a:pPr lvl="1"/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orientdb-core-*.jar</a:t>
            </a:r>
          </a:p>
          <a:p>
            <a:endParaRPr lang="en-IN" dirty="0"/>
          </a:p>
          <a:p>
            <a:r>
              <a:rPr lang="en-IN" dirty="0" smtClean="0"/>
              <a:t>For remote client</a:t>
            </a:r>
          </a:p>
          <a:p>
            <a:pPr lvl="1"/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orientdb-client-*.jar</a:t>
            </a:r>
          </a:p>
          <a:p>
            <a:pPr lvl="1"/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orientdb-enterprise-*.jar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Library Dependencies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747476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839200" cy="4525963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In Local filesystem</a:t>
            </a:r>
          </a:p>
          <a:p>
            <a:pPr marL="109728" indent="0">
              <a:buNone/>
            </a:pP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ODatabaseDocumentTx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ODatabaseDocumentTx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plocal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/databases/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petshop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").create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9728" indent="0">
              <a:buNone/>
            </a:pP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I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 smtClean="0"/>
              <a:t>On remote server (Host = </a:t>
            </a:r>
            <a:r>
              <a:rPr lang="en-IN" dirty="0" err="1" smtClean="0"/>
              <a:t>dbhost</a:t>
            </a:r>
            <a:r>
              <a:rPr lang="en-IN" dirty="0" smtClean="0"/>
              <a:t>, Database name = </a:t>
            </a:r>
            <a:r>
              <a:rPr lang="en-IN" dirty="0" err="1" smtClean="0"/>
              <a:t>dbname</a:t>
            </a:r>
            <a:r>
              <a:rPr lang="en-IN" dirty="0" smtClean="0"/>
              <a:t>, database type = document (change to “graph” for graph database),  </a:t>
            </a:r>
          </a:p>
          <a:p>
            <a:pPr marL="109728" indent="0">
              <a:buNone/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IN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OServerAdmin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remote:dbhost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109728" indent="0">
              <a:buNone/>
            </a:pP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connect("root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kjhsdjfsdh128438ejhj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109728" indent="0">
              <a:buNone/>
            </a:pP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createDatabase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dbname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I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document","local</a:t>
            </a: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109728" indent="0">
              <a:buNone/>
            </a:pPr>
            <a:r>
              <a:rPr lang="en-IN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close();</a:t>
            </a:r>
            <a:endParaRPr lang="en-IN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new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80243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17627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OClass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foo =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db.getMetadata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getSchema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Foo.class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OClass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 =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db.getMetadata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getSchema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Child.class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foo.createProperty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("text",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OType.STRING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foo.createProperty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("number",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OType.INTEGER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09728" indent="0">
              <a:buNone/>
            </a:pP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foo.createProperty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("text",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OType.LINK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child);</a:t>
            </a:r>
          </a:p>
          <a:p>
            <a:pPr marL="109728" indent="0">
              <a:buNone/>
            </a:pP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db.getMetadata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getSchema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().save();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Schema generation using </a:t>
            </a:r>
            <a:r>
              <a:rPr lang="en-IN" dirty="0" err="1" smtClean="0"/>
              <a:t>OriendDB</a:t>
            </a:r>
            <a:r>
              <a:rPr lang="en-IN" dirty="0" smtClean="0"/>
              <a:t> API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343400" y="1371600"/>
            <a:ext cx="4572000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Foo{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String text;</a:t>
            </a:r>
          </a:p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private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Child reference;</a:t>
            </a:r>
          </a:p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private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number;</a:t>
            </a:r>
          </a:p>
          <a:p>
            <a:r>
              <a:rPr lang="en-I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getters and setters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200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4573488"/>
            <a:ext cx="8839200" cy="1446312"/>
          </a:xfrm>
        </p:spPr>
        <p:txBody>
          <a:bodyPr/>
          <a:lstStyle/>
          <a:p>
            <a:r>
              <a:rPr lang="en-IN" dirty="0" smtClean="0"/>
              <a:t>Declared type “Person” gets created automatically</a:t>
            </a:r>
          </a:p>
          <a:p>
            <a:pPr lvl="1"/>
            <a:r>
              <a:rPr lang="en-IN" dirty="0" smtClean="0"/>
              <a:t>Without constraints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Storing documents in </a:t>
            </a:r>
            <a:r>
              <a:rPr lang="en-IN" dirty="0" err="1" smtClean="0"/>
              <a:t>OrientDB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0" y="1280279"/>
            <a:ext cx="914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OPEN THE DATABASE</a:t>
            </a:r>
          </a:p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ODatabaseDocumentTx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ODatabaseDocumentTx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remote:localhost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petshop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").open("admin", "</a:t>
            </a:r>
            <a:r>
              <a:rPr lang="en-IN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admin“);</a:t>
            </a:r>
          </a:p>
          <a:p>
            <a:endParaRPr lang="en-I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NEW DOCUMENT AND FILL IT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ODocument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doc = new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ODocument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("Person");</a:t>
            </a:r>
          </a:p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doc.field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"name", "Luke" );</a:t>
            </a:r>
          </a:p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doc.field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"surname", "Skywalker" );</a:t>
            </a:r>
          </a:p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doc.field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"city", new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ODocument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("City").field("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name","Rome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").field("country", "Italy") );</a:t>
            </a:r>
          </a:p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SAVE THE DOCUMENT</a:t>
            </a:r>
          </a:p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doc.save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db.close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58319695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Orient DB Graph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9901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438400"/>
            <a:ext cx="5791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i="1" dirty="0" smtClean="0"/>
              <a:t>Choose the best tool for your use case!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686898546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13953"/>
            <a:ext cx="8991600" cy="752847"/>
          </a:xfrm>
          <a:ln/>
        </p:spPr>
        <p:txBody>
          <a:bodyPr lIns="82945" tIns="35203" rIns="82945" bIns="41473">
            <a:no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IN" sz="3200" dirty="0" err="1" smtClean="0"/>
              <a:t>OrientDB</a:t>
            </a:r>
            <a:r>
              <a:rPr lang="en-IN" sz="3200" dirty="0" smtClean="0"/>
              <a:t> – Graph Model</a:t>
            </a:r>
            <a:endParaRPr lang="pl-PL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47562"/>
            <a:ext cx="8610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LINK</a:t>
            </a:r>
            <a:r>
              <a:rPr lang="en-IN" sz="2000" dirty="0"/>
              <a:t>, to point to one record </a:t>
            </a:r>
            <a:r>
              <a:rPr lang="en-IN" sz="2000" dirty="0" smtClean="0"/>
              <a:t>only</a:t>
            </a:r>
          </a:p>
          <a:p>
            <a:endParaRPr lang="en-IN" sz="2000" dirty="0"/>
          </a:p>
          <a:p>
            <a:r>
              <a:rPr lang="en-IN" sz="2000" b="1" dirty="0"/>
              <a:t>LINKSET</a:t>
            </a:r>
            <a:r>
              <a:rPr lang="en-IN" sz="2000" dirty="0"/>
              <a:t>, to point to several records. Like Java Sets, the same RID can only </a:t>
            </a:r>
            <a:r>
              <a:rPr lang="en-IN" sz="2000" dirty="0" smtClean="0"/>
              <a:t>be included </a:t>
            </a:r>
            <a:r>
              <a:rPr lang="en-IN" sz="2000" dirty="0"/>
              <a:t>once. The pointers also have no </a:t>
            </a:r>
            <a:r>
              <a:rPr lang="en-IN" sz="2000" dirty="0" smtClean="0"/>
              <a:t>order</a:t>
            </a:r>
          </a:p>
          <a:p>
            <a:endParaRPr lang="en-IN" sz="2000" dirty="0"/>
          </a:p>
          <a:p>
            <a:r>
              <a:rPr lang="en-IN" sz="2000" b="1" dirty="0"/>
              <a:t>LINKLIST</a:t>
            </a:r>
            <a:r>
              <a:rPr lang="en-IN" sz="2000" dirty="0"/>
              <a:t>, to point to several records. Like Java Lists, they are ordered and </a:t>
            </a:r>
            <a:r>
              <a:rPr lang="en-IN" sz="2000" dirty="0" smtClean="0"/>
              <a:t>can contain duplicates</a:t>
            </a:r>
          </a:p>
          <a:p>
            <a:endParaRPr lang="en-IN" sz="2000" dirty="0"/>
          </a:p>
          <a:p>
            <a:r>
              <a:rPr lang="en-IN" sz="2000" b="1" dirty="0"/>
              <a:t>LINKMAP</a:t>
            </a:r>
            <a:r>
              <a:rPr lang="en-IN" sz="2000" dirty="0"/>
              <a:t>, to point to several records with a key stored in the source record. </a:t>
            </a:r>
            <a:r>
              <a:rPr lang="en-IN" sz="2000" dirty="0" smtClean="0"/>
              <a:t>The Map </a:t>
            </a:r>
            <a:r>
              <a:rPr lang="en-IN" sz="2000" dirty="0"/>
              <a:t>values are the RIDs. Works like the Java Map&lt;?,Record&gt; .</a:t>
            </a:r>
            <a:endParaRPr lang="en-IN" sz="20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253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Switching to graph model</a:t>
            </a:r>
          </a:p>
          <a:p>
            <a:pPr lvl="1"/>
            <a:r>
              <a:rPr lang="en-IN" dirty="0" smtClean="0">
                <a:hlinkClick r:id="rId2"/>
              </a:rPr>
              <a:t>http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www.slideshare.net/lvca/switching-from-relational-to-the-graph-model</a:t>
            </a:r>
            <a:endParaRPr lang="en-IN" dirty="0" smtClean="0"/>
          </a:p>
          <a:p>
            <a:endParaRPr lang="en-US" dirty="0"/>
          </a:p>
          <a:p>
            <a:r>
              <a:rPr lang="en-US" sz="2800" dirty="0" smtClean="0"/>
              <a:t>Latest ranking of databases based on several parameters</a:t>
            </a:r>
            <a:endParaRPr lang="en-US" sz="2800" dirty="0"/>
          </a:p>
          <a:p>
            <a:pPr lvl="1"/>
            <a:r>
              <a:rPr lang="en-IN" dirty="0" smtClean="0">
                <a:hlinkClick r:id="rId3"/>
              </a:rPr>
              <a:t>http</a:t>
            </a:r>
            <a:r>
              <a:rPr lang="en-IN" dirty="0">
                <a:hlinkClick r:id="rId3"/>
              </a:rPr>
              <a:t>://</a:t>
            </a:r>
            <a:r>
              <a:rPr lang="en-IN" dirty="0" smtClean="0">
                <a:hlinkClick r:id="rId3"/>
              </a:rPr>
              <a:t>db-engines.com/en/ranking</a:t>
            </a:r>
            <a:r>
              <a:rPr lang="en-IN" dirty="0" smtClean="0"/>
              <a:t>	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009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47272" y="6492875"/>
            <a:ext cx="365760" cy="365125"/>
          </a:xfrm>
        </p:spPr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0"/>
            <a:ext cx="8458200" cy="3505200"/>
          </a:xfrm>
        </p:spPr>
        <p:txBody>
          <a:bodyPr>
            <a:normAutofit/>
          </a:bodyPr>
          <a:lstStyle/>
          <a:p>
            <a:pPr algn="ctr"/>
            <a:r>
              <a:rPr lang="en-IN" i="1" dirty="0" err="1"/>
              <a:t>OrientDB</a:t>
            </a:r>
            <a:r>
              <a:rPr lang="en-IN" i="1" dirty="0"/>
              <a:t> is a document-graph </a:t>
            </a:r>
            <a:r>
              <a:rPr lang="en-IN" i="1" dirty="0" smtClean="0"/>
              <a:t>database with full native graph</a:t>
            </a:r>
            <a:r>
              <a:rPr lang="en-IN" i="1" dirty="0"/>
              <a:t/>
            </a:r>
            <a:br>
              <a:rPr lang="en-IN" i="1" dirty="0"/>
            </a:br>
            <a:r>
              <a:rPr lang="en-IN" i="1" dirty="0"/>
              <a:t>capabilities coupled with features </a:t>
            </a:r>
            <a:r>
              <a:rPr lang="en-IN" i="1" dirty="0" smtClean="0"/>
              <a:t>found </a:t>
            </a:r>
            <a:r>
              <a:rPr lang="en-IN" i="1" dirty="0"/>
              <a:t>in document databases</a:t>
            </a:r>
          </a:p>
        </p:txBody>
      </p:sp>
    </p:spTree>
    <p:extLst>
      <p:ext uri="{BB962C8B-B14F-4D97-AF65-F5344CB8AC3E}">
        <p14:creationId xmlns:p14="http://schemas.microsoft.com/office/powerpoint/2010/main" val="19928828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0"/>
            <a:ext cx="8458200" cy="3505200"/>
          </a:xfrm>
        </p:spPr>
        <p:txBody>
          <a:bodyPr>
            <a:normAutofit/>
          </a:bodyPr>
          <a:lstStyle/>
          <a:p>
            <a:pPr algn="ctr"/>
            <a:r>
              <a:rPr lang="en-IN" i="1" dirty="0" err="1" smtClean="0"/>
              <a:t>OrientDB</a:t>
            </a:r>
            <a:r>
              <a:rPr lang="en-IN" i="1" dirty="0" smtClean="0"/>
              <a:t> as a true multi model DBMS – supports Graph, Document, Key-Value, Object models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0356059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A12BD-74A4-40A3-96F6-15E0D9D00A7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Orient DB as a Document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71498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13161</TotalTime>
  <Words>2078</Words>
  <Application>Microsoft Office PowerPoint</Application>
  <PresentationFormat>On-screen Show (4:3)</PresentationFormat>
  <Paragraphs>460</Paragraphs>
  <Slides>61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Concourse</vt:lpstr>
      <vt:lpstr>PowerPoint Presentation</vt:lpstr>
      <vt:lpstr>Orient DB - Introduction</vt:lpstr>
      <vt:lpstr>Motivation to  use NoSQL</vt:lpstr>
      <vt:lpstr>No SQL Models</vt:lpstr>
      <vt:lpstr>Setup OrientDB</vt:lpstr>
      <vt:lpstr>Choose the best tool for your use case!</vt:lpstr>
      <vt:lpstr>OrientDB is a document-graph database with full native graph capabilities coupled with features found in document databases</vt:lpstr>
      <vt:lpstr>OrientDB as a true multi model DBMS – supports Graph, Document, Key-Value, Object models</vt:lpstr>
      <vt:lpstr>Orient DB as a Document Model</vt:lpstr>
      <vt:lpstr>Document</vt:lpstr>
      <vt:lpstr>Terminologies – Document Model</vt:lpstr>
      <vt:lpstr>Orient DB as a Graph Model</vt:lpstr>
      <vt:lpstr>Graph</vt:lpstr>
      <vt:lpstr>Terminologies – Graph Model</vt:lpstr>
      <vt:lpstr>Orient DB as a Key/Value Model</vt:lpstr>
      <vt:lpstr>Key / Value Pair</vt:lpstr>
      <vt:lpstr>Terminologies – Key/Value Model</vt:lpstr>
      <vt:lpstr>Orient DB as an Object Model</vt:lpstr>
      <vt:lpstr>Object Oriented Model</vt:lpstr>
      <vt:lpstr>Terminologies – Object Model</vt:lpstr>
      <vt:lpstr>Orient DB Setup Overview of clients and APIs</vt:lpstr>
      <vt:lpstr>Community Vs Enterprise Editions</vt:lpstr>
      <vt:lpstr>Pre-requisites</vt:lpstr>
      <vt:lpstr>Download OrientDB</vt:lpstr>
      <vt:lpstr>Start OrientDB server</vt:lpstr>
      <vt:lpstr>OrientDB Console</vt:lpstr>
      <vt:lpstr>OrientDB Studio</vt:lpstr>
      <vt:lpstr>OrientDB SQL-like API</vt:lpstr>
      <vt:lpstr>OrientDB Java client –API</vt:lpstr>
      <vt:lpstr>OrientDB – Java Graph API</vt:lpstr>
      <vt:lpstr>OrientDB Graph API</vt:lpstr>
      <vt:lpstr>OrientDB – Java Document API</vt:lpstr>
      <vt:lpstr>OrientDB Document API</vt:lpstr>
      <vt:lpstr>OrientDB – Java Object API</vt:lpstr>
      <vt:lpstr>OrientDB – Java API Comparisons</vt:lpstr>
      <vt:lpstr>OrientDB – Java Libraries to use</vt:lpstr>
      <vt:lpstr>JARs for using Graph API</vt:lpstr>
      <vt:lpstr>JARs for using Document API</vt:lpstr>
      <vt:lpstr>Orient DB Document Model</vt:lpstr>
      <vt:lpstr>Features of Document API</vt:lpstr>
      <vt:lpstr>Records</vt:lpstr>
      <vt:lpstr>Documents</vt:lpstr>
      <vt:lpstr>Classes</vt:lpstr>
      <vt:lpstr>OrientDB Console – Classes and properties</vt:lpstr>
      <vt:lpstr>OrientDB Console – Classes and clusters</vt:lpstr>
      <vt:lpstr>OrientDB Console – Classes and clusters</vt:lpstr>
      <vt:lpstr>Cluster Selection Strategy</vt:lpstr>
      <vt:lpstr>Record ID / RID</vt:lpstr>
      <vt:lpstr>OrientDB Console – Record ID / RID</vt:lpstr>
      <vt:lpstr>OrientDB Console – SQL support</vt:lpstr>
      <vt:lpstr>OrientDB Console – SQL support</vt:lpstr>
      <vt:lpstr>OrientDB Console – SQL support</vt:lpstr>
      <vt:lpstr>OrientDB – Modeling Relationships</vt:lpstr>
      <vt:lpstr>OrientDB Java API – Document Model</vt:lpstr>
      <vt:lpstr>Library Dependencies</vt:lpstr>
      <vt:lpstr>Create new database</vt:lpstr>
      <vt:lpstr>Schema generation using OriendDB API</vt:lpstr>
      <vt:lpstr>Storing documents in OrientDB</vt:lpstr>
      <vt:lpstr>Orient DB Graph Model</vt:lpstr>
      <vt:lpstr>OrientDB – Graph Model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Arunkumar Krishnamoorthy</cp:lastModifiedBy>
  <cp:revision>616</cp:revision>
  <cp:lastPrinted>1601-01-01T00:00:00Z</cp:lastPrinted>
  <dcterms:created xsi:type="dcterms:W3CDTF">1601-01-01T00:00:00Z</dcterms:created>
  <dcterms:modified xsi:type="dcterms:W3CDTF">2016-02-28T11:13:20Z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