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23"/>
  </p:notesMasterIdLst>
  <p:handoutMasterIdLst>
    <p:handoutMasterId r:id="rId24"/>
  </p:handoutMasterIdLst>
  <p:sldIdLst>
    <p:sldId id="631" r:id="rId3"/>
    <p:sldId id="632" r:id="rId4"/>
    <p:sldId id="652" r:id="rId5"/>
    <p:sldId id="634" r:id="rId6"/>
    <p:sldId id="635" r:id="rId7"/>
    <p:sldId id="636" r:id="rId8"/>
    <p:sldId id="637" r:id="rId9"/>
    <p:sldId id="638" r:id="rId10"/>
    <p:sldId id="639" r:id="rId11"/>
    <p:sldId id="640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49" r:id="rId21"/>
    <p:sldId id="650" r:id="rId2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0" autoAdjust="0"/>
  </p:normalViewPr>
  <p:slideViewPr>
    <p:cSldViewPr>
      <p:cViewPr>
        <p:scale>
          <a:sx n="66" d="100"/>
          <a:sy n="66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9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1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drivendesign.org/node/88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3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talk about </a:t>
            </a:r>
            <a:r>
              <a:rPr lang="en-US" dirty="0" err="1" smtClean="0"/>
              <a:t>Codd’s</a:t>
            </a:r>
            <a:r>
              <a:rPr lang="en-US" dirty="0" smtClean="0"/>
              <a:t> relational</a:t>
            </a:r>
            <a:r>
              <a:rPr lang="en-US" baseline="0" dirty="0" smtClean="0"/>
              <a:t> model being mature because it was proposed in 1969 – 42 years old.</a:t>
            </a:r>
          </a:p>
          <a:p>
            <a:r>
              <a:rPr lang="en-US" dirty="0" smtClean="0"/>
              <a:t>Euler’s graph theory</a:t>
            </a:r>
            <a:r>
              <a:rPr lang="en-US" baseline="0" dirty="0" smtClean="0"/>
              <a:t> was proposed in 1736 – 275 years 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8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Can’t easily shard graphs like documents or KV stores.</a:t>
            </a:r>
          </a:p>
          <a:p>
            <a:r>
              <a:rPr lang="en-US" dirty="0" smtClean="0"/>
              <a:t>This means that high performance graph databases are limited in terms of data set size that can be handled by a</a:t>
            </a:r>
            <a:r>
              <a:rPr lang="en-US" baseline="0" dirty="0" smtClean="0"/>
              <a:t> single machine.</a:t>
            </a:r>
          </a:p>
          <a:p>
            <a:r>
              <a:rPr lang="en-US" baseline="0" dirty="0" smtClean="0"/>
              <a:t>Can use replicas to speed things up (and improve availability) but limits data set size limited to a single machine’s disk/memory.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domains can shard easily (.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geo, most web apps) using consistent routing approach and cache </a:t>
            </a:r>
            <a:r>
              <a:rPr lang="en-US" baseline="0" dirty="0" err="1" smtClean="0"/>
              <a:t>sharding</a:t>
            </a:r>
            <a:r>
              <a:rPr lang="en-US" baseline="0" dirty="0" smtClean="0"/>
              <a:t> – we’ll cover that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4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UGC = User Generated Content</a:t>
            </a:r>
          </a:p>
          <a:p>
            <a:r>
              <a:rPr lang="en-US" dirty="0" smtClean="0"/>
              <a:t>GGG = Giant Global Graph (what</a:t>
            </a:r>
            <a:r>
              <a:rPr lang="en-US" baseline="0" dirty="0" smtClean="0"/>
              <a:t> the web will become)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strictly</a:t>
            </a:r>
            <a:r>
              <a:rPr lang="en-US" baseline="0" dirty="0" smtClean="0"/>
              <a:t> about connected data – joins kill performance there.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bashing of RDBMS performance for tabular transaction processing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Green line denotes “zone of </a:t>
            </a:r>
            <a:r>
              <a:rPr lang="en-US" baseline="0" smtClean="0"/>
              <a:t>SQL adequacy”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Fowler points out that KV/Column/Document stores are all aggregates: they’re different from graphs because they enforce</a:t>
            </a:r>
            <a:r>
              <a:rPr lang="en-US" baseline="0" dirty="0" smtClean="0"/>
              <a:t> structure at design time – as an aggregate of data.</a:t>
            </a:r>
          </a:p>
          <a:p>
            <a:r>
              <a:rPr lang="en-US" baseline="0" dirty="0" smtClean="0"/>
              <a:t>Clump of data that can be co-located on a cluster instance and which is accessed together.</a:t>
            </a:r>
          </a:p>
          <a:p>
            <a:r>
              <a:rPr lang="en-US" baseline="0" dirty="0" smtClean="0"/>
              <a:t>“</a:t>
            </a:r>
            <a:r>
              <a:rPr lang="en-US" dirty="0" smtClean="0"/>
              <a:t>a fundamental unit of storage which is a rich structure of closely related data: for key-value stores it's the value, for document stores it's the document, and for column-family stores it's the column family. In DDD terms, this group of data is an </a:t>
            </a:r>
            <a:r>
              <a:rPr lang="en-US" dirty="0" smtClean="0">
                <a:hlinkClick r:id="rId3"/>
              </a:rPr>
              <a:t>aggregate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 – Amazon decide that they always</a:t>
            </a:r>
            <a:r>
              <a:rPr lang="en-US" baseline="0" dirty="0" smtClean="0"/>
              <a:t> wanted the shopping basket to be available, but couldn’t take a chance on RDBMS</a:t>
            </a:r>
          </a:p>
          <a:p>
            <a:r>
              <a:rPr lang="en-US" baseline="0" dirty="0" smtClean="0"/>
              <a:t>So they built their own</a:t>
            </a:r>
          </a:p>
          <a:p>
            <a:r>
              <a:rPr lang="en-US" baseline="0" dirty="0" smtClean="0"/>
              <a:t>Big risk, but simple data model and well-known computing science underpinning it (e.g. consistent hashing, Bloom filters for sensible replication)</a:t>
            </a:r>
          </a:p>
          <a:p>
            <a:r>
              <a:rPr lang="en-US" baseline="0" dirty="0" smtClean="0"/>
              <a:t>+ Massive read/write scale</a:t>
            </a:r>
          </a:p>
          <a:p>
            <a:r>
              <a:rPr lang="en-US" baseline="0" dirty="0" smtClean="0"/>
              <a:t>- Simplistic data model moves heavy lifting into the app tier (e.g. map reduce)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  <a:r>
              <a:rPr lang="en-US" baseline="0" dirty="0" smtClean="0"/>
              <a:t> DB has a reputation for taking liberties with durability to get speed</a:t>
            </a:r>
          </a:p>
          <a:p>
            <a:r>
              <a:rPr lang="en-US" baseline="0" dirty="0" smtClean="0"/>
              <a:t>Couch DB has good </a:t>
            </a:r>
            <a:r>
              <a:rPr lang="en-US" baseline="0" dirty="0" err="1" smtClean="0"/>
              <a:t>multimaster</a:t>
            </a:r>
            <a:r>
              <a:rPr lang="en-US" baseline="0" dirty="0" smtClean="0"/>
              <a:t> replication from Lotus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2DA2BF">
                    <a:tint val="20000"/>
                  </a:srgbClr>
                </a:solidFill>
              </a:rPr>
              <a:t>Copyright © 2011 Ram Software Engineering Labs Private Limited. All rights reserved.</a:t>
            </a: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774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Copyright © 2011 Ram Software Engineering Labs Private Limited. All rights reserved.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4574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Copyright © 2011 Ram Software Engineering Labs Private Limited. All rights reserved.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92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Copyright © 2011 Ram Software Engineering Labs Private Limited. All rights reserved.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368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Copyright © 2011 Ram Software Engineering Labs Private Limited.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3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Copyright © 2011 Ram Software Engineering Labs Private Limited. All rights reserved.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176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Copyright © 2011 Ram Software Engineering Labs Private Limited.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281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Copyright © 2011 Ram Software Engineering Labs Private Limited.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9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Copyright © 2011 Ram Software Engineering Labs Private Limited. All rights reserved.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Copyright © 2011 Ram Software Engineering Labs Private Limited.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772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Copyright © 2011 Ram Software Engineering Labs Private Limited.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723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Copyright © 2011 Ram Software Engineering Labs Private Limited. All rights reserved.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0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google.com/papers/bigtabl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9955" y="2130425"/>
            <a:ext cx="8250843" cy="147002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N</a:t>
            </a:r>
            <a:r>
              <a:rPr lang="en-US" dirty="0" smtClean="0"/>
              <a:t>ot </a:t>
            </a:r>
            <a:r>
              <a:rPr lang="en-US" b="1" u="sng" dirty="0" smtClean="0"/>
              <a:t>O</a:t>
            </a:r>
            <a:r>
              <a:rPr lang="en-US" u="sng" dirty="0" smtClean="0"/>
              <a:t>nly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QL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17285" y="1574694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NOSQL is simply…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0093" y="928363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>
                <a:solidFill>
                  <a:schemeClr val="accent6">
                    <a:lumMod val="50000"/>
                  </a:schemeClr>
                </a:solidFill>
                <a:latin typeface="Arial"/>
                <a:ea typeface="Times New Roman"/>
                <a:cs typeface="Times New Roman"/>
              </a:rPr>
              <a:t>it's not "Never SQL" </a:t>
            </a:r>
            <a:endParaRPr lang="en-IN" sz="700" i="1" dirty="0" smtClean="0">
              <a:solidFill>
                <a:schemeClr val="accent6">
                  <a:lumMod val="50000"/>
                </a:schemeClr>
              </a:solidFill>
              <a:ea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10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NOSQL</a:t>
            </a:r>
            <a:r>
              <a:rPr lang="en-IN" dirty="0" smtClean="0"/>
              <a:t> \no-seek-wool\</a:t>
            </a:r>
            <a:r>
              <a:rPr lang="en-IN" i="1" dirty="0" smtClean="0"/>
              <a:t> n.</a:t>
            </a:r>
            <a:r>
              <a:rPr lang="en-IN" dirty="0" smtClean="0"/>
              <a:t> Describes </a:t>
            </a:r>
            <a:r>
              <a:rPr lang="en-IN" dirty="0" smtClean="0"/>
              <a:t>ongoing trend  </a:t>
            </a:r>
            <a:r>
              <a:rPr lang="en-IN" dirty="0" smtClean="0"/>
              <a:t>where  developers  increasingly  opt  for </a:t>
            </a:r>
            <a:r>
              <a:rPr lang="en-IN" dirty="0" smtClean="0"/>
              <a:t>non-relational  </a:t>
            </a:r>
            <a:r>
              <a:rPr lang="en-IN" dirty="0" smtClean="0"/>
              <a:t>databases  to  help  solve  their </a:t>
            </a:r>
          </a:p>
          <a:p>
            <a:r>
              <a:rPr lang="en-IN" dirty="0" smtClean="0"/>
              <a:t>problems, in an effort to use the right tool for </a:t>
            </a:r>
            <a:r>
              <a:rPr lang="en-IN" dirty="0" smtClean="0"/>
              <a:t>the </a:t>
            </a:r>
            <a:r>
              <a:rPr lang="en-IN" dirty="0" smtClean="0"/>
              <a:t>right job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412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 NOSQL Categories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49664" y="3600450"/>
            <a:ext cx="1549400" cy="207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44918" y="3687618"/>
            <a:ext cx="2006600" cy="217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0264" y="254000"/>
            <a:ext cx="182880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8218" y="127000"/>
            <a:ext cx="1981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32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15818" y="239535"/>
            <a:ext cx="6370782" cy="5431015"/>
          </a:xfrm>
          <a:custGeom>
            <a:avLst/>
            <a:gdLst>
              <a:gd name="connsiteX0" fmla="*/ 2355273 w 6523182"/>
              <a:gd name="connsiteY0" fmla="*/ 11546 h 6038273"/>
              <a:gd name="connsiteX1" fmla="*/ 0 w 6523182"/>
              <a:gd name="connsiteY1" fmla="*/ 0 h 6038273"/>
              <a:gd name="connsiteX2" fmla="*/ 34637 w 6523182"/>
              <a:gd name="connsiteY2" fmla="*/ 6038273 h 6038273"/>
              <a:gd name="connsiteX3" fmla="*/ 6523182 w 6523182"/>
              <a:gd name="connsiteY3" fmla="*/ 5922818 h 6038273"/>
              <a:gd name="connsiteX4" fmla="*/ 6477000 w 6523182"/>
              <a:gd name="connsiteY4" fmla="*/ 3175000 h 6038273"/>
              <a:gd name="connsiteX5" fmla="*/ 969818 w 6523182"/>
              <a:gd name="connsiteY5" fmla="*/ 3071091 h 6038273"/>
              <a:gd name="connsiteX6" fmla="*/ 969818 w 6523182"/>
              <a:gd name="connsiteY6" fmla="*/ 2228273 h 6038273"/>
              <a:gd name="connsiteX7" fmla="*/ 2366818 w 6523182"/>
              <a:gd name="connsiteY7" fmla="*/ 2193636 h 6038273"/>
              <a:gd name="connsiteX8" fmla="*/ 2355273 w 6523182"/>
              <a:gd name="connsiteY8" fmla="*/ 11546 h 603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3182" h="6038273">
                <a:moveTo>
                  <a:pt x="2355273" y="11546"/>
                </a:moveTo>
                <a:lnTo>
                  <a:pt x="0" y="0"/>
                </a:lnTo>
                <a:lnTo>
                  <a:pt x="34637" y="6038273"/>
                </a:lnTo>
                <a:lnTo>
                  <a:pt x="6523182" y="5922818"/>
                </a:lnTo>
                <a:lnTo>
                  <a:pt x="6477000" y="3175000"/>
                </a:lnTo>
                <a:lnTo>
                  <a:pt x="969818" y="3071091"/>
                </a:lnTo>
                <a:lnTo>
                  <a:pt x="969818" y="2228273"/>
                </a:lnTo>
                <a:lnTo>
                  <a:pt x="2366818" y="2193636"/>
                </a:lnTo>
                <a:cubicBezTo>
                  <a:pt x="2362970" y="1466273"/>
                  <a:pt x="2359121" y="738909"/>
                  <a:pt x="2355273" y="11546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sz="2400" dirty="0" smtClean="0">
              <a:solidFill>
                <a:srgbClr val="00B0F0"/>
              </a:solidFill>
            </a:endParaRPr>
          </a:p>
          <a:p>
            <a:pPr algn="ctr"/>
            <a:endParaRPr lang="en-US" sz="2400" dirty="0">
              <a:solidFill>
                <a:srgbClr val="00B0F0"/>
              </a:solidFill>
            </a:endParaRPr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Aggregate-Oriented </a:t>
            </a:r>
            <a:r>
              <a:rPr lang="en-US" sz="2400" dirty="0" smtClean="0">
                <a:solidFill>
                  <a:srgbClr val="00B0F0"/>
                </a:solidFill>
              </a:rPr>
              <a:t>Databases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15818" y="2387600"/>
            <a:ext cx="7772400" cy="6273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Four </a:t>
            </a:r>
            <a:r>
              <a:rPr lang="en-US" sz="3600" dirty="0" smtClean="0"/>
              <a:t>NOSQL Categories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49664" y="3600450"/>
            <a:ext cx="1549400" cy="207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44918" y="3352800"/>
            <a:ext cx="2006600" cy="217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0264" y="254000"/>
            <a:ext cx="182880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8218" y="127000"/>
            <a:ext cx="1981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7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Dynamo: Amazon’s Highly Available Key-Value Store” (2007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Data model:</a:t>
            </a:r>
          </a:p>
          <a:p>
            <a:pPr lvl="1"/>
            <a:r>
              <a:rPr lang="en-US" dirty="0"/>
              <a:t>Global key-value mapping</a:t>
            </a:r>
          </a:p>
          <a:p>
            <a:pPr lvl="1"/>
            <a:r>
              <a:rPr lang="en-US" dirty="0" smtClean="0"/>
              <a:t>Big scalable </a:t>
            </a:r>
            <a:r>
              <a:rPr lang="en-US" dirty="0" err="1" smtClean="0"/>
              <a:t>HashMap</a:t>
            </a:r>
            <a:endParaRPr lang="en-US" dirty="0" smtClean="0"/>
          </a:p>
          <a:p>
            <a:pPr lvl="1"/>
            <a:r>
              <a:rPr lang="en-US" dirty="0" smtClean="0"/>
              <a:t>Highly fault tolerant (typically)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 smtClean="0"/>
              <a:t>Riak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Voldemort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23264" y="2874819"/>
            <a:ext cx="1828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03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Simple data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Great at scaling out </a:t>
            </a:r>
            <a:r>
              <a:rPr lang="en-US" dirty="0" smtClean="0"/>
              <a:t>horizontally</a:t>
            </a:r>
          </a:p>
          <a:p>
            <a:pPr lvl="2"/>
            <a:r>
              <a:rPr lang="en-US" dirty="0" smtClean="0"/>
              <a:t>Scalable</a:t>
            </a:r>
          </a:p>
          <a:p>
            <a:pPr lvl="2"/>
            <a:r>
              <a:rPr lang="en-US" dirty="0" smtClean="0"/>
              <a:t>Available</a:t>
            </a:r>
            <a:endParaRPr lang="en-US" dirty="0"/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Simplistic data model</a:t>
            </a:r>
          </a:p>
          <a:p>
            <a:pPr lvl="1"/>
            <a:r>
              <a:rPr lang="en-US" dirty="0"/>
              <a:t>Poor for complex data</a:t>
            </a:r>
          </a:p>
        </p:txBody>
      </p:sp>
    </p:spTree>
    <p:extLst>
      <p:ext uri="{BB962C8B-B14F-4D97-AF65-F5344CB8AC3E}">
        <p14:creationId xmlns:p14="http://schemas.microsoft.com/office/powerpoint/2010/main" val="417048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Family (</a:t>
            </a:r>
            <a:r>
              <a:rPr lang="en-US" dirty="0" err="1" smtClean="0"/>
              <a:t>BigTable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Google’s “</a:t>
            </a:r>
            <a:r>
              <a:rPr lang="en-US" dirty="0" err="1" smtClean="0"/>
              <a:t>Bigtable</a:t>
            </a:r>
            <a:r>
              <a:rPr lang="en-US" dirty="0"/>
              <a:t>:  A Distributed Storage System for Structured Data” (2006</a:t>
            </a:r>
            <a:r>
              <a:rPr lang="en-US" dirty="0" smtClean="0"/>
              <a:t>)</a:t>
            </a:r>
            <a:endParaRPr lang="en-US" dirty="0">
              <a:hlinkClick r:id="rId3"/>
            </a:endParaRPr>
          </a:p>
          <a:p>
            <a:r>
              <a:rPr lang="en-US" dirty="0"/>
              <a:t>Data model:</a:t>
            </a:r>
          </a:p>
          <a:p>
            <a:pPr lvl="1"/>
            <a:r>
              <a:rPr lang="en-US" dirty="0"/>
              <a:t>A big table, with column </a:t>
            </a:r>
            <a:r>
              <a:rPr lang="en-US" dirty="0" smtClean="0"/>
              <a:t>families</a:t>
            </a:r>
          </a:p>
          <a:p>
            <a:pPr lvl="1"/>
            <a:r>
              <a:rPr lang="en-US" dirty="0" smtClean="0"/>
              <a:t>Map-reduce for querying/processing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HyperTable</a:t>
            </a:r>
            <a:r>
              <a:rPr lang="en-US" dirty="0" smtClean="0"/>
              <a:t>, Cassandra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44944" y="2551545"/>
            <a:ext cx="1741856" cy="23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64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 smtClean="0"/>
              <a:t>Data model supports semi-structured data</a:t>
            </a:r>
          </a:p>
          <a:p>
            <a:pPr lvl="1"/>
            <a:r>
              <a:rPr lang="en-US" dirty="0" smtClean="0"/>
              <a:t>Naturally indexed (columns)</a:t>
            </a:r>
            <a:endParaRPr lang="en-US" dirty="0"/>
          </a:p>
          <a:p>
            <a:pPr lvl="1"/>
            <a:r>
              <a:rPr lang="en-US" dirty="0" smtClean="0"/>
              <a:t>Good at </a:t>
            </a:r>
            <a:r>
              <a:rPr lang="en-US" dirty="0"/>
              <a:t>scaling out </a:t>
            </a:r>
            <a:r>
              <a:rPr lang="en-US" dirty="0" smtClean="0"/>
              <a:t>horizontally</a:t>
            </a:r>
            <a:endParaRPr lang="en-US" dirty="0"/>
          </a:p>
          <a:p>
            <a:r>
              <a:rPr lang="en-US" dirty="0"/>
              <a:t>Weaknesses:</a:t>
            </a:r>
          </a:p>
          <a:p>
            <a:pPr lvl="1"/>
            <a:r>
              <a:rPr lang="en-US" dirty="0" smtClean="0"/>
              <a:t>Unsuited for interconnected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12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  <a:p>
            <a:pPr lvl="1"/>
            <a:r>
              <a:rPr lang="en-US" dirty="0"/>
              <a:t>Collections of documents</a:t>
            </a:r>
          </a:p>
          <a:p>
            <a:pPr lvl="1"/>
            <a:r>
              <a:rPr lang="en-US" dirty="0"/>
              <a:t>A document is a key-value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Index-centric, lots of map-reduce</a:t>
            </a:r>
            <a:endParaRPr lang="en-US" dirty="0"/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 err="1" smtClean="0"/>
              <a:t>CouchDB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7461" y="1789545"/>
            <a:ext cx="1749584" cy="18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27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 smtClean="0"/>
              <a:t>Simple, powerful data model (just like SVN!)</a:t>
            </a:r>
            <a:endParaRPr lang="en-US" dirty="0"/>
          </a:p>
          <a:p>
            <a:pPr lvl="1"/>
            <a:r>
              <a:rPr lang="en-US" dirty="0" smtClean="0"/>
              <a:t>Good scaling (especially if </a:t>
            </a:r>
            <a:r>
              <a:rPr lang="en-US" dirty="0" err="1" smtClean="0"/>
              <a:t>sharding</a:t>
            </a:r>
            <a:r>
              <a:rPr lang="en-US" dirty="0" smtClean="0"/>
              <a:t> supported)</a:t>
            </a:r>
          </a:p>
          <a:p>
            <a:r>
              <a:rPr lang="en-US" dirty="0" smtClean="0"/>
              <a:t>Weaknesses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Unsuited for interconnected data</a:t>
            </a:r>
          </a:p>
          <a:p>
            <a:pPr lvl="1"/>
            <a:r>
              <a:rPr lang="en-US" dirty="0" smtClean="0"/>
              <a:t>Query model limited to keys (and indexes)</a:t>
            </a:r>
          </a:p>
          <a:p>
            <a:pPr lvl="2"/>
            <a:r>
              <a:rPr lang="en-US" dirty="0" smtClean="0"/>
              <a:t>Map reduce for larger queries</a:t>
            </a:r>
          </a:p>
        </p:txBody>
      </p:sp>
    </p:spTree>
    <p:extLst>
      <p:ext uri="{BB962C8B-B14F-4D97-AF65-F5344CB8AC3E}">
        <p14:creationId xmlns:p14="http://schemas.microsoft.com/office/powerpoint/2010/main" val="704447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model:</a:t>
            </a:r>
          </a:p>
          <a:p>
            <a:pPr lvl="1"/>
            <a:r>
              <a:rPr lang="en-US" dirty="0"/>
              <a:t>Nodes with properties</a:t>
            </a:r>
          </a:p>
          <a:p>
            <a:pPr lvl="1"/>
            <a:r>
              <a:rPr lang="en-US" dirty="0" smtClean="0"/>
              <a:t>Named relationships </a:t>
            </a:r>
            <a:r>
              <a:rPr lang="en-US" dirty="0"/>
              <a:t>with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err="1" smtClean="0"/>
              <a:t>Hypergraph</a:t>
            </a:r>
            <a:r>
              <a:rPr lang="en-US" dirty="0" smtClean="0"/>
              <a:t>, sometimes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smtClean="0"/>
              <a:t>Neo4j (of course), </a:t>
            </a:r>
            <a:r>
              <a:rPr lang="en-US" dirty="0" err="1" smtClean="0"/>
              <a:t>Sones</a:t>
            </a:r>
            <a:r>
              <a:rPr lang="en-US" dirty="0" smtClean="0"/>
              <a:t> </a:t>
            </a:r>
            <a:r>
              <a:rPr lang="en-US" dirty="0" err="1" smtClean="0"/>
              <a:t>GraphDB</a:t>
            </a:r>
            <a:r>
              <a:rPr lang="en-US" dirty="0" smtClean="0"/>
              <a:t>, </a:t>
            </a:r>
            <a:r>
              <a:rPr lang="en-US" dirty="0" err="1" smtClean="0"/>
              <a:t>OrientDB</a:t>
            </a:r>
            <a:r>
              <a:rPr lang="en-US" dirty="0" smtClean="0"/>
              <a:t>, </a:t>
            </a:r>
            <a:r>
              <a:rPr lang="en-US" dirty="0" err="1" smtClean="0"/>
              <a:t>InfiniteGraph</a:t>
            </a:r>
            <a:r>
              <a:rPr lang="en-US" dirty="0" smtClean="0"/>
              <a:t>, </a:t>
            </a:r>
            <a:r>
              <a:rPr lang="en-US" dirty="0" err="1" smtClean="0"/>
              <a:t>AllegroGraph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08016" y="1743362"/>
            <a:ext cx="1878784" cy="21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05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527" cy="4525963"/>
          </a:xfrm>
        </p:spPr>
        <p:txBody>
          <a:bodyPr>
            <a:normAutofit/>
          </a:bodyPr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 smtClean="0"/>
              <a:t>Powerful data model</a:t>
            </a:r>
          </a:p>
          <a:p>
            <a:pPr lvl="1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For connected data, can be many orders of magnitude faster than RDBMS</a:t>
            </a:r>
          </a:p>
          <a:p>
            <a:r>
              <a:rPr lang="en-US" dirty="0" smtClean="0"/>
              <a:t>Weaknesses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Sharding</a:t>
            </a:r>
            <a:endParaRPr lang="en-US" dirty="0" smtClean="0"/>
          </a:p>
          <a:p>
            <a:pPr lvl="2"/>
            <a:r>
              <a:rPr lang="en-US" dirty="0" smtClean="0"/>
              <a:t>Though they </a:t>
            </a:r>
            <a:r>
              <a:rPr lang="en-US" i="1" dirty="0" smtClean="0"/>
              <a:t>can</a:t>
            </a:r>
            <a:r>
              <a:rPr lang="en-US" dirty="0" smtClean="0"/>
              <a:t> scale reasonably well</a:t>
            </a:r>
          </a:p>
          <a:p>
            <a:pPr lvl="2"/>
            <a:r>
              <a:rPr lang="en-US" dirty="0" smtClean="0"/>
              <a:t>And for some domains you can shard too!</a:t>
            </a:r>
          </a:p>
        </p:txBody>
      </p:sp>
    </p:spTree>
    <p:extLst>
      <p:ext uri="{BB962C8B-B14F-4D97-AF65-F5344CB8AC3E}">
        <p14:creationId xmlns:p14="http://schemas.microsoft.com/office/powerpoint/2010/main" val="3904286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NOSQL now?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Driving trends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26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sql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25000" contrast="20000"/>
          </a:blip>
          <a:stretch>
            <a:fillRect/>
          </a:stretch>
        </p:blipFill>
        <p:spPr>
          <a:xfrm>
            <a:off x="2133600" y="1219200"/>
            <a:ext cx="4247728" cy="4247728"/>
          </a:xfrm>
        </p:spPr>
      </p:pic>
    </p:spTree>
    <p:extLst>
      <p:ext uri="{BB962C8B-B14F-4D97-AF65-F5344CB8AC3E}">
        <p14:creationId xmlns:p14="http://schemas.microsoft.com/office/powerpoint/2010/main" val="3132463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55000"/>
                <a:satMod val="300000"/>
              </a:schemeClr>
            </a:gs>
            <a:gs pos="40000">
              <a:schemeClr val="tx1">
                <a:lumMod val="85000"/>
              </a:schemeClr>
            </a:gs>
            <a:gs pos="100000">
              <a:schemeClr val="tx1"/>
            </a:gs>
          </a:gsLst>
          <a:path path="circle">
            <a:fillToRect l="95000" t="-106500" r="5000" b="2065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Trend 1: Data Size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8390" y="1219200"/>
            <a:ext cx="82296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52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55000"/>
                <a:satMod val="300000"/>
              </a:schemeClr>
            </a:gs>
            <a:gs pos="40000">
              <a:schemeClr val="tx1">
                <a:lumMod val="85000"/>
              </a:schemeClr>
            </a:gs>
            <a:gs pos="100000">
              <a:schemeClr val="tx1"/>
            </a:gs>
          </a:gsLst>
          <a:path path="circle">
            <a:fillToRect l="95000" t="-106500" r="5000" b="2065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793750" y="673046"/>
            <a:ext cx="7130418" cy="5216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Trend 2: Connectedness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1001" y="1613372"/>
            <a:ext cx="6847516" cy="4315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8848" y="5750504"/>
            <a:ext cx="6265320" cy="659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37232" y="5476123"/>
            <a:ext cx="5387604" cy="452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692717" y="3484635"/>
            <a:ext cx="24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connectivity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5317" y="5340936"/>
            <a:ext cx="1280893" cy="48850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 Documents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1899631" y="5069546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Hypertext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942143" y="4456630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180524" y="4060824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Blogs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072403" y="3193225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Wikis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712849" y="3682573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UGC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820970" y="2748569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Tagging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5134859" y="2477179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Folksonomies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254264" y="1885973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RDFa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5775305" y="1477677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Onotologies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296346" y="1134517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GGG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5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Trend 3: Semi-structured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Individualisation</a:t>
            </a:r>
            <a:r>
              <a:rPr lang="en-US" dirty="0" smtClean="0"/>
              <a:t> </a:t>
            </a:r>
            <a:r>
              <a:rPr lang="en-US" dirty="0"/>
              <a:t>of content</a:t>
            </a:r>
          </a:p>
          <a:p>
            <a:pPr lvl="1"/>
            <a:r>
              <a:rPr lang="en-US" dirty="0" smtClean="0"/>
              <a:t>1970’s salary lists, all </a:t>
            </a:r>
            <a:r>
              <a:rPr lang="en-US" dirty="0"/>
              <a:t>elements </a:t>
            </a:r>
            <a:r>
              <a:rPr lang="en-US" dirty="0" smtClean="0"/>
              <a:t>exactly </a:t>
            </a:r>
            <a:r>
              <a:rPr lang="en-US" dirty="0"/>
              <a:t>one job</a:t>
            </a:r>
          </a:p>
          <a:p>
            <a:pPr lvl="1"/>
            <a:r>
              <a:rPr lang="en-US" dirty="0" smtClean="0"/>
              <a:t>2000’s salary lists, </a:t>
            </a:r>
            <a:r>
              <a:rPr lang="en-US" dirty="0"/>
              <a:t>we need </a:t>
            </a:r>
            <a:r>
              <a:rPr lang="en-US" dirty="0" smtClean="0"/>
              <a:t>many </a:t>
            </a:r>
            <a:r>
              <a:rPr lang="en-US" dirty="0"/>
              <a:t>job columns! </a:t>
            </a:r>
          </a:p>
          <a:p>
            <a:r>
              <a:rPr lang="en-US" dirty="0"/>
              <a:t>All encompassing “entire world views”</a:t>
            </a:r>
          </a:p>
          <a:p>
            <a:r>
              <a:rPr lang="en-US" dirty="0"/>
              <a:t>Store more data about each entity</a:t>
            </a:r>
          </a:p>
          <a:p>
            <a:r>
              <a:rPr lang="en-US" dirty="0"/>
              <a:t>Trend accelerated by the decentralization of content generation </a:t>
            </a:r>
            <a:endParaRPr lang="en-US" dirty="0" smtClean="0"/>
          </a:p>
          <a:p>
            <a:pPr lvl="1"/>
            <a:r>
              <a:rPr lang="en-US" dirty="0" smtClean="0"/>
              <a:t>Age </a:t>
            </a:r>
            <a:r>
              <a:rPr lang="en-US" dirty="0"/>
              <a:t>of participation (“web 2.0”)</a:t>
            </a:r>
          </a:p>
        </p:txBody>
      </p:sp>
    </p:spTree>
    <p:extLst>
      <p:ext uri="{BB962C8B-B14F-4D97-AF65-F5344CB8AC3E}">
        <p14:creationId xmlns:p14="http://schemas.microsoft.com/office/powerpoint/2010/main" val="1009742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55000"/>
                <a:satMod val="300000"/>
              </a:schemeClr>
            </a:gs>
            <a:gs pos="40000">
              <a:schemeClr val="tx1">
                <a:lumMod val="85000"/>
              </a:schemeClr>
            </a:gs>
            <a:gs pos="100000">
              <a:schemeClr val="tx1"/>
            </a:gs>
          </a:gsLst>
          <a:path path="circle">
            <a:fillToRect l="95000" t="-106500" r="5000" b="2065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Trend 4: Architecture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Magnetic Disk 3"/>
          <p:cNvSpPr/>
          <p:nvPr/>
        </p:nvSpPr>
        <p:spPr>
          <a:xfrm>
            <a:off x="3833089" y="4312227"/>
            <a:ext cx="1189182" cy="142009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86726" y="2736272"/>
            <a:ext cx="1858818" cy="715819"/>
          </a:xfrm>
          <a:prstGeom prst="roundRect">
            <a:avLst>
              <a:gd name="adj" fmla="val 71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  <a:endCxn id="4" idx="1"/>
          </p:cNvCxnSpPr>
          <p:nvPr/>
        </p:nvCxnSpPr>
        <p:spPr>
          <a:xfrm>
            <a:off x="4416135" y="3452091"/>
            <a:ext cx="11545" cy="86013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71" y="1755152"/>
            <a:ext cx="280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1980’s: Single Application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95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55000"/>
                <a:satMod val="300000"/>
              </a:schemeClr>
            </a:gs>
            <a:gs pos="40000">
              <a:schemeClr val="tx1">
                <a:lumMod val="85000"/>
              </a:schemeClr>
            </a:gs>
            <a:gs pos="100000">
              <a:schemeClr val="tx1"/>
            </a:gs>
          </a:gsLst>
          <a:path path="circle">
            <a:fillToRect l="95000" t="-106500" r="5000" b="2065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Trend 4: Architecture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Magnetic Disk 3"/>
          <p:cNvSpPr/>
          <p:nvPr/>
        </p:nvSpPr>
        <p:spPr>
          <a:xfrm>
            <a:off x="3821544" y="4433454"/>
            <a:ext cx="1189182" cy="142009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75181" y="2857499"/>
            <a:ext cx="1858818" cy="715819"/>
          </a:xfrm>
          <a:prstGeom prst="roundRect">
            <a:avLst>
              <a:gd name="adj" fmla="val 71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  <a:endCxn id="4" idx="1"/>
          </p:cNvCxnSpPr>
          <p:nvPr/>
        </p:nvCxnSpPr>
        <p:spPr>
          <a:xfrm>
            <a:off x="4404590" y="3573318"/>
            <a:ext cx="11545" cy="86013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71" y="1755152"/>
            <a:ext cx="2339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1990’s: Integration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atabase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Antipattern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13399" y="2857499"/>
            <a:ext cx="1858818" cy="715819"/>
          </a:xfrm>
          <a:prstGeom prst="roundRect">
            <a:avLst>
              <a:gd name="adj" fmla="val 71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47617" y="2857499"/>
            <a:ext cx="1858818" cy="715819"/>
          </a:xfrm>
          <a:prstGeom prst="roundRect">
            <a:avLst>
              <a:gd name="adj" fmla="val 71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4883727" y="3573318"/>
            <a:ext cx="1659081" cy="987137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077026" y="3573318"/>
            <a:ext cx="1883065" cy="987137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903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55000"/>
                <a:satMod val="300000"/>
              </a:schemeClr>
            </a:gs>
            <a:gs pos="40000">
              <a:schemeClr val="tx1">
                <a:lumMod val="85000"/>
              </a:schemeClr>
            </a:gs>
            <a:gs pos="100000">
              <a:schemeClr val="tx1"/>
            </a:gs>
          </a:gsLst>
          <a:path path="circle">
            <a:fillToRect l="95000" t="-106500" r="5000" b="2065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Trend 4: Architecture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471" y="1755152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2000’s: SOA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86726" y="2736272"/>
            <a:ext cx="1858818" cy="2996046"/>
            <a:chOff x="3486726" y="2736272"/>
            <a:chExt cx="1858818" cy="2996046"/>
          </a:xfrm>
        </p:grpSpPr>
        <p:sp>
          <p:nvSpPr>
            <p:cNvPr id="13" name="Magnetic Disk 12"/>
            <p:cNvSpPr/>
            <p:nvPr/>
          </p:nvSpPr>
          <p:spPr>
            <a:xfrm>
              <a:off x="3833089" y="4312227"/>
              <a:ext cx="1189182" cy="142009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86726" y="2736272"/>
              <a:ext cx="1858818" cy="715819"/>
            </a:xfrm>
            <a:prstGeom prst="roundRect">
              <a:avLst>
                <a:gd name="adj" fmla="val 717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2"/>
              <a:endCxn id="13" idx="1"/>
            </p:cNvCxnSpPr>
            <p:nvPr/>
          </p:nvCxnSpPr>
          <p:spPr>
            <a:xfrm>
              <a:off x="4416135" y="3452091"/>
              <a:ext cx="11545" cy="860136"/>
            </a:xfrm>
            <a:prstGeom prst="straightConnector1">
              <a:avLst/>
            </a:prstGeom>
            <a:ln w="3810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5"/>
          <p:cNvGrpSpPr/>
          <p:nvPr/>
        </p:nvGrpSpPr>
        <p:grpSpPr>
          <a:xfrm>
            <a:off x="5555669" y="2736272"/>
            <a:ext cx="1858818" cy="2996046"/>
            <a:chOff x="3486726" y="2736272"/>
            <a:chExt cx="1858818" cy="2996046"/>
          </a:xfrm>
        </p:grpSpPr>
        <p:sp>
          <p:nvSpPr>
            <p:cNvPr id="17" name="Magnetic Disk 16"/>
            <p:cNvSpPr/>
            <p:nvPr/>
          </p:nvSpPr>
          <p:spPr>
            <a:xfrm>
              <a:off x="3833089" y="4312227"/>
              <a:ext cx="1189182" cy="142009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86726" y="2736272"/>
              <a:ext cx="1858818" cy="715819"/>
            </a:xfrm>
            <a:prstGeom prst="roundRect">
              <a:avLst>
                <a:gd name="adj" fmla="val 717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2"/>
              <a:endCxn id="17" idx="1"/>
            </p:cNvCxnSpPr>
            <p:nvPr/>
          </p:nvCxnSpPr>
          <p:spPr>
            <a:xfrm>
              <a:off x="4416135" y="3452091"/>
              <a:ext cx="11545" cy="860136"/>
            </a:xfrm>
            <a:prstGeom prst="straightConnector1">
              <a:avLst/>
            </a:prstGeom>
            <a:ln w="3810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9"/>
          <p:cNvGrpSpPr/>
          <p:nvPr/>
        </p:nvGrpSpPr>
        <p:grpSpPr>
          <a:xfrm>
            <a:off x="1447798" y="2736272"/>
            <a:ext cx="1858818" cy="2996046"/>
            <a:chOff x="3486726" y="2736272"/>
            <a:chExt cx="1858818" cy="2996046"/>
          </a:xfrm>
        </p:grpSpPr>
        <p:sp>
          <p:nvSpPr>
            <p:cNvPr id="21" name="Magnetic Disk 20"/>
            <p:cNvSpPr/>
            <p:nvPr/>
          </p:nvSpPr>
          <p:spPr>
            <a:xfrm>
              <a:off x="3833089" y="4312227"/>
              <a:ext cx="1189182" cy="142009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486726" y="2736272"/>
              <a:ext cx="1858818" cy="715819"/>
            </a:xfrm>
            <a:prstGeom prst="roundRect">
              <a:avLst>
                <a:gd name="adj" fmla="val 717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  <a:endCxn id="21" idx="1"/>
            </p:cNvCxnSpPr>
            <p:nvPr/>
          </p:nvCxnSpPr>
          <p:spPr>
            <a:xfrm>
              <a:off x="4416135" y="3452091"/>
              <a:ext cx="11545" cy="860136"/>
            </a:xfrm>
            <a:prstGeom prst="straightConnector1">
              <a:avLst/>
            </a:prstGeom>
            <a:ln w="3810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4"/>
          <p:cNvSpPr/>
          <p:nvPr/>
        </p:nvSpPr>
        <p:spPr>
          <a:xfrm>
            <a:off x="1447798" y="2124727"/>
            <a:ext cx="5848929" cy="64630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, hypermedia, composite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5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55000"/>
                <a:satMod val="300000"/>
              </a:schemeClr>
            </a:gs>
            <a:gs pos="40000">
              <a:schemeClr val="tx1">
                <a:lumMod val="85000"/>
              </a:schemeClr>
            </a:gs>
            <a:gs pos="100000">
              <a:schemeClr val="tx1"/>
            </a:gs>
          </a:gsLst>
          <a:path path="circle">
            <a:fillToRect l="95000" t="-106500" r="5000" b="2065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Side note: RDBMS performance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899" y="1417638"/>
            <a:ext cx="7585364" cy="49273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8480" y="1817254"/>
            <a:ext cx="3603337" cy="405151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900546" y="1817254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09128" y="1818411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11764" y="2882906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34347" y="3901216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33425" y="4919526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89182" y="14536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Salary list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27218" y="2514730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Most Web apps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2983" y="353188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Social Network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3425" y="453981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Location-based services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82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9008</TotalTime>
  <Words>813</Words>
  <Application>Microsoft Office PowerPoint</Application>
  <PresentationFormat>On-screen Show (4:3)</PresentationFormat>
  <Paragraphs>156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Concourse</vt:lpstr>
      <vt:lpstr>1_Concourse</vt:lpstr>
      <vt:lpstr>Not Only SQL</vt:lpstr>
      <vt:lpstr>Why NOSQL now?</vt:lpstr>
      <vt:lpstr>Trend 1: Data Size</vt:lpstr>
      <vt:lpstr>Trend 2: Connectedness</vt:lpstr>
      <vt:lpstr>Trend 3: Semi-structured information</vt:lpstr>
      <vt:lpstr>Trend 4: Architecture</vt:lpstr>
      <vt:lpstr>Trend 4: Architecture</vt:lpstr>
      <vt:lpstr>Trend 4: Architecture</vt:lpstr>
      <vt:lpstr>Side note: RDBMS performance</vt:lpstr>
      <vt:lpstr>Four NOSQL Categories</vt:lpstr>
      <vt:lpstr> Four NOSQL Categories</vt:lpstr>
      <vt:lpstr>Key-Value Stores</vt:lpstr>
      <vt:lpstr>Pros and Cons</vt:lpstr>
      <vt:lpstr>Column Family (BigTable)</vt:lpstr>
      <vt:lpstr>Pros and Cons</vt:lpstr>
      <vt:lpstr>Document Databases</vt:lpstr>
      <vt:lpstr>Pros and Cons</vt:lpstr>
      <vt:lpstr>Graph Databases</vt:lpstr>
      <vt:lpstr>Pros and Cons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520</cp:revision>
  <cp:lastPrinted>1601-01-01T00:00:00Z</cp:lastPrinted>
  <dcterms:created xsi:type="dcterms:W3CDTF">1601-01-01T00:00:00Z</dcterms:created>
  <dcterms:modified xsi:type="dcterms:W3CDTF">2016-02-07T15:51:42Z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