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604" r:id="rId3"/>
    <p:sldId id="617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7" r:id="rId12"/>
    <p:sldId id="628" r:id="rId13"/>
    <p:sldId id="629" r:id="rId14"/>
    <p:sldId id="630" r:id="rId15"/>
    <p:sldId id="626" r:id="rId1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0" autoAdjust="0"/>
  </p:normalViewPr>
  <p:slideViewPr>
    <p:cSldViewPr>
      <p:cViewPr>
        <p:scale>
          <a:sx n="66" d="100"/>
          <a:sy n="66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9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1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2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11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12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13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14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3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6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7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8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9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10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lvca/switching-from-relational-to-the-graph-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db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038240" y="1968687"/>
            <a:ext cx="7050240" cy="1163642"/>
          </a:xfrm>
          <a:prstGeom prst="rect">
            <a:avLst/>
          </a:prstGeom>
          <a:ln/>
        </p:spPr>
        <p:txBody>
          <a:bodyPr vert="horz" lIns="82945" tIns="82945" rIns="82945" bIns="4147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  <a:defRPr/>
            </a:pPr>
            <a:r>
              <a:rPr kumimoji="0" lang="en-IN" sz="3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 charset="0"/>
                <a:ea typeface="+mj-ea"/>
                <a:cs typeface="+mj-cs"/>
              </a:rPr>
              <a:t>OrientDB</a:t>
            </a:r>
            <a:endParaRPr kumimoji="0" lang="pl-PL" sz="37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SQL support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099" y="3078480"/>
            <a:ext cx="7962901" cy="3246120"/>
          </a:xfrm>
          <a:ln/>
        </p:spPr>
        <p:txBody>
          <a:bodyPr lIns="82945" tIns="41473" rIns="82945" bIns="41473">
            <a:normAutofit/>
          </a:bodyPr>
          <a:lstStyle/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 smtClean="0"/>
              <a:t>Other Variations :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select from </a:t>
            </a:r>
            <a:r>
              <a:rPr lang="en-IN" sz="2000" dirty="0" err="1"/>
              <a:t>cluster:Ouser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select from #10:3 or select from [#10:1, #10:3, #10:5]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select value from </a:t>
            </a:r>
            <a:r>
              <a:rPr lang="en-IN" sz="2000" dirty="0" err="1"/>
              <a:t>index:dictionary</a:t>
            </a:r>
            <a:r>
              <a:rPr lang="en-IN" sz="2000" dirty="0"/>
              <a:t> where key = </a:t>
            </a:r>
            <a:r>
              <a:rPr lang="en-IN" sz="2000" dirty="0" smtClean="0"/>
              <a:t>'Jay‘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Where Condition :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city = 'Rome' order by surname </a:t>
            </a:r>
            <a:r>
              <a:rPr lang="en-IN" sz="2000" dirty="0" err="1"/>
              <a:t>asc</a:t>
            </a:r>
            <a:r>
              <a:rPr lang="en-IN" sz="2000" dirty="0"/>
              <a:t>, name </a:t>
            </a:r>
            <a:r>
              <a:rPr lang="en-IN" sz="2000" dirty="0" err="1"/>
              <a:t>asc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1526565"/>
            <a:ext cx="7391400" cy="1447800"/>
            <a:chOff x="304800" y="1219200"/>
            <a:chExt cx="8229600" cy="1176754"/>
          </a:xfrm>
        </p:grpSpPr>
        <p:sp>
          <p:nvSpPr>
            <p:cNvPr id="2" name="TextBox 1"/>
            <p:cNvSpPr txBox="1"/>
            <p:nvPr/>
          </p:nvSpPr>
          <p:spPr>
            <a:xfrm>
              <a:off x="304800" y="1219200"/>
              <a:ext cx="236220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select from </a:t>
              </a:r>
              <a:r>
                <a:rPr lang="en-US" sz="1600" dirty="0" err="1" smtClean="0"/>
                <a:t>ouser</a:t>
              </a:r>
              <a:endParaRPr lang="en-IN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4200" y="1219200"/>
              <a:ext cx="251460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browse cluster </a:t>
              </a:r>
              <a:r>
                <a:rPr lang="en-US" sz="1600" dirty="0" err="1" smtClean="0"/>
                <a:t>ouser</a:t>
              </a:r>
              <a:endParaRPr lang="en-IN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0" y="1265366"/>
              <a:ext cx="243840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browse class </a:t>
              </a:r>
              <a:r>
                <a:rPr lang="en-US" sz="1600" dirty="0" err="1" smtClean="0"/>
                <a:t>ouser</a:t>
              </a:r>
              <a:endParaRPr lang="en-IN" sz="16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981200" y="1634698"/>
              <a:ext cx="1447800" cy="4227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4381500" y="1557754"/>
              <a:ext cx="0" cy="499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5105400" y="1603920"/>
              <a:ext cx="2209800" cy="453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05200" y="2057400"/>
              <a:ext cx="1752600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same result</a:t>
              </a:r>
              <a:endParaRPr lang="en-IN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1189" y="990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SELECT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1771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SQL support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305800" cy="1600200"/>
          </a:xfrm>
          <a:ln/>
        </p:spPr>
        <p:txBody>
          <a:bodyPr lIns="82945" tIns="41473" rIns="82945" bIns="41473">
            <a:normAutofit/>
          </a:bodyPr>
          <a:lstStyle/>
          <a:p>
            <a:pPr marL="97922" indent="0" fontAlgn="base">
              <a:spcBef>
                <a:spcPct val="0"/>
              </a:spcBef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/>
              <a:t>SKIP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gender = 'male' limit 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gender = 'male' skip 20 limit 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gender = 'male' skip 40 limit 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768991"/>
            <a:ext cx="8686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  <a:cs typeface="+mn-cs"/>
              </a:rPr>
              <a:t>INSERT :</a:t>
            </a:r>
          </a:p>
          <a:p>
            <a:endParaRPr lang="en-US" sz="1600" dirty="0"/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  <a:cs typeface="+mn-cs"/>
              </a:rPr>
              <a:t>insert into Employee (name, surname, gender) values ('Jay', 'Miner', 'M')</a:t>
            </a: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endParaRPr lang="en-US" dirty="0">
              <a:latin typeface="+mn-lt"/>
              <a:cs typeface="+mn-cs"/>
            </a:endParaRP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  <a:cs typeface="+mn-cs"/>
              </a:rPr>
              <a:t>insert into Employee set name = 'Jay', surname = 'Miner', gender = 'M‘</a:t>
            </a: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endParaRPr lang="en-US" dirty="0">
              <a:latin typeface="+mn-lt"/>
              <a:cs typeface="+mn-cs"/>
            </a:endParaRP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  <a:cs typeface="+mn-cs"/>
              </a:rPr>
              <a:t>with JSON data :</a:t>
            </a:r>
          </a:p>
          <a:p>
            <a:pPr marL="10972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en-IN" dirty="0">
                <a:latin typeface="+mn-lt"/>
                <a:cs typeface="+mn-cs"/>
              </a:rPr>
              <a:t> </a:t>
            </a:r>
            <a:r>
              <a:rPr lang="en-IN" dirty="0" smtClean="0">
                <a:latin typeface="+mn-lt"/>
                <a:cs typeface="+mn-cs"/>
              </a:rPr>
              <a:t> </a:t>
            </a:r>
            <a:r>
              <a:rPr lang="en-IN" dirty="0">
                <a:latin typeface="+mn-lt"/>
                <a:cs typeface="+mn-cs"/>
              </a:rPr>
              <a:t>insert into Employee content {name : 'Jay', surname : 'Miner', gender : 'M'}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98015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SQL support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37457" y="1371123"/>
            <a:ext cx="8044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+mn-cs"/>
              </a:rPr>
              <a:t>UPDATE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  <a:cs typeface="+mn-cs"/>
              </a:rPr>
              <a:t>update Employee set local = true where city = </a:t>
            </a:r>
            <a:r>
              <a:rPr lang="en-IN" sz="2000" dirty="0" smtClean="0">
                <a:latin typeface="+mn-lt"/>
                <a:cs typeface="+mn-cs"/>
              </a:rPr>
              <a:t>'London‘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+mn-lt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update Employee merge { local : true } where city = 'London'</a:t>
            </a:r>
            <a:endParaRPr lang="en-IN" sz="2000" dirty="0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657600"/>
            <a:ext cx="7696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  <a:cs typeface="+mn-cs"/>
              </a:rPr>
              <a:t>DELETE : </a:t>
            </a:r>
            <a:endParaRPr lang="en-US" sz="2000" b="1" dirty="0">
              <a:latin typeface="+mn-lt"/>
              <a:cs typeface="+mn-cs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delete from Employee where city &lt;&gt; </a:t>
            </a:r>
            <a:r>
              <a:rPr lang="en-IN" sz="2000" dirty="0" smtClean="0"/>
              <a:t>'London‘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553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– Relational Model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562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LINK</a:t>
            </a:r>
            <a:r>
              <a:rPr lang="en-IN" sz="2000" dirty="0"/>
              <a:t>, to point to one record </a:t>
            </a:r>
            <a:r>
              <a:rPr lang="en-IN" sz="2000" dirty="0" smtClean="0"/>
              <a:t>only</a:t>
            </a:r>
          </a:p>
          <a:p>
            <a:endParaRPr lang="en-IN" sz="2000" dirty="0"/>
          </a:p>
          <a:p>
            <a:r>
              <a:rPr lang="en-IN" sz="2000" b="1" dirty="0"/>
              <a:t>LINKSET</a:t>
            </a:r>
            <a:r>
              <a:rPr lang="en-IN" sz="2000" dirty="0"/>
              <a:t>, to point to several records. Like Java Sets, the same RID can only </a:t>
            </a:r>
            <a:r>
              <a:rPr lang="en-IN" sz="2000" dirty="0" smtClean="0"/>
              <a:t>be included </a:t>
            </a:r>
            <a:r>
              <a:rPr lang="en-IN" sz="2000" dirty="0"/>
              <a:t>once. The pointers also have no </a:t>
            </a:r>
            <a:r>
              <a:rPr lang="en-IN" sz="2000" dirty="0" smtClean="0"/>
              <a:t>order</a:t>
            </a:r>
          </a:p>
          <a:p>
            <a:endParaRPr lang="en-IN" sz="2000" dirty="0"/>
          </a:p>
          <a:p>
            <a:r>
              <a:rPr lang="en-IN" sz="2000" b="1" dirty="0"/>
              <a:t>LINKLIST</a:t>
            </a:r>
            <a:r>
              <a:rPr lang="en-IN" sz="2000" dirty="0"/>
              <a:t>, to point to several records. Like Java Lists, they are ordered and </a:t>
            </a:r>
            <a:r>
              <a:rPr lang="en-IN" sz="2000" dirty="0" smtClean="0"/>
              <a:t>can contain duplicates</a:t>
            </a:r>
          </a:p>
          <a:p>
            <a:endParaRPr lang="en-IN" sz="2000" dirty="0"/>
          </a:p>
          <a:p>
            <a:r>
              <a:rPr lang="en-IN" sz="2000" b="1" dirty="0"/>
              <a:t>LINKMAP</a:t>
            </a:r>
            <a:r>
              <a:rPr lang="en-IN" sz="2000" dirty="0"/>
              <a:t>, to point to several records with a key stored in the source record. </a:t>
            </a:r>
            <a:r>
              <a:rPr lang="en-IN" sz="2000" dirty="0" smtClean="0"/>
              <a:t>The Map </a:t>
            </a:r>
            <a:r>
              <a:rPr lang="en-IN" sz="2000" dirty="0"/>
              <a:t>values are the RIDs. Works like the Java Map&lt;?,Record&gt; .</a:t>
            </a:r>
            <a:endParaRPr lang="en-IN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189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– Graph Model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562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LINK</a:t>
            </a:r>
            <a:r>
              <a:rPr lang="en-IN" sz="2000" dirty="0"/>
              <a:t>, to point to one record </a:t>
            </a:r>
            <a:r>
              <a:rPr lang="en-IN" sz="2000" dirty="0" smtClean="0"/>
              <a:t>only</a:t>
            </a:r>
          </a:p>
          <a:p>
            <a:endParaRPr lang="en-IN" sz="2000" dirty="0"/>
          </a:p>
          <a:p>
            <a:r>
              <a:rPr lang="en-IN" sz="2000" b="1" dirty="0"/>
              <a:t>LINKSET</a:t>
            </a:r>
            <a:r>
              <a:rPr lang="en-IN" sz="2000" dirty="0"/>
              <a:t>, to point to several records. Like Java Sets, the same RID can only </a:t>
            </a:r>
            <a:r>
              <a:rPr lang="en-IN" sz="2000" dirty="0" smtClean="0"/>
              <a:t>be included </a:t>
            </a:r>
            <a:r>
              <a:rPr lang="en-IN" sz="2000" dirty="0"/>
              <a:t>once. The pointers also have no </a:t>
            </a:r>
            <a:r>
              <a:rPr lang="en-IN" sz="2000" dirty="0" smtClean="0"/>
              <a:t>order</a:t>
            </a:r>
          </a:p>
          <a:p>
            <a:endParaRPr lang="en-IN" sz="2000" dirty="0"/>
          </a:p>
          <a:p>
            <a:r>
              <a:rPr lang="en-IN" sz="2000" b="1" dirty="0"/>
              <a:t>LINKLIST</a:t>
            </a:r>
            <a:r>
              <a:rPr lang="en-IN" sz="2000" dirty="0"/>
              <a:t>, to point to several records. Like Java Lists, they are ordered and </a:t>
            </a:r>
            <a:r>
              <a:rPr lang="en-IN" sz="2000" dirty="0" smtClean="0"/>
              <a:t>can contain duplicates</a:t>
            </a:r>
          </a:p>
          <a:p>
            <a:endParaRPr lang="en-IN" sz="2000" dirty="0"/>
          </a:p>
          <a:p>
            <a:r>
              <a:rPr lang="en-IN" sz="2000" b="1" dirty="0"/>
              <a:t>LINKMAP</a:t>
            </a:r>
            <a:r>
              <a:rPr lang="en-IN" sz="2000" dirty="0"/>
              <a:t>, to point to several records with a key stored in the source record. </a:t>
            </a:r>
            <a:r>
              <a:rPr lang="en-IN" sz="2000" dirty="0" smtClean="0"/>
              <a:t>The Map </a:t>
            </a:r>
            <a:r>
              <a:rPr lang="en-IN" sz="2000" dirty="0"/>
              <a:t>values are the RIDs. Works like the Java Map&lt;?,Record&gt; .</a:t>
            </a:r>
            <a:endParaRPr lang="en-IN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253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www.slideshare.net/lvca/switching-from-relational-to-the-graph-model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009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Setup </a:t>
            </a:r>
            <a:r>
              <a:rPr lang="en-IN" dirty="0" err="1" smtClean="0"/>
              <a:t>OrientDB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Ensure JDK 1.6 or higher is there on PATH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Download community edition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://orientdb.com/download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Extract </a:t>
            </a:r>
            <a:r>
              <a:rPr lang="en-IN" dirty="0" smtClean="0"/>
              <a:t>orientdb-community-2.1.10.zip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Start server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%ORIENTDB_HOME%\bin\server.bat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dirty="0" smtClean="0"/>
              <a:t>password</a:t>
            </a:r>
            <a:endParaRPr lang="pl-PL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err="1" smtClean="0"/>
              <a:t>OrientDB</a:t>
            </a:r>
            <a:r>
              <a:rPr lang="en-IN" dirty="0" smtClean="0"/>
              <a:t> Console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143001"/>
            <a:ext cx="853511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Start </a:t>
            </a:r>
            <a:r>
              <a:rPr lang="en-US" dirty="0" smtClean="0"/>
              <a:t>CLI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%ORIENTDB_HOME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bin\console.bat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Connect to server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remote:localhost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rootpassword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See list of databases in server</a:t>
            </a:r>
            <a:endParaRPr lang="en-US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databases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Connect to demo database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remote:localhost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GratefulDeadConcerts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List of classes or record types</a:t>
            </a:r>
            <a:endParaRPr lang="en-IN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Create class</a:t>
            </a:r>
            <a:endParaRPr lang="en-IN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8631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Classes and properties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Create class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class Student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Create </a:t>
            </a:r>
            <a:r>
              <a:rPr lang="en-US" sz="2400" dirty="0" smtClean="0"/>
              <a:t>properties (mandatory for </a:t>
            </a:r>
            <a:r>
              <a:rPr lang="en-US" sz="2400" dirty="0" err="1" smtClean="0"/>
              <a:t>constraints,indexes</a:t>
            </a:r>
            <a:r>
              <a:rPr lang="en-US" sz="2400" dirty="0" smtClean="0"/>
              <a:t>)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property Student.name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Student.birthDate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Describe schema of Class</a:t>
            </a: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class Student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Add constraint to class / property</a:t>
            </a:r>
            <a:endParaRPr lang="en-US" sz="2400" dirty="0">
              <a:solidFill>
                <a:prstClr val="black"/>
              </a:solidFill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property Student.name min </a:t>
            </a:r>
            <a:r>
              <a:rPr lang="en-IN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See all records in class</a:t>
            </a:r>
            <a:endParaRPr lang="en-US" sz="2400" dirty="0">
              <a:solidFill>
                <a:prstClr val="black"/>
              </a:solidFill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property Student.name min 3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Show details in a record based on ID</a:t>
            </a:r>
            <a:endParaRPr lang="en-US" sz="2400" dirty="0">
              <a:solidFill>
                <a:prstClr val="black"/>
              </a:solidFill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record 0</a:t>
            </a:r>
            <a:endParaRPr lang="en-IN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8622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Classes and clusters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By default one cluster per class</a:t>
            </a:r>
            <a:endParaRPr lang="en-IN" sz="24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One Class can have more than one cluster. To add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CLASS Customer ADDCLUSTER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USA_Customers</a:t>
            </a:r>
            <a:endParaRPr lang="en-I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Need for more than one cluster for class</a:t>
            </a:r>
          </a:p>
          <a:p>
            <a:pPr lvl="1"/>
            <a:r>
              <a:rPr lang="en-IN" sz="2000" dirty="0"/>
              <a:t>faster queries </a:t>
            </a:r>
            <a:r>
              <a:rPr lang="en-IN" sz="2000" dirty="0" smtClean="0"/>
              <a:t>as only </a:t>
            </a:r>
            <a:r>
              <a:rPr lang="en-IN" sz="2000" dirty="0"/>
              <a:t>a sub-set </a:t>
            </a:r>
            <a:r>
              <a:rPr lang="en-IN" sz="2000" dirty="0" smtClean="0"/>
              <a:t>to search</a:t>
            </a:r>
            <a:endParaRPr lang="en-IN" sz="2000" dirty="0"/>
          </a:p>
          <a:p>
            <a:pPr lvl="1"/>
            <a:r>
              <a:rPr lang="en-IN" sz="2000" dirty="0"/>
              <a:t>good partitioning </a:t>
            </a:r>
            <a:r>
              <a:rPr lang="en-IN" sz="2000" dirty="0" smtClean="0"/>
              <a:t>reduce/remove use </a:t>
            </a:r>
            <a:r>
              <a:rPr lang="en-IN" sz="2000" dirty="0"/>
              <a:t>of indexes</a:t>
            </a:r>
          </a:p>
          <a:p>
            <a:pPr lvl="1"/>
            <a:r>
              <a:rPr lang="en-IN" sz="2000" dirty="0"/>
              <a:t>parallel queries if on multiple disks</a:t>
            </a:r>
          </a:p>
          <a:p>
            <a:pPr lvl="1"/>
            <a:r>
              <a:rPr lang="en-IN" sz="2000" dirty="0" err="1"/>
              <a:t>sharding</a:t>
            </a:r>
            <a:r>
              <a:rPr lang="en-IN" sz="2000" dirty="0"/>
              <a:t> large data sets across multiple disks or server </a:t>
            </a:r>
            <a:r>
              <a:rPr lang="en-IN" sz="2000" dirty="0" smtClean="0"/>
              <a:t>instances</a:t>
            </a:r>
          </a:p>
          <a:p>
            <a:pPr lvl="1"/>
            <a:endParaRPr lang="en-IN" sz="2000" dirty="0" smtClean="0"/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Types of clusters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Physical – persistent, stored in files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Logical – </a:t>
            </a:r>
            <a:r>
              <a:rPr lang="en-US" sz="2000" dirty="0" err="1" smtClean="0">
                <a:solidFill>
                  <a:prstClr val="black"/>
                </a:solidFill>
              </a:rPr>
              <a:t>Inmemory</a:t>
            </a:r>
            <a:r>
              <a:rPr lang="en-US" sz="2000" dirty="0" smtClean="0">
                <a:solidFill>
                  <a:prstClr val="black"/>
                </a:solidFill>
              </a:rPr>
              <a:t>, lost on server shutdown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8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Classes and clusters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1904999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Show list of clusters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Fetch records in a cluster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browse cluster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OUser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3048000"/>
            <a:ext cx="43719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108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smtClean="0"/>
              <a:t>Cluster Selection Strategy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Default 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Uses class’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defaultClusterId</a:t>
            </a:r>
            <a:r>
              <a:rPr lang="en-US" sz="2000" dirty="0" smtClean="0"/>
              <a:t> property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20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Round-Robin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Clusters of class in a ring, chosen one after another</a:t>
            </a:r>
            <a:endParaRPr lang="en-IN" sz="20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Balanced</a:t>
            </a:r>
          </a:p>
          <a:p>
            <a:pPr lvl="1"/>
            <a:r>
              <a:rPr lang="en-IN" sz="2000" dirty="0" smtClean="0"/>
              <a:t>Smaller cluster is chosen</a:t>
            </a:r>
          </a:p>
          <a:p>
            <a:pPr lvl="1"/>
            <a:endParaRPr lang="en-IN" sz="2000" dirty="0" smtClean="0"/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Local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Use current node’s master cluster while running in distributed mode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16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smtClean="0"/>
              <a:t>Record ID / RID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#&lt;cluster-id&gt;:&lt;cluster-position&gt;</a:t>
            </a:r>
            <a:r>
              <a:rPr lang="en-US" sz="2000" dirty="0" smtClean="0"/>
              <a:t> 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18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Cluster Id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/>
              <a:t>ID of cluster, maximum of 2^15 – 1 =&gt; 32,767</a:t>
            </a:r>
            <a:endParaRPr lang="en-IN" sz="1800" dirty="0"/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Cluster Position</a:t>
            </a:r>
          </a:p>
          <a:p>
            <a:pPr lvl="1"/>
            <a:r>
              <a:rPr lang="en-IN" sz="1800" dirty="0"/>
              <a:t>Position of record inside </a:t>
            </a:r>
            <a:r>
              <a:rPr lang="en-IN" sz="1800" dirty="0" smtClean="0"/>
              <a:t>cluster</a:t>
            </a:r>
          </a:p>
          <a:p>
            <a:pPr lvl="1"/>
            <a:r>
              <a:rPr lang="en-IN" sz="1800" dirty="0" smtClean="0"/>
              <a:t>2^63 =&gt; </a:t>
            </a:r>
            <a:r>
              <a:rPr lang="en-IN" sz="1800" dirty="0"/>
              <a:t>9,223,372,036,854,780,000</a:t>
            </a:r>
            <a:r>
              <a:rPr lang="en-IN" sz="1800" dirty="0" smtClean="0"/>
              <a:t> records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Maximum records in database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1800" dirty="0">
                <a:solidFill>
                  <a:prstClr val="black"/>
                </a:solidFill>
              </a:rPr>
              <a:t>2^78 records = 302,231,454,903 Trillion </a:t>
            </a:r>
            <a:r>
              <a:rPr lang="en-IN" sz="1800" dirty="0" smtClean="0">
                <a:solidFill>
                  <a:prstClr val="black"/>
                </a:solidFill>
              </a:rPr>
              <a:t>of records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>
              <a:solidFill>
                <a:prstClr val="black"/>
              </a:solidFill>
            </a:endParaRP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Physical location of record inside database</a:t>
            </a: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Loading record by ID is fast</a:t>
            </a: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Links to records are physical – created at the time of edge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>
                <a:solidFill>
                  <a:prstClr val="black"/>
                </a:solidFill>
              </a:rPr>
              <a:t>So traversal speed is constant irrespective of database size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94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Record ID / RID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record #&lt;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cluster-id&gt;:&lt;cluster-position&gt;</a:t>
            </a:r>
            <a:r>
              <a:rPr lang="en-US" sz="2000" dirty="0" smtClean="0"/>
              <a:t> 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18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Loads the record with following details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Type of record: Ex. Document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Class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Current  Version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/>
              <a:t>Every change to record increases the version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/>
              <a:t>Shows record with properties and data types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/>
              <a:t>LINK to another record (relationship) can be lazily loaded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94224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8949</TotalTime>
  <Words>822</Words>
  <Application>Microsoft Office PowerPoint</Application>
  <PresentationFormat>On-screen Show (4:3)</PresentationFormat>
  <Paragraphs>169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PowerPoint Presentation</vt:lpstr>
      <vt:lpstr>Setup OrientDB</vt:lpstr>
      <vt:lpstr>OrientDB Console</vt:lpstr>
      <vt:lpstr>OrientDB Console – Classes and properties</vt:lpstr>
      <vt:lpstr>OrientDB Console – Classes and clusters</vt:lpstr>
      <vt:lpstr>OrientDB Console – Classes and clusters</vt:lpstr>
      <vt:lpstr>Cluster Selection Strategy</vt:lpstr>
      <vt:lpstr>Record ID / RID</vt:lpstr>
      <vt:lpstr>OrientDB Console – Record ID / RID</vt:lpstr>
      <vt:lpstr>OrientDB Console – SQL support</vt:lpstr>
      <vt:lpstr>OrientDB Console – SQL support</vt:lpstr>
      <vt:lpstr>OrientDB Console – SQL support</vt:lpstr>
      <vt:lpstr>OrientDB – Relational Model</vt:lpstr>
      <vt:lpstr>OrientDB – Graph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513</cp:revision>
  <cp:lastPrinted>1601-01-01T00:00:00Z</cp:lastPrinted>
  <dcterms:created xsi:type="dcterms:W3CDTF">1601-01-01T00:00:00Z</dcterms:created>
  <dcterms:modified xsi:type="dcterms:W3CDTF">2016-02-08T04:59:52Z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