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  <p:sldId id="910" r:id="rId26"/>
    <p:sldId id="911" r:id="rId27"/>
    <p:sldId id="912" r:id="rId28"/>
    <p:sldId id="913" r:id="rId29"/>
    <p:sldId id="914" r:id="rId30"/>
    <p:sldId id="915" r:id="rId31"/>
    <p:sldId id="916" r:id="rId32"/>
    <p:sldId id="917" r:id="rId33"/>
    <p:sldId id="918" r:id="rId34"/>
    <p:sldId id="919" r:id="rId35"/>
    <p:sldId id="920" r:id="rId36"/>
    <p:sldId id="921" r:id="rId37"/>
    <p:sldId id="922" r:id="rId38"/>
    <p:sldId id="923" r:id="rId39"/>
    <p:sldId id="924" r:id="rId4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B0114-645B-43DA-AB6B-A166E75D210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changed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C7ED7-AA41-4CC0-B0F2-4445C3E0144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78D52-A96D-4D2A-B8DD-D4DB2A1C182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136B2-E631-44A7-B69B-7F7F81C6F50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0C623-6007-484E-AA52-3E5F1CDA2F3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 (removed Query API slide)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84D78-413F-4081-87E9-F5F7E3FA6BB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 (removed Query API slide)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DB408-8344-40FD-A7C8-DEC9F2DCF69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5C57F-182E-4661-845D-334CE35558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4F621-4C55-4C38-B7A4-9D2FDF0F72E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D9713-2C89-4A3B-A0DA-1B60172BAE9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New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8147C-3AFD-4FFF-BEDB-21925A59BE2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878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270651" y="4393895"/>
            <a:ext cx="4130492" cy="3729112"/>
          </a:xfrm>
          <a:noFill/>
          <a:ln/>
        </p:spPr>
        <p:txBody>
          <a:bodyPr wrap="none" lIns="83622" tIns="41811" rIns="83622" bIns="41811" anchor="ctr"/>
          <a:lstStyle/>
          <a:p>
            <a:r>
              <a:rPr lang="en-US" altLang="en-US"/>
              <a:t>changed</a:t>
            </a:r>
          </a:p>
        </p:txBody>
      </p:sp>
      <p:sp>
        <p:nvSpPr>
          <p:cNvPr id="75878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273175" y="1177925"/>
            <a:ext cx="4141788" cy="31067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F5B17-A27D-467E-A660-76E6A5E7565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0589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589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5E130-D7C0-482E-BC98-2FA94CF215A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79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79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8E5C6-D75F-43B4-B4F3-7FF6AE16937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998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998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ED9B7-4AF0-4255-8276-6146F61A209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1203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203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D0335-58D9-43F0-9360-A5339E9ED2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1408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408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21658-75DD-495D-AC22-9B27633ADE2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1613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613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ED6D-74D7-4056-AF78-4B161BC2625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1817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817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60CA9-4CF0-484D-AC05-FA2A921C13D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2022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22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DFDE5-D0D8-4AE4-95FB-74D73F2534B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2227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227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51488-01C1-4F1A-B6CA-BC94EE1DF08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2432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432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B8C54-59DB-4BCF-84FD-46E7BDB97F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6083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270651" y="4393895"/>
            <a:ext cx="4130492" cy="3729112"/>
          </a:xfrm>
          <a:noFill/>
          <a:ln/>
        </p:spPr>
        <p:txBody>
          <a:bodyPr wrap="none" lIns="83622" tIns="41811" rIns="83622" bIns="41811" anchor="ctr"/>
          <a:lstStyle/>
          <a:p>
            <a:r>
              <a:rPr lang="en-US" altLang="en-US"/>
              <a:t>changed</a:t>
            </a:r>
          </a:p>
        </p:txBody>
      </p:sp>
      <p:sp>
        <p:nvSpPr>
          <p:cNvPr id="76083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273175" y="1177925"/>
            <a:ext cx="4141788" cy="31067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A718-C990-4BD1-8F50-15401B5644E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3251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3251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08592-5EAC-43FB-808D-6765A8FFBDC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3456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496BD-54A9-4213-8338-68F35D57202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3661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3661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9A682-7B37-4EFC-823A-BDCFA9FE55A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3865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3865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A1F38-2419-4DD0-A942-3141A03F99A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4070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4070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2515E-FFB6-4E09-9519-85ED756BFAF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709613"/>
            <a:ext cx="4589462" cy="3443287"/>
          </a:xfrm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63" y="4355906"/>
            <a:ext cx="5031074" cy="4052006"/>
          </a:xfrm>
        </p:spPr>
        <p:txBody>
          <a:bodyPr/>
          <a:lstStyle/>
          <a:p>
            <a:r>
              <a:rPr lang="en-US" altLang="en-US"/>
              <a:t>Changed order of slide</a:t>
            </a:r>
            <a:endParaRPr lang="en-US" altLang="en-US" sz="900">
              <a:solidFill>
                <a:srgbClr val="000000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14D89-B093-4CFF-BCAC-3E106CE3270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480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solidFill>
            <a:schemeClr val="accent1"/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/>
              <a:t>changed</a:t>
            </a:r>
          </a:p>
        </p:txBody>
      </p:sp>
      <p:sp>
        <p:nvSpPr>
          <p:cNvPr id="84480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74D2F-1376-4312-A1B5-17DFE5B5DA5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709613"/>
            <a:ext cx="4589462" cy="3443287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63" y="4355906"/>
            <a:ext cx="5031074" cy="4052006"/>
          </a:xfrm>
        </p:spPr>
        <p:txBody>
          <a:bodyPr/>
          <a:lstStyle/>
          <a:p>
            <a:r>
              <a:rPr lang="en-US" altLang="en-US" sz="900">
                <a:solidFill>
                  <a:srgbClr val="000000"/>
                </a:solidFill>
              </a:rPr>
              <a:t>New slide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4AF70-4CAA-4197-BC76-8E8C7DF3A60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628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270651" y="4393895"/>
            <a:ext cx="4130492" cy="3729112"/>
          </a:xfrm>
          <a:noFill/>
          <a:ln/>
        </p:spPr>
        <p:txBody>
          <a:bodyPr wrap="none" lIns="83622" tIns="41811" rIns="83622" bIns="41811" anchor="ctr"/>
          <a:lstStyle/>
          <a:p>
            <a:r>
              <a:rPr lang="en-US" altLang="en-US"/>
              <a:t>changed</a:t>
            </a:r>
          </a:p>
        </p:txBody>
      </p:sp>
      <p:sp>
        <p:nvSpPr>
          <p:cNvPr id="76288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273175" y="1177925"/>
            <a:ext cx="4141788" cy="31067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27016-7428-4100-A246-3826F380036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6493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270651" y="4393895"/>
            <a:ext cx="4130492" cy="3729112"/>
          </a:xfrm>
          <a:noFill/>
          <a:ln/>
        </p:spPr>
        <p:txBody>
          <a:bodyPr wrap="none" lIns="83622" tIns="41811" rIns="83622" bIns="41811" anchor="ctr"/>
          <a:lstStyle/>
          <a:p>
            <a:r>
              <a:rPr lang="en-US" altLang="en-US"/>
              <a:t>changed</a:t>
            </a:r>
          </a:p>
        </p:txBody>
      </p:sp>
      <p:sp>
        <p:nvSpPr>
          <p:cNvPr id="76493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273175" y="1177925"/>
            <a:ext cx="4141788" cy="31067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EE7F1-2949-4082-AB5C-5B8B157F25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6697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697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C20C0-C2FE-40D8-9167-8DE10BDD1D3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Deleted slide before this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21026-4A9E-4D7A-A909-A0EEFEE0FEB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Deleted slide before this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12DD1-4CAB-4EA8-9A0C-C02BAD3D722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6125" cy="3417887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76" y="4303147"/>
            <a:ext cx="5855533" cy="4047785"/>
          </a:xfrm>
        </p:spPr>
        <p:txBody>
          <a:bodyPr/>
          <a:lstStyle/>
          <a:p>
            <a:r>
              <a:rPr lang="en-US" altLang="en-US"/>
              <a:t>Deleted slide before this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Java Persistence API</a:t>
            </a:r>
            <a:endParaRPr lang="en-US" b="0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Oval 3"/>
          <p:cNvSpPr>
            <a:spLocks noChangeArrowheads="1"/>
          </p:cNvSpPr>
          <p:nvPr/>
        </p:nvSpPr>
        <p:spPr bwMode="auto">
          <a:xfrm>
            <a:off x="4648200" y="2514600"/>
            <a:ext cx="3352800" cy="1981200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0052" name="AutoShape 4"/>
          <p:cNvSpPr>
            <a:spLocks noChangeArrowheads="1"/>
          </p:cNvSpPr>
          <p:nvPr/>
        </p:nvSpPr>
        <p:spPr bwMode="auto">
          <a:xfrm>
            <a:off x="1143000" y="2362200"/>
            <a:ext cx="2590800" cy="2743200"/>
          </a:xfrm>
          <a:prstGeom prst="parallelogram">
            <a:avLst>
              <a:gd name="adj" fmla="val 7657"/>
            </a:avLst>
          </a:prstGeom>
          <a:gradFill rotWithShape="0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0053" name="AutoShape 5"/>
          <p:cNvSpPr>
            <a:spLocks noChangeArrowheads="1"/>
          </p:cNvSpPr>
          <p:nvPr/>
        </p:nvSpPr>
        <p:spPr bwMode="auto">
          <a:xfrm>
            <a:off x="7543800" y="5029200"/>
            <a:ext cx="914400" cy="990600"/>
          </a:xfrm>
          <a:prstGeom prst="can">
            <a:avLst>
              <a:gd name="adj" fmla="val 27083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1600200" y="1752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Application</a:t>
            </a: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5334000" y="1600200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Persistence Context</a:t>
            </a:r>
          </a:p>
        </p:txBody>
      </p:sp>
      <p:sp>
        <p:nvSpPr>
          <p:cNvPr id="770056" name="AutoShape 8"/>
          <p:cNvSpPr>
            <a:spLocks noChangeArrowheads="1"/>
          </p:cNvSpPr>
          <p:nvPr/>
        </p:nvSpPr>
        <p:spPr bwMode="auto">
          <a:xfrm flipH="1">
            <a:off x="5943600" y="4495800"/>
            <a:ext cx="1600200" cy="1447800"/>
          </a:xfrm>
          <a:custGeom>
            <a:avLst/>
            <a:gdLst>
              <a:gd name="G0" fmla="+- 13023 0 0"/>
              <a:gd name="G1" fmla="+- 18900 0 0"/>
              <a:gd name="G2" fmla="+- 7786 0 0"/>
              <a:gd name="G3" fmla="*/ 13023 1 2"/>
              <a:gd name="G4" fmla="+- G3 10800 0"/>
              <a:gd name="G5" fmla="+- 21600 13023 18900"/>
              <a:gd name="G6" fmla="+- 18900 7786 0"/>
              <a:gd name="G7" fmla="*/ G6 1 2"/>
              <a:gd name="G8" fmla="*/ 18900 2 1"/>
              <a:gd name="G9" fmla="+- G8 0 21600"/>
              <a:gd name="G10" fmla="+- G5 0 G4"/>
              <a:gd name="G11" fmla="+- 13023 0 G4"/>
              <a:gd name="G12" fmla="*/ G2 G10 G11"/>
              <a:gd name="T0" fmla="*/ 17312 w 21600"/>
              <a:gd name="T1" fmla="*/ 0 h 21600"/>
              <a:gd name="T2" fmla="*/ 13023 w 21600"/>
              <a:gd name="T3" fmla="*/ 7786 h 21600"/>
              <a:gd name="T4" fmla="*/ 7786 w 21600"/>
              <a:gd name="T5" fmla="*/ 13023 h 21600"/>
              <a:gd name="T6" fmla="*/ 0 w 21600"/>
              <a:gd name="T7" fmla="*/ 17312 h 21600"/>
              <a:gd name="T8" fmla="*/ 7786 w 21600"/>
              <a:gd name="T9" fmla="*/ 21600 h 21600"/>
              <a:gd name="T10" fmla="*/ 13343 w 21600"/>
              <a:gd name="T11" fmla="*/ 18900 h 21600"/>
              <a:gd name="T12" fmla="*/ 18900 w 21600"/>
              <a:gd name="T13" fmla="*/ 13343 h 21600"/>
              <a:gd name="T14" fmla="*/ 21600 w 21600"/>
              <a:gd name="T15" fmla="*/ 778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312" y="0"/>
                </a:moveTo>
                <a:lnTo>
                  <a:pt x="13023" y="7786"/>
                </a:lnTo>
                <a:lnTo>
                  <a:pt x="15723" y="7786"/>
                </a:lnTo>
                <a:lnTo>
                  <a:pt x="15723" y="15723"/>
                </a:lnTo>
                <a:lnTo>
                  <a:pt x="7786" y="15723"/>
                </a:lnTo>
                <a:lnTo>
                  <a:pt x="7786" y="13023"/>
                </a:lnTo>
                <a:lnTo>
                  <a:pt x="0" y="17312"/>
                </a:lnTo>
                <a:lnTo>
                  <a:pt x="7786" y="21600"/>
                </a:lnTo>
                <a:lnTo>
                  <a:pt x="7786" y="18900"/>
                </a:lnTo>
                <a:lnTo>
                  <a:pt x="18900" y="18900"/>
                </a:lnTo>
                <a:lnTo>
                  <a:pt x="18900" y="7786"/>
                </a:lnTo>
                <a:lnTo>
                  <a:pt x="21600" y="778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0057" name="AutoShape 9"/>
          <p:cNvSpPr>
            <a:spLocks noChangeArrowheads="1"/>
          </p:cNvSpPr>
          <p:nvPr/>
        </p:nvSpPr>
        <p:spPr bwMode="auto">
          <a:xfrm rot="-897926">
            <a:off x="3657600" y="4267200"/>
            <a:ext cx="1457325" cy="457200"/>
          </a:xfrm>
          <a:prstGeom prst="leftRightArrow">
            <a:avLst>
              <a:gd name="adj1" fmla="val 34167"/>
              <a:gd name="adj2" fmla="val 6773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0058" name="Text Box 10"/>
          <p:cNvSpPr txBox="1">
            <a:spLocks noChangeArrowheads="1"/>
          </p:cNvSpPr>
          <p:nvPr/>
        </p:nvSpPr>
        <p:spPr bwMode="auto">
          <a:xfrm>
            <a:off x="3929063" y="4892675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/>
              <a:t>Entities</a:t>
            </a:r>
          </a:p>
        </p:txBody>
      </p:sp>
      <p:sp>
        <p:nvSpPr>
          <p:cNvPr id="770059" name="Line 11"/>
          <p:cNvSpPr>
            <a:spLocks noChangeShapeType="1"/>
          </p:cNvSpPr>
          <p:nvPr/>
        </p:nvSpPr>
        <p:spPr bwMode="auto">
          <a:xfrm>
            <a:off x="3200400" y="2819400"/>
            <a:ext cx="1600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0060" name="Line 12"/>
          <p:cNvSpPr>
            <a:spLocks noChangeShapeType="1"/>
          </p:cNvSpPr>
          <p:nvPr/>
        </p:nvSpPr>
        <p:spPr bwMode="auto">
          <a:xfrm flipV="1">
            <a:off x="2590800" y="3124200"/>
            <a:ext cx="2743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5334000" y="28956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/>
              <a:t>MyEntity A</a:t>
            </a:r>
          </a:p>
        </p:txBody>
      </p:sp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5334000" y="37338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/>
              <a:t>MyEntity B</a:t>
            </a:r>
          </a:p>
        </p:txBody>
      </p:sp>
      <p:sp>
        <p:nvSpPr>
          <p:cNvPr id="770063" name="Text Box 15"/>
          <p:cNvSpPr txBox="1">
            <a:spLocks noChangeArrowheads="1"/>
          </p:cNvSpPr>
          <p:nvPr/>
        </p:nvSpPr>
        <p:spPr bwMode="auto">
          <a:xfrm>
            <a:off x="6553200" y="33020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/>
              <a:t>MyEntity C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1371600" y="3657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b="1">
                <a:solidFill>
                  <a:schemeClr val="bg1"/>
                </a:solidFill>
              </a:rPr>
              <a:t>MyEntity a</a:t>
            </a:r>
          </a:p>
        </p:txBody>
      </p:sp>
      <p:sp>
        <p:nvSpPr>
          <p:cNvPr id="770065" name="Text Box 17"/>
          <p:cNvSpPr txBox="1">
            <a:spLocks noChangeArrowheads="1"/>
          </p:cNvSpPr>
          <p:nvPr/>
        </p:nvSpPr>
        <p:spPr bwMode="auto">
          <a:xfrm>
            <a:off x="1524000" y="2667000"/>
            <a:ext cx="1752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/>
              <a:t>EntityManager</a:t>
            </a:r>
          </a:p>
        </p:txBody>
      </p:sp>
      <p:sp>
        <p:nvSpPr>
          <p:cNvPr id="770066" name="Text Box 18"/>
          <p:cNvSpPr txBox="1">
            <a:spLocks noChangeArrowheads="1"/>
          </p:cNvSpPr>
          <p:nvPr/>
        </p:nvSpPr>
        <p:spPr bwMode="auto">
          <a:xfrm>
            <a:off x="1371600" y="4038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b="1">
                <a:solidFill>
                  <a:schemeClr val="bg1"/>
                </a:solidFill>
              </a:rPr>
              <a:t>MyEntity b</a:t>
            </a:r>
          </a:p>
        </p:txBody>
      </p:sp>
      <p:sp>
        <p:nvSpPr>
          <p:cNvPr id="770067" name="Line 19"/>
          <p:cNvSpPr>
            <a:spLocks noChangeShapeType="1"/>
          </p:cNvSpPr>
          <p:nvPr/>
        </p:nvSpPr>
        <p:spPr bwMode="auto">
          <a:xfrm flipV="1">
            <a:off x="2590800" y="3886200"/>
            <a:ext cx="2743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0068" name="Text Box 20"/>
          <p:cNvSpPr txBox="1">
            <a:spLocks noChangeArrowheads="1"/>
          </p:cNvSpPr>
          <p:nvPr/>
        </p:nvSpPr>
        <p:spPr bwMode="auto">
          <a:xfrm>
            <a:off x="5068888" y="55689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/>
              <a:t>Entity state</a:t>
            </a:r>
          </a:p>
        </p:txBody>
      </p:sp>
      <p:sp>
        <p:nvSpPr>
          <p:cNvPr id="770071" name="Rectangle 23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Persistence Context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45858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533400" y="1524000"/>
            <a:ext cx="81534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1031875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2057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21717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 sz="2800">
                <a:latin typeface="Arial" charset="0"/>
              </a:rPr>
              <a:t>Client-visible artifact for operating on entities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API for all the basic persistence operations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 sz="2800">
                <a:latin typeface="Arial" charset="0"/>
              </a:rPr>
              <a:t>Can think of it as a proxy to a persistence context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May access multiple different persistence contexts throughout its lifetime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 sz="2800">
                <a:latin typeface="Arial" charset="0"/>
              </a:rPr>
              <a:t>Multi-dimensionality leads to different aspects of EntityManager (and persistence context) naming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Transaction type, life cycle</a:t>
            </a:r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Entity Manager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38875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524000"/>
            <a:ext cx="8802687" cy="4703763"/>
          </a:xfrm>
        </p:spPr>
        <p:txBody>
          <a:bodyPr>
            <a:normAutofit lnSpcReduction="10000"/>
          </a:bodyPr>
          <a:lstStyle/>
          <a:p>
            <a:pPr marL="341313" indent="-341313" defTabSz="457200">
              <a:buFontTx/>
              <a:buChar char="•"/>
            </a:pPr>
            <a:r>
              <a:rPr lang="en-AU" altLang="en-US"/>
              <a:t>EntityManager API</a:t>
            </a:r>
            <a:endParaRPr lang="en-AU" altLang="en-US">
              <a:solidFill>
                <a:srgbClr val="CC0000"/>
              </a:solidFill>
            </a:endParaRP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persist()</a:t>
            </a:r>
            <a:r>
              <a:rPr lang="en-AU" altLang="en-US" sz="2100" b="1"/>
              <a:t>- </a:t>
            </a:r>
            <a:r>
              <a:rPr lang="en-AU" altLang="en-US" sz="2100"/>
              <a:t>Insert the state of an entity into the db</a:t>
            </a: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remove()</a:t>
            </a:r>
            <a:r>
              <a:rPr lang="en-AU" altLang="en-US" sz="2100" b="1"/>
              <a:t>- </a:t>
            </a:r>
            <a:r>
              <a:rPr lang="en-AU" altLang="en-US" sz="2100"/>
              <a:t>Delete the entity state from the db</a:t>
            </a:r>
            <a:endParaRPr lang="en-AU" altLang="en-US" sz="2100" b="1">
              <a:latin typeface="Courier New" pitchFamily="49" charset="0"/>
            </a:endParaRP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refresh()</a:t>
            </a:r>
            <a:r>
              <a:rPr lang="en-AU" altLang="en-US" sz="2100" b="1"/>
              <a:t>- </a:t>
            </a:r>
            <a:r>
              <a:rPr lang="en-AU" altLang="en-US" sz="2100"/>
              <a:t>Reload the entity state from the db</a:t>
            </a: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merge()</a:t>
            </a:r>
            <a:r>
              <a:rPr lang="en-AU" altLang="en-US" sz="2100" b="1"/>
              <a:t>- </a:t>
            </a:r>
            <a:r>
              <a:rPr lang="en-AU" altLang="en-US" sz="2100"/>
              <a:t>Synchronize the state of detached entity with the pc</a:t>
            </a: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find()</a:t>
            </a:r>
            <a:r>
              <a:rPr lang="en-AU" altLang="en-US" sz="2100" b="1"/>
              <a:t>- </a:t>
            </a:r>
            <a:r>
              <a:rPr lang="en-AU" altLang="en-US" sz="2100"/>
              <a:t>Execute a simple PK query</a:t>
            </a:r>
            <a:endParaRPr lang="en-AU" altLang="en-US" sz="2100" b="1">
              <a:latin typeface="Courier New" pitchFamily="49" charset="0"/>
            </a:endParaRP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createQuery()</a:t>
            </a:r>
            <a:r>
              <a:rPr lang="en-AU" altLang="en-US" sz="2100" b="1"/>
              <a:t>- </a:t>
            </a:r>
            <a:r>
              <a:rPr lang="en-AU" altLang="en-US" sz="2100"/>
              <a:t>Create query instance using dynamic JP QL</a:t>
            </a:r>
            <a:endParaRPr lang="en-AU" altLang="en-US" sz="2100" b="1">
              <a:latin typeface="Courier New" pitchFamily="49" charset="0"/>
            </a:endParaRP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createNamedQuery()</a:t>
            </a:r>
            <a:r>
              <a:rPr lang="en-AU" altLang="en-US" sz="2100" b="1"/>
              <a:t>- </a:t>
            </a:r>
            <a:r>
              <a:rPr lang="en-AU" altLang="en-US" sz="2100"/>
              <a:t>Create instance for a predefined query</a:t>
            </a:r>
            <a:endParaRPr lang="en-AU" altLang="en-US" sz="2100" b="1">
              <a:latin typeface="Courier New" pitchFamily="49" charset="0"/>
            </a:endParaRP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createNativeQuery()</a:t>
            </a:r>
            <a:r>
              <a:rPr lang="en-AU" altLang="en-US" sz="2100" b="1"/>
              <a:t>- </a:t>
            </a:r>
            <a:r>
              <a:rPr lang="en-AU" altLang="en-US" sz="2100"/>
              <a:t>Create instance for an SQL query</a:t>
            </a: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contains()</a:t>
            </a:r>
            <a:r>
              <a:rPr lang="en-AU" altLang="en-US" sz="2100" b="1"/>
              <a:t>- </a:t>
            </a:r>
            <a:r>
              <a:rPr lang="en-AU" altLang="en-US" sz="2100"/>
              <a:t>Determine if entity is managed by pc</a:t>
            </a:r>
          </a:p>
          <a:p>
            <a:pPr marL="741363" lvl="1" indent="-284163" defTabSz="457200"/>
            <a:r>
              <a:rPr lang="en-AU" altLang="en-US" sz="2100" b="1">
                <a:solidFill>
                  <a:srgbClr val="CC0000"/>
                </a:solidFill>
                <a:latin typeface="Courier New" pitchFamily="49" charset="0"/>
              </a:rPr>
              <a:t>flush()</a:t>
            </a:r>
            <a:r>
              <a:rPr lang="en-AU" altLang="en-US" sz="2100" b="1"/>
              <a:t>- </a:t>
            </a:r>
            <a:r>
              <a:rPr lang="en-AU" altLang="en-US" sz="2100"/>
              <a:t>Force synchronization of pc to database</a:t>
            </a:r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Operations on Entities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414509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AU" altLang="en-US" sz="2800"/>
              <a:t>Insert a new entity instance into the database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n-US" sz="2800"/>
              <a:t>Save the persistent state of the entity and any owned relationship references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n-US" sz="2800"/>
              <a:t>Entity instance becomes managed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609600" y="3733800"/>
            <a:ext cx="8305800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altLang="en-US" b="1">
                <a:latin typeface="Courier New" pitchFamily="49" charset="0"/>
              </a:rPr>
              <a:t>public Customer createCustomer(int id, String name) {</a:t>
            </a:r>
          </a:p>
          <a:p>
            <a:pPr algn="l">
              <a:lnSpc>
                <a:spcPct val="90000"/>
              </a:lnSpc>
            </a:pPr>
            <a:r>
              <a:rPr lang="en-AU" altLang="en-US" b="1">
                <a:latin typeface="Courier New" pitchFamily="49" charset="0"/>
              </a:rPr>
              <a:t>    Customer cust = new Customer(id, name);</a:t>
            </a:r>
          </a:p>
          <a:p>
            <a:pPr algn="l">
              <a:lnSpc>
                <a:spcPct val="90000"/>
              </a:lnSpc>
            </a:pPr>
            <a:r>
              <a:rPr lang="en-AU" altLang="en-US" b="1">
                <a:latin typeface="Courier New" pitchFamily="49" charset="0"/>
              </a:rPr>
              <a:t>    </a:t>
            </a:r>
            <a:r>
              <a:rPr lang="en-AU" altLang="en-US" b="1">
                <a:solidFill>
                  <a:srgbClr val="CC0000"/>
                </a:solidFill>
                <a:latin typeface="Courier New" pitchFamily="49" charset="0"/>
              </a:rPr>
              <a:t>entityManager.persist(cust);</a:t>
            </a:r>
          </a:p>
          <a:p>
            <a:pPr algn="l">
              <a:lnSpc>
                <a:spcPct val="90000"/>
              </a:lnSpc>
            </a:pPr>
            <a:r>
              <a:rPr lang="en-AU" altLang="en-US" b="1">
                <a:latin typeface="Courier New" pitchFamily="49" charset="0"/>
              </a:rPr>
              <a:t>    return cust;</a:t>
            </a:r>
          </a:p>
          <a:p>
            <a:pPr algn="l">
              <a:lnSpc>
                <a:spcPct val="90000"/>
              </a:lnSpc>
            </a:pPr>
            <a:r>
              <a:rPr lang="en-AU" altLang="en-US" b="1">
                <a:latin typeface="Courier New" pitchFamily="49" charset="0"/>
              </a:rPr>
              <a:t>} 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776199" name="Rectangle 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persist()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14910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533400" y="1447800"/>
            <a:ext cx="838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AU" altLang="en-US" sz="2800"/>
              <a:t>find()</a:t>
            </a:r>
          </a:p>
          <a:p>
            <a:pPr lvl="1">
              <a:buFontTx/>
              <a:buChar char="•"/>
            </a:pPr>
            <a:r>
              <a:rPr lang="en-AU" altLang="en-US" sz="2400"/>
              <a:t>Obtain a managed entity instance with a given persistent identity – return null if not found</a:t>
            </a:r>
          </a:p>
          <a:p>
            <a:pPr>
              <a:buFontTx/>
              <a:buChar char="•"/>
            </a:pPr>
            <a:r>
              <a:rPr lang="en-AU" altLang="en-US" sz="2800"/>
              <a:t>remove()</a:t>
            </a:r>
          </a:p>
          <a:p>
            <a:pPr lvl="1">
              <a:buFontTx/>
              <a:buChar char="•"/>
            </a:pPr>
            <a:r>
              <a:rPr lang="en-AU" altLang="en-US" sz="2400"/>
              <a:t>Delete a managed entity with the given persistent identity from the database</a:t>
            </a:r>
          </a:p>
        </p:txBody>
      </p:sp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609600" y="4478338"/>
            <a:ext cx="8382000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public void removeCustomer(Long custId)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    Customer cust =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	  </a:t>
            </a:r>
            <a:r>
              <a:rPr lang="en-AU" altLang="en-US" b="1">
                <a:solidFill>
                  <a:srgbClr val="CC0000"/>
                </a:solidFill>
                <a:latin typeface="Courier New" pitchFamily="49" charset="0"/>
              </a:rPr>
              <a:t>entityManager.find(Customer.class, custId);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AU" altLang="en-US" b="1">
                <a:solidFill>
                  <a:srgbClr val="CC0000"/>
                </a:solidFill>
                <a:latin typeface="Courier New" pitchFamily="49" charset="0"/>
              </a:rPr>
              <a:t>    entityManager.remove(cust);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} 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77824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find() and remove()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39025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533400" y="16002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AU" altLang="en-US" sz="2800"/>
              <a:t>State of detached entity gets merged into a managed copy of the detached entity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AU" altLang="en-US" sz="2800"/>
              <a:t>Managed entity that is returned has a different Java identity than the detached entity</a:t>
            </a:r>
            <a:endParaRPr lang="en-AU" altLang="en-US" sz="2400"/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762000" y="41148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public Customer storeUpdatedCustomer(Customer cust) {</a:t>
            </a:r>
          </a:p>
          <a:p>
            <a:pPr algn="l"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    return </a:t>
            </a:r>
            <a:r>
              <a:rPr lang="en-AU" altLang="en-US" b="1">
                <a:solidFill>
                  <a:srgbClr val="CC0000"/>
                </a:solidFill>
                <a:latin typeface="Courier New" pitchFamily="49" charset="0"/>
              </a:rPr>
              <a:t>entityManager.merge(cust);</a:t>
            </a:r>
          </a:p>
          <a:p>
            <a:pPr algn="l">
              <a:spcBef>
                <a:spcPct val="20000"/>
              </a:spcBef>
            </a:pPr>
            <a:r>
              <a:rPr lang="en-AU" altLang="en-US" b="1">
                <a:latin typeface="Courier New" pitchFamily="49" charset="0"/>
              </a:rPr>
              <a:t>} 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merge()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13567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533400" y="1524000"/>
            <a:ext cx="838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800"/>
              <a:t>Dynamic or statically defined (</a:t>
            </a:r>
            <a:r>
              <a:rPr lang="en-GB" altLang="en-US" sz="2800">
                <a:solidFill>
                  <a:srgbClr val="CC0000"/>
                </a:solidFill>
              </a:rPr>
              <a:t>named queries</a:t>
            </a:r>
            <a:r>
              <a:rPr lang="en-GB" altLang="en-US" sz="2800"/>
              <a:t>)</a:t>
            </a:r>
          </a:p>
          <a:p>
            <a:pPr>
              <a:buFontTx/>
              <a:buChar char="•"/>
            </a:pPr>
            <a:r>
              <a:rPr lang="en-GB" altLang="en-US" sz="2800"/>
              <a:t>Criteria using </a:t>
            </a:r>
            <a:r>
              <a:rPr lang="en-GB" altLang="en-US" sz="2800">
                <a:solidFill>
                  <a:srgbClr val="CC0000"/>
                </a:solidFill>
              </a:rPr>
              <a:t>JP QL</a:t>
            </a:r>
            <a:r>
              <a:rPr lang="en-GB" altLang="en-US" sz="2800"/>
              <a:t> (extension of EJB QL)</a:t>
            </a:r>
          </a:p>
          <a:p>
            <a:pPr>
              <a:buFontTx/>
              <a:buChar char="•"/>
            </a:pPr>
            <a:r>
              <a:rPr lang="en-GB" altLang="en-US" sz="2800"/>
              <a:t>Native SQL support (when required)</a:t>
            </a:r>
          </a:p>
          <a:p>
            <a:pPr>
              <a:buFontTx/>
              <a:buChar char="•"/>
            </a:pPr>
            <a:r>
              <a:rPr lang="en-GB" altLang="en-US" sz="2800"/>
              <a:t>Named parameters bound at execution time</a:t>
            </a:r>
          </a:p>
          <a:p>
            <a:pPr>
              <a:buFontTx/>
              <a:buChar char="•"/>
            </a:pPr>
            <a:r>
              <a:rPr lang="en-GB" altLang="en-US" sz="2800"/>
              <a:t>Pagination and ability to restrict size of result</a:t>
            </a:r>
          </a:p>
          <a:p>
            <a:pPr>
              <a:buFontTx/>
              <a:buChar char="•"/>
            </a:pPr>
            <a:r>
              <a:rPr lang="en-GB" altLang="en-US" sz="2800"/>
              <a:t>Single/multiple-entity results, data projections</a:t>
            </a:r>
          </a:p>
          <a:p>
            <a:pPr>
              <a:buFontTx/>
              <a:buChar char="•"/>
            </a:pPr>
            <a:r>
              <a:rPr lang="en-GB" altLang="en-US" sz="2800"/>
              <a:t>Bulk update and delete operation on an entity</a:t>
            </a:r>
          </a:p>
          <a:p>
            <a:pPr>
              <a:buFontTx/>
              <a:buChar char="•"/>
            </a:pPr>
            <a:r>
              <a:rPr lang="en-GB" altLang="en-US" sz="2800"/>
              <a:t>Standard hooks for vendor-specific hints</a:t>
            </a:r>
            <a:endParaRPr lang="en-AU" altLang="en-US" sz="2800"/>
          </a:p>
        </p:txBody>
      </p:sp>
      <p:sp>
        <p:nvSpPr>
          <p:cNvPr id="792582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08004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533400" y="1524000"/>
            <a:ext cx="838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GB" altLang="en-US" sz="2800"/>
              <a:t>Query instances are obtained from factory methods on EntityManager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altLang="en-US" sz="2800"/>
              <a:t>Query API:</a:t>
            </a:r>
          </a:p>
          <a:p>
            <a:pPr>
              <a:buFont typeface="Wingdings" pitchFamily="2" charset="2"/>
              <a:buNone/>
            </a:pPr>
            <a:r>
              <a:rPr lang="en-GB" altLang="en-US" sz="2800" b="1">
                <a:solidFill>
                  <a:srgbClr val="008000"/>
                </a:solidFill>
              </a:rPr>
              <a:t>	</a:t>
            </a:r>
            <a:r>
              <a:rPr lang="en-GB" altLang="en-US" sz="2000" b="1">
                <a:solidFill>
                  <a:srgbClr val="CC0000"/>
                </a:solidFill>
                <a:latin typeface="Courier New" pitchFamily="49" charset="0"/>
              </a:rPr>
              <a:t>getResultList()</a:t>
            </a:r>
            <a:r>
              <a:rPr lang="en-GB" altLang="en-US" sz="2000"/>
              <a:t> – execute query returning multiple results</a:t>
            </a:r>
          </a:p>
          <a:p>
            <a:pPr>
              <a:buFont typeface="Wingdings" pitchFamily="2" charset="2"/>
              <a:buNone/>
            </a:pPr>
            <a:r>
              <a:rPr lang="en-GB" altLang="en-US" sz="2000" b="1">
                <a:solidFill>
                  <a:srgbClr val="008000"/>
                </a:solidFill>
              </a:rPr>
              <a:t>	</a:t>
            </a:r>
            <a:r>
              <a:rPr lang="en-GB" altLang="en-US" sz="2000" b="1">
                <a:solidFill>
                  <a:srgbClr val="CC0000"/>
                </a:solidFill>
                <a:latin typeface="Courier New" pitchFamily="49" charset="0"/>
              </a:rPr>
              <a:t>getSingleResult()</a:t>
            </a:r>
            <a:r>
              <a:rPr lang="en-GB" altLang="en-US" sz="2000" b="1"/>
              <a:t> </a:t>
            </a:r>
            <a:r>
              <a:rPr lang="en-GB" altLang="en-US" sz="2000"/>
              <a:t>– execute query returning single result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executeUpdate()</a:t>
            </a:r>
            <a:r>
              <a:rPr lang="en-AU" altLang="en-US" sz="2000" b="1"/>
              <a:t> </a:t>
            </a:r>
            <a:r>
              <a:rPr lang="en-AU" altLang="en-US" sz="2000"/>
              <a:t>– execute bulk update or delete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setFirstResult()</a:t>
            </a:r>
            <a:r>
              <a:rPr lang="en-AU" altLang="en-US" sz="2000" b="1"/>
              <a:t> </a:t>
            </a:r>
            <a:r>
              <a:rPr lang="en-AU" altLang="en-US" sz="2000"/>
              <a:t>– set the first result to retrieve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setMaxResults()</a:t>
            </a:r>
            <a:r>
              <a:rPr lang="en-AU" altLang="en-US" sz="2000" b="1"/>
              <a:t> </a:t>
            </a:r>
            <a:r>
              <a:rPr lang="en-AU" altLang="en-US" sz="2000"/>
              <a:t>– set the maximum number of results to retrieve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setParameter()</a:t>
            </a:r>
            <a:r>
              <a:rPr lang="en-AU" altLang="en-US" sz="2000" b="1"/>
              <a:t> </a:t>
            </a:r>
            <a:r>
              <a:rPr lang="en-AU" altLang="en-US" sz="2000"/>
              <a:t>– bind a value to a named or positional parameter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setHint()</a:t>
            </a:r>
            <a:r>
              <a:rPr lang="en-AU" altLang="en-US" sz="2000" b="1"/>
              <a:t> </a:t>
            </a:r>
            <a:r>
              <a:rPr lang="en-AU" altLang="en-US" sz="2000"/>
              <a:t>– apply a vendor-specific hint to the query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008000"/>
                </a:solidFill>
              </a:rPr>
              <a:t>	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setFlushMode()</a:t>
            </a:r>
            <a:r>
              <a:rPr lang="en-AU" altLang="en-US" sz="2000"/>
              <a:t>– apply a flush mode to the query when it gets run</a:t>
            </a:r>
          </a:p>
          <a:p>
            <a:pPr>
              <a:lnSpc>
                <a:spcPct val="90000"/>
              </a:lnSpc>
            </a:pPr>
            <a:endParaRPr lang="en-AU" altLang="en-US" sz="2000" b="1"/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7048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AU" altLang="en-US" sz="2800"/>
              <a:t>Use createQuery() factory method at runtime and pass in the JP QL query string</a:t>
            </a:r>
          </a:p>
          <a:p>
            <a:pPr>
              <a:buFontTx/>
              <a:buChar char="•"/>
            </a:pPr>
            <a:r>
              <a:rPr lang="en-AU" altLang="en-US" sz="2800"/>
              <a:t>Use correct execution method</a:t>
            </a:r>
          </a:p>
          <a:p>
            <a:pPr lvl="1"/>
            <a:r>
              <a:rPr lang="en-AU" altLang="en-US" sz="2400"/>
              <a:t>getResultList(), getSingleResult(), executeUpdate()</a:t>
            </a:r>
          </a:p>
          <a:p>
            <a:pPr>
              <a:buFontTx/>
              <a:buChar char="•"/>
            </a:pPr>
            <a:r>
              <a:rPr lang="en-AU" altLang="en-US" sz="2800"/>
              <a:t>Query may be compiled/checked at creation time or when executed</a:t>
            </a:r>
          </a:p>
          <a:p>
            <a:pPr>
              <a:buFontTx/>
              <a:buChar char="•"/>
            </a:pPr>
            <a:r>
              <a:rPr lang="en-AU" altLang="en-US" sz="2800"/>
              <a:t>Maximal flexibility for query definition and execution</a:t>
            </a:r>
          </a:p>
          <a:p>
            <a:endParaRPr lang="en-AU" altLang="en-US" sz="2800"/>
          </a:p>
        </p:txBody>
      </p:sp>
      <p:sp>
        <p:nvSpPr>
          <p:cNvPr id="796678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Dynamic 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58248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762000" y="1676400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public List findAll(String entityName){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	  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return entityManager.createQuery(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"select e from " + entityName + " e")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		  .setMaxResults(100)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  .getResultList();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  }</a:t>
            </a:r>
            <a:endParaRPr lang="en-AU" altLang="en-US" sz="2000"/>
          </a:p>
          <a:p>
            <a:pPr>
              <a:buFont typeface="Wingdings" pitchFamily="2" charset="2"/>
              <a:buNone/>
            </a:pPr>
            <a:endParaRPr lang="en-AU" altLang="en-US" sz="2000"/>
          </a:p>
          <a:p>
            <a:pPr lvl="1">
              <a:buFontTx/>
              <a:buChar char="•"/>
            </a:pPr>
            <a:r>
              <a:rPr lang="en-AU" altLang="en-US" sz="2400"/>
              <a:t>Return all instances of the given entity type</a:t>
            </a:r>
          </a:p>
          <a:p>
            <a:pPr lvl="1">
              <a:buFontTx/>
              <a:buChar char="•"/>
            </a:pPr>
            <a:r>
              <a:rPr lang="en-AU" altLang="en-US" sz="2400"/>
              <a:t>JP QL string composed from entity type. For example, if “Account” was passed in then JP QL string would be: “</a:t>
            </a:r>
            <a:r>
              <a:rPr lang="en-AU" altLang="en-US" sz="2400" b="1"/>
              <a:t>select e from Account e</a:t>
            </a:r>
            <a:r>
              <a:rPr lang="en-AU" altLang="en-US" sz="2400"/>
              <a:t>”</a:t>
            </a:r>
          </a:p>
        </p:txBody>
      </p: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Dynamic 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51370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609600" y="1520825"/>
            <a:ext cx="8334375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Persistence API for operating on POJO </a:t>
            </a:r>
            <a:r>
              <a:rPr lang="en-US" altLang="en-US" sz="2800">
                <a:solidFill>
                  <a:srgbClr val="CC0000"/>
                </a:solidFill>
                <a:latin typeface="Arial" charset="0"/>
              </a:rPr>
              <a:t>entities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Merger of expertise from TopLink, Hibernate, JDO, EJB vendors and individuals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Created as part of EJB 3.0 within JSR 220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Released May 2006 as part of Java EE 5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Integration with Java EE web and EJB containers provides enterprise “ease of use” features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“Bootstrap API” can also be used in Java SE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Pluggable Container-Provider SPI</a:t>
            </a:r>
            <a:endParaRPr lang="en-US" altLang="en-US" sz="28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180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/>
              <a:t>About JPA</a:t>
            </a:r>
          </a:p>
        </p:txBody>
      </p:sp>
    </p:spTree>
    <p:extLst>
      <p:ext uri="{BB962C8B-B14F-4D97-AF65-F5344CB8AC3E}">
        <p14:creationId xmlns:p14="http://schemas.microsoft.com/office/powerpoint/2010/main" val="11008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Use createNamedQuery() factory method at runtime and pass in the query name</a:t>
            </a:r>
          </a:p>
          <a:p>
            <a:pPr>
              <a:buFontTx/>
              <a:buChar char="•"/>
            </a:pPr>
            <a:r>
              <a:rPr lang="en-US" altLang="en-US" sz="2800"/>
              <a:t>Query must have already been statically defined either in an annotation or XML</a:t>
            </a:r>
          </a:p>
          <a:p>
            <a:pPr>
              <a:buFontTx/>
              <a:buChar char="•"/>
            </a:pPr>
            <a:r>
              <a:rPr lang="en-US" altLang="en-US" sz="2800"/>
              <a:t>Query names are “globally” scoped</a:t>
            </a:r>
          </a:p>
          <a:p>
            <a:pPr>
              <a:buFontTx/>
              <a:buChar char="•"/>
            </a:pPr>
            <a:r>
              <a:rPr lang="en-US" altLang="en-US" sz="2800"/>
              <a:t>Provider has opportunity to precompile the queries and return errors at deployment time</a:t>
            </a:r>
          </a:p>
          <a:p>
            <a:pPr>
              <a:buFontTx/>
              <a:buChar char="•"/>
            </a:pPr>
            <a:r>
              <a:rPr lang="en-US" altLang="en-US" sz="2800"/>
              <a:t>Can include parameters and hints in static query definition</a:t>
            </a:r>
            <a:endParaRPr lang="en-AU" altLang="en-US" sz="2800" b="1">
              <a:latin typeface="Courier New" pitchFamily="49" charset="0"/>
            </a:endParaRPr>
          </a:p>
        </p:txBody>
      </p:sp>
      <p:sp>
        <p:nvSpPr>
          <p:cNvPr id="80077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Named 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92293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9" name="Rectangle 3"/>
          <p:cNvSpPr>
            <a:spLocks noChangeArrowheads="1"/>
          </p:cNvSpPr>
          <p:nvPr/>
        </p:nvSpPr>
        <p:spPr bwMode="auto">
          <a:xfrm>
            <a:off x="685800" y="15240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@NamedQuery(name="Sale.findByCustId", </a:t>
            </a:r>
            <a:b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</a:b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query="select s from Sale s </a:t>
            </a:r>
            <a:b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</a:b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   where s.customer.id = :custId </a:t>
            </a:r>
            <a:b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</a:b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   order by s.salesDate")</a:t>
            </a:r>
          </a:p>
          <a:p>
            <a:pPr>
              <a:buFont typeface="Wingdings" pitchFamily="2" charset="2"/>
              <a:buNone/>
            </a:pPr>
            <a:endParaRPr lang="en-AU" altLang="en-US" sz="2000" b="1">
              <a:solidFill>
                <a:srgbClr val="CC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public List findSalesByCustomer(Customer cust) {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  </a:t>
            </a: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return </a:t>
            </a:r>
            <a:b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</a:b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entityManager.createNamedQuery(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                    "Sale.findByCustId")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         .setParameter("custId", cust.getId())    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solidFill>
                  <a:srgbClr val="CC0000"/>
                </a:solidFill>
                <a:latin typeface="Courier New" pitchFamily="49" charset="0"/>
              </a:rPr>
              <a:t>		   .getResultList();</a:t>
            </a:r>
          </a:p>
          <a:p>
            <a:pPr>
              <a:buFont typeface="Wingdings" pitchFamily="2" charset="2"/>
              <a:buNone/>
            </a:pPr>
            <a:r>
              <a:rPr lang="en-AU" altLang="en-US" sz="2000" b="1">
                <a:latin typeface="Courier New" pitchFamily="49" charset="0"/>
              </a:rPr>
              <a:t>}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AU" altLang="en-US" sz="2400"/>
              <a:t>Return all sales for a given customer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Named Queries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03422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5334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Map persistent object state to relational database </a:t>
            </a:r>
          </a:p>
          <a:p>
            <a:pPr>
              <a:buFontTx/>
              <a:buChar char="•"/>
            </a:pPr>
            <a:r>
              <a:rPr lang="en-US" altLang="en-US" sz="2800"/>
              <a:t>Map relationships to other entities</a:t>
            </a:r>
          </a:p>
          <a:p>
            <a:pPr>
              <a:buFontTx/>
              <a:buChar char="•"/>
            </a:pPr>
            <a:r>
              <a:rPr lang="en-US" altLang="en-US" sz="2800"/>
              <a:t>Metadata may be annotations or XML (or both)</a:t>
            </a:r>
          </a:p>
          <a:p>
            <a:pPr>
              <a:buFontTx/>
              <a:buChar char="•"/>
            </a:pPr>
            <a:r>
              <a:rPr lang="en-US" altLang="en-US" sz="2800"/>
              <a:t>Annotations</a:t>
            </a:r>
          </a:p>
          <a:p>
            <a:pPr lvl="1"/>
            <a:r>
              <a:rPr lang="en-US" altLang="en-US" sz="2400"/>
              <a:t>Logical—object model  (e.g. @OneToMany)</a:t>
            </a:r>
          </a:p>
          <a:p>
            <a:pPr lvl="1"/>
            <a:r>
              <a:rPr lang="en-US" altLang="en-US" sz="2400"/>
              <a:t>Physical—DB tables and columns (e.g. @Table)</a:t>
            </a:r>
            <a:r>
              <a:rPr lang="en-US" altLang="en-US"/>
              <a:t> </a:t>
            </a:r>
          </a:p>
          <a:p>
            <a:pPr>
              <a:buFontTx/>
              <a:buChar char="•"/>
            </a:pPr>
            <a:r>
              <a:rPr lang="en-US" altLang="en-US" sz="2800"/>
              <a:t>XML</a:t>
            </a:r>
          </a:p>
          <a:p>
            <a:pPr lvl="1">
              <a:buFontTx/>
              <a:buChar char="•"/>
            </a:pPr>
            <a:r>
              <a:rPr lang="en-US" altLang="en-US" sz="2400"/>
              <a:t>Can additionally specify scoped settings or defaults</a:t>
            </a:r>
          </a:p>
          <a:p>
            <a:pPr>
              <a:buFontTx/>
              <a:buChar char="•"/>
            </a:pPr>
            <a:r>
              <a:rPr lang="en-US" altLang="en-US" sz="2800"/>
              <a:t>Standard rules for default db table/column names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Object/Relational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15139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5334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State or relationships may be loaded or “fetched” as EAGER or LAZY</a:t>
            </a:r>
          </a:p>
          <a:p>
            <a:pPr lvl="1"/>
            <a:r>
              <a:rPr lang="en-US" altLang="en-US" sz="2400"/>
              <a:t>LAZY - hint to the Container to defer loading until the field or property is accessed</a:t>
            </a:r>
          </a:p>
          <a:p>
            <a:pPr lvl="1"/>
            <a:r>
              <a:rPr lang="en-US" altLang="en-US" sz="2400"/>
              <a:t>EAGER - requires that the field or relationship be loaded when the referencing entity is loaded</a:t>
            </a:r>
          </a:p>
          <a:p>
            <a:pPr>
              <a:buFontTx/>
              <a:buChar char="•"/>
            </a:pPr>
            <a:r>
              <a:rPr lang="en-US" altLang="en-US" sz="2800"/>
              <a:t>Cascading of entity operations to related entities</a:t>
            </a:r>
          </a:p>
          <a:p>
            <a:pPr lvl="1">
              <a:buFontTx/>
              <a:buChar char="•"/>
            </a:pPr>
            <a:r>
              <a:rPr lang="en-US" altLang="en-US" sz="2400"/>
              <a:t>Setting may be defined per relationship</a:t>
            </a:r>
          </a:p>
          <a:p>
            <a:pPr lvl="1">
              <a:buFontTx/>
              <a:buChar char="•"/>
            </a:pPr>
            <a:r>
              <a:rPr lang="en-US" altLang="en-US" sz="2400"/>
              <a:t>Configurable globally in mapping file for </a:t>
            </a:r>
            <a:br>
              <a:rPr lang="en-US" altLang="en-US" sz="2400"/>
            </a:br>
            <a:r>
              <a:rPr lang="en-US" altLang="en-US" sz="2400"/>
              <a:t>persistence-by-reachability</a:t>
            </a:r>
          </a:p>
        </p:txBody>
      </p:sp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Object/Relational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61359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4" name="Rectangle 4"/>
          <p:cNvSpPr>
            <a:spLocks noChangeArrowheads="1"/>
          </p:cNvSpPr>
          <p:nvPr/>
        </p:nvSpPr>
        <p:spPr bwMode="auto">
          <a:xfrm>
            <a:off x="5334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Direct mappings of fields/properties to columns</a:t>
            </a:r>
          </a:p>
          <a:p>
            <a:pPr lvl="1"/>
            <a:r>
              <a:rPr lang="en-US" altLang="en-US" sz="2400"/>
              <a:t>@Basic - optional annotation to indicate simple mapped attribute</a:t>
            </a:r>
          </a:p>
          <a:p>
            <a:pPr>
              <a:buFontTx/>
              <a:buChar char="•"/>
            </a:pPr>
            <a:r>
              <a:rPr lang="en-US" altLang="en-US" sz="2800"/>
              <a:t>Maps any of the common simple Java types</a:t>
            </a:r>
          </a:p>
          <a:p>
            <a:pPr lvl="1"/>
            <a:r>
              <a:rPr lang="en-US" altLang="en-US" sz="2400"/>
              <a:t>Primitives, wrappers, enumerated, serializable, etc.</a:t>
            </a:r>
          </a:p>
          <a:p>
            <a:pPr>
              <a:buFontTx/>
              <a:buChar char="•"/>
            </a:pPr>
            <a:r>
              <a:rPr lang="en-US" altLang="en-US" sz="2800"/>
              <a:t>Used in conjunction with @Column </a:t>
            </a:r>
          </a:p>
          <a:p>
            <a:pPr>
              <a:buFontTx/>
              <a:buChar char="•"/>
            </a:pPr>
            <a:r>
              <a:rPr lang="en-US" altLang="en-US" sz="2800"/>
              <a:t>Defaults to the type deemed most appropriate </a:t>
            </a:r>
            <a:br>
              <a:rPr lang="en-US" altLang="en-US" sz="2800"/>
            </a:br>
            <a:r>
              <a:rPr lang="en-US" altLang="en-US" sz="2800"/>
              <a:t>if no mapping annotation is present</a:t>
            </a:r>
          </a:p>
          <a:p>
            <a:pPr>
              <a:buFontTx/>
              <a:buChar char="•"/>
            </a:pPr>
            <a:r>
              <a:rPr lang="en-US" altLang="en-US" sz="2800"/>
              <a:t>Can override any of the defaults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Simple Mappings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32941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914400" y="2362200"/>
            <a:ext cx="4618038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public class Customer {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int id;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String name; 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int c_rating;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Image photo;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altLang="en-US" b="1">
              <a:latin typeface="Courier New" pitchFamily="49" charset="0"/>
            </a:endParaRPr>
          </a:p>
        </p:txBody>
      </p:sp>
      <p:pic>
        <p:nvPicPr>
          <p:cNvPr id="811012" name="Picture 4" descr="Grey-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714625"/>
            <a:ext cx="35528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5211763" y="2787650"/>
            <a:ext cx="3429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5211763" y="3128963"/>
            <a:ext cx="457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11015" name="Rectangle 7"/>
          <p:cNvSpPr>
            <a:spLocks noChangeArrowheads="1"/>
          </p:cNvSpPr>
          <p:nvPr/>
        </p:nvSpPr>
        <p:spPr bwMode="auto">
          <a:xfrm>
            <a:off x="5668963" y="3128963"/>
            <a:ext cx="838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6507163" y="3128963"/>
            <a:ext cx="1295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CREDIT</a:t>
            </a:r>
          </a:p>
        </p:txBody>
      </p:sp>
      <p:sp>
        <p:nvSpPr>
          <p:cNvPr id="811017" name="Rectangle 9"/>
          <p:cNvSpPr>
            <a:spLocks noChangeArrowheads="1"/>
          </p:cNvSpPr>
          <p:nvPr/>
        </p:nvSpPr>
        <p:spPr bwMode="auto">
          <a:xfrm>
            <a:off x="7802563" y="3125788"/>
            <a:ext cx="838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PHOTO</a:t>
            </a:r>
          </a:p>
        </p:txBody>
      </p:sp>
      <p:sp>
        <p:nvSpPr>
          <p:cNvPr id="811018" name="Line 10"/>
          <p:cNvSpPr>
            <a:spLocks noChangeShapeType="1"/>
          </p:cNvSpPr>
          <p:nvPr/>
        </p:nvSpPr>
        <p:spPr bwMode="auto">
          <a:xfrm>
            <a:off x="5257800" y="3144838"/>
            <a:ext cx="3382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19" name="Line 11"/>
          <p:cNvSpPr>
            <a:spLocks noChangeShapeType="1"/>
          </p:cNvSpPr>
          <p:nvPr/>
        </p:nvSpPr>
        <p:spPr bwMode="auto">
          <a:xfrm>
            <a:off x="5649913" y="31448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20" name="Line 12"/>
          <p:cNvSpPr>
            <a:spLocks noChangeShapeType="1"/>
          </p:cNvSpPr>
          <p:nvPr/>
        </p:nvSpPr>
        <p:spPr bwMode="auto">
          <a:xfrm>
            <a:off x="6492875" y="31448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21" name="Line 13"/>
          <p:cNvSpPr>
            <a:spLocks noChangeShapeType="1"/>
          </p:cNvSpPr>
          <p:nvPr/>
        </p:nvSpPr>
        <p:spPr bwMode="auto">
          <a:xfrm>
            <a:off x="7772400" y="31448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11022" name="Group 14"/>
          <p:cNvGrpSpPr>
            <a:grpSpLocks/>
          </p:cNvGrpSpPr>
          <p:nvPr/>
        </p:nvGrpSpPr>
        <p:grpSpPr bwMode="auto">
          <a:xfrm>
            <a:off x="2895600" y="2286000"/>
            <a:ext cx="4114800" cy="838200"/>
            <a:chOff x="1824" y="1440"/>
            <a:chExt cx="2592" cy="528"/>
          </a:xfrm>
        </p:grpSpPr>
        <p:sp>
          <p:nvSpPr>
            <p:cNvPr id="811023" name="Freeform 15"/>
            <p:cNvSpPr>
              <a:spLocks/>
            </p:cNvSpPr>
            <p:nvPr/>
          </p:nvSpPr>
          <p:spPr bwMode="auto">
            <a:xfrm flipV="1">
              <a:off x="2256" y="1440"/>
              <a:ext cx="2160" cy="288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1024" name="Line 16"/>
            <p:cNvSpPr>
              <a:spLocks noChangeShapeType="1"/>
            </p:cNvSpPr>
            <p:nvPr/>
          </p:nvSpPr>
          <p:spPr bwMode="auto">
            <a:xfrm>
              <a:off x="2256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1025" name="Oval 17"/>
            <p:cNvSpPr>
              <a:spLocks noChangeArrowheads="1"/>
            </p:cNvSpPr>
            <p:nvPr/>
          </p:nvSpPr>
          <p:spPr bwMode="auto">
            <a:xfrm>
              <a:off x="1824" y="1632"/>
              <a:ext cx="816" cy="33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1026" name="Group 18"/>
          <p:cNvGrpSpPr>
            <a:grpSpLocks/>
          </p:cNvGrpSpPr>
          <p:nvPr/>
        </p:nvGrpSpPr>
        <p:grpSpPr bwMode="auto">
          <a:xfrm>
            <a:off x="2362200" y="3429000"/>
            <a:ext cx="3581400" cy="685800"/>
            <a:chOff x="1584" y="2256"/>
            <a:chExt cx="2256" cy="432"/>
          </a:xfrm>
        </p:grpSpPr>
        <p:sp>
          <p:nvSpPr>
            <p:cNvPr id="811027" name="Oval 19"/>
            <p:cNvSpPr>
              <a:spLocks noChangeArrowheads="1"/>
            </p:cNvSpPr>
            <p:nvPr/>
          </p:nvSpPr>
          <p:spPr bwMode="auto">
            <a:xfrm>
              <a:off x="1584" y="2448"/>
              <a:ext cx="528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1028" name="Freeform 20"/>
            <p:cNvSpPr>
              <a:spLocks/>
            </p:cNvSpPr>
            <p:nvPr/>
          </p:nvSpPr>
          <p:spPr bwMode="auto">
            <a:xfrm>
              <a:off x="2112" y="2256"/>
              <a:ext cx="1728" cy="309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1029" name="Group 21"/>
          <p:cNvGrpSpPr>
            <a:grpSpLocks/>
          </p:cNvGrpSpPr>
          <p:nvPr/>
        </p:nvGrpSpPr>
        <p:grpSpPr bwMode="auto">
          <a:xfrm>
            <a:off x="2133600" y="3276600"/>
            <a:ext cx="3048000" cy="381000"/>
            <a:chOff x="1344" y="2064"/>
            <a:chExt cx="1920" cy="240"/>
          </a:xfrm>
        </p:grpSpPr>
        <p:sp>
          <p:nvSpPr>
            <p:cNvPr id="811030" name="Oval 22"/>
            <p:cNvSpPr>
              <a:spLocks noChangeArrowheads="1"/>
            </p:cNvSpPr>
            <p:nvPr/>
          </p:nvSpPr>
          <p:spPr bwMode="auto">
            <a:xfrm>
              <a:off x="1344" y="2064"/>
              <a:ext cx="336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1031" name="Line 23"/>
            <p:cNvSpPr>
              <a:spLocks noChangeShapeType="1"/>
            </p:cNvSpPr>
            <p:nvPr/>
          </p:nvSpPr>
          <p:spPr bwMode="auto">
            <a:xfrm>
              <a:off x="1632" y="2112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1032" name="Group 24"/>
          <p:cNvGrpSpPr>
            <a:grpSpLocks/>
          </p:cNvGrpSpPr>
          <p:nvPr/>
        </p:nvGrpSpPr>
        <p:grpSpPr bwMode="auto">
          <a:xfrm>
            <a:off x="3124200" y="3429000"/>
            <a:ext cx="3810000" cy="1143000"/>
            <a:chOff x="2112" y="2256"/>
            <a:chExt cx="2400" cy="720"/>
          </a:xfrm>
        </p:grpSpPr>
        <p:sp>
          <p:nvSpPr>
            <p:cNvPr id="811033" name="Oval 25"/>
            <p:cNvSpPr>
              <a:spLocks noChangeArrowheads="1"/>
            </p:cNvSpPr>
            <p:nvPr/>
          </p:nvSpPr>
          <p:spPr bwMode="auto">
            <a:xfrm>
              <a:off x="2112" y="2640"/>
              <a:ext cx="1056" cy="33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1034" name="Freeform 26"/>
            <p:cNvSpPr>
              <a:spLocks/>
            </p:cNvSpPr>
            <p:nvPr/>
          </p:nvSpPr>
          <p:spPr bwMode="auto">
            <a:xfrm>
              <a:off x="3168" y="2256"/>
              <a:ext cx="1344" cy="576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1035" name="Group 27"/>
          <p:cNvGrpSpPr>
            <a:grpSpLocks/>
          </p:cNvGrpSpPr>
          <p:nvPr/>
        </p:nvGrpSpPr>
        <p:grpSpPr bwMode="auto">
          <a:xfrm>
            <a:off x="2209800" y="3241675"/>
            <a:ext cx="5867400" cy="2016125"/>
            <a:chOff x="1488" y="2954"/>
            <a:chExt cx="3696" cy="1270"/>
          </a:xfrm>
        </p:grpSpPr>
        <p:sp>
          <p:nvSpPr>
            <p:cNvPr id="811036" name="Freeform 28"/>
            <p:cNvSpPr>
              <a:spLocks/>
            </p:cNvSpPr>
            <p:nvPr/>
          </p:nvSpPr>
          <p:spPr bwMode="auto">
            <a:xfrm>
              <a:off x="2104" y="2954"/>
              <a:ext cx="3080" cy="1078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1037" name="Oval 29"/>
            <p:cNvSpPr>
              <a:spLocks noChangeArrowheads="1"/>
            </p:cNvSpPr>
            <p:nvPr/>
          </p:nvSpPr>
          <p:spPr bwMode="auto">
            <a:xfrm>
              <a:off x="1488" y="3888"/>
              <a:ext cx="624" cy="33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1038" name="Group 30"/>
          <p:cNvGrpSpPr>
            <a:grpSpLocks/>
          </p:cNvGrpSpPr>
          <p:nvPr/>
        </p:nvGrpSpPr>
        <p:grpSpPr bwMode="auto">
          <a:xfrm>
            <a:off x="928688" y="2438400"/>
            <a:ext cx="4024312" cy="2576513"/>
            <a:chOff x="585" y="1536"/>
            <a:chExt cx="2535" cy="1623"/>
          </a:xfrm>
        </p:grpSpPr>
        <p:sp>
          <p:nvSpPr>
            <p:cNvPr id="811039" name="Text Box 31"/>
            <p:cNvSpPr txBox="1">
              <a:spLocks noChangeArrowheads="1"/>
            </p:cNvSpPr>
            <p:nvPr/>
          </p:nvSpPr>
          <p:spPr bwMode="auto">
            <a:xfrm>
              <a:off x="585" y="1536"/>
              <a:ext cx="8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@Entity</a:t>
              </a:r>
            </a:p>
          </p:txBody>
        </p:sp>
        <p:sp>
          <p:nvSpPr>
            <p:cNvPr id="811040" name="Text Box 32"/>
            <p:cNvSpPr txBox="1">
              <a:spLocks noChangeArrowheads="1"/>
            </p:cNvSpPr>
            <p:nvPr/>
          </p:nvSpPr>
          <p:spPr bwMode="auto">
            <a:xfrm>
              <a:off x="937" y="1929"/>
              <a:ext cx="5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@Id</a:t>
              </a:r>
            </a:p>
          </p:txBody>
        </p:sp>
        <p:sp>
          <p:nvSpPr>
            <p:cNvPr id="811041" name="Text Box 33"/>
            <p:cNvSpPr txBox="1">
              <a:spLocks noChangeArrowheads="1"/>
            </p:cNvSpPr>
            <p:nvPr/>
          </p:nvSpPr>
          <p:spPr bwMode="auto">
            <a:xfrm>
              <a:off x="912" y="2928"/>
              <a:ext cx="5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itchFamily="49" charset="0"/>
                </a:rPr>
                <a:t>@Lob</a:t>
              </a:r>
            </a:p>
          </p:txBody>
        </p:sp>
        <p:sp>
          <p:nvSpPr>
            <p:cNvPr id="811042" name="Text Box 34"/>
            <p:cNvSpPr txBox="1">
              <a:spLocks noChangeArrowheads="1"/>
            </p:cNvSpPr>
            <p:nvPr/>
          </p:nvSpPr>
          <p:spPr bwMode="auto">
            <a:xfrm>
              <a:off x="912" y="2592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itchFamily="49" charset="0"/>
                </a:rPr>
                <a:t>@Column(name=</a:t>
              </a:r>
              <a:r>
                <a:rPr lang="en-US" altLang="en-US" b="1" dirty="0">
                  <a:solidFill>
                    <a:srgbClr val="CC0000"/>
                  </a:solidFill>
                  <a:latin typeface="Arial"/>
                </a:rPr>
                <a:t>“</a:t>
              </a:r>
              <a:r>
                <a:rPr lang="en-US" altLang="en-US" b="1" dirty="0">
                  <a:solidFill>
                    <a:srgbClr val="CC0000"/>
                  </a:solidFill>
                  <a:latin typeface="Courier New" pitchFamily="49" charset="0"/>
                </a:rPr>
                <a:t>CREDIT</a:t>
              </a:r>
              <a:r>
                <a:rPr lang="en-US" altLang="en-US" b="1" dirty="0">
                  <a:solidFill>
                    <a:srgbClr val="CC0000"/>
                  </a:solidFill>
                  <a:latin typeface="Arial"/>
                </a:rPr>
                <a:t>”</a:t>
              </a:r>
              <a:r>
                <a:rPr lang="en-US" altLang="en-US" b="1" dirty="0">
                  <a:solidFill>
                    <a:srgbClr val="CC0000"/>
                  </a:solidFill>
                  <a:latin typeface="Courier New" pitchFamily="49" charset="0"/>
                </a:rPr>
                <a:t>)</a:t>
              </a:r>
            </a:p>
          </p:txBody>
        </p:sp>
      </p:grpSp>
      <p:sp>
        <p:nvSpPr>
          <p:cNvPr id="811045" name="Rectangle 3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Simple Mappings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40479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Line 3"/>
          <p:cNvSpPr>
            <a:spLocks noChangeShapeType="1"/>
          </p:cNvSpPr>
          <p:nvPr/>
        </p:nvSpPr>
        <p:spPr bwMode="auto">
          <a:xfrm>
            <a:off x="2789238" y="6858000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1103313" y="2241550"/>
            <a:ext cx="71691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&lt;entity class=“com.acme.Customer”&gt;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&lt;id name=“id”/&gt;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&lt;basic name=“c_rating”&gt;</a:t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  &lt;column name=“CREDIT”/&gt;</a:t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&lt;/basic&gt;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&lt;basic name=“photo”&gt;&lt;lob/&gt;&lt;/basic&gt;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&lt;/attributes&gt;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&lt;/entity&gt;</a:t>
            </a:r>
          </a:p>
        </p:txBody>
      </p:sp>
      <p:sp>
        <p:nvSpPr>
          <p:cNvPr id="813063" name="Rectangle 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Simple Mappings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53590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334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Common relationship mappings supported</a:t>
            </a:r>
          </a:p>
          <a:p>
            <a:pPr lvl="1"/>
            <a:r>
              <a:rPr lang="en-US" altLang="en-US" sz="2400">
                <a:solidFill>
                  <a:srgbClr val="CC0000"/>
                </a:solidFill>
              </a:rPr>
              <a:t>@ManyToOne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CC0000"/>
                </a:solidFill>
              </a:rPr>
              <a:t>@OneToOne</a:t>
            </a:r>
            <a:r>
              <a:rPr lang="en-US" altLang="en-US" sz="2400"/>
              <a:t>—single entity</a:t>
            </a:r>
          </a:p>
          <a:p>
            <a:pPr lvl="1"/>
            <a:r>
              <a:rPr lang="en-US" altLang="en-US" sz="2400">
                <a:solidFill>
                  <a:srgbClr val="CC0000"/>
                </a:solidFill>
              </a:rPr>
              <a:t>@OneToMany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CC0000"/>
                </a:solidFill>
              </a:rPr>
              <a:t>@ManyToMany</a:t>
            </a:r>
            <a:r>
              <a:rPr lang="en-US" altLang="en-US" sz="2400"/>
              <a:t>—collection of entities</a:t>
            </a:r>
          </a:p>
          <a:p>
            <a:pPr>
              <a:buFontTx/>
              <a:buChar char="•"/>
            </a:pPr>
            <a:r>
              <a:rPr lang="en-US" altLang="en-US" sz="2800"/>
              <a:t>Unidirectional or bidirectional</a:t>
            </a:r>
          </a:p>
          <a:p>
            <a:pPr>
              <a:buFontTx/>
              <a:buChar char="•"/>
            </a:pPr>
            <a:r>
              <a:rPr lang="en-US" altLang="en-US" sz="2800"/>
              <a:t>Owning and inverse sides of every bidirectional relationship</a:t>
            </a:r>
          </a:p>
          <a:p>
            <a:pPr>
              <a:buFontTx/>
              <a:buChar char="•"/>
            </a:pPr>
            <a:r>
              <a:rPr lang="en-US" altLang="en-US" sz="2800"/>
              <a:t>Owning side specifies the physical mapping</a:t>
            </a:r>
          </a:p>
          <a:p>
            <a:pPr lvl="1"/>
            <a:r>
              <a:rPr lang="en-US" altLang="en-US" sz="2400">
                <a:solidFill>
                  <a:srgbClr val="CC0000"/>
                </a:solidFill>
              </a:rPr>
              <a:t>@JoinColumn</a:t>
            </a:r>
            <a:r>
              <a:rPr lang="en-US" altLang="en-US" sz="2400"/>
              <a:t> to specify foreign key column </a:t>
            </a:r>
          </a:p>
          <a:p>
            <a:pPr lvl="1"/>
            <a:r>
              <a:rPr lang="en-US" altLang="en-US" sz="2400">
                <a:solidFill>
                  <a:srgbClr val="CC0000"/>
                </a:solidFill>
              </a:rPr>
              <a:t>@JoinTable</a:t>
            </a:r>
            <a:r>
              <a:rPr lang="en-US" altLang="en-US" sz="2400"/>
              <a:t> decouples physical relationship mappings from entity tables</a:t>
            </a:r>
          </a:p>
        </p:txBody>
      </p:sp>
      <p:sp>
        <p:nvSpPr>
          <p:cNvPr id="815110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Relationship Mappings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66153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Text Box 2"/>
          <p:cNvSpPr txBox="1">
            <a:spLocks noChangeArrowheads="1"/>
          </p:cNvSpPr>
          <p:nvPr/>
        </p:nvSpPr>
        <p:spPr bwMode="auto">
          <a:xfrm>
            <a:off x="1127125" y="2297113"/>
            <a:ext cx="40544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altLang="en-US" b="1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public class Sale { </a:t>
            </a:r>
          </a:p>
          <a:p>
            <a:pPr algn="l" eaLnBrk="0" hangingPunct="0">
              <a:spcBef>
                <a:spcPct val="0"/>
              </a:spcBef>
            </a:pPr>
            <a:endParaRPr lang="en-US" altLang="en-US" b="1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   int id;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/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  ... </a:t>
            </a:r>
          </a:p>
          <a:p>
            <a:pPr algn="l" eaLnBrk="0" hangingPunct="0">
              <a:spcBef>
                <a:spcPct val="0"/>
              </a:spcBef>
            </a:pPr>
            <a:endParaRPr lang="en-US" altLang="en-US" b="1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   Customer cust;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}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altLang="en-US" b="1">
              <a:solidFill>
                <a:schemeClr val="bg1"/>
              </a:solidFill>
              <a:latin typeface="Courier New" pitchFamily="49" charset="0"/>
            </a:endParaRPr>
          </a:p>
        </p:txBody>
      </p:sp>
      <p:pic>
        <p:nvPicPr>
          <p:cNvPr id="817155" name="Picture 3" descr="Grey-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4267200"/>
            <a:ext cx="2332037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7156" name="Picture 4" descr="Grey-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55900"/>
            <a:ext cx="2332038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7158" name="Rectangle 6"/>
          <p:cNvSpPr>
            <a:spLocks noChangeArrowheads="1"/>
          </p:cNvSpPr>
          <p:nvPr/>
        </p:nvSpPr>
        <p:spPr bwMode="auto">
          <a:xfrm>
            <a:off x="5791200" y="2755900"/>
            <a:ext cx="2209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SALE</a:t>
            </a:r>
          </a:p>
        </p:txBody>
      </p:sp>
      <p:sp>
        <p:nvSpPr>
          <p:cNvPr id="817159" name="Rectangle 7"/>
          <p:cNvSpPr>
            <a:spLocks noChangeArrowheads="1"/>
          </p:cNvSpPr>
          <p:nvPr/>
        </p:nvSpPr>
        <p:spPr bwMode="auto">
          <a:xfrm>
            <a:off x="6781800" y="31369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CUST_ID</a:t>
            </a:r>
          </a:p>
        </p:txBody>
      </p:sp>
      <p:sp>
        <p:nvSpPr>
          <p:cNvPr id="817160" name="Rectangle 8"/>
          <p:cNvSpPr>
            <a:spLocks noChangeArrowheads="1"/>
          </p:cNvSpPr>
          <p:nvPr/>
        </p:nvSpPr>
        <p:spPr bwMode="auto">
          <a:xfrm>
            <a:off x="5761038" y="3122613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17161" name="Rectangle 9"/>
          <p:cNvSpPr>
            <a:spLocks noChangeArrowheads="1"/>
          </p:cNvSpPr>
          <p:nvPr/>
        </p:nvSpPr>
        <p:spPr bwMode="auto">
          <a:xfrm>
            <a:off x="5791200" y="4267200"/>
            <a:ext cx="2209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817162" name="Rectangle 10"/>
          <p:cNvSpPr>
            <a:spLocks noChangeArrowheads="1"/>
          </p:cNvSpPr>
          <p:nvPr/>
        </p:nvSpPr>
        <p:spPr bwMode="auto">
          <a:xfrm>
            <a:off x="6507163" y="46482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/>
              <a:t>. . .</a:t>
            </a:r>
          </a:p>
        </p:txBody>
      </p:sp>
      <p:sp>
        <p:nvSpPr>
          <p:cNvPr id="817163" name="Rectangle 11"/>
          <p:cNvSpPr>
            <a:spLocks noChangeArrowheads="1"/>
          </p:cNvSpPr>
          <p:nvPr/>
        </p:nvSpPr>
        <p:spPr bwMode="auto">
          <a:xfrm>
            <a:off x="5745163" y="46482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ID</a:t>
            </a:r>
          </a:p>
        </p:txBody>
      </p:sp>
      <p:grpSp>
        <p:nvGrpSpPr>
          <p:cNvPr id="817164" name="Group 12"/>
          <p:cNvGrpSpPr>
            <a:grpSpLocks/>
          </p:cNvGrpSpPr>
          <p:nvPr/>
        </p:nvGrpSpPr>
        <p:grpSpPr bwMode="auto">
          <a:xfrm>
            <a:off x="1066800" y="2343150"/>
            <a:ext cx="2341563" cy="2214563"/>
            <a:chOff x="672" y="1476"/>
            <a:chExt cx="1475" cy="1395"/>
          </a:xfrm>
        </p:grpSpPr>
        <p:sp>
          <p:nvSpPr>
            <p:cNvPr id="817165" name="Text Box 13"/>
            <p:cNvSpPr txBox="1">
              <a:spLocks noChangeArrowheads="1"/>
            </p:cNvSpPr>
            <p:nvPr/>
          </p:nvSpPr>
          <p:spPr bwMode="auto">
            <a:xfrm>
              <a:off x="672" y="1476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@Entity</a:t>
              </a:r>
            </a:p>
          </p:txBody>
        </p:sp>
        <p:sp>
          <p:nvSpPr>
            <p:cNvPr id="817166" name="Text Box 14"/>
            <p:cNvSpPr txBox="1">
              <a:spLocks noChangeArrowheads="1"/>
            </p:cNvSpPr>
            <p:nvPr/>
          </p:nvSpPr>
          <p:spPr bwMode="auto">
            <a:xfrm>
              <a:off x="1056" y="2640"/>
              <a:ext cx="10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@ManyToOne</a:t>
              </a:r>
            </a:p>
          </p:txBody>
        </p:sp>
        <p:sp>
          <p:nvSpPr>
            <p:cNvPr id="817167" name="Text Box 15"/>
            <p:cNvSpPr txBox="1">
              <a:spLocks noChangeArrowheads="1"/>
            </p:cNvSpPr>
            <p:nvPr/>
          </p:nvSpPr>
          <p:spPr bwMode="auto">
            <a:xfrm>
              <a:off x="1056" y="1872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@Id</a:t>
              </a:r>
            </a:p>
          </p:txBody>
        </p:sp>
      </p:grpSp>
      <p:sp>
        <p:nvSpPr>
          <p:cNvPr id="817168" name="Line 16"/>
          <p:cNvSpPr>
            <a:spLocks noChangeShapeType="1"/>
          </p:cNvSpPr>
          <p:nvPr/>
        </p:nvSpPr>
        <p:spPr bwMode="auto">
          <a:xfrm>
            <a:off x="5761038" y="3122613"/>
            <a:ext cx="222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69" name="Line 17"/>
          <p:cNvSpPr>
            <a:spLocks noChangeShapeType="1"/>
          </p:cNvSpPr>
          <p:nvPr/>
        </p:nvSpPr>
        <p:spPr bwMode="auto">
          <a:xfrm>
            <a:off x="6446838" y="3122613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70" name="Line 18"/>
          <p:cNvSpPr>
            <a:spLocks noChangeShapeType="1"/>
          </p:cNvSpPr>
          <p:nvPr/>
        </p:nvSpPr>
        <p:spPr bwMode="auto">
          <a:xfrm>
            <a:off x="5791200" y="4633913"/>
            <a:ext cx="222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71" name="Line 19"/>
          <p:cNvSpPr>
            <a:spLocks noChangeShapeType="1"/>
          </p:cNvSpPr>
          <p:nvPr/>
        </p:nvSpPr>
        <p:spPr bwMode="auto">
          <a:xfrm>
            <a:off x="6477000" y="4648200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72" name="Line 20"/>
          <p:cNvSpPr>
            <a:spLocks noChangeShapeType="1"/>
          </p:cNvSpPr>
          <p:nvPr/>
        </p:nvSpPr>
        <p:spPr bwMode="auto">
          <a:xfrm>
            <a:off x="7010400" y="3136900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17173" name="Rectangle 21"/>
          <p:cNvSpPr>
            <a:spLocks noChangeArrowheads="1"/>
          </p:cNvSpPr>
          <p:nvPr/>
        </p:nvSpPr>
        <p:spPr bwMode="auto">
          <a:xfrm>
            <a:off x="6400800" y="314007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. . .</a:t>
            </a:r>
          </a:p>
        </p:txBody>
      </p:sp>
      <p:grpSp>
        <p:nvGrpSpPr>
          <p:cNvPr id="817174" name="Group 22"/>
          <p:cNvGrpSpPr>
            <a:grpSpLocks/>
          </p:cNvGrpSpPr>
          <p:nvPr/>
        </p:nvGrpSpPr>
        <p:grpSpPr bwMode="auto">
          <a:xfrm>
            <a:off x="2286000" y="3200400"/>
            <a:ext cx="3429000" cy="381000"/>
            <a:chOff x="1440" y="2016"/>
            <a:chExt cx="2160" cy="240"/>
          </a:xfrm>
        </p:grpSpPr>
        <p:sp>
          <p:nvSpPr>
            <p:cNvPr id="817175" name="Oval 23"/>
            <p:cNvSpPr>
              <a:spLocks noChangeArrowheads="1"/>
            </p:cNvSpPr>
            <p:nvPr/>
          </p:nvSpPr>
          <p:spPr bwMode="auto">
            <a:xfrm>
              <a:off x="1440" y="2016"/>
              <a:ext cx="382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7176" name="Line 24"/>
            <p:cNvSpPr>
              <a:spLocks noChangeShapeType="1"/>
            </p:cNvSpPr>
            <p:nvPr/>
          </p:nvSpPr>
          <p:spPr bwMode="auto">
            <a:xfrm>
              <a:off x="1822" y="2080"/>
              <a:ext cx="17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17177" name="Line 25"/>
          <p:cNvSpPr>
            <a:spLocks noChangeShapeType="1"/>
          </p:cNvSpPr>
          <p:nvPr/>
        </p:nvSpPr>
        <p:spPr bwMode="auto">
          <a:xfrm flipV="1">
            <a:off x="6172200" y="5013325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78" name="Line 26"/>
          <p:cNvSpPr>
            <a:spLocks noChangeShapeType="1"/>
          </p:cNvSpPr>
          <p:nvPr/>
        </p:nvSpPr>
        <p:spPr bwMode="auto">
          <a:xfrm flipH="1">
            <a:off x="6172200" y="56388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79" name="Line 27"/>
          <p:cNvSpPr>
            <a:spLocks noChangeShapeType="1"/>
          </p:cNvSpPr>
          <p:nvPr/>
        </p:nvSpPr>
        <p:spPr bwMode="auto">
          <a:xfrm flipH="1">
            <a:off x="8534400" y="33528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7180" name="Line 28"/>
          <p:cNvSpPr>
            <a:spLocks noChangeShapeType="1"/>
          </p:cNvSpPr>
          <p:nvPr/>
        </p:nvSpPr>
        <p:spPr bwMode="auto">
          <a:xfrm flipH="1">
            <a:off x="8001000" y="3352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17181" name="Group 29"/>
          <p:cNvGrpSpPr>
            <a:grpSpLocks/>
          </p:cNvGrpSpPr>
          <p:nvPr/>
        </p:nvGrpSpPr>
        <p:grpSpPr bwMode="auto">
          <a:xfrm>
            <a:off x="3124200" y="3505200"/>
            <a:ext cx="4495800" cy="1371600"/>
            <a:chOff x="1968" y="2208"/>
            <a:chExt cx="2832" cy="864"/>
          </a:xfrm>
        </p:grpSpPr>
        <p:sp>
          <p:nvSpPr>
            <p:cNvPr id="817182" name="Oval 30"/>
            <p:cNvSpPr>
              <a:spLocks noChangeArrowheads="1"/>
            </p:cNvSpPr>
            <p:nvPr/>
          </p:nvSpPr>
          <p:spPr bwMode="auto">
            <a:xfrm>
              <a:off x="1968" y="2784"/>
              <a:ext cx="432" cy="288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7183" name="Line 31"/>
            <p:cNvSpPr>
              <a:spLocks noChangeShapeType="1"/>
            </p:cNvSpPr>
            <p:nvPr/>
          </p:nvSpPr>
          <p:spPr bwMode="auto">
            <a:xfrm flipV="1">
              <a:off x="4800" y="22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7184" name="Line 32"/>
            <p:cNvSpPr>
              <a:spLocks noChangeShapeType="1"/>
            </p:cNvSpPr>
            <p:nvPr/>
          </p:nvSpPr>
          <p:spPr bwMode="auto">
            <a:xfrm flipH="1">
              <a:off x="3360" y="2448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7185" name="Line 33"/>
            <p:cNvSpPr>
              <a:spLocks noChangeShapeType="1"/>
            </p:cNvSpPr>
            <p:nvPr/>
          </p:nvSpPr>
          <p:spPr bwMode="auto">
            <a:xfrm flipH="1">
              <a:off x="2448" y="292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7186" name="Line 34"/>
            <p:cNvSpPr>
              <a:spLocks noChangeShapeType="1"/>
            </p:cNvSpPr>
            <p:nvPr/>
          </p:nvSpPr>
          <p:spPr bwMode="auto">
            <a:xfrm flipH="1">
              <a:off x="3360" y="244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7187" name="Group 35"/>
          <p:cNvGrpSpPr>
            <a:grpSpLocks/>
          </p:cNvGrpSpPr>
          <p:nvPr/>
        </p:nvGrpSpPr>
        <p:grpSpPr bwMode="auto">
          <a:xfrm>
            <a:off x="3048000" y="2286000"/>
            <a:ext cx="3873500" cy="712788"/>
            <a:chOff x="1920" y="1440"/>
            <a:chExt cx="2440" cy="449"/>
          </a:xfrm>
        </p:grpSpPr>
        <p:sp>
          <p:nvSpPr>
            <p:cNvPr id="817188" name="Freeform 36"/>
            <p:cNvSpPr>
              <a:spLocks/>
            </p:cNvSpPr>
            <p:nvPr/>
          </p:nvSpPr>
          <p:spPr bwMode="auto">
            <a:xfrm flipV="1">
              <a:off x="2208" y="1440"/>
              <a:ext cx="2152" cy="288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7189" name="Line 37"/>
            <p:cNvSpPr>
              <a:spLocks noChangeShapeType="1"/>
            </p:cNvSpPr>
            <p:nvPr/>
          </p:nvSpPr>
          <p:spPr bwMode="auto">
            <a:xfrm>
              <a:off x="2208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7190" name="Oval 38"/>
            <p:cNvSpPr>
              <a:spLocks noChangeArrowheads="1"/>
            </p:cNvSpPr>
            <p:nvPr/>
          </p:nvSpPr>
          <p:spPr bwMode="auto">
            <a:xfrm>
              <a:off x="1920" y="1632"/>
              <a:ext cx="528" cy="25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17193" name="Rectangle 41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ManyToOne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59592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Text Box 3"/>
          <p:cNvSpPr txBox="1">
            <a:spLocks noChangeArrowheads="1"/>
          </p:cNvSpPr>
          <p:nvPr/>
        </p:nvSpPr>
        <p:spPr bwMode="auto">
          <a:xfrm>
            <a:off x="1103313" y="2241550"/>
            <a:ext cx="71691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&lt;entity class=“com.acme.Sale”&gt;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&lt;id name=“id”/&gt;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...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&lt;many-to-one name=“cust”/&gt;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&lt;/attributes&gt;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&lt;/entity&gt;</a:t>
            </a: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ManyToOne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9814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Part of “</a:t>
            </a:r>
            <a:r>
              <a:rPr lang="en-US" altLang="en-US">
                <a:solidFill>
                  <a:srgbClr val="CC0000"/>
                </a:solidFill>
              </a:rPr>
              <a:t>Glassfish</a:t>
            </a:r>
            <a:r>
              <a:rPr lang="en-US" altLang="en-US"/>
              <a:t>” project on java.net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/>
              <a:t>RI for entire Java EE platform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Sun and Oracle partnership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/>
              <a:t>Sun Application Server + Oracle persistence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JPA impl called “</a:t>
            </a:r>
            <a:r>
              <a:rPr lang="en-US" altLang="en-US">
                <a:solidFill>
                  <a:srgbClr val="CC0000"/>
                </a:solidFill>
              </a:rPr>
              <a:t>TopLink Essentials</a:t>
            </a:r>
            <a:r>
              <a:rPr lang="en-US" altLang="en-US"/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/>
              <a:t>Donated by Oracle, derived from Oracle TopLink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All open source (under CDDL license)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/>
              <a:t>Anyone can download/use source code or binary code in development or production</a:t>
            </a: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Reference Implementation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81104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609600" y="3962400"/>
            <a:ext cx="3794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altLang="en-US" b="1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 dirty="0">
                <a:latin typeface="Courier New" pitchFamily="49" charset="0"/>
              </a:rPr>
              <a:t>public class Sale {</a:t>
            </a:r>
          </a:p>
          <a:p>
            <a:pPr algn="l" eaLnBrk="0" hangingPunct="0">
              <a:spcBef>
                <a:spcPct val="0"/>
              </a:spcBef>
            </a:pPr>
            <a:endParaRPr lang="en-US" altLang="en-US" b="1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id;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 dirty="0">
                <a:latin typeface="Courier New" pitchFamily="49" charset="0"/>
              </a:rPr>
              <a:t>  ...</a:t>
            </a:r>
          </a:p>
          <a:p>
            <a:pPr algn="l" eaLnBrk="0" hangingPunct="0">
              <a:spcBef>
                <a:spcPct val="0"/>
              </a:spcBef>
            </a:pPr>
            <a:endParaRPr lang="en-US" altLang="en-US" b="1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 dirty="0">
                <a:latin typeface="Courier New" pitchFamily="49" charset="0"/>
              </a:rPr>
              <a:t>  Customer </a:t>
            </a:r>
            <a:r>
              <a:rPr lang="en-US" altLang="en-US" b="1" dirty="0" err="1">
                <a:latin typeface="Courier New" pitchFamily="49" charset="0"/>
              </a:rPr>
              <a:t>cust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641350" y="1600200"/>
            <a:ext cx="49212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altLang="en-US" b="1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public class Customer {</a:t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 int id;</a:t>
            </a:r>
            <a:br>
              <a:rPr lang="en-US" altLang="en-US" b="1">
                <a:latin typeface="Courier New" pitchFamily="49" charset="0"/>
              </a:rPr>
            </a:br>
            <a:r>
              <a:rPr lang="en-US" altLang="en-US" b="1">
                <a:latin typeface="Courier New" pitchFamily="49" charset="0"/>
              </a:rPr>
              <a:t>  ...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 Set&lt;Sale&gt; sales;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}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2179638" y="628015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altLang="en-US" sz="1800">
              <a:latin typeface="Times New Roman" charset="0"/>
            </a:endParaRPr>
          </a:p>
        </p:txBody>
      </p:sp>
      <p:pic>
        <p:nvPicPr>
          <p:cNvPr id="821254" name="Picture 6" descr="Grey-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063750"/>
            <a:ext cx="2332038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55" name="Rectangle 7"/>
          <p:cNvSpPr>
            <a:spLocks noChangeArrowheads="1"/>
          </p:cNvSpPr>
          <p:nvPr/>
        </p:nvSpPr>
        <p:spPr bwMode="auto">
          <a:xfrm>
            <a:off x="5729288" y="2079625"/>
            <a:ext cx="2209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821256" name="Rectangle 8"/>
          <p:cNvSpPr>
            <a:spLocks noChangeArrowheads="1"/>
          </p:cNvSpPr>
          <p:nvPr/>
        </p:nvSpPr>
        <p:spPr bwMode="auto">
          <a:xfrm>
            <a:off x="5743575" y="2446338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21257" name="Line 9"/>
          <p:cNvSpPr>
            <a:spLocks noChangeShapeType="1"/>
          </p:cNvSpPr>
          <p:nvPr/>
        </p:nvSpPr>
        <p:spPr bwMode="auto">
          <a:xfrm>
            <a:off x="6353175" y="2476500"/>
            <a:ext cx="15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58" name="Rectangle 10"/>
          <p:cNvSpPr>
            <a:spLocks noChangeArrowheads="1"/>
          </p:cNvSpPr>
          <p:nvPr/>
        </p:nvSpPr>
        <p:spPr bwMode="auto">
          <a:xfrm>
            <a:off x="6505575" y="2446338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821259" name="Line 11"/>
          <p:cNvSpPr>
            <a:spLocks noChangeShapeType="1"/>
          </p:cNvSpPr>
          <p:nvPr/>
        </p:nvSpPr>
        <p:spPr bwMode="auto">
          <a:xfrm>
            <a:off x="5759450" y="2466975"/>
            <a:ext cx="22209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1260" name="Picture 12" descr="Grey-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4138613"/>
            <a:ext cx="23622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61" name="Rectangle 13"/>
          <p:cNvSpPr>
            <a:spLocks noChangeArrowheads="1"/>
          </p:cNvSpPr>
          <p:nvPr/>
        </p:nvSpPr>
        <p:spPr bwMode="auto">
          <a:xfrm>
            <a:off x="5694363" y="4138613"/>
            <a:ext cx="2209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b="1">
                <a:solidFill>
                  <a:schemeClr val="bg1"/>
                </a:solidFill>
              </a:rPr>
              <a:t>SALE</a:t>
            </a:r>
          </a:p>
        </p:txBody>
      </p:sp>
      <p:sp>
        <p:nvSpPr>
          <p:cNvPr id="821262" name="Rectangle 14"/>
          <p:cNvSpPr>
            <a:spLocks noChangeArrowheads="1"/>
          </p:cNvSpPr>
          <p:nvPr/>
        </p:nvSpPr>
        <p:spPr bwMode="auto">
          <a:xfrm>
            <a:off x="6883400" y="4519613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bg1"/>
                </a:solidFill>
              </a:rPr>
              <a:t>CUST_ID</a:t>
            </a:r>
          </a:p>
        </p:txBody>
      </p:sp>
      <p:sp>
        <p:nvSpPr>
          <p:cNvPr id="821263" name="Rectangle 15"/>
          <p:cNvSpPr>
            <a:spLocks noChangeArrowheads="1"/>
          </p:cNvSpPr>
          <p:nvPr/>
        </p:nvSpPr>
        <p:spPr bwMode="auto">
          <a:xfrm>
            <a:off x="5664200" y="4519613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21264" name="Rectangle 16"/>
          <p:cNvSpPr>
            <a:spLocks noChangeArrowheads="1"/>
          </p:cNvSpPr>
          <p:nvPr/>
        </p:nvSpPr>
        <p:spPr bwMode="auto">
          <a:xfrm>
            <a:off x="6350000" y="451961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821265" name="Line 17"/>
          <p:cNvSpPr>
            <a:spLocks noChangeShapeType="1"/>
          </p:cNvSpPr>
          <p:nvPr/>
        </p:nvSpPr>
        <p:spPr bwMode="auto">
          <a:xfrm flipV="1">
            <a:off x="6883400" y="4519613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66" name="Line 18"/>
          <p:cNvSpPr>
            <a:spLocks noChangeShapeType="1"/>
          </p:cNvSpPr>
          <p:nvPr/>
        </p:nvSpPr>
        <p:spPr bwMode="auto">
          <a:xfrm>
            <a:off x="6257925" y="451961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67" name="Line 19"/>
          <p:cNvSpPr>
            <a:spLocks noChangeShapeType="1"/>
          </p:cNvSpPr>
          <p:nvPr/>
        </p:nvSpPr>
        <p:spPr bwMode="auto">
          <a:xfrm>
            <a:off x="5695950" y="4506913"/>
            <a:ext cx="2254250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21268" name="Group 20"/>
          <p:cNvGrpSpPr>
            <a:grpSpLocks/>
          </p:cNvGrpSpPr>
          <p:nvPr/>
        </p:nvGrpSpPr>
        <p:grpSpPr bwMode="auto">
          <a:xfrm>
            <a:off x="2209800" y="3186112"/>
            <a:ext cx="2514600" cy="2528888"/>
            <a:chOff x="1568" y="1966"/>
            <a:chExt cx="1584" cy="1593"/>
          </a:xfrm>
        </p:grpSpPr>
        <p:sp>
          <p:nvSpPr>
            <p:cNvPr id="821269" name="Oval 21"/>
            <p:cNvSpPr>
              <a:spLocks noChangeArrowheads="1"/>
            </p:cNvSpPr>
            <p:nvPr/>
          </p:nvSpPr>
          <p:spPr bwMode="auto">
            <a:xfrm>
              <a:off x="1568" y="1966"/>
              <a:ext cx="1584" cy="31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270" name="Line 22"/>
            <p:cNvSpPr>
              <a:spLocks noChangeShapeType="1"/>
            </p:cNvSpPr>
            <p:nvPr/>
          </p:nvSpPr>
          <p:spPr bwMode="auto">
            <a:xfrm flipH="1">
              <a:off x="1839" y="2278"/>
              <a:ext cx="556" cy="1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21271" name="Group 23"/>
          <p:cNvGrpSpPr>
            <a:grpSpLocks/>
          </p:cNvGrpSpPr>
          <p:nvPr/>
        </p:nvGrpSpPr>
        <p:grpSpPr bwMode="auto">
          <a:xfrm>
            <a:off x="2133600" y="4800600"/>
            <a:ext cx="5264150" cy="1365250"/>
            <a:chOff x="1436" y="3120"/>
            <a:chExt cx="3316" cy="860"/>
          </a:xfrm>
        </p:grpSpPr>
        <p:sp>
          <p:nvSpPr>
            <p:cNvPr id="821272" name="Freeform 24"/>
            <p:cNvSpPr>
              <a:spLocks/>
            </p:cNvSpPr>
            <p:nvPr/>
          </p:nvSpPr>
          <p:spPr bwMode="auto">
            <a:xfrm>
              <a:off x="1969" y="3120"/>
              <a:ext cx="2783" cy="705"/>
            </a:xfrm>
            <a:custGeom>
              <a:avLst/>
              <a:gdLst>
                <a:gd name="T0" fmla="*/ 0 w 2131"/>
                <a:gd name="T1" fmla="*/ 691 h 691"/>
                <a:gd name="T2" fmla="*/ 2131 w 2131"/>
                <a:gd name="T3" fmla="*/ 691 h 691"/>
                <a:gd name="T4" fmla="*/ 2131 w 2131"/>
                <a:gd name="T5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273" name="Oval 25"/>
            <p:cNvSpPr>
              <a:spLocks noChangeArrowheads="1"/>
            </p:cNvSpPr>
            <p:nvPr/>
          </p:nvSpPr>
          <p:spPr bwMode="auto">
            <a:xfrm>
              <a:off x="1436" y="3613"/>
              <a:ext cx="531" cy="36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1274" name="Line 26"/>
          <p:cNvSpPr>
            <a:spLocks noChangeShapeType="1"/>
          </p:cNvSpPr>
          <p:nvPr/>
        </p:nvSpPr>
        <p:spPr bwMode="auto">
          <a:xfrm flipH="1" flipV="1">
            <a:off x="7978775" y="4665663"/>
            <a:ext cx="471488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75" name="Line 27"/>
          <p:cNvSpPr>
            <a:spLocks noChangeShapeType="1"/>
          </p:cNvSpPr>
          <p:nvPr/>
        </p:nvSpPr>
        <p:spPr bwMode="auto">
          <a:xfrm flipH="1">
            <a:off x="8434388" y="3657600"/>
            <a:ext cx="23812" cy="1019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76" name="Freeform 28"/>
          <p:cNvSpPr>
            <a:spLocks/>
          </p:cNvSpPr>
          <p:nvPr/>
        </p:nvSpPr>
        <p:spPr bwMode="auto">
          <a:xfrm flipH="1">
            <a:off x="6037263" y="2819400"/>
            <a:ext cx="2414587" cy="836613"/>
          </a:xfrm>
          <a:custGeom>
            <a:avLst/>
            <a:gdLst>
              <a:gd name="T0" fmla="*/ 0 w 2131"/>
              <a:gd name="T1" fmla="*/ 691 h 691"/>
              <a:gd name="T2" fmla="*/ 2131 w 2131"/>
              <a:gd name="T3" fmla="*/ 691 h 691"/>
              <a:gd name="T4" fmla="*/ 2131 w 2131"/>
              <a:gd name="T5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1" h="691">
                <a:moveTo>
                  <a:pt x="0" y="691"/>
                </a:moveTo>
                <a:lnTo>
                  <a:pt x="2131" y="691"/>
                </a:lnTo>
                <a:lnTo>
                  <a:pt x="213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77" name="Text Box 29"/>
          <p:cNvSpPr txBox="1">
            <a:spLocks noChangeArrowheads="1"/>
          </p:cNvSpPr>
          <p:nvPr/>
        </p:nvSpPr>
        <p:spPr bwMode="auto">
          <a:xfrm>
            <a:off x="609600" y="40640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@Entity</a:t>
            </a:r>
          </a:p>
        </p:txBody>
      </p:sp>
      <p:sp>
        <p:nvSpPr>
          <p:cNvPr id="821278" name="Text Box 30"/>
          <p:cNvSpPr txBox="1">
            <a:spLocks noChangeArrowheads="1"/>
          </p:cNvSpPr>
          <p:nvPr/>
        </p:nvSpPr>
        <p:spPr bwMode="auto">
          <a:xfrm>
            <a:off x="763588" y="5410200"/>
            <a:ext cx="2538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  <a:latin typeface="Courier New" pitchFamily="49" charset="0"/>
              </a:rPr>
              <a:t> @</a:t>
            </a:r>
            <a:r>
              <a:rPr lang="en-US" altLang="en-US" b="1" dirty="0" err="1">
                <a:solidFill>
                  <a:srgbClr val="CC0000"/>
                </a:solidFill>
                <a:latin typeface="Courier New" pitchFamily="49" charset="0"/>
              </a:rPr>
              <a:t>ManyToOne</a:t>
            </a:r>
            <a:endParaRPr lang="en-US" alt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821279" name="Text Box 31"/>
          <p:cNvSpPr txBox="1">
            <a:spLocks noChangeArrowheads="1"/>
          </p:cNvSpPr>
          <p:nvPr/>
        </p:nvSpPr>
        <p:spPr bwMode="auto">
          <a:xfrm>
            <a:off x="939800" y="4648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@Id</a:t>
            </a:r>
          </a:p>
        </p:txBody>
      </p:sp>
      <p:grpSp>
        <p:nvGrpSpPr>
          <p:cNvPr id="821280" name="Group 32"/>
          <p:cNvGrpSpPr>
            <a:grpSpLocks/>
          </p:cNvGrpSpPr>
          <p:nvPr/>
        </p:nvGrpSpPr>
        <p:grpSpPr bwMode="auto">
          <a:xfrm>
            <a:off x="584200" y="1600200"/>
            <a:ext cx="6289675" cy="1344613"/>
            <a:chOff x="368" y="1008"/>
            <a:chExt cx="3962" cy="847"/>
          </a:xfrm>
        </p:grpSpPr>
        <p:grpSp>
          <p:nvGrpSpPr>
            <p:cNvPr id="821281" name="Group 33"/>
            <p:cNvGrpSpPr>
              <a:grpSpLocks/>
            </p:cNvGrpSpPr>
            <p:nvPr/>
          </p:nvGrpSpPr>
          <p:grpSpPr bwMode="auto">
            <a:xfrm>
              <a:off x="960" y="1567"/>
              <a:ext cx="2635" cy="288"/>
              <a:chOff x="960" y="1567"/>
              <a:chExt cx="2635" cy="288"/>
            </a:xfrm>
          </p:grpSpPr>
          <p:sp>
            <p:nvSpPr>
              <p:cNvPr id="821282" name="Oval 34"/>
              <p:cNvSpPr>
                <a:spLocks noChangeArrowheads="1"/>
              </p:cNvSpPr>
              <p:nvPr/>
            </p:nvSpPr>
            <p:spPr bwMode="auto">
              <a:xfrm>
                <a:off x="960" y="1567"/>
                <a:ext cx="318" cy="288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1283" name="Line 35"/>
              <p:cNvSpPr>
                <a:spLocks noChangeShapeType="1"/>
              </p:cNvSpPr>
              <p:nvPr/>
            </p:nvSpPr>
            <p:spPr bwMode="auto">
              <a:xfrm flipV="1">
                <a:off x="1294" y="1687"/>
                <a:ext cx="2301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21284" name="Group 36"/>
            <p:cNvGrpSpPr>
              <a:grpSpLocks/>
            </p:cNvGrpSpPr>
            <p:nvPr/>
          </p:nvGrpSpPr>
          <p:grpSpPr bwMode="auto">
            <a:xfrm>
              <a:off x="1642" y="1008"/>
              <a:ext cx="2688" cy="471"/>
              <a:chOff x="1642" y="1008"/>
              <a:chExt cx="2688" cy="471"/>
            </a:xfrm>
          </p:grpSpPr>
          <p:sp>
            <p:nvSpPr>
              <p:cNvPr id="821285" name="Freeform 37"/>
              <p:cNvSpPr>
                <a:spLocks/>
              </p:cNvSpPr>
              <p:nvPr/>
            </p:nvSpPr>
            <p:spPr bwMode="auto">
              <a:xfrm flipV="1">
                <a:off x="2080" y="1008"/>
                <a:ext cx="2250" cy="284"/>
              </a:xfrm>
              <a:custGeom>
                <a:avLst/>
                <a:gdLst>
                  <a:gd name="T0" fmla="*/ 0 w 2131"/>
                  <a:gd name="T1" fmla="*/ 691 h 691"/>
                  <a:gd name="T2" fmla="*/ 2131 w 2131"/>
                  <a:gd name="T3" fmla="*/ 691 h 691"/>
                  <a:gd name="T4" fmla="*/ 2131 w 2131"/>
                  <a:gd name="T5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286" name="Line 38"/>
              <p:cNvSpPr>
                <a:spLocks noChangeShapeType="1"/>
              </p:cNvSpPr>
              <p:nvPr/>
            </p:nvSpPr>
            <p:spPr bwMode="auto">
              <a:xfrm flipH="1">
                <a:off x="2073" y="1008"/>
                <a:ext cx="1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287" name="Oval 39"/>
              <p:cNvSpPr>
                <a:spLocks noChangeArrowheads="1"/>
              </p:cNvSpPr>
              <p:nvPr/>
            </p:nvSpPr>
            <p:spPr bwMode="auto">
              <a:xfrm>
                <a:off x="1642" y="1148"/>
                <a:ext cx="834" cy="331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821288" name="Text Box 40"/>
            <p:cNvSpPr txBox="1">
              <a:spLocks noChangeArrowheads="1"/>
            </p:cNvSpPr>
            <p:nvPr/>
          </p:nvSpPr>
          <p:spPr bwMode="auto">
            <a:xfrm>
              <a:off x="368" y="1056"/>
              <a:ext cx="9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@Entity</a:t>
              </a:r>
            </a:p>
          </p:txBody>
        </p:sp>
        <p:sp>
          <p:nvSpPr>
            <p:cNvPr id="821289" name="Text Box 41"/>
            <p:cNvSpPr txBox="1">
              <a:spLocks noChangeArrowheads="1"/>
            </p:cNvSpPr>
            <p:nvPr/>
          </p:nvSpPr>
          <p:spPr bwMode="auto">
            <a:xfrm>
              <a:off x="583" y="1440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itchFamily="49" charset="0"/>
                </a:rPr>
                <a:t>@Id</a:t>
              </a:r>
            </a:p>
          </p:txBody>
        </p:sp>
      </p:grpSp>
      <p:sp>
        <p:nvSpPr>
          <p:cNvPr id="821290" name="Text Box 42"/>
          <p:cNvSpPr txBox="1">
            <a:spLocks noChangeArrowheads="1"/>
          </p:cNvSpPr>
          <p:nvPr/>
        </p:nvSpPr>
        <p:spPr bwMode="auto">
          <a:xfrm>
            <a:off x="838200" y="2986087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@OneToMany(mappedBy=</a:t>
            </a:r>
            <a:r>
              <a:rPr lang="en-US" altLang="en-US" b="1">
                <a:solidFill>
                  <a:srgbClr val="CC0000"/>
                </a:solidFill>
                <a:latin typeface="Arial"/>
              </a:rPr>
              <a:t>“</a:t>
            </a: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cust</a:t>
            </a:r>
            <a:r>
              <a:rPr lang="en-US" altLang="en-US" b="1">
                <a:solidFill>
                  <a:srgbClr val="CC0000"/>
                </a:solidFill>
                <a:latin typeface="Arial"/>
              </a:rPr>
              <a:t>”</a:t>
            </a: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21293" name="Rectangle 45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OneToMany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45192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9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103313" y="2241550"/>
            <a:ext cx="77279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&lt;entity class=“com.acme.Customer”&gt;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&lt;id name=“id”/&gt;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  ...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  &lt;one-to-many name=“sales” mapped-by=“cust”/&gt;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  &lt;/attributes&gt;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en-US" b="1">
                <a:latin typeface="Courier New" pitchFamily="49" charset="0"/>
              </a:rPr>
              <a:t>&lt;/entity&gt;</a:t>
            </a: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OneToMany Mapping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843715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AU" altLang="en-US" sz="4000"/>
              <a:t>Persistence in Java SE</a:t>
            </a:r>
            <a:endParaRPr lang="en-US" altLang="en-US" sz="4000"/>
          </a:p>
        </p:txBody>
      </p:sp>
      <p:sp>
        <p:nvSpPr>
          <p:cNvPr id="831492" name="Rectangle 4"/>
          <p:cNvSpPr>
            <a:spLocks noChangeArrowheads="1"/>
          </p:cNvSpPr>
          <p:nvPr/>
        </p:nvSpPr>
        <p:spPr bwMode="auto">
          <a:xfrm>
            <a:off x="5334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800"/>
              <a:t>No deployment phase</a:t>
            </a:r>
          </a:p>
          <a:p>
            <a:pPr lvl="1">
              <a:buFontTx/>
              <a:buChar char="•"/>
            </a:pPr>
            <a:r>
              <a:rPr lang="en-GB" altLang="en-US"/>
              <a:t>Application must use a </a:t>
            </a:r>
            <a:r>
              <a:rPr lang="en-GB" altLang="en-US">
                <a:solidFill>
                  <a:srgbClr val="CC0000"/>
                </a:solidFill>
              </a:rPr>
              <a:t>“Bootstrap API”</a:t>
            </a:r>
            <a:r>
              <a:rPr lang="en-GB" altLang="en-US"/>
              <a:t> to obtain an EntityManagerFactory</a:t>
            </a:r>
          </a:p>
          <a:p>
            <a:pPr>
              <a:buFontTx/>
              <a:buChar char="•"/>
            </a:pPr>
            <a:r>
              <a:rPr lang="en-GB" altLang="en-US" sz="2800"/>
              <a:t>Resource-local EntityManagers</a:t>
            </a:r>
          </a:p>
          <a:p>
            <a:pPr lvl="1">
              <a:buFontTx/>
              <a:buChar char="•"/>
            </a:pPr>
            <a:r>
              <a:rPr lang="en-GB" altLang="en-US"/>
              <a:t>Application uses a local </a:t>
            </a:r>
            <a:r>
              <a:rPr lang="en-GB" altLang="en-US">
                <a:solidFill>
                  <a:srgbClr val="CC0000"/>
                </a:solidFill>
              </a:rPr>
              <a:t>EntityTransaction</a:t>
            </a:r>
            <a:r>
              <a:rPr lang="en-GB" altLang="en-US"/>
              <a:t> obtained from the EntityManager</a:t>
            </a:r>
          </a:p>
          <a:p>
            <a:pPr>
              <a:buFontTx/>
              <a:buChar char="•"/>
            </a:pPr>
            <a:r>
              <a:rPr lang="en-GB" altLang="en-US" sz="2800"/>
              <a:t>New application-managed persistence context for each and every EntityManager</a:t>
            </a:r>
          </a:p>
          <a:p>
            <a:pPr lvl="1">
              <a:buFontTx/>
              <a:buChar char="•"/>
            </a:pPr>
            <a:r>
              <a:rPr lang="en-GB" altLang="en-US"/>
              <a:t>No propagation of persistence contexts</a:t>
            </a:r>
          </a:p>
        </p:txBody>
      </p:sp>
    </p:spTree>
    <p:extLst>
      <p:ext uri="{BB962C8B-B14F-4D97-AF65-F5344CB8AC3E}">
        <p14:creationId xmlns:p14="http://schemas.microsoft.com/office/powerpoint/2010/main" val="1337498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AU" altLang="en-US" sz="4000"/>
              <a:t>Entity Transactions</a:t>
            </a:r>
            <a:endParaRPr lang="en-US" altLang="en-US" sz="4000"/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533400" y="15240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800"/>
              <a:t>Only used by Resource-local EntityManagers</a:t>
            </a:r>
          </a:p>
          <a:p>
            <a:pPr>
              <a:buFontTx/>
              <a:buChar char="•"/>
            </a:pPr>
            <a:r>
              <a:rPr lang="en-GB" altLang="en-US" sz="2800"/>
              <a:t>Isolated from transactions in other EntityManagers</a:t>
            </a:r>
          </a:p>
          <a:p>
            <a:pPr>
              <a:buFontTx/>
              <a:buChar char="•"/>
            </a:pPr>
            <a:r>
              <a:rPr lang="en-GB" altLang="en-US" sz="2800"/>
              <a:t>Transaction demarcation under explicit application control using EntityTransaction API</a:t>
            </a:r>
          </a:p>
          <a:p>
            <a:pPr lvl="1"/>
            <a:r>
              <a:rPr lang="en-GB" altLang="en-US">
                <a:solidFill>
                  <a:srgbClr val="CC0000"/>
                </a:solidFill>
              </a:rPr>
              <a:t>begin(), commit(), rollback(), isActive()</a:t>
            </a:r>
          </a:p>
          <a:p>
            <a:pPr>
              <a:buFontTx/>
              <a:buChar char="•"/>
            </a:pPr>
            <a:r>
              <a:rPr lang="en-GB" altLang="en-US" sz="2800"/>
              <a:t>Underlying (JDBC) resources allocated by EntityManager as required</a:t>
            </a:r>
          </a:p>
        </p:txBody>
      </p:sp>
    </p:spTree>
    <p:extLst>
      <p:ext uri="{BB962C8B-B14F-4D97-AF65-F5344CB8AC3E}">
        <p14:creationId xmlns:p14="http://schemas.microsoft.com/office/powerpoint/2010/main" val="2202147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685800" y="1743075"/>
            <a:ext cx="7772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080" rIns="45720" bIns="4608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3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Helvetica" pitchFamily="34" charset="0"/>
              <a:buNone/>
            </a:pPr>
            <a:r>
              <a:rPr lang="en-GB" altLang="en-US" b="1">
                <a:solidFill>
                  <a:srgbClr val="CC0000"/>
                </a:solidFill>
                <a:latin typeface="Courier New" pitchFamily="49" charset="0"/>
              </a:rPr>
              <a:t>javax.persistence.Persistence</a:t>
            </a:r>
          </a:p>
        </p:txBody>
      </p:sp>
      <p:sp>
        <p:nvSpPr>
          <p:cNvPr id="835587" name="Text Box 3"/>
          <p:cNvSpPr txBox="1">
            <a:spLocks noChangeArrowheads="1"/>
          </p:cNvSpPr>
          <p:nvPr/>
        </p:nvSpPr>
        <p:spPr bwMode="auto">
          <a:xfrm>
            <a:off x="671513" y="4114800"/>
            <a:ext cx="7772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080" rIns="45720" bIns="4608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3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Helvetica" pitchFamily="34" charset="0"/>
              <a:buNone/>
            </a:pPr>
            <a:r>
              <a:rPr lang="en-GB" altLang="en-US" b="1">
                <a:solidFill>
                  <a:srgbClr val="CC0000"/>
                </a:solidFill>
                <a:latin typeface="Courier New" pitchFamily="49" charset="0"/>
              </a:rPr>
              <a:t>javax.persistence.EntityManagerFactory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771525" y="4724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1363" indent="-2841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727075" indent="-268288" algn="l" defTabSz="457200">
              <a:spcBef>
                <a:spcPct val="20000"/>
              </a:spcBef>
              <a:buClr>
                <a:schemeClr val="hlink"/>
              </a:buClr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150938" indent="-233363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400"/>
              <a:t>Creates EntityManagers for a named </a:t>
            </a:r>
            <a:br>
              <a:rPr lang="en-GB" altLang="en-US" sz="2400"/>
            </a:br>
            <a:r>
              <a:rPr lang="en-GB" altLang="en-US" sz="2400"/>
              <a:t>persistence unit or configuration</a:t>
            </a:r>
          </a:p>
          <a:p>
            <a:pPr>
              <a:buFontTx/>
              <a:buChar char="•"/>
            </a:pPr>
            <a:endParaRPr lang="en-GB" altLang="en-US" sz="2400"/>
          </a:p>
        </p:txBody>
      </p:sp>
      <p:sp>
        <p:nvSpPr>
          <p:cNvPr id="83559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AU" altLang="en-US" sz="4000"/>
              <a:t>Bootstrap Classes</a:t>
            </a:r>
            <a:endParaRPr lang="en-US" altLang="en-US" sz="4000"/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685800" y="2286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400"/>
              <a:t>Root class for bootstrapping an EntityManager</a:t>
            </a:r>
          </a:p>
          <a:p>
            <a:pPr>
              <a:buFontTx/>
              <a:buChar char="•"/>
            </a:pPr>
            <a:r>
              <a:rPr lang="en-GB" altLang="en-US" sz="2400"/>
              <a:t>Locates provider service for a named persistence unit</a:t>
            </a:r>
          </a:p>
          <a:p>
            <a:pPr>
              <a:buFontTx/>
              <a:buChar char="•"/>
            </a:pPr>
            <a:r>
              <a:rPr lang="en-GB" altLang="en-US" sz="2400"/>
              <a:t>Invokes on the provider to obtain an EntityManagerFactory</a:t>
            </a:r>
          </a:p>
          <a:p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026106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AU" altLang="en-US" sz="4000"/>
              <a:t>Example</a:t>
            </a:r>
            <a:endParaRPr lang="en-US" altLang="en-US" sz="4000"/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647700" y="1633538"/>
            <a:ext cx="8115300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public class PersistenceProgram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EntityManagerFactory emf = Persistence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    .createEntityManagerFactory(“SomePUnit”);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EntityManager em = emf.createEntityManager();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em.getTransaction().begin();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// Perform finds, execute queries,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// update entities, etc.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em.getTransaction().commit();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em.close();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  emf.close();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279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AU" altLang="en-US" sz="4000"/>
              <a:t>IDE Support</a:t>
            </a:r>
            <a:endParaRPr lang="en-US" altLang="en-US" sz="4000"/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533400" y="14478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Eclipse “Dali” project (</a:t>
            </a:r>
            <a:r>
              <a:rPr lang="en-US" altLang="en-US" sz="2400" b="1">
                <a:solidFill>
                  <a:srgbClr val="CC0000"/>
                </a:solidFill>
              </a:rPr>
              <a:t>http://www.eclipse.org/dali</a:t>
            </a:r>
            <a:r>
              <a:rPr lang="en-US" altLang="en-US" sz="2800"/>
              <a:t>)</a:t>
            </a:r>
          </a:p>
          <a:p>
            <a:pPr lvl="1"/>
            <a:r>
              <a:rPr lang="en-US" altLang="en-US" sz="2400"/>
              <a:t>JPA support</a:t>
            </a:r>
          </a:p>
          <a:p>
            <a:pPr lvl="1"/>
            <a:r>
              <a:rPr lang="en-US" altLang="en-US" sz="2400"/>
              <a:t>Oracle (project lead), BEA, JBoss, Versant</a:t>
            </a:r>
          </a:p>
          <a:p>
            <a:pPr>
              <a:buFontTx/>
              <a:buChar char="•"/>
            </a:pPr>
            <a:r>
              <a:rPr lang="en-US" altLang="en-US" sz="2800"/>
              <a:t>NetBeans (</a:t>
            </a:r>
            <a:r>
              <a:rPr lang="en-US" altLang="en-US" sz="2400" b="1">
                <a:solidFill>
                  <a:srgbClr val="CC0000"/>
                </a:solidFill>
              </a:rPr>
              <a:t>http://community.java.net/netbeans</a:t>
            </a:r>
            <a:r>
              <a:rPr lang="en-US" altLang="en-US" sz="2800"/>
              <a:t>)</a:t>
            </a:r>
            <a:endParaRPr lang="en-US" altLang="en-US" sz="2800" b="1">
              <a:solidFill>
                <a:srgbClr val="CC0000"/>
              </a:solidFill>
            </a:endParaRPr>
          </a:p>
          <a:p>
            <a:pPr lvl="1"/>
            <a:r>
              <a:rPr lang="en-US" altLang="en-US" sz="2400"/>
              <a:t>EJB 3.0 support including JPA (Beta 2)</a:t>
            </a:r>
          </a:p>
          <a:p>
            <a:pPr lvl="1"/>
            <a:r>
              <a:rPr lang="en-US" altLang="en-US" sz="2400"/>
              <a:t>Sun</a:t>
            </a:r>
          </a:p>
          <a:p>
            <a:pPr>
              <a:buFontTx/>
              <a:buChar char="•"/>
            </a:pPr>
            <a:r>
              <a:rPr lang="en-US" altLang="en-US" sz="2800"/>
              <a:t>JDeveloper (</a:t>
            </a:r>
            <a:r>
              <a:rPr lang="en-US" altLang="en-US" sz="2400" b="1">
                <a:solidFill>
                  <a:srgbClr val="CC0000"/>
                </a:solidFill>
              </a:rPr>
              <a:t>http://otn.oracle.com/jdev</a:t>
            </a:r>
            <a:r>
              <a:rPr lang="en-US" altLang="en-US" sz="2800"/>
              <a:t>)</a:t>
            </a:r>
            <a:endParaRPr lang="en-US" altLang="en-US" sz="2800" b="1">
              <a:solidFill>
                <a:schemeClr val="hlink"/>
              </a:solidFill>
            </a:endParaRPr>
          </a:p>
          <a:p>
            <a:pPr lvl="1"/>
            <a:r>
              <a:rPr lang="en-US" altLang="en-US" sz="2400"/>
              <a:t>EJB 3.0 support including JPA (10.1.3.1)</a:t>
            </a:r>
          </a:p>
          <a:p>
            <a:pPr lvl="1"/>
            <a:r>
              <a:rPr lang="en-US" altLang="en-US" sz="2400"/>
              <a:t>Oracle</a:t>
            </a:r>
          </a:p>
          <a:p>
            <a:pPr>
              <a:buFontTx/>
              <a:buChar char="•"/>
            </a:pPr>
            <a:r>
              <a:rPr lang="en-US" altLang="en-US" sz="2800"/>
              <a:t>All 3 were developed against the JPA RI</a:t>
            </a:r>
          </a:p>
        </p:txBody>
      </p:sp>
    </p:spTree>
    <p:extLst>
      <p:ext uri="{BB962C8B-B14F-4D97-AF65-F5344CB8AC3E}">
        <p14:creationId xmlns:p14="http://schemas.microsoft.com/office/powerpoint/2010/main" val="4078155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500063" y="1447800"/>
            <a:ext cx="82708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JPA emerged from best practices of existing best of breed ORM products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Lightweight persistent POJOs, no extra baggage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Simple, compact and powerful API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Standardized object-relational mapping metadata specified using annotations or XML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Feature-rich query language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Java EE integration, additional API for Java SE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en-US" sz="2800" dirty="0"/>
              <a:t>“Industrial strength” Reference Implementation</a:t>
            </a:r>
          </a:p>
          <a:p>
            <a:pPr>
              <a:spcBef>
                <a:spcPct val="30000"/>
              </a:spcBef>
              <a:buClr>
                <a:srgbClr val="2A3E71"/>
              </a:buClr>
              <a:buFont typeface="Wingdings" pitchFamily="2" charset="2"/>
              <a:buChar char="ü"/>
            </a:pPr>
            <a:endParaRPr lang="en-US" altLang="en-US" sz="2800" dirty="0">
              <a:sym typeface="Wingdings" pitchFamily="2" charset="2"/>
            </a:endParaRPr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Summary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78448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0" y="2286000"/>
            <a:ext cx="9144000" cy="3124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609600" y="2924175"/>
            <a:ext cx="7969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811B26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cs typeface="Arial" charset="0"/>
              </a:rPr>
              <a:t>Broad persistence standardization, mass vendor adoption and sweeping community acceptance  show that we finally have an enterprise persistence standard in the Java Persistence API </a:t>
            </a:r>
          </a:p>
        </p:txBody>
      </p:sp>
      <p:sp>
        <p:nvSpPr>
          <p:cNvPr id="843782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altLang="en-US" sz="4000"/>
              <a:t>Summary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90639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685800" y="1752600"/>
            <a:ext cx="8001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2800"/>
              <a:t>JPA RI (TopLink Essentials) on Glassfish</a:t>
            </a:r>
            <a:br>
              <a:rPr lang="en-US" altLang="en-US" sz="2800"/>
            </a:br>
            <a:r>
              <a:rPr lang="en-US" altLang="en-US" sz="2400" b="1">
                <a:solidFill>
                  <a:srgbClr val="CC0000"/>
                </a:solidFill>
              </a:rPr>
              <a:t>http://glassfish.dev.java.net/javaee5/persistence</a:t>
            </a: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692150" y="3810000"/>
            <a:ext cx="8001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 b="1">
              <a:solidFill>
                <a:schemeClr val="hlink"/>
              </a:solidFill>
            </a:endParaRPr>
          </a:p>
        </p:txBody>
      </p:sp>
      <p:sp>
        <p:nvSpPr>
          <p:cNvPr id="845829" name="Rectangle 5"/>
          <p:cNvSpPr>
            <a:spLocks noChangeArrowheads="1"/>
          </p:cNvSpPr>
          <p:nvPr/>
        </p:nvSpPr>
        <p:spPr bwMode="auto">
          <a:xfrm>
            <a:off x="684213" y="2701925"/>
            <a:ext cx="8001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2800"/>
              <a:t>JPA white papers, tutorials and resources</a:t>
            </a:r>
            <a:br>
              <a:rPr lang="en-US" altLang="en-US" sz="2800"/>
            </a:br>
            <a:r>
              <a:rPr lang="en-US" altLang="en-US" sz="2400" b="1">
                <a:solidFill>
                  <a:srgbClr val="CC0000"/>
                </a:solidFill>
              </a:rPr>
              <a:t>http://otn.oracle.com/jpa</a:t>
            </a:r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687388" y="3657600"/>
            <a:ext cx="8001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2800"/>
              <a:t>Pro EJB 3: Java Persistence API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000"/>
              <a:t>Mike Keith &amp; Merrick Schincariol</a:t>
            </a:r>
            <a:br>
              <a:rPr lang="en-US" altLang="en-US" sz="2000"/>
            </a:br>
            <a:r>
              <a:rPr lang="en-US" altLang="en-US" sz="2000"/>
              <a:t>(Apress)</a:t>
            </a:r>
            <a:r>
              <a:rPr lang="en-US" altLang="en-US" sz="2800"/>
              <a:t/>
            </a:r>
            <a:br>
              <a:rPr lang="en-US" altLang="en-US" sz="2800"/>
            </a:br>
            <a:endParaRPr lang="en-US" altLang="en-US" sz="2800"/>
          </a:p>
        </p:txBody>
      </p:sp>
      <p:pic>
        <p:nvPicPr>
          <p:cNvPr id="845831" name="Picture 7" descr="C:\Documents and Settings\mkeith\Desktop\Book\book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3759200"/>
            <a:ext cx="1690687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5833" name="Rectangle 9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/>
              <a:t>Links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55422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609600" y="1520825"/>
            <a:ext cx="79248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3200">
                <a:latin typeface="Arial" charset="0"/>
              </a:rPr>
              <a:t>Abstract or concrete top level Java class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>
                <a:latin typeface="Arial" charset="0"/>
              </a:rPr>
              <a:t> Non-</a:t>
            </a:r>
            <a:r>
              <a:rPr lang="en-GB" altLang="en-US">
                <a:latin typeface="Courier New" pitchFamily="49" charset="0"/>
              </a:rPr>
              <a:t>final</a:t>
            </a:r>
            <a:r>
              <a:rPr lang="en-GB" altLang="en-US" sz="2800">
                <a:latin typeface="Arial" charset="0"/>
              </a:rPr>
              <a:t> </a:t>
            </a:r>
            <a:r>
              <a:rPr lang="en-GB" altLang="en-US">
                <a:latin typeface="Arial" charset="0"/>
              </a:rPr>
              <a:t>fields/properties, no-arg constructor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3200">
                <a:latin typeface="Arial" charset="0"/>
              </a:rPr>
              <a:t>No required interfaces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>
                <a:latin typeface="Arial" charset="0"/>
              </a:rPr>
              <a:t> No required business or callback interfaces (but you may use them if you want to)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3200">
                <a:latin typeface="Arial" charset="0"/>
              </a:rPr>
              <a:t>Direct field or property-based access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>
                <a:latin typeface="Arial" charset="0"/>
              </a:rPr>
              <a:t> Getter/setter can contain logic (e.g. for validation)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3200">
                <a:latin typeface="Arial" charset="0"/>
              </a:rPr>
              <a:t>May be Serializable, but not required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>
                <a:latin typeface="Arial" charset="0"/>
              </a:rPr>
              <a:t> Only needed if passed by value (in a remote call)</a:t>
            </a: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Anatomy of an Entity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52216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8486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1143000" indent="-3968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58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73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Must be indicated as an Entity</a:t>
            </a:r>
            <a:endParaRPr lang="en-GB" altLang="en-US" sz="320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GB" altLang="en-US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GB" altLang="en-US">
                <a:latin typeface="Arial" charset="0"/>
              </a:rPr>
              <a:t>@Entity annotation on the class</a:t>
            </a:r>
            <a:endParaRPr lang="en-GB" altLang="en-US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GB" altLang="en-US" sz="2000" b="1">
              <a:solidFill>
                <a:srgbClr val="811B26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000" b="1">
                <a:solidFill>
                  <a:srgbClr val="811B26"/>
                </a:solidFill>
                <a:latin typeface="Courier New" pitchFamily="49" charset="0"/>
              </a:rPr>
              <a:t>	</a:t>
            </a:r>
            <a:r>
              <a:rPr lang="en-GB" altLang="en-US" b="1">
                <a:solidFill>
                  <a:srgbClr val="CC0000"/>
                </a:solidFill>
                <a:latin typeface="Courier New" pitchFamily="49" charset="0"/>
              </a:rPr>
              <a:t>@Entity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b="1">
                <a:latin typeface="Courier New" pitchFamily="49" charset="0"/>
              </a:rPr>
              <a:t>	public class Employee { … 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 startAt="2"/>
            </a:pPr>
            <a:endParaRPr lang="en-GB" altLang="en-US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GB" altLang="en-US">
                <a:latin typeface="Arial" charset="0"/>
              </a:rPr>
              <a:t>Entity entry in XML mapping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GB" altLang="en-US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000" b="1">
                <a:latin typeface="Courier New" pitchFamily="49" charset="0"/>
              </a:rPr>
              <a:t>	</a:t>
            </a:r>
            <a:r>
              <a:rPr lang="en-GB" altLang="en-US" b="1">
                <a:latin typeface="Courier New" pitchFamily="49" charset="0"/>
              </a:rPr>
              <a:t>&lt;entity class=“com.acme.Employee”/&gt;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000" b="1">
                <a:latin typeface="Courier New" pitchFamily="49" charset="0"/>
              </a:rPr>
              <a:t>	</a:t>
            </a:r>
          </a:p>
        </p:txBody>
      </p:sp>
      <p:sp>
        <p:nvSpPr>
          <p:cNvPr id="75981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The Minimal Entity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77590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3"/>
          <p:cNvSpPr>
            <a:spLocks noChangeArrowheads="1"/>
          </p:cNvSpPr>
          <p:nvPr/>
        </p:nvSpPr>
        <p:spPr bwMode="auto">
          <a:xfrm>
            <a:off x="685800" y="2514600"/>
            <a:ext cx="8077200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@Entity</a:t>
            </a: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latin typeface="Courier New" pitchFamily="49" charset="0"/>
                <a:cs typeface="Arial" charset="0"/>
              </a:rPr>
              <a:t>public class Employee {</a:t>
            </a: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latin typeface="Courier New" pitchFamily="49" charset="0"/>
                <a:cs typeface="Arial" charset="0"/>
              </a:rPr>
              <a:t>	</a:t>
            </a:r>
            <a:r>
              <a:rPr lang="en-GB" altLang="en-US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@Id</a:t>
            </a:r>
            <a:r>
              <a:rPr lang="en-GB" altLang="en-US" b="1">
                <a:latin typeface="Courier New" pitchFamily="49" charset="0"/>
                <a:cs typeface="Arial" charset="0"/>
              </a:rPr>
              <a:t> int id;</a:t>
            </a: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endParaRPr lang="en-GB" altLang="en-US" b="1">
              <a:latin typeface="Courier New" pitchFamily="49" charset="0"/>
              <a:cs typeface="Arial" charset="0"/>
            </a:endParaRP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latin typeface="Courier New" pitchFamily="49" charset="0"/>
                <a:cs typeface="Arial" charset="0"/>
              </a:rPr>
              <a:t>	public int getId() { return id; }</a:t>
            </a: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latin typeface="Courier New" pitchFamily="49" charset="0"/>
                <a:cs typeface="Arial" charset="0"/>
              </a:rPr>
              <a:t>	public void setId(int id) { this.id = id; }</a:t>
            </a:r>
          </a:p>
          <a:p>
            <a:pPr lvl="1" algn="l">
              <a:spcBef>
                <a:spcPct val="30000"/>
              </a:spcBef>
              <a:buClr>
                <a:srgbClr val="811B26"/>
              </a:buClr>
            </a:pPr>
            <a:r>
              <a:rPr lang="en-GB" altLang="en-US" b="1">
                <a:latin typeface="Courier New" pitchFamily="49" charset="0"/>
                <a:cs typeface="Arial" charset="0"/>
              </a:rPr>
              <a:t>}</a:t>
            </a:r>
          </a:p>
          <a:p>
            <a:pPr algn="l">
              <a:buClr>
                <a:srgbClr val="811B26"/>
              </a:buClr>
            </a:pPr>
            <a:endParaRPr lang="en-GB" altLang="en-US" b="1">
              <a:latin typeface="Courier New" pitchFamily="49" charset="0"/>
              <a:cs typeface="Arial" charset="0"/>
            </a:endParaRP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838200" y="16764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96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Must have a persistent identifier (primary key)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761864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The Minimal Entity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32887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838200" y="1620838"/>
            <a:ext cx="81057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1546225" indent="-6858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6605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748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891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6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3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0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79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Identifier (id) in entity, primary key in database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altLang="en-US" sz="2800">
                <a:latin typeface="Arial" charset="0"/>
              </a:rPr>
              <a:t>Uniquely identifies entity in memory and in db</a:t>
            </a:r>
            <a:br>
              <a:rPr lang="en-GB" altLang="en-US" sz="2800">
                <a:latin typeface="Arial" charset="0"/>
              </a:rPr>
            </a:br>
            <a:endParaRPr lang="en-GB" altLang="en-US" sz="2800">
              <a:latin typeface="Arial" charset="0"/>
            </a:endParaRPr>
          </a:p>
          <a:p>
            <a:pPr lvl="1">
              <a:spcBef>
                <a:spcPct val="30000"/>
              </a:spcBef>
              <a:buFontTx/>
              <a:buAutoNum type="arabicPeriod"/>
            </a:pPr>
            <a:r>
              <a:rPr lang="en-GB" altLang="en-US">
                <a:latin typeface="Arial" charset="0"/>
              </a:rPr>
              <a:t>Simple id – single field/property</a:t>
            </a:r>
          </a:p>
          <a:p>
            <a:pPr lvl="1">
              <a:spcBef>
                <a:spcPct val="30000"/>
              </a:spcBef>
              <a:buClr>
                <a:srgbClr val="811B26"/>
              </a:buClr>
            </a:pPr>
            <a:r>
              <a:rPr lang="en-GB" altLang="en-US" sz="1600" b="1">
                <a:latin typeface="Courier New" pitchFamily="49" charset="0"/>
                <a:cs typeface="Arial" charset="0"/>
              </a:rPr>
              <a:t>	</a:t>
            </a:r>
            <a:r>
              <a:rPr lang="en-GB" altLang="en-US" sz="1800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@Id</a:t>
            </a:r>
            <a:r>
              <a:rPr lang="en-GB" altLang="en-US" sz="1800" b="1">
                <a:latin typeface="Courier New" pitchFamily="49" charset="0"/>
                <a:cs typeface="Arial" charset="0"/>
              </a:rPr>
              <a:t> int id;</a:t>
            </a:r>
            <a:endParaRPr lang="en-GB" altLang="en-US" sz="1800">
              <a:latin typeface="Arial" charset="0"/>
            </a:endParaRPr>
          </a:p>
          <a:p>
            <a:pPr lvl="1">
              <a:spcBef>
                <a:spcPct val="30000"/>
              </a:spcBef>
              <a:buFontTx/>
              <a:buAutoNum type="arabicPeriod" startAt="2"/>
            </a:pPr>
            <a:r>
              <a:rPr lang="en-GB" altLang="en-US">
                <a:latin typeface="Arial" charset="0"/>
              </a:rPr>
              <a:t>Compound id – multiple fields/properties</a:t>
            </a:r>
            <a:endParaRPr lang="en-GB" altLang="en-US" sz="1800">
              <a:latin typeface="Arial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1800">
                <a:latin typeface="Arial" charset="0"/>
              </a:rPr>
              <a:t>	</a:t>
            </a:r>
            <a:r>
              <a:rPr lang="en-GB" altLang="en-US" sz="1800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@Id</a:t>
            </a:r>
            <a:r>
              <a:rPr lang="en-GB" altLang="en-US" sz="1800" b="1">
                <a:latin typeface="Courier New" pitchFamily="49" charset="0"/>
                <a:cs typeface="Arial" charset="0"/>
              </a:rPr>
              <a:t> int id;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1800">
                <a:latin typeface="Arial" charset="0"/>
              </a:rPr>
              <a:t>	</a:t>
            </a:r>
            <a:r>
              <a:rPr lang="en-GB" altLang="en-US" sz="1800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@Id</a:t>
            </a:r>
            <a:r>
              <a:rPr lang="en-GB" altLang="en-US" sz="1800" b="1">
                <a:latin typeface="Courier New" pitchFamily="49" charset="0"/>
                <a:cs typeface="Arial" charset="0"/>
              </a:rPr>
              <a:t> String name;</a:t>
            </a:r>
          </a:p>
          <a:p>
            <a:pPr lvl="1">
              <a:spcBef>
                <a:spcPct val="30000"/>
              </a:spcBef>
              <a:buFontTx/>
              <a:buAutoNum type="arabicPeriod" startAt="3"/>
            </a:pPr>
            <a:r>
              <a:rPr lang="en-GB" altLang="en-US">
                <a:latin typeface="Arial" charset="0"/>
              </a:rPr>
              <a:t>Embedded id – single field of PK class type</a:t>
            </a:r>
            <a:endParaRPr lang="en-GB" altLang="en-US" sz="1600" b="1">
              <a:solidFill>
                <a:srgbClr val="CC0000"/>
              </a:solidFill>
              <a:latin typeface="Courier New" pitchFamily="49" charset="0"/>
              <a:cs typeface="Arial" charset="0"/>
            </a:endParaRPr>
          </a:p>
          <a:p>
            <a:pPr lvl="1">
              <a:spcBef>
                <a:spcPct val="30000"/>
              </a:spcBef>
            </a:pPr>
            <a:r>
              <a:rPr lang="en-GB" altLang="en-US" sz="1600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GB" altLang="en-US" sz="1800" b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@EmbeddedId</a:t>
            </a:r>
            <a:r>
              <a:rPr lang="en-GB" altLang="en-US" sz="1800" b="1">
                <a:latin typeface="Courier New" pitchFamily="49" charset="0"/>
                <a:cs typeface="Arial" charset="0"/>
              </a:rPr>
              <a:t> EmployeePK id;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763908" name="AutoShape 4"/>
          <p:cNvSpPr>
            <a:spLocks/>
          </p:cNvSpPr>
          <p:nvPr/>
        </p:nvSpPr>
        <p:spPr bwMode="auto">
          <a:xfrm>
            <a:off x="974725" y="3962400"/>
            <a:ext cx="777875" cy="1600200"/>
          </a:xfrm>
          <a:prstGeom prst="leftBrace">
            <a:avLst>
              <a:gd name="adj1" fmla="val 17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288925" y="4191000"/>
            <a:ext cx="854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Uses</a:t>
            </a:r>
            <a:br>
              <a:rPr lang="en-US" altLang="en-US"/>
            </a:br>
            <a:r>
              <a:rPr lang="en-US" altLang="en-US"/>
              <a:t>PK</a:t>
            </a:r>
            <a:br>
              <a:rPr lang="en-US" altLang="en-US"/>
            </a:br>
            <a:r>
              <a:rPr lang="en-US" altLang="en-US"/>
              <a:t>class</a:t>
            </a:r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Persistent Identity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56287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/>
          <p:cNvSpPr>
            <a:spLocks noChangeArrowheads="1"/>
          </p:cNvSpPr>
          <p:nvPr/>
        </p:nvSpPr>
        <p:spPr bwMode="auto">
          <a:xfrm>
            <a:off x="2057400" y="5470525"/>
            <a:ext cx="5143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en-US" b="1">
                <a:solidFill>
                  <a:srgbClr val="CC0000"/>
                </a:solidFill>
                <a:latin typeface="Courier New" pitchFamily="49" charset="0"/>
              </a:rPr>
              <a:t>  @Id @GeneratedValue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en-US" b="1">
                <a:latin typeface="Courier New" pitchFamily="49" charset="0"/>
              </a:rPr>
              <a:t>  int id;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20750" indent="-3460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525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Identifiers can be generated in the database by specifying @GeneratedValue on the identifier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3 pre-defined generation strategies: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en-US" sz="2800">
                <a:latin typeface="Arial" charset="0"/>
              </a:rPr>
              <a:t>IDENTITY, SEQUENCE, TABLE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Generators may pre-exist or be generated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>
                <a:latin typeface="Arial" charset="0"/>
              </a:rPr>
              <a:t>Specifying strategy of AUTO indicates that the provider will choose a strategy</a:t>
            </a:r>
          </a:p>
        </p:txBody>
      </p:sp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Identifier Generation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02224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685800" y="1524000"/>
            <a:ext cx="8001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1031875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2057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21717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 sz="2800">
                <a:latin typeface="Arial" charset="0"/>
              </a:rPr>
              <a:t>Abstraction representing a set of </a:t>
            </a:r>
            <a:r>
              <a:rPr lang="en-AU" altLang="en-US" sz="2800">
                <a:solidFill>
                  <a:srgbClr val="CC0000"/>
                </a:solidFill>
                <a:latin typeface="Arial" charset="0"/>
              </a:rPr>
              <a:t>“managed”</a:t>
            </a:r>
            <a:r>
              <a:rPr lang="en-AU" altLang="en-US" sz="2800">
                <a:latin typeface="Arial" charset="0"/>
              </a:rPr>
              <a:t> entity instances</a:t>
            </a:r>
            <a:r>
              <a:rPr lang="en-AU" altLang="en-US" sz="32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Entities keyed by their persistent identity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Only one entity with a given persistent identity may exist in the PC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Entities are added to the PC, but are not individually removable (</a:t>
            </a:r>
            <a:r>
              <a:rPr lang="en-AU" altLang="en-US">
                <a:solidFill>
                  <a:srgbClr val="CC0000"/>
                </a:solidFill>
                <a:latin typeface="Arial" charset="0"/>
              </a:rPr>
              <a:t>“detached”</a:t>
            </a:r>
            <a:r>
              <a:rPr lang="en-AU" altLang="en-US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 sz="2800">
                <a:latin typeface="Arial" charset="0"/>
              </a:rPr>
              <a:t>Controlled and managed by EntityManager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AU" altLang="en-US">
                <a:latin typeface="Arial" charset="0"/>
              </a:rPr>
              <a:t>Contents of PC change as a result of operations on EntityManager API</a:t>
            </a:r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/>
              <a:t>Persistence Context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53647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3772</TotalTime>
  <Words>1723</Words>
  <Application>Microsoft Office PowerPoint</Application>
  <PresentationFormat>On-screen Show (4:3)</PresentationFormat>
  <Paragraphs>418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RamSELabs</vt:lpstr>
      <vt:lpstr>Java Persistence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Persistence in Java SE</vt:lpstr>
      <vt:lpstr>Entity Transactions</vt:lpstr>
      <vt:lpstr>Bootstrap Classes</vt:lpstr>
      <vt:lpstr>Example</vt:lpstr>
      <vt:lpstr>IDE Support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root</cp:lastModifiedBy>
  <cp:revision>59</cp:revision>
  <cp:lastPrinted>1601-01-01T00:00:00Z</cp:lastPrinted>
  <dcterms:created xsi:type="dcterms:W3CDTF">2012-06-15T07:34:20Z</dcterms:created>
  <dcterms:modified xsi:type="dcterms:W3CDTF">2015-02-26T07:41:49Z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