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887" r:id="rId3"/>
    <p:sldId id="906" r:id="rId4"/>
    <p:sldId id="902" r:id="rId5"/>
    <p:sldId id="907" r:id="rId6"/>
    <p:sldId id="908" r:id="rId7"/>
    <p:sldId id="909" r:id="rId8"/>
    <p:sldId id="910" r:id="rId9"/>
    <p:sldId id="911" r:id="rId10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797" autoAdjust="0"/>
  </p:normalViewPr>
  <p:slideViewPr>
    <p:cSldViewPr>
      <p:cViewPr>
        <p:scale>
          <a:sx n="64" d="100"/>
          <a:sy n="64" d="100"/>
        </p:scale>
        <p:origin x="-690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09CE8F-1C59-47A9-ACE2-5084573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15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19A7C-C3A7-417A-BED5-3A0CF20BE46F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4213"/>
            <a:ext cx="4556125" cy="3417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30700"/>
            <a:ext cx="5486400" cy="410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1D08-22B9-4C1A-9322-6EE81A3DC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30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B6A983E-9B82-4249-9FA5-6073C3C953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8271E5-EE07-4863-96D3-F12B8583A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8A2644-B9D3-4EAF-9672-8326A45C01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24600"/>
            <a:ext cx="5105400" cy="365125"/>
          </a:xfrm>
        </p:spPr>
        <p:txBody>
          <a:bodyPr/>
          <a:lstStyle>
            <a:lvl1pPr algn="l">
              <a:defRPr/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324600"/>
            <a:ext cx="365760" cy="365125"/>
          </a:xfrm>
        </p:spPr>
        <p:txBody>
          <a:bodyPr/>
          <a:lstStyle>
            <a:extLst/>
          </a:lstStyle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54DAE0-938B-4D1F-8B67-27BA5D3C1F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EA2C6E-2582-4DE1-8DED-A4F5E4006C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8CCD11-B512-47C2-9504-E55C1139B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EA8F720-0CE7-456E-9E28-7862A5570C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0B5D64B-CB92-48E7-BA3E-34921B5A17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A916F4-B3E8-4D95-BE77-8668EA4C3D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E1B4B08-FAC7-40B8-9C70-9745AD16F1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32DF1E1-CA36-4F49-BD95-6C4F558D97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219200"/>
            <a:ext cx="8915400" cy="2057400"/>
          </a:xfrm>
        </p:spPr>
        <p:txBody>
          <a:bodyPr lIns="91440" anchor="ctr" anchorCtr="0">
            <a:normAutofit/>
          </a:bodyPr>
          <a:lstStyle/>
          <a:p>
            <a:pPr algn="ctr"/>
            <a:r>
              <a:rPr lang="en-US" b="0" dirty="0" smtClean="0"/>
              <a:t>Android </a:t>
            </a:r>
            <a:r>
              <a:rPr lang="en-US" b="0" dirty="0" smtClean="0"/>
              <a:t>Continuous Integration using </a:t>
            </a:r>
            <a:r>
              <a:rPr lang="en-US" b="0" dirty="0" err="1" smtClean="0"/>
              <a:t>jenkins</a:t>
            </a:r>
            <a:endParaRPr lang="en-US" b="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572000"/>
            <a:ext cx="4038600" cy="52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35726" y="4038600"/>
            <a:ext cx="7772400" cy="685800"/>
          </a:xfrm>
          <a:prstGeom prst="rect">
            <a:avLst/>
          </a:prstGeom>
        </p:spPr>
        <p:txBody>
          <a:bodyPr vert="horz" lIns="9144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Ram Software Engineering Labs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Pvt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Ltd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609600" y="1520825"/>
            <a:ext cx="833437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9250" indent="-3492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35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dirty="0" smtClean="0">
                <a:latin typeface="Arial" charset="0"/>
              </a:rPr>
              <a:t>All development work is integrated as early as possible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dirty="0" smtClean="0">
                <a:latin typeface="Arial" charset="0"/>
              </a:rPr>
              <a:t>Resulting </a:t>
            </a:r>
            <a:r>
              <a:rPr lang="en-IN" altLang="en-US" dirty="0" err="1" smtClean="0">
                <a:latin typeface="Arial" charset="0"/>
              </a:rPr>
              <a:t>artifacts</a:t>
            </a:r>
            <a:r>
              <a:rPr lang="en-IN" altLang="en-US" dirty="0" smtClean="0">
                <a:latin typeface="Arial" charset="0"/>
              </a:rPr>
              <a:t> are automatically created and tested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dirty="0" smtClean="0">
                <a:latin typeface="Arial" charset="0"/>
              </a:rPr>
              <a:t>CI Engine typicall</a:t>
            </a:r>
            <a:r>
              <a:rPr lang="en-IN" altLang="en-US" dirty="0" smtClean="0">
                <a:latin typeface="Arial" charset="0"/>
              </a:rPr>
              <a:t>y 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dirty="0" smtClean="0">
                <a:latin typeface="Arial" charset="0"/>
              </a:rPr>
              <a:t> Interacts with various Software Engineering tools via their extension / plugin mechanism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dirty="0">
                <a:latin typeface="Arial" charset="0"/>
              </a:rPr>
              <a:t> </a:t>
            </a:r>
            <a:r>
              <a:rPr lang="en-IN" altLang="en-US" dirty="0" smtClean="0">
                <a:latin typeface="Arial" charset="0"/>
              </a:rPr>
              <a:t>Executes list of steps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dirty="0">
                <a:latin typeface="Arial" charset="0"/>
              </a:rPr>
              <a:t> </a:t>
            </a:r>
            <a:r>
              <a:rPr lang="en-IN" altLang="en-US" dirty="0" smtClean="0">
                <a:latin typeface="Arial" charset="0"/>
              </a:rPr>
              <a:t>Produces resulting </a:t>
            </a:r>
            <a:r>
              <a:rPr lang="en-IN" altLang="en-US" dirty="0" err="1" smtClean="0">
                <a:latin typeface="Arial" charset="0"/>
              </a:rPr>
              <a:t>artifacts</a:t>
            </a:r>
            <a:r>
              <a:rPr lang="en-IN" altLang="en-US" dirty="0" smtClean="0">
                <a:latin typeface="Arial" charset="0"/>
              </a:rPr>
              <a:t> ready for shipping or deployment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endParaRPr lang="en-IN" altLang="en-US" dirty="0" smtClean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dirty="0" smtClean="0">
                <a:latin typeface="Arial" charset="0"/>
              </a:rPr>
              <a:t>Continuous Deployment deploys </a:t>
            </a:r>
            <a:r>
              <a:rPr lang="en-IN" altLang="en-US" dirty="0" err="1" smtClean="0">
                <a:latin typeface="Arial" charset="0"/>
              </a:rPr>
              <a:t>artifacts</a:t>
            </a:r>
            <a:r>
              <a:rPr lang="en-IN" altLang="en-US" dirty="0" smtClean="0">
                <a:latin typeface="Arial" charset="0"/>
              </a:rPr>
              <a:t> in target (prod or UAT) syste</a:t>
            </a:r>
            <a:r>
              <a:rPr lang="en-IN" altLang="en-US" dirty="0" smtClean="0">
                <a:latin typeface="Arial" charset="0"/>
              </a:rPr>
              <a:t>m</a:t>
            </a:r>
            <a:endParaRPr lang="en-IN" altLang="en-US" dirty="0" smtClean="0">
              <a:latin typeface="Arial" charset="0"/>
            </a:endParaRPr>
          </a:p>
        </p:txBody>
      </p:sp>
      <p:sp>
        <p:nvSpPr>
          <p:cNvPr id="754694" name="Rectangle 6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US" altLang="en-US" sz="4000" dirty="0" smtClean="0"/>
              <a:t>Continuous Integration (CI)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008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609600" y="1520825"/>
            <a:ext cx="8334375" cy="385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9250" indent="-3492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635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dirty="0" smtClean="0">
                <a:latin typeface="Arial" charset="0"/>
              </a:rPr>
              <a:t>Open source CI and build automation tool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dirty="0" smtClean="0">
                <a:latin typeface="Arial" charset="0"/>
              </a:rPr>
              <a:t>Exhaustive set of plugins to integrate with various tools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dirty="0">
                <a:latin typeface="Arial" charset="0"/>
              </a:rPr>
              <a:t> </a:t>
            </a:r>
            <a:r>
              <a:rPr lang="en-IN" altLang="en-US" dirty="0" smtClean="0">
                <a:latin typeface="Arial" charset="0"/>
              </a:rPr>
              <a:t>Software Configuration Management / version control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dirty="0" smtClean="0">
                <a:latin typeface="Arial" charset="0"/>
              </a:rPr>
              <a:t> </a:t>
            </a:r>
            <a:r>
              <a:rPr lang="en-IN" altLang="en-US" dirty="0" err="1" smtClean="0">
                <a:latin typeface="Arial" charset="0"/>
              </a:rPr>
              <a:t>svn</a:t>
            </a:r>
            <a:r>
              <a:rPr lang="en-IN" altLang="en-US" dirty="0" smtClean="0">
                <a:latin typeface="Arial" charset="0"/>
              </a:rPr>
              <a:t>, git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dirty="0">
                <a:latin typeface="Arial" charset="0"/>
              </a:rPr>
              <a:t> </a:t>
            </a:r>
            <a:r>
              <a:rPr lang="en-IN" altLang="en-US" dirty="0" smtClean="0">
                <a:latin typeface="Arial" charset="0"/>
              </a:rPr>
              <a:t>Build automation (also includes other review, testing, static analysis through build tool plugins)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dirty="0">
                <a:latin typeface="Arial" charset="0"/>
              </a:rPr>
              <a:t> </a:t>
            </a:r>
            <a:r>
              <a:rPr lang="en-IN" altLang="en-US" dirty="0" smtClean="0">
                <a:latin typeface="Arial" charset="0"/>
              </a:rPr>
              <a:t>ANT, Maven, </a:t>
            </a:r>
            <a:r>
              <a:rPr lang="en-IN" altLang="en-US" dirty="0" err="1" smtClean="0">
                <a:latin typeface="Arial" charset="0"/>
              </a:rPr>
              <a:t>Gradle</a:t>
            </a:r>
            <a:endParaRPr lang="en-IN" altLang="en-US" dirty="0" smtClean="0">
              <a:latin typeface="Arial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dirty="0">
                <a:latin typeface="Arial" charset="0"/>
              </a:rPr>
              <a:t> </a:t>
            </a:r>
            <a:r>
              <a:rPr lang="en-IN" altLang="en-US" dirty="0" smtClean="0">
                <a:latin typeface="Arial" charset="0"/>
              </a:rPr>
              <a:t>Various platforms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FontTx/>
              <a:buChar char="•"/>
            </a:pPr>
            <a:r>
              <a:rPr lang="en-IN" altLang="en-US" dirty="0">
                <a:latin typeface="Arial" charset="0"/>
              </a:rPr>
              <a:t> </a:t>
            </a:r>
            <a:r>
              <a:rPr lang="en-IN" altLang="en-US" dirty="0" smtClean="0">
                <a:latin typeface="Arial" charset="0"/>
              </a:rPr>
              <a:t>Java, Android</a:t>
            </a:r>
            <a:endParaRPr lang="en-IN" altLang="en-US" dirty="0" smtClean="0">
              <a:latin typeface="Arial" charset="0"/>
            </a:endParaRPr>
          </a:p>
        </p:txBody>
      </p:sp>
      <p:sp>
        <p:nvSpPr>
          <p:cNvPr id="754694" name="Rectangle 6"/>
          <p:cNvSpPr>
            <a:spLocks noChangeArrowheads="1"/>
          </p:cNvSpPr>
          <p:nvPr/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>
              <a:spcBef>
                <a:spcPct val="0"/>
              </a:spcBef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US" altLang="en-US" sz="4000" dirty="0" smtClean="0"/>
              <a:t>Jenkins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638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19400" y="5181600"/>
            <a:ext cx="5943600" cy="144780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Download WAR file</a:t>
            </a:r>
            <a:endParaRPr lang="en-IN" sz="2000" dirty="0" smtClean="0"/>
          </a:p>
          <a:p>
            <a:r>
              <a:rPr lang="en-IN" sz="2000" dirty="0" smtClean="0"/>
              <a:t>Deploy it in tomcat or jetty</a:t>
            </a:r>
            <a:endParaRPr lang="en-IN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Download jenkins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643408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29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Jenkins </a:t>
            </a:r>
            <a:r>
              <a:rPr lang="en-IN" dirty="0" err="1" smtClean="0"/>
              <a:t>Startup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9282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819400" y="5715000"/>
            <a:ext cx="5943600" cy="91440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Homepage presents dashboard of recent jobs (builds) run in Jenkins and their status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194957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Jenkins Configuration</a:t>
            </a: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149841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2819400" y="5791200"/>
            <a:ext cx="5943600" cy="83820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Select “Manage Jenkins” </a:t>
            </a:r>
            <a:r>
              <a:rPr lang="en-IN" sz="2000" dirty="0" smtClean="0"/>
              <a:t>to see list of Jenkins configuration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364979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Specify list of configurations for build</a:t>
            </a:r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30" y="1524000"/>
            <a:ext cx="7050070" cy="3757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2286000" y="5486400"/>
            <a:ext cx="6477000" cy="114300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Select “Manage Jenkins” </a:t>
            </a:r>
            <a:r>
              <a:rPr lang="en-IN" sz="2000" dirty="0" smtClean="0"/>
              <a:t>to see list of Jenkins configuration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26727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Secure Jenkins</a:t>
            </a:r>
            <a:endParaRPr lang="en-IN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286000" y="5867400"/>
            <a:ext cx="6477000" cy="76200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Configure to Secure </a:t>
            </a:r>
            <a:r>
              <a:rPr lang="en-IN" sz="2000" dirty="0" smtClean="0"/>
              <a:t>J</a:t>
            </a:r>
            <a:r>
              <a:rPr lang="en-IN" sz="2000" dirty="0" smtClean="0"/>
              <a:t>enkins</a:t>
            </a:r>
            <a:endParaRPr lang="en-IN" sz="20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143001"/>
            <a:ext cx="8534400" cy="4548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55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Navigate to </a:t>
            </a:r>
            <a:r>
              <a:rPr lang="en-IN" i="1" dirty="0" smtClean="0"/>
              <a:t>Manage Jenkins -&gt; Manage Plugins</a:t>
            </a:r>
          </a:p>
          <a:p>
            <a:endParaRPr lang="en-IN" dirty="0" smtClean="0"/>
          </a:p>
          <a:p>
            <a:r>
              <a:rPr lang="en-IN" dirty="0" smtClean="0"/>
              <a:t>Select following plugins</a:t>
            </a:r>
          </a:p>
          <a:p>
            <a:pPr lvl="1"/>
            <a:r>
              <a:rPr lang="en-IN" dirty="0" err="1" smtClean="0"/>
              <a:t>Gradle</a:t>
            </a:r>
            <a:r>
              <a:rPr lang="en-IN" dirty="0" smtClean="0"/>
              <a:t> plugin</a:t>
            </a:r>
          </a:p>
          <a:p>
            <a:pPr lvl="1"/>
            <a:r>
              <a:rPr lang="en-IN" dirty="0" smtClean="0"/>
              <a:t>Maven plugin (More often comes pre-installed)</a:t>
            </a:r>
          </a:p>
          <a:p>
            <a:pPr lvl="1"/>
            <a:r>
              <a:rPr lang="en-IN" dirty="0" err="1" smtClean="0"/>
              <a:t>Github</a:t>
            </a:r>
            <a:r>
              <a:rPr lang="en-IN" dirty="0" smtClean="0"/>
              <a:t> plugin (to integrate with </a:t>
            </a:r>
            <a:r>
              <a:rPr lang="en-IN" dirty="0" err="1" smtClean="0"/>
              <a:t>Github</a:t>
            </a:r>
            <a:r>
              <a:rPr lang="en-IN" dirty="0" smtClean="0"/>
              <a:t> SCM)</a:t>
            </a:r>
          </a:p>
          <a:p>
            <a:pPr lvl="1"/>
            <a:r>
              <a:rPr lang="en-IN" dirty="0" err="1" smtClean="0"/>
              <a:t>Github</a:t>
            </a:r>
            <a:r>
              <a:rPr lang="en-IN" dirty="0" smtClean="0"/>
              <a:t> Pull Request Builder (to integrate with </a:t>
            </a:r>
            <a:r>
              <a:rPr lang="en-IN" dirty="0" err="1" smtClean="0"/>
              <a:t>Github</a:t>
            </a:r>
            <a:r>
              <a:rPr lang="en-IN" dirty="0" smtClean="0"/>
              <a:t> SCM)</a:t>
            </a:r>
          </a:p>
          <a:p>
            <a:endParaRPr lang="en-IN" dirty="0"/>
          </a:p>
          <a:p>
            <a:r>
              <a:rPr lang="en-IN" dirty="0" smtClean="0"/>
              <a:t>Restart Jenkins 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 required plugins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92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mSELabs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RamSELabs</Template>
  <TotalTime>6946</TotalTime>
  <Words>248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RamSELabs</vt:lpstr>
      <vt:lpstr>Android Continuous Integration using jenkins</vt:lpstr>
      <vt:lpstr>PowerPoint Presentation</vt:lpstr>
      <vt:lpstr>PowerPoint Presentation</vt:lpstr>
      <vt:lpstr>Download jenkins</vt:lpstr>
      <vt:lpstr>Jenkins Startup</vt:lpstr>
      <vt:lpstr>Jenkins Configuration</vt:lpstr>
      <vt:lpstr>Specify list of configurations for build</vt:lpstr>
      <vt:lpstr>Secure Jenkins</vt:lpstr>
      <vt:lpstr>Install required plugins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SERVICES USING SPRING MVC</dc:title>
  <cp:lastModifiedBy>Arunkumar Krishnamoorthy</cp:lastModifiedBy>
  <cp:revision>127</cp:revision>
  <cp:lastPrinted>1601-01-01T00:00:00Z</cp:lastPrinted>
  <dcterms:created xsi:type="dcterms:W3CDTF">2012-06-15T07:34:20Z</dcterms:created>
  <dcterms:modified xsi:type="dcterms:W3CDTF">2016-01-11T07:34:48Z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