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22"/>
  </p:notesMasterIdLst>
  <p:handoutMasterIdLst>
    <p:handoutMasterId r:id="rId23"/>
  </p:handoutMasterIdLst>
  <p:sldIdLst>
    <p:sldId id="256" r:id="rId2"/>
    <p:sldId id="887" r:id="rId3"/>
    <p:sldId id="902" r:id="rId4"/>
    <p:sldId id="903" r:id="rId5"/>
    <p:sldId id="904" r:id="rId6"/>
    <p:sldId id="905" r:id="rId7"/>
    <p:sldId id="888" r:id="rId8"/>
    <p:sldId id="889" r:id="rId9"/>
    <p:sldId id="890" r:id="rId10"/>
    <p:sldId id="891" r:id="rId11"/>
    <p:sldId id="892" r:id="rId12"/>
    <p:sldId id="893" r:id="rId13"/>
    <p:sldId id="894" r:id="rId14"/>
    <p:sldId id="895" r:id="rId15"/>
    <p:sldId id="896" r:id="rId16"/>
    <p:sldId id="897" r:id="rId17"/>
    <p:sldId id="898" r:id="rId18"/>
    <p:sldId id="899" r:id="rId19"/>
    <p:sldId id="900" r:id="rId20"/>
    <p:sldId id="901" r:id="rId21"/>
  </p:sldIdLst>
  <p:sldSz cx="9144000" cy="6858000" type="screen4x3"/>
  <p:notesSz cx="6858000" cy="91170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6797" autoAdjust="0"/>
  </p:normalViewPr>
  <p:slideViewPr>
    <p:cSldViewPr>
      <p:cViewPr>
        <p:scale>
          <a:sx n="64" d="100"/>
          <a:sy n="64" d="100"/>
        </p:scale>
        <p:origin x="-1554" y="-2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06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59813"/>
            <a:ext cx="2971800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59813"/>
            <a:ext cx="2971800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E109CE8F-1C59-47A9-ACE2-5084573632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6158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56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56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619A7C-C3A7-417A-BED5-3A0CF20BE46F}" type="datetimeFigureOut">
              <a:rPr lang="en-US" smtClean="0"/>
              <a:pPr/>
              <a:t>1/7/2016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50938" y="684213"/>
            <a:ext cx="4556125" cy="34178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30700"/>
            <a:ext cx="5486400" cy="4102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59813"/>
            <a:ext cx="2971800" cy="4556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59813"/>
            <a:ext cx="2971800" cy="4556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621D08-22B9-4C1A-9322-6EE81A3DC6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6307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3C7309-EE30-4F73-90B1-58E5A4F32E58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756738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779957" y="4366459"/>
            <a:ext cx="5068549" cy="4353795"/>
          </a:xfrm>
          <a:ln/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756739" name="Rectangle 3"/>
          <p:cNvSpPr>
            <a:spLocks noGrp="1" noRot="1" noChangeAspect="1" noChangeArrowheads="1" noTextEdit="1"/>
          </p:cNvSpPr>
          <p:nvPr>
            <p:ph type="sldImg" idx="1"/>
          </p:nvPr>
        </p:nvSpPr>
        <p:spPr>
          <a:xfrm>
            <a:off x="906463" y="612775"/>
            <a:ext cx="4833937" cy="3627438"/>
          </a:xfrm>
          <a:solidFill>
            <a:srgbClr val="FFFFFF"/>
          </a:solidFill>
          <a:ln/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3C7309-EE30-4F73-90B1-58E5A4F32E58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756738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779957" y="4366459"/>
            <a:ext cx="5068549" cy="4353795"/>
          </a:xfrm>
          <a:ln/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756739" name="Rectangle 3"/>
          <p:cNvSpPr>
            <a:spLocks noGrp="1" noRot="1" noChangeAspect="1" noChangeArrowheads="1" noTextEdit="1"/>
          </p:cNvSpPr>
          <p:nvPr>
            <p:ph type="sldImg" idx="1"/>
          </p:nvPr>
        </p:nvSpPr>
        <p:spPr>
          <a:xfrm>
            <a:off x="906463" y="612775"/>
            <a:ext cx="4833937" cy="3627438"/>
          </a:xfrm>
          <a:solidFill>
            <a:srgbClr val="FFFFFF"/>
          </a:solidFill>
          <a:ln/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3C7309-EE30-4F73-90B1-58E5A4F32E58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756738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779957" y="4366459"/>
            <a:ext cx="5068549" cy="4353795"/>
          </a:xfrm>
          <a:ln/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756739" name="Rectangle 3"/>
          <p:cNvSpPr>
            <a:spLocks noGrp="1" noRot="1" noChangeAspect="1" noChangeArrowheads="1" noTextEdit="1"/>
          </p:cNvSpPr>
          <p:nvPr>
            <p:ph type="sldImg" idx="1"/>
          </p:nvPr>
        </p:nvSpPr>
        <p:spPr>
          <a:xfrm>
            <a:off x="906463" y="612775"/>
            <a:ext cx="4833937" cy="3627438"/>
          </a:xfrm>
          <a:solidFill>
            <a:srgbClr val="FFFFFF"/>
          </a:solidFill>
          <a:ln/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3C7309-EE30-4F73-90B1-58E5A4F32E58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756738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779957" y="4366459"/>
            <a:ext cx="5068549" cy="4353795"/>
          </a:xfrm>
          <a:ln/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756739" name="Rectangle 3"/>
          <p:cNvSpPr>
            <a:spLocks noGrp="1" noRot="1" noChangeAspect="1" noChangeArrowheads="1" noTextEdit="1"/>
          </p:cNvSpPr>
          <p:nvPr>
            <p:ph type="sldImg" idx="1"/>
          </p:nvPr>
        </p:nvSpPr>
        <p:spPr>
          <a:xfrm>
            <a:off x="906463" y="612775"/>
            <a:ext cx="4833937" cy="3627438"/>
          </a:xfrm>
          <a:solidFill>
            <a:srgbClr val="FFFFFF"/>
          </a:solidFill>
          <a:ln/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3C7309-EE30-4F73-90B1-58E5A4F32E58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756738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779957" y="4366459"/>
            <a:ext cx="5068549" cy="4353795"/>
          </a:xfrm>
          <a:ln/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756739" name="Rectangle 3"/>
          <p:cNvSpPr>
            <a:spLocks noGrp="1" noRot="1" noChangeAspect="1" noChangeArrowheads="1" noTextEdit="1"/>
          </p:cNvSpPr>
          <p:nvPr>
            <p:ph type="sldImg" idx="1"/>
          </p:nvPr>
        </p:nvSpPr>
        <p:spPr>
          <a:xfrm>
            <a:off x="906463" y="612775"/>
            <a:ext cx="4833937" cy="3627438"/>
          </a:xfrm>
          <a:solidFill>
            <a:srgbClr val="FFFFFF"/>
          </a:solidFill>
          <a:ln/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3C7309-EE30-4F73-90B1-58E5A4F32E58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756738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779957" y="4366459"/>
            <a:ext cx="5068549" cy="4353795"/>
          </a:xfrm>
          <a:ln/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756739" name="Rectangle 3"/>
          <p:cNvSpPr>
            <a:spLocks noGrp="1" noRot="1" noChangeAspect="1" noChangeArrowheads="1" noTextEdit="1"/>
          </p:cNvSpPr>
          <p:nvPr>
            <p:ph type="sldImg" idx="1"/>
          </p:nvPr>
        </p:nvSpPr>
        <p:spPr>
          <a:xfrm>
            <a:off x="906463" y="612775"/>
            <a:ext cx="4833937" cy="3627438"/>
          </a:xfrm>
          <a:solidFill>
            <a:srgbClr val="FFFFFF"/>
          </a:solidFill>
          <a:ln/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3C7309-EE30-4F73-90B1-58E5A4F32E58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756738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779957" y="4366459"/>
            <a:ext cx="5068549" cy="4353795"/>
          </a:xfrm>
          <a:ln/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756739" name="Rectangle 3"/>
          <p:cNvSpPr>
            <a:spLocks noGrp="1" noRot="1" noChangeAspect="1" noChangeArrowheads="1" noTextEdit="1"/>
          </p:cNvSpPr>
          <p:nvPr>
            <p:ph type="sldImg" idx="1"/>
          </p:nvPr>
        </p:nvSpPr>
        <p:spPr>
          <a:xfrm>
            <a:off x="906463" y="612775"/>
            <a:ext cx="4833937" cy="3627438"/>
          </a:xfrm>
          <a:solidFill>
            <a:srgbClr val="FFFFFF"/>
          </a:solidFill>
          <a:ln/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3C7309-EE30-4F73-90B1-58E5A4F32E58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756738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779957" y="4366459"/>
            <a:ext cx="5068549" cy="4353795"/>
          </a:xfrm>
          <a:ln/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756739" name="Rectangle 3"/>
          <p:cNvSpPr>
            <a:spLocks noGrp="1" noRot="1" noChangeAspect="1" noChangeArrowheads="1" noTextEdit="1"/>
          </p:cNvSpPr>
          <p:nvPr>
            <p:ph type="sldImg" idx="1"/>
          </p:nvPr>
        </p:nvSpPr>
        <p:spPr>
          <a:xfrm>
            <a:off x="906463" y="612775"/>
            <a:ext cx="4833937" cy="3627438"/>
          </a:xfrm>
          <a:solidFill>
            <a:srgbClr val="FFFFFF"/>
          </a:solidFill>
          <a:ln/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3C7309-EE30-4F73-90B1-58E5A4F32E58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756738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779957" y="4366459"/>
            <a:ext cx="5068549" cy="4353795"/>
          </a:xfrm>
          <a:ln/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756739" name="Rectangle 3"/>
          <p:cNvSpPr>
            <a:spLocks noGrp="1" noRot="1" noChangeAspect="1" noChangeArrowheads="1" noTextEdit="1"/>
          </p:cNvSpPr>
          <p:nvPr>
            <p:ph type="sldImg" idx="1"/>
          </p:nvPr>
        </p:nvSpPr>
        <p:spPr>
          <a:xfrm>
            <a:off x="906463" y="612775"/>
            <a:ext cx="4833937" cy="3627438"/>
          </a:xfrm>
          <a:solidFill>
            <a:srgbClr val="FFFFFF"/>
          </a:solidFill>
          <a:ln/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3C7309-EE30-4F73-90B1-58E5A4F32E58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756738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779957" y="4366459"/>
            <a:ext cx="5068549" cy="4353795"/>
          </a:xfrm>
          <a:ln/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756739" name="Rectangle 3"/>
          <p:cNvSpPr>
            <a:spLocks noGrp="1" noRot="1" noChangeAspect="1" noChangeArrowheads="1" noTextEdit="1"/>
          </p:cNvSpPr>
          <p:nvPr>
            <p:ph type="sldImg" idx="1"/>
          </p:nvPr>
        </p:nvSpPr>
        <p:spPr>
          <a:xfrm>
            <a:off x="906463" y="612775"/>
            <a:ext cx="4833937" cy="3627438"/>
          </a:xfrm>
          <a:solidFill>
            <a:srgbClr val="FFFFFF"/>
          </a:solidFill>
          <a:ln/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3C7309-EE30-4F73-90B1-58E5A4F32E58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756738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779957" y="4366459"/>
            <a:ext cx="5068549" cy="4353795"/>
          </a:xfrm>
          <a:ln/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756739" name="Rectangle 3"/>
          <p:cNvSpPr>
            <a:spLocks noGrp="1" noRot="1" noChangeAspect="1" noChangeArrowheads="1" noTextEdit="1"/>
          </p:cNvSpPr>
          <p:nvPr>
            <p:ph type="sldImg" idx="1"/>
          </p:nvPr>
        </p:nvSpPr>
        <p:spPr>
          <a:xfrm>
            <a:off x="906463" y="612775"/>
            <a:ext cx="4833937" cy="3627438"/>
          </a:xfrm>
          <a:solidFill>
            <a:srgbClr val="FFFFFF"/>
          </a:solidFill>
          <a:ln/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smtClean="0"/>
              <a:t>Copyright © 2011 Ram Software Engineering Labs Private Limited. All rights reserved.</a:t>
            </a:r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3B6A983E-9B82-4249-9FA5-6073C3C953D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smtClean="0"/>
              <a:t>Copyright © 2011 Ram Software Engineering Labs Private Limited.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9A8271E5-EE07-4863-96D3-F12B8583AF5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smtClean="0"/>
              <a:t>Copyright © 2011 Ram Software Engineering Labs Private Limited.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CF8A2644-B9D3-4EAF-9672-8326A45C014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00400" y="6324600"/>
            <a:ext cx="5105400" cy="365125"/>
          </a:xfrm>
        </p:spPr>
        <p:txBody>
          <a:bodyPr/>
          <a:lstStyle>
            <a:lvl1pPr algn="l">
              <a:defRPr/>
            </a:lvl1pPr>
            <a:extLst/>
          </a:lstStyle>
          <a:p>
            <a:pPr>
              <a:defRPr/>
            </a:pPr>
            <a:r>
              <a:rPr lang="en-US" smtClean="0"/>
              <a:t>Copyright © 2011 Ram Software Engineering Labs Private Limited.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47272" y="6324600"/>
            <a:ext cx="365760" cy="365125"/>
          </a:xfrm>
        </p:spPr>
        <p:txBody>
          <a:bodyPr/>
          <a:lstStyle>
            <a:extLst/>
          </a:lstStyle>
          <a:p>
            <a:pPr>
              <a:defRPr/>
            </a:pPr>
            <a:fld id="{CCDA12BD-74A4-40A3-96F6-15E0D9D00A7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smtClean="0"/>
              <a:t>Copyright © 2011 Ram Software Engineering Labs Private Limited.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3E54DAE0-938B-4D1F-8B67-27BA5D3C1F3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smtClean="0"/>
              <a:t>Copyright © 2011 Ram Software Engineering Labs Private Limited.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CFEA2C6E-2582-4DE1-8DED-A4F5E4006C8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smtClean="0"/>
              <a:t>Copyright © 2011 Ram Software Engineering Labs Private Limited. All rights reserved.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AC8CCD11-B512-47C2-9504-E55C1139BD6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smtClean="0"/>
              <a:t>Copyright © 2011 Ram Software Engineering Labs Private Limited.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2EA8F720-0CE7-456E-9E28-7862A5570CA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smtClean="0"/>
              <a:t>Copyright © 2011 Ram Software Engineering Labs Private Limited. All rights reserved.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50B5D64B-CB92-48E7-BA3E-34921B5A174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smtClean="0"/>
              <a:t>Copyright © 2011 Ram Software Engineering Labs Private Limited.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B3A916F4-B3E8-4D95-BE77-8668EA4C3D5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r>
              <a:rPr lang="en-US" smtClean="0"/>
              <a:t>Copyright © 2011 Ram Software Engineering Labs Private Limited.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FE1B4B08-FAC7-40B8-9C70-9745AD16F12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r>
              <a:rPr lang="en-US" smtClean="0"/>
              <a:t>Copyright © 2011 Ram Software Engineering Labs Private Limited. All rights reserved.</a:t>
            </a: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532DF1E1-CA36-4F49-BD95-6C4F558D974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" y="1219200"/>
            <a:ext cx="8915400" cy="2057400"/>
          </a:xfrm>
        </p:spPr>
        <p:txBody>
          <a:bodyPr lIns="91440" anchor="ctr" anchorCtr="0">
            <a:normAutofit/>
          </a:bodyPr>
          <a:lstStyle/>
          <a:p>
            <a:pPr algn="ctr"/>
            <a:r>
              <a:rPr lang="en-US" b="0" dirty="0" smtClean="0"/>
              <a:t>Android build automation using </a:t>
            </a:r>
            <a:r>
              <a:rPr lang="en-US" b="0" dirty="0" err="1" smtClean="0"/>
              <a:t>gradle</a:t>
            </a:r>
            <a:endParaRPr lang="en-US" b="0" dirty="0"/>
          </a:p>
        </p:txBody>
      </p:sp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0" y="4572000"/>
            <a:ext cx="4038600" cy="5216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635726" y="4038600"/>
            <a:ext cx="7772400" cy="685800"/>
          </a:xfrm>
          <a:prstGeom prst="rect">
            <a:avLst/>
          </a:prstGeom>
        </p:spPr>
        <p:txBody>
          <a:bodyPr vert="horz" lIns="91440" anchor="ctr" anchorCtr="0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Ram Software Engineering Labs </a:t>
            </a: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Pvt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Ltd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7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76263" y="1524000"/>
            <a:ext cx="7829550" cy="421481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IN" altLang="en-US" sz="2400" dirty="0" smtClean="0">
                <a:latin typeface="Arial" charset="0"/>
                <a:cs typeface="Arial" charset="0"/>
              </a:rPr>
              <a:t>Sensible defaults for project structure and build options</a:t>
            </a:r>
          </a:p>
          <a:p>
            <a:pPr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endParaRPr lang="en-IN" altLang="en-US" sz="2400" dirty="0" smtClean="0">
              <a:latin typeface="Arial" charset="0"/>
              <a:cs typeface="Arial" charset="0"/>
            </a:endParaRPr>
          </a:p>
          <a:p>
            <a:pPr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IN" altLang="en-US" sz="2400" dirty="0" smtClean="0">
                <a:latin typeface="Arial" charset="0"/>
                <a:cs typeface="Arial" charset="0"/>
              </a:rPr>
              <a:t>Configure every aspect of build process</a:t>
            </a:r>
          </a:p>
        </p:txBody>
      </p:sp>
      <p:sp>
        <p:nvSpPr>
          <p:cNvPr id="755720" name="Rectangle 8"/>
          <p:cNvSpPr>
            <a:spLocks noChangeArrowheads="1"/>
          </p:cNvSpPr>
          <p:nvPr/>
        </p:nvSpPr>
        <p:spPr bwMode="auto">
          <a:xfrm>
            <a:off x="1150938" y="228600"/>
            <a:ext cx="7793037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>
              <a:spcBef>
                <a:spcPct val="0"/>
              </a:spcBef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1pPr>
            <a:lvl2pPr algn="l">
              <a:spcBef>
                <a:spcPct val="0"/>
              </a:spcBef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2pPr>
            <a:lvl3pPr algn="l">
              <a:spcBef>
                <a:spcPct val="0"/>
              </a:spcBef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3pPr>
            <a:lvl4pPr algn="l">
              <a:spcBef>
                <a:spcPct val="0"/>
              </a:spcBef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4pPr>
            <a:lvl5pPr algn="l">
              <a:spcBef>
                <a:spcPct val="0"/>
              </a:spcBef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9pPr>
          </a:lstStyle>
          <a:p>
            <a:r>
              <a:rPr lang="en-AU" altLang="en-US" sz="4000" dirty="0" smtClean="0"/>
              <a:t>Build by Convention</a:t>
            </a:r>
            <a:endParaRPr lang="en-US" altLang="en-US" sz="4000" dirty="0"/>
          </a:p>
        </p:txBody>
      </p:sp>
    </p:spTree>
    <p:extLst>
      <p:ext uri="{BB962C8B-B14F-4D97-AF65-F5344CB8AC3E}">
        <p14:creationId xmlns:p14="http://schemas.microsoft.com/office/powerpoint/2010/main" val="402994409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7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76263" y="1524000"/>
            <a:ext cx="7829550" cy="421481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IN" altLang="en-US" sz="2400" dirty="0" smtClean="0">
                <a:latin typeface="Arial" charset="0"/>
                <a:cs typeface="Arial" charset="0"/>
              </a:rPr>
              <a:t>Module</a:t>
            </a:r>
          </a:p>
          <a:p>
            <a:pPr lvl="1"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IN" altLang="en-US" sz="2000" dirty="0" smtClean="0">
                <a:latin typeface="Arial" charset="0"/>
                <a:cs typeface="Arial" charset="0"/>
              </a:rPr>
              <a:t>Component to build, test or debug independently</a:t>
            </a:r>
          </a:p>
          <a:p>
            <a:pPr lvl="1"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IN" altLang="en-US" sz="2000" dirty="0" smtClean="0">
                <a:latin typeface="Arial" charset="0"/>
                <a:cs typeface="Arial" charset="0"/>
              </a:rPr>
              <a:t>Contain source code and resources</a:t>
            </a:r>
          </a:p>
          <a:p>
            <a:pPr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IN" altLang="en-US" sz="2400" dirty="0" smtClean="0">
                <a:latin typeface="Arial" charset="0"/>
                <a:cs typeface="Arial" charset="0"/>
              </a:rPr>
              <a:t>Android application modules</a:t>
            </a:r>
          </a:p>
          <a:p>
            <a:pPr lvl="1"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IN" altLang="en-US" sz="2000" dirty="0" smtClean="0">
                <a:latin typeface="Arial" charset="0"/>
                <a:cs typeface="Arial" charset="0"/>
              </a:rPr>
              <a:t>Contain application code</a:t>
            </a:r>
          </a:p>
          <a:p>
            <a:pPr lvl="1"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IN" altLang="en-US" sz="2000" dirty="0" smtClean="0">
                <a:latin typeface="Arial" charset="0"/>
                <a:cs typeface="Arial" charset="0"/>
              </a:rPr>
              <a:t>May depend on library modules</a:t>
            </a:r>
          </a:p>
          <a:p>
            <a:pPr lvl="1"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IN" altLang="en-US" sz="2000" dirty="0" smtClean="0">
                <a:latin typeface="Arial" charset="0"/>
                <a:cs typeface="Arial" charset="0"/>
              </a:rPr>
              <a:t>Build generates APK for application modules</a:t>
            </a:r>
          </a:p>
          <a:p>
            <a:pPr lvl="1"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IN" altLang="en-US" sz="2000" dirty="0" smtClean="0">
                <a:latin typeface="Arial" charset="0"/>
                <a:cs typeface="Arial" charset="0"/>
              </a:rPr>
              <a:t>Most often Android app contains only one application module</a:t>
            </a:r>
          </a:p>
          <a:p>
            <a:pPr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endParaRPr lang="en-IN" altLang="en-US" sz="2400" dirty="0" smtClean="0">
              <a:latin typeface="Arial" charset="0"/>
              <a:cs typeface="Arial" charset="0"/>
            </a:endParaRPr>
          </a:p>
        </p:txBody>
      </p:sp>
      <p:sp>
        <p:nvSpPr>
          <p:cNvPr id="755720" name="Rectangle 8"/>
          <p:cNvSpPr>
            <a:spLocks noChangeArrowheads="1"/>
          </p:cNvSpPr>
          <p:nvPr/>
        </p:nvSpPr>
        <p:spPr bwMode="auto">
          <a:xfrm>
            <a:off x="1150938" y="228600"/>
            <a:ext cx="7793037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>
              <a:spcBef>
                <a:spcPct val="0"/>
              </a:spcBef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1pPr>
            <a:lvl2pPr algn="l">
              <a:spcBef>
                <a:spcPct val="0"/>
              </a:spcBef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2pPr>
            <a:lvl3pPr algn="l">
              <a:spcBef>
                <a:spcPct val="0"/>
              </a:spcBef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3pPr>
            <a:lvl4pPr algn="l">
              <a:spcBef>
                <a:spcPct val="0"/>
              </a:spcBef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4pPr>
            <a:lvl5pPr algn="l">
              <a:spcBef>
                <a:spcPct val="0"/>
              </a:spcBef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9pPr>
          </a:lstStyle>
          <a:p>
            <a:r>
              <a:rPr lang="en-AU" altLang="en-US" sz="4000" dirty="0" smtClean="0"/>
              <a:t>Project and Module Settings</a:t>
            </a:r>
            <a:endParaRPr lang="en-US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54984112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7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76263" y="1524000"/>
            <a:ext cx="7829550" cy="421481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IN" altLang="en-US" sz="2400" dirty="0" smtClean="0">
                <a:latin typeface="Arial" charset="0"/>
                <a:cs typeface="Arial" charset="0"/>
              </a:rPr>
              <a:t>Library modules</a:t>
            </a:r>
          </a:p>
          <a:p>
            <a:pPr lvl="1"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IN" altLang="en-US" sz="2000" dirty="0" smtClean="0">
                <a:latin typeface="Arial" charset="0"/>
                <a:cs typeface="Arial" charset="0"/>
              </a:rPr>
              <a:t>Contain reusable code and resources</a:t>
            </a:r>
          </a:p>
          <a:p>
            <a:pPr lvl="1"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IN" altLang="en-US" sz="2000" dirty="0" smtClean="0">
                <a:latin typeface="Arial" charset="0"/>
                <a:cs typeface="Arial" charset="0"/>
              </a:rPr>
              <a:t>Build generates Android Archive (AAR) package</a:t>
            </a:r>
          </a:p>
          <a:p>
            <a:pPr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IN" altLang="en-US" sz="2400" dirty="0" smtClean="0">
                <a:latin typeface="Arial" charset="0"/>
                <a:cs typeface="Arial" charset="0"/>
              </a:rPr>
              <a:t>App Engine modules</a:t>
            </a:r>
          </a:p>
          <a:p>
            <a:pPr lvl="1"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IN" altLang="en-US" sz="2000" dirty="0" smtClean="0">
                <a:latin typeface="Arial" charset="0"/>
                <a:cs typeface="Arial" charset="0"/>
              </a:rPr>
              <a:t>Code and resources to integrate with Google App Engine</a:t>
            </a:r>
          </a:p>
          <a:p>
            <a:pPr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IN" altLang="en-US" sz="2400" dirty="0" smtClean="0">
                <a:latin typeface="Arial" charset="0"/>
                <a:cs typeface="Arial" charset="0"/>
              </a:rPr>
              <a:t>Java library </a:t>
            </a:r>
            <a:r>
              <a:rPr lang="en-IN" altLang="en-US" sz="2400" dirty="0" err="1" smtClean="0">
                <a:latin typeface="Arial" charset="0"/>
                <a:cs typeface="Arial" charset="0"/>
              </a:rPr>
              <a:t>moules</a:t>
            </a:r>
            <a:endParaRPr lang="en-IN" altLang="en-US" sz="2400" dirty="0" smtClean="0">
              <a:latin typeface="Arial" charset="0"/>
              <a:cs typeface="Arial" charset="0"/>
            </a:endParaRPr>
          </a:p>
          <a:p>
            <a:pPr lvl="1"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IN" altLang="en-US" sz="2000" dirty="0" smtClean="0">
                <a:latin typeface="Arial" charset="0"/>
                <a:cs typeface="Arial" charset="0"/>
              </a:rPr>
              <a:t>Contain reusable code</a:t>
            </a:r>
          </a:p>
          <a:p>
            <a:pPr lvl="1"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IN" altLang="en-US" sz="2000" dirty="0" smtClean="0">
                <a:latin typeface="Arial" charset="0"/>
                <a:cs typeface="Arial" charset="0"/>
              </a:rPr>
              <a:t>Build generates JAR package</a:t>
            </a:r>
          </a:p>
          <a:p>
            <a:pPr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endParaRPr lang="en-IN" altLang="en-US" sz="2400" dirty="0" smtClean="0">
              <a:latin typeface="Arial" charset="0"/>
              <a:cs typeface="Arial" charset="0"/>
            </a:endParaRPr>
          </a:p>
        </p:txBody>
      </p:sp>
      <p:sp>
        <p:nvSpPr>
          <p:cNvPr id="755720" name="Rectangle 8"/>
          <p:cNvSpPr>
            <a:spLocks noChangeArrowheads="1"/>
          </p:cNvSpPr>
          <p:nvPr/>
        </p:nvSpPr>
        <p:spPr bwMode="auto">
          <a:xfrm>
            <a:off x="1150938" y="228600"/>
            <a:ext cx="7793037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>
              <a:spcBef>
                <a:spcPct val="0"/>
              </a:spcBef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1pPr>
            <a:lvl2pPr algn="l">
              <a:spcBef>
                <a:spcPct val="0"/>
              </a:spcBef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2pPr>
            <a:lvl3pPr algn="l">
              <a:spcBef>
                <a:spcPct val="0"/>
              </a:spcBef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3pPr>
            <a:lvl4pPr algn="l">
              <a:spcBef>
                <a:spcPct val="0"/>
              </a:spcBef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4pPr>
            <a:lvl5pPr algn="l">
              <a:spcBef>
                <a:spcPct val="0"/>
              </a:spcBef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9pPr>
          </a:lstStyle>
          <a:p>
            <a:r>
              <a:rPr lang="en-AU" altLang="en-US" sz="4000" dirty="0" smtClean="0"/>
              <a:t>Modules</a:t>
            </a:r>
            <a:endParaRPr lang="en-US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12577979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7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76263" y="1524000"/>
            <a:ext cx="7829550" cy="421481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IN" altLang="en-US" sz="2400" dirty="0" smtClean="0">
                <a:latin typeface="Arial" charset="0"/>
                <a:cs typeface="Arial" charset="0"/>
              </a:rPr>
              <a:t>Root </a:t>
            </a:r>
            <a:r>
              <a:rPr lang="en-IN" altLang="en-US" sz="2400" dirty="0" err="1" smtClean="0">
                <a:latin typeface="Arial" charset="0"/>
                <a:cs typeface="Arial" charset="0"/>
              </a:rPr>
              <a:t>build.gradle</a:t>
            </a:r>
            <a:r>
              <a:rPr lang="en-IN" altLang="en-US" sz="2400" dirty="0" smtClean="0">
                <a:latin typeface="Arial" charset="0"/>
                <a:cs typeface="Arial" charset="0"/>
              </a:rPr>
              <a:t> build file</a:t>
            </a:r>
          </a:p>
          <a:p>
            <a:pPr lvl="1"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IN" altLang="en-US" sz="2000" dirty="0" smtClean="0">
                <a:latin typeface="Arial" charset="0"/>
                <a:cs typeface="Arial" charset="0"/>
              </a:rPr>
              <a:t>Add configuration options common to all application modules</a:t>
            </a:r>
          </a:p>
          <a:p>
            <a:pPr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IN" altLang="en-US" sz="2400" dirty="0" smtClean="0">
                <a:latin typeface="Arial" charset="0"/>
                <a:cs typeface="Arial" charset="0"/>
              </a:rPr>
              <a:t>Application module </a:t>
            </a:r>
            <a:r>
              <a:rPr lang="en-IN" altLang="en-US" sz="2400" dirty="0" err="1" smtClean="0">
                <a:latin typeface="Arial" charset="0"/>
                <a:cs typeface="Arial" charset="0"/>
              </a:rPr>
              <a:t>build.gradle</a:t>
            </a:r>
            <a:r>
              <a:rPr lang="en-IN" altLang="en-US" sz="2400" dirty="0" smtClean="0">
                <a:latin typeface="Arial" charset="0"/>
                <a:cs typeface="Arial" charset="0"/>
              </a:rPr>
              <a:t> file</a:t>
            </a:r>
          </a:p>
          <a:p>
            <a:pPr lvl="1"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IN" altLang="en-US" sz="2000" dirty="0" smtClean="0">
                <a:latin typeface="Arial" charset="0"/>
                <a:cs typeface="Arial" charset="0"/>
              </a:rPr>
              <a:t>Each application module has its own </a:t>
            </a:r>
            <a:r>
              <a:rPr lang="en-IN" altLang="en-US" sz="2000" dirty="0" err="1" smtClean="0">
                <a:latin typeface="Arial" charset="0"/>
                <a:cs typeface="Arial" charset="0"/>
              </a:rPr>
              <a:t>build.gradle</a:t>
            </a:r>
            <a:r>
              <a:rPr lang="en-IN" altLang="en-US" sz="2000" dirty="0" smtClean="0">
                <a:latin typeface="Arial" charset="0"/>
                <a:cs typeface="Arial" charset="0"/>
              </a:rPr>
              <a:t> file</a:t>
            </a:r>
          </a:p>
        </p:txBody>
      </p:sp>
      <p:sp>
        <p:nvSpPr>
          <p:cNvPr id="755720" name="Rectangle 8"/>
          <p:cNvSpPr>
            <a:spLocks noChangeArrowheads="1"/>
          </p:cNvSpPr>
          <p:nvPr/>
        </p:nvSpPr>
        <p:spPr bwMode="auto">
          <a:xfrm>
            <a:off x="1150938" y="228600"/>
            <a:ext cx="7793037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>
              <a:spcBef>
                <a:spcPct val="0"/>
              </a:spcBef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1pPr>
            <a:lvl2pPr algn="l">
              <a:spcBef>
                <a:spcPct val="0"/>
              </a:spcBef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2pPr>
            <a:lvl3pPr algn="l">
              <a:spcBef>
                <a:spcPct val="0"/>
              </a:spcBef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3pPr>
            <a:lvl4pPr algn="l">
              <a:spcBef>
                <a:spcPct val="0"/>
              </a:spcBef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4pPr>
            <a:lvl5pPr algn="l">
              <a:spcBef>
                <a:spcPct val="0"/>
              </a:spcBef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9pPr>
          </a:lstStyle>
          <a:p>
            <a:r>
              <a:rPr lang="en-AU" altLang="en-US" sz="4000" dirty="0" err="1" smtClean="0"/>
              <a:t>Build.gradle</a:t>
            </a:r>
            <a:endParaRPr lang="en-US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20556368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7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76263" y="1524000"/>
            <a:ext cx="7829550" cy="421481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IN" altLang="en-US" sz="2400" dirty="0" smtClean="0">
                <a:latin typeface="Arial" charset="0"/>
                <a:cs typeface="Arial" charset="0"/>
              </a:rPr>
              <a:t>Define </a:t>
            </a:r>
            <a:r>
              <a:rPr lang="en-IN" altLang="en-US" sz="2400" dirty="0" err="1" smtClean="0">
                <a:latin typeface="Arial" charset="0"/>
                <a:cs typeface="Arial" charset="0"/>
              </a:rPr>
              <a:t>Gradle</a:t>
            </a:r>
            <a:r>
              <a:rPr lang="en-IN" altLang="en-US" sz="2400" dirty="0" smtClean="0">
                <a:latin typeface="Arial" charset="0"/>
                <a:cs typeface="Arial" charset="0"/>
              </a:rPr>
              <a:t> repositories and dependencies</a:t>
            </a:r>
          </a:p>
          <a:p>
            <a:pPr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IN" altLang="en-US" sz="2400" dirty="0" smtClean="0">
                <a:latin typeface="Arial" charset="0"/>
                <a:cs typeface="Arial" charset="0"/>
              </a:rPr>
              <a:t>Supports </a:t>
            </a:r>
            <a:r>
              <a:rPr lang="en-IN" altLang="en-US" sz="2400" dirty="0" err="1" smtClean="0">
                <a:latin typeface="Arial" charset="0"/>
                <a:cs typeface="Arial" charset="0"/>
              </a:rPr>
              <a:t>Jcenter</a:t>
            </a:r>
            <a:r>
              <a:rPr lang="en-IN" altLang="en-US" sz="2400" dirty="0" smtClean="0">
                <a:latin typeface="Arial" charset="0"/>
                <a:cs typeface="Arial" charset="0"/>
              </a:rPr>
              <a:t>, Maven Central, Ivy repositories</a:t>
            </a:r>
          </a:p>
          <a:p>
            <a:pPr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IN" altLang="en-US" sz="2400" dirty="0" smtClean="0">
                <a:latin typeface="Arial" charset="0"/>
                <a:cs typeface="Arial" charset="0"/>
              </a:rPr>
              <a:t>SDK location in </a:t>
            </a:r>
            <a:r>
              <a:rPr lang="en-IN" altLang="en-US" sz="2400" dirty="0" err="1" smtClean="0">
                <a:latin typeface="Arial" charset="0"/>
                <a:cs typeface="Arial" charset="0"/>
              </a:rPr>
              <a:t>local.properties</a:t>
            </a:r>
            <a:r>
              <a:rPr lang="en-IN" altLang="en-US" sz="2400" dirty="0" smtClean="0">
                <a:latin typeface="Arial" charset="0"/>
                <a:cs typeface="Arial" charset="0"/>
              </a:rPr>
              <a:t> file</a:t>
            </a:r>
          </a:p>
        </p:txBody>
      </p:sp>
      <p:sp>
        <p:nvSpPr>
          <p:cNvPr id="755720" name="Rectangle 8"/>
          <p:cNvSpPr>
            <a:spLocks noChangeArrowheads="1"/>
          </p:cNvSpPr>
          <p:nvPr/>
        </p:nvSpPr>
        <p:spPr bwMode="auto">
          <a:xfrm>
            <a:off x="1150938" y="228600"/>
            <a:ext cx="7793037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>
              <a:spcBef>
                <a:spcPct val="0"/>
              </a:spcBef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1pPr>
            <a:lvl2pPr algn="l">
              <a:spcBef>
                <a:spcPct val="0"/>
              </a:spcBef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2pPr>
            <a:lvl3pPr algn="l">
              <a:spcBef>
                <a:spcPct val="0"/>
              </a:spcBef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3pPr>
            <a:lvl4pPr algn="l">
              <a:spcBef>
                <a:spcPct val="0"/>
              </a:spcBef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4pPr>
            <a:lvl5pPr algn="l">
              <a:spcBef>
                <a:spcPct val="0"/>
              </a:spcBef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9pPr>
          </a:lstStyle>
          <a:p>
            <a:r>
              <a:rPr lang="en-AU" altLang="en-US" sz="4000" dirty="0" smtClean="0"/>
              <a:t>Project Build File</a:t>
            </a:r>
            <a:endParaRPr lang="en-US" altLang="en-US" sz="4000" dirty="0"/>
          </a:p>
        </p:txBody>
      </p:sp>
      <p:sp>
        <p:nvSpPr>
          <p:cNvPr id="2" name="Rectangle 1"/>
          <p:cNvSpPr/>
          <p:nvPr/>
        </p:nvSpPr>
        <p:spPr>
          <a:xfrm>
            <a:off x="457200" y="2895600"/>
            <a:ext cx="848677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// Top-level build file </a:t>
            </a:r>
            <a:r>
              <a:rPr lang="en-IN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 add </a:t>
            </a:r>
            <a:r>
              <a:rPr lang="en-I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configuration options common to all sub-projects/modules.</a:t>
            </a:r>
          </a:p>
          <a:p>
            <a:r>
              <a:rPr lang="en-IN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buildscript</a:t>
            </a:r>
            <a:r>
              <a:rPr lang="en-IN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I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repositories {</a:t>
            </a:r>
          </a:p>
          <a:p>
            <a:r>
              <a:rPr lang="en-I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IN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jcenter</a:t>
            </a:r>
            <a:r>
              <a:rPr lang="en-I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I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I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dependencies {</a:t>
            </a:r>
          </a:p>
          <a:p>
            <a:r>
              <a:rPr lang="en-I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IN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classpath</a:t>
            </a:r>
            <a:r>
              <a:rPr lang="en-I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'com.android.tools.build:gradle:1.5.0'</a:t>
            </a:r>
          </a:p>
          <a:p>
            <a:r>
              <a:rPr lang="en-IN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I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// NOTE: </a:t>
            </a:r>
            <a:r>
              <a:rPr lang="en-IN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place application </a:t>
            </a:r>
            <a:r>
              <a:rPr lang="en-I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dependencies </a:t>
            </a:r>
            <a:r>
              <a:rPr lang="en-IN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 individual </a:t>
            </a:r>
            <a:r>
              <a:rPr lang="en-I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module </a:t>
            </a:r>
            <a:r>
              <a:rPr lang="en-IN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build.gradle</a:t>
            </a:r>
            <a:r>
              <a:rPr lang="en-I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files</a:t>
            </a:r>
          </a:p>
          <a:p>
            <a:r>
              <a:rPr lang="en-I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I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IN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allprojects</a:t>
            </a:r>
            <a:r>
              <a:rPr lang="en-IN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I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repositories {</a:t>
            </a:r>
          </a:p>
          <a:p>
            <a:r>
              <a:rPr lang="en-I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IN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jcenter</a:t>
            </a:r>
            <a:r>
              <a:rPr lang="en-I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I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I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IN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task </a:t>
            </a:r>
            <a:r>
              <a:rPr lang="en-I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clean(type: Delete) {</a:t>
            </a:r>
          </a:p>
          <a:p>
            <a:r>
              <a:rPr lang="en-I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delete </a:t>
            </a:r>
            <a:r>
              <a:rPr lang="en-IN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rootProject.buildDir</a:t>
            </a:r>
            <a:endParaRPr lang="en-IN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3688052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7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76263" y="1524000"/>
            <a:ext cx="7829550" cy="421481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IN" altLang="en-US" sz="2400" dirty="0" smtClean="0">
                <a:latin typeface="Arial" charset="0"/>
                <a:cs typeface="Arial" charset="0"/>
              </a:rPr>
              <a:t>Configure module build settings</a:t>
            </a:r>
          </a:p>
          <a:p>
            <a:pPr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IN" altLang="en-US" sz="2400" dirty="0" smtClean="0">
                <a:latin typeface="Arial" charset="0"/>
                <a:cs typeface="Arial" charset="0"/>
              </a:rPr>
              <a:t>Override </a:t>
            </a:r>
            <a:r>
              <a:rPr lang="en-IN" altLang="en-US" sz="2400" dirty="0" err="1" smtClean="0">
                <a:latin typeface="Arial" charset="0"/>
                <a:cs typeface="Arial" charset="0"/>
              </a:rPr>
              <a:t>src</a:t>
            </a:r>
            <a:r>
              <a:rPr lang="en-IN" altLang="en-US" sz="2400" dirty="0" smtClean="0">
                <a:latin typeface="Arial" charset="0"/>
                <a:cs typeface="Arial" charset="0"/>
              </a:rPr>
              <a:t>/main manifest settings</a:t>
            </a:r>
          </a:p>
          <a:p>
            <a:pPr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IN" altLang="en-US" sz="2400" dirty="0" smtClean="0">
                <a:latin typeface="Arial" charset="0"/>
                <a:cs typeface="Arial" charset="0"/>
              </a:rPr>
              <a:t>Android settings</a:t>
            </a:r>
          </a:p>
          <a:p>
            <a:pPr lvl="1"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IN" altLang="en-US" sz="2000" dirty="0" err="1" smtClean="0">
                <a:latin typeface="Arial" charset="0"/>
                <a:cs typeface="Arial" charset="0"/>
              </a:rPr>
              <a:t>compileSdkVersion</a:t>
            </a:r>
            <a:endParaRPr lang="en-IN" altLang="en-US" sz="2000" dirty="0" smtClean="0">
              <a:latin typeface="Arial" charset="0"/>
              <a:cs typeface="Arial" charset="0"/>
            </a:endParaRPr>
          </a:p>
          <a:p>
            <a:pPr lvl="1"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IN" altLang="en-US" sz="2000" dirty="0" err="1" smtClean="0">
                <a:latin typeface="Arial" charset="0"/>
                <a:cs typeface="Arial" charset="0"/>
              </a:rPr>
              <a:t>buildToolsVersion</a:t>
            </a:r>
            <a:endParaRPr lang="en-IN" altLang="en-US" sz="2000" dirty="0" smtClean="0">
              <a:latin typeface="Arial" charset="0"/>
              <a:cs typeface="Arial" charset="0"/>
            </a:endParaRPr>
          </a:p>
          <a:p>
            <a:pPr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IN" altLang="en-US" sz="2400" dirty="0" err="1">
                <a:latin typeface="Arial" charset="0"/>
                <a:cs typeface="Arial" charset="0"/>
              </a:rPr>
              <a:t>defaultConfig</a:t>
            </a:r>
            <a:r>
              <a:rPr lang="en-IN" altLang="en-US" sz="2400" dirty="0">
                <a:latin typeface="Arial" charset="0"/>
                <a:cs typeface="Arial" charset="0"/>
              </a:rPr>
              <a:t> and </a:t>
            </a:r>
            <a:r>
              <a:rPr lang="en-IN" altLang="en-US" sz="2400" dirty="0" err="1">
                <a:latin typeface="Arial" charset="0"/>
                <a:cs typeface="Arial" charset="0"/>
              </a:rPr>
              <a:t>productFlavors</a:t>
            </a:r>
            <a:endParaRPr lang="en-IN" altLang="en-US" sz="2400" dirty="0">
              <a:latin typeface="Arial" charset="0"/>
              <a:cs typeface="Arial" charset="0"/>
            </a:endParaRPr>
          </a:p>
          <a:p>
            <a:pPr lvl="1"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IN" altLang="en-US" sz="2000" dirty="0">
                <a:latin typeface="Arial" charset="0"/>
                <a:cs typeface="Arial" charset="0"/>
              </a:rPr>
              <a:t>manifest properties such as </a:t>
            </a:r>
            <a:r>
              <a:rPr lang="en-IN" altLang="en-US" sz="2000" dirty="0" err="1">
                <a:latin typeface="Arial" charset="0"/>
                <a:cs typeface="Arial" charset="0"/>
              </a:rPr>
              <a:t>applicationId</a:t>
            </a:r>
            <a:r>
              <a:rPr lang="en-IN" altLang="en-US" sz="2000" dirty="0">
                <a:latin typeface="Arial" charset="0"/>
                <a:cs typeface="Arial" charset="0"/>
              </a:rPr>
              <a:t>, </a:t>
            </a:r>
            <a:r>
              <a:rPr lang="en-IN" altLang="en-US" sz="2000" dirty="0" err="1">
                <a:latin typeface="Arial" charset="0"/>
                <a:cs typeface="Arial" charset="0"/>
              </a:rPr>
              <a:t>minSdkVersion</a:t>
            </a:r>
            <a:r>
              <a:rPr lang="en-IN" altLang="en-US" sz="2000" dirty="0">
                <a:latin typeface="Arial" charset="0"/>
                <a:cs typeface="Arial" charset="0"/>
              </a:rPr>
              <a:t>, </a:t>
            </a:r>
            <a:r>
              <a:rPr lang="en-IN" altLang="en-US" sz="2000" dirty="0" err="1">
                <a:latin typeface="Arial" charset="0"/>
                <a:cs typeface="Arial" charset="0"/>
              </a:rPr>
              <a:t>targetSdkVersion</a:t>
            </a:r>
            <a:r>
              <a:rPr lang="en-IN" altLang="en-US" sz="2000" dirty="0">
                <a:latin typeface="Arial" charset="0"/>
                <a:cs typeface="Arial" charset="0"/>
              </a:rPr>
              <a:t>, and test information</a:t>
            </a:r>
          </a:p>
          <a:p>
            <a:pPr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IN" altLang="en-US" sz="2400" dirty="0" err="1">
                <a:latin typeface="Arial" charset="0"/>
                <a:cs typeface="Arial" charset="0"/>
              </a:rPr>
              <a:t>buildTypes</a:t>
            </a:r>
            <a:endParaRPr lang="en-IN" altLang="en-US" sz="2400" dirty="0">
              <a:latin typeface="Arial" charset="0"/>
              <a:cs typeface="Arial" charset="0"/>
            </a:endParaRPr>
          </a:p>
          <a:p>
            <a:pPr lvl="1"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IN" altLang="en-US" sz="2000" dirty="0">
                <a:latin typeface="Arial" charset="0"/>
                <a:cs typeface="Arial" charset="0"/>
              </a:rPr>
              <a:t>build properties such as </a:t>
            </a:r>
            <a:r>
              <a:rPr lang="en-IN" altLang="en-US" sz="2000" dirty="0" err="1">
                <a:latin typeface="Arial" charset="0"/>
                <a:cs typeface="Arial" charset="0"/>
              </a:rPr>
              <a:t>debuggable</a:t>
            </a:r>
            <a:r>
              <a:rPr lang="en-IN" altLang="en-US" sz="2000" dirty="0">
                <a:latin typeface="Arial" charset="0"/>
                <a:cs typeface="Arial" charset="0"/>
              </a:rPr>
              <a:t>, </a:t>
            </a:r>
            <a:r>
              <a:rPr lang="en-IN" altLang="en-US" sz="2000" dirty="0" err="1">
                <a:latin typeface="Arial" charset="0"/>
                <a:cs typeface="Arial" charset="0"/>
              </a:rPr>
              <a:t>ProGuard</a:t>
            </a:r>
            <a:r>
              <a:rPr lang="en-IN" altLang="en-US" sz="2000" dirty="0">
                <a:latin typeface="Arial" charset="0"/>
                <a:cs typeface="Arial" charset="0"/>
              </a:rPr>
              <a:t> enabling, debug signing, version name suffix and </a:t>
            </a:r>
            <a:r>
              <a:rPr lang="en-IN" altLang="en-US" sz="2000" dirty="0" err="1">
                <a:latin typeface="Arial" charset="0"/>
                <a:cs typeface="Arial" charset="0"/>
              </a:rPr>
              <a:t>testinformation</a:t>
            </a:r>
            <a:endParaRPr lang="en-IN" altLang="en-US" sz="2000" dirty="0">
              <a:latin typeface="Arial" charset="0"/>
              <a:cs typeface="Arial" charset="0"/>
            </a:endParaRPr>
          </a:p>
          <a:p>
            <a:pPr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IN" altLang="en-US" sz="2400" dirty="0">
                <a:latin typeface="Arial" charset="0"/>
                <a:cs typeface="Arial" charset="0"/>
              </a:rPr>
              <a:t>dependencies</a:t>
            </a:r>
            <a:endParaRPr lang="en-IN" altLang="en-US" sz="2400" dirty="0" smtClean="0">
              <a:latin typeface="Arial" charset="0"/>
              <a:cs typeface="Arial" charset="0"/>
            </a:endParaRPr>
          </a:p>
        </p:txBody>
      </p:sp>
      <p:sp>
        <p:nvSpPr>
          <p:cNvPr id="755720" name="Rectangle 8"/>
          <p:cNvSpPr>
            <a:spLocks noChangeArrowheads="1"/>
          </p:cNvSpPr>
          <p:nvPr/>
        </p:nvSpPr>
        <p:spPr bwMode="auto">
          <a:xfrm>
            <a:off x="1150938" y="228600"/>
            <a:ext cx="7793037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>
              <a:spcBef>
                <a:spcPct val="0"/>
              </a:spcBef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1pPr>
            <a:lvl2pPr algn="l">
              <a:spcBef>
                <a:spcPct val="0"/>
              </a:spcBef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2pPr>
            <a:lvl3pPr algn="l">
              <a:spcBef>
                <a:spcPct val="0"/>
              </a:spcBef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3pPr>
            <a:lvl4pPr algn="l">
              <a:spcBef>
                <a:spcPct val="0"/>
              </a:spcBef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4pPr>
            <a:lvl5pPr algn="l">
              <a:spcBef>
                <a:spcPct val="0"/>
              </a:spcBef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9pPr>
          </a:lstStyle>
          <a:p>
            <a:r>
              <a:rPr lang="en-AU" altLang="en-US" sz="4000" dirty="0" smtClean="0"/>
              <a:t>Module build file</a:t>
            </a:r>
            <a:endParaRPr lang="en-US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46061876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720" name="Rectangle 8"/>
          <p:cNvSpPr>
            <a:spLocks noChangeArrowheads="1"/>
          </p:cNvSpPr>
          <p:nvPr/>
        </p:nvSpPr>
        <p:spPr bwMode="auto">
          <a:xfrm>
            <a:off x="1150938" y="228600"/>
            <a:ext cx="7793037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>
              <a:spcBef>
                <a:spcPct val="0"/>
              </a:spcBef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1pPr>
            <a:lvl2pPr algn="l">
              <a:spcBef>
                <a:spcPct val="0"/>
              </a:spcBef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2pPr>
            <a:lvl3pPr algn="l">
              <a:spcBef>
                <a:spcPct val="0"/>
              </a:spcBef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3pPr>
            <a:lvl4pPr algn="l">
              <a:spcBef>
                <a:spcPct val="0"/>
              </a:spcBef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4pPr>
            <a:lvl5pPr algn="l">
              <a:spcBef>
                <a:spcPct val="0"/>
              </a:spcBef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9pPr>
          </a:lstStyle>
          <a:p>
            <a:r>
              <a:rPr lang="en-AU" altLang="en-US" sz="4000" dirty="0" smtClean="0"/>
              <a:t>Module build file</a:t>
            </a:r>
            <a:endParaRPr lang="en-US" altLang="en-US" sz="4000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609600" y="1108593"/>
            <a:ext cx="8153400" cy="52385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apply plugin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88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com.android.application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compileSdkVersion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buildToolsVersion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"20.0.0"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defaultConfig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   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applicationId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88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com.happiestminds.gradleapp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   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minSdkVersion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   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targetSdkVersion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   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versionCode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   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versionName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"1.0"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buildTypes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    release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       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minifyEnabled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       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proguardFiles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getDefaultProguardFile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'proguard-android.txt'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'proguard-rules.pro'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   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     debug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       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debuggable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   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dependencies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compile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fileTree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'libs'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include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'*.jar'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compile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'com.android.support:appcompat-v7:20.0.0'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compile project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path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':app2, configuration: '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endpoints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4352992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720" name="Rectangle 8"/>
          <p:cNvSpPr>
            <a:spLocks noChangeArrowheads="1"/>
          </p:cNvSpPr>
          <p:nvPr/>
        </p:nvSpPr>
        <p:spPr bwMode="auto">
          <a:xfrm>
            <a:off x="1150938" y="228600"/>
            <a:ext cx="7793037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>
              <a:spcBef>
                <a:spcPct val="0"/>
              </a:spcBef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1pPr>
            <a:lvl2pPr algn="l">
              <a:spcBef>
                <a:spcPct val="0"/>
              </a:spcBef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2pPr>
            <a:lvl3pPr algn="l">
              <a:spcBef>
                <a:spcPct val="0"/>
              </a:spcBef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3pPr>
            <a:lvl4pPr algn="l">
              <a:spcBef>
                <a:spcPct val="0"/>
              </a:spcBef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4pPr>
            <a:lvl5pPr algn="l">
              <a:spcBef>
                <a:spcPct val="0"/>
              </a:spcBef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9pPr>
          </a:lstStyle>
          <a:p>
            <a:r>
              <a:rPr lang="en-AU" altLang="en-US" sz="4000" dirty="0" smtClean="0"/>
              <a:t>Custom build logic with groovy</a:t>
            </a:r>
            <a:endParaRPr lang="en-US" altLang="en-US" sz="4000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609600" y="2108868"/>
            <a:ext cx="8153400" cy="323801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I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I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computeTargetSdkVersion</a:t>
            </a:r>
            <a:r>
              <a:rPr lang="en-IN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I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IN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  ...</a:t>
            </a:r>
            <a:br>
              <a:rPr lang="en-IN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IN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IN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android {</a:t>
            </a:r>
            <a:br>
              <a:rPr lang="en-IN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I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defaultConfig</a:t>
            </a:r>
            <a:r>
              <a:rPr lang="en-I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en-IN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</a:t>
            </a:r>
            <a:r>
              <a:rPr lang="en-US" altLang="en-US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targetSdkVersion</a:t>
            </a:r>
            <a:r>
              <a:rPr lang="en-IN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computTargetSdkVersion</a:t>
            </a:r>
            <a:r>
              <a:rPr lang="en-IN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I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IN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...</a:t>
            </a:r>
            <a:br>
              <a:rPr lang="en-IN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    }</a:t>
            </a:r>
            <a:br>
              <a:rPr lang="en-IN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450074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Module Dependencies</a:t>
            </a:r>
          </a:p>
          <a:p>
            <a:pPr lvl="1"/>
            <a:r>
              <a:rPr lang="en-IN" dirty="0" smtClean="0"/>
              <a:t>List of other dependent modules</a:t>
            </a:r>
          </a:p>
          <a:p>
            <a:pPr lvl="1"/>
            <a:r>
              <a:rPr lang="en-IN" dirty="0" smtClean="0"/>
              <a:t>Cascade builds on dependent modules</a:t>
            </a:r>
          </a:p>
          <a:p>
            <a:r>
              <a:rPr lang="en-IN" dirty="0" smtClean="0"/>
              <a:t>Local Dependencies</a:t>
            </a:r>
          </a:p>
          <a:p>
            <a:pPr lvl="1"/>
            <a:r>
              <a:rPr lang="en-IN" dirty="0" smtClean="0"/>
              <a:t>List of dependent jar files in the local file system</a:t>
            </a:r>
          </a:p>
          <a:p>
            <a:r>
              <a:rPr lang="en-IN" dirty="0" smtClean="0"/>
              <a:t>Remote Dependencies</a:t>
            </a:r>
          </a:p>
          <a:p>
            <a:pPr lvl="1"/>
            <a:r>
              <a:rPr lang="en-IN" dirty="0" smtClean="0"/>
              <a:t>Dependencies from Maven, Ivy</a:t>
            </a:r>
          </a:p>
          <a:p>
            <a:pPr lvl="1"/>
            <a:r>
              <a:rPr lang="en-IN" dirty="0" smtClean="0"/>
              <a:t>Specify Maven dependencies using maven coordinates: </a:t>
            </a:r>
            <a:r>
              <a:rPr lang="en-I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groupId:artifactId:version</a:t>
            </a:r>
            <a:endParaRPr lang="en-IN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DA12BD-74A4-40A3-96F6-15E0D9D00A7E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Dependencies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0819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1338072"/>
          </a:xfrm>
        </p:spPr>
        <p:txBody>
          <a:bodyPr>
            <a:normAutofit lnSpcReduction="10000"/>
          </a:bodyPr>
          <a:lstStyle/>
          <a:p>
            <a:r>
              <a:rPr lang="en-IN" dirty="0" smtClean="0"/>
              <a:t>Hierarchical</a:t>
            </a:r>
          </a:p>
          <a:p>
            <a:r>
              <a:rPr lang="en-IN" dirty="0" smtClean="0"/>
              <a:t>Top level tasks invoke dependent tasks to produce collective build outcomes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DA12BD-74A4-40A3-96F6-15E0D9D00A7E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Build Tasks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228600" y="2665061"/>
            <a:ext cx="4572000" cy="32316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assemble</a:t>
            </a:r>
          </a:p>
          <a:p>
            <a:pPr lvl="1"/>
            <a:r>
              <a:rPr lang="en-I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Builds the project output</a:t>
            </a:r>
          </a:p>
          <a:p>
            <a:r>
              <a:rPr lang="en-I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check</a:t>
            </a:r>
          </a:p>
          <a:p>
            <a:pPr lvl="1"/>
            <a:r>
              <a:rPr lang="en-I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Runs checks and tests</a:t>
            </a:r>
          </a:p>
          <a:p>
            <a:r>
              <a:rPr lang="en-I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build</a:t>
            </a:r>
          </a:p>
          <a:p>
            <a:pPr lvl="1"/>
            <a:r>
              <a:rPr lang="en-I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Runs both assemble and check</a:t>
            </a:r>
          </a:p>
          <a:p>
            <a:r>
              <a:rPr lang="en-I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clean</a:t>
            </a:r>
          </a:p>
          <a:p>
            <a:pPr lvl="1"/>
            <a:r>
              <a:rPr lang="en-I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Performs the </a:t>
            </a:r>
            <a:r>
              <a:rPr lang="en-IN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clean</a:t>
            </a:r>
          </a:p>
          <a:p>
            <a:r>
              <a:rPr lang="en-IN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connectedCheck</a:t>
            </a:r>
            <a:endParaRPr lang="en-IN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IN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Runs all checks on currently connected devices</a:t>
            </a:r>
          </a:p>
          <a:p>
            <a:r>
              <a:rPr lang="en-IN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deviceCheck</a:t>
            </a:r>
            <a:endParaRPr lang="en-IN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IN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Runs all device checks using Device Providers and Test Servers</a:t>
            </a:r>
            <a:endParaRPr lang="en-IN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IN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IN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IN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862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692" name="Text Box 4"/>
          <p:cNvSpPr txBox="1">
            <a:spLocks noChangeArrowheads="1"/>
          </p:cNvSpPr>
          <p:nvPr/>
        </p:nvSpPr>
        <p:spPr bwMode="auto">
          <a:xfrm>
            <a:off x="609600" y="1520825"/>
            <a:ext cx="8334375" cy="18466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9250" indent="-34925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46355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Clr>
                <a:schemeClr val="hlink"/>
              </a:buClr>
              <a:buFontTx/>
              <a:buChar char="•"/>
            </a:pPr>
            <a:r>
              <a:rPr lang="en-IN" altLang="en-US" sz="2800" dirty="0" smtClean="0">
                <a:latin typeface="Arial" charset="0"/>
              </a:rPr>
              <a:t>Advanced build toolkit</a:t>
            </a:r>
          </a:p>
          <a:p>
            <a:pPr>
              <a:lnSpc>
                <a:spcPct val="90000"/>
              </a:lnSpc>
              <a:spcBef>
                <a:spcPct val="30000"/>
              </a:spcBef>
              <a:buClr>
                <a:schemeClr val="hlink"/>
              </a:buClr>
              <a:buFontTx/>
              <a:buChar char="•"/>
            </a:pPr>
            <a:r>
              <a:rPr lang="en-IN" altLang="en-US" sz="2800" dirty="0" smtClean="0">
                <a:latin typeface="Arial" charset="0"/>
              </a:rPr>
              <a:t>Dependency management</a:t>
            </a:r>
          </a:p>
          <a:p>
            <a:pPr>
              <a:lnSpc>
                <a:spcPct val="90000"/>
              </a:lnSpc>
              <a:spcBef>
                <a:spcPct val="30000"/>
              </a:spcBef>
              <a:buClr>
                <a:schemeClr val="hlink"/>
              </a:buClr>
              <a:buFontTx/>
              <a:buChar char="•"/>
            </a:pPr>
            <a:r>
              <a:rPr lang="en-IN" altLang="en-US" sz="2800" dirty="0" smtClean="0">
                <a:latin typeface="Arial" charset="0"/>
              </a:rPr>
              <a:t>Extensible with plugins</a:t>
            </a:r>
            <a:endParaRPr lang="en-US" altLang="en-US" sz="2800" dirty="0">
              <a:latin typeface="Arial" charset="0"/>
            </a:endParaRPr>
          </a:p>
          <a:p>
            <a:pPr>
              <a:lnSpc>
                <a:spcPct val="90000"/>
              </a:lnSpc>
              <a:spcBef>
                <a:spcPct val="30000"/>
              </a:spcBef>
              <a:buClr>
                <a:schemeClr val="hlink"/>
              </a:buClr>
              <a:buFontTx/>
              <a:buChar char="•"/>
            </a:pPr>
            <a:endParaRPr lang="en-US" altLang="en-US" sz="1800" dirty="0">
              <a:latin typeface="Arial" charset="0"/>
            </a:endParaRPr>
          </a:p>
        </p:txBody>
      </p:sp>
      <p:sp>
        <p:nvSpPr>
          <p:cNvPr id="754694" name="Rectangle 6"/>
          <p:cNvSpPr>
            <a:spLocks noChangeArrowheads="1"/>
          </p:cNvSpPr>
          <p:nvPr/>
        </p:nvSpPr>
        <p:spPr bwMode="auto">
          <a:xfrm>
            <a:off x="1150938" y="228600"/>
            <a:ext cx="7793037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>
              <a:spcBef>
                <a:spcPct val="0"/>
              </a:spcBef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1pPr>
            <a:lvl2pPr algn="l">
              <a:spcBef>
                <a:spcPct val="0"/>
              </a:spcBef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2pPr>
            <a:lvl3pPr algn="l">
              <a:spcBef>
                <a:spcPct val="0"/>
              </a:spcBef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3pPr>
            <a:lvl4pPr algn="l">
              <a:spcBef>
                <a:spcPct val="0"/>
              </a:spcBef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4pPr>
            <a:lvl5pPr algn="l">
              <a:spcBef>
                <a:spcPct val="0"/>
              </a:spcBef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9pPr>
          </a:lstStyle>
          <a:p>
            <a:r>
              <a:rPr lang="en-US" altLang="en-US" sz="4000" dirty="0" err="1" smtClean="0"/>
              <a:t>Gradle</a:t>
            </a:r>
            <a:r>
              <a:rPr lang="en-US" altLang="en-US" sz="4000" dirty="0" smtClean="0"/>
              <a:t> – Quick Summary</a:t>
            </a:r>
            <a:endParaRPr lang="en-US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10084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Combinations of </a:t>
            </a:r>
          </a:p>
          <a:p>
            <a:pPr lvl="1"/>
            <a:r>
              <a:rPr lang="en-IN" dirty="0" smtClean="0"/>
              <a:t>product flavours – build versions of free / paid</a:t>
            </a:r>
          </a:p>
          <a:p>
            <a:pPr lvl="1"/>
            <a:r>
              <a:rPr lang="en-IN" dirty="0" smtClean="0"/>
              <a:t>build types – debug / release</a:t>
            </a:r>
          </a:p>
          <a:p>
            <a:r>
              <a:rPr lang="en-IN" dirty="0" smtClean="0"/>
              <a:t>APK for each combination</a:t>
            </a:r>
          </a:p>
          <a:p>
            <a:pPr lvl="1"/>
            <a:r>
              <a:rPr lang="en-IN" dirty="0" err="1" smtClean="0"/>
              <a:t>freeDebug</a:t>
            </a:r>
            <a:r>
              <a:rPr lang="en-IN" dirty="0" smtClean="0"/>
              <a:t>, </a:t>
            </a:r>
            <a:r>
              <a:rPr lang="en-IN" dirty="0" err="1" smtClean="0"/>
              <a:t>freeRelease</a:t>
            </a:r>
            <a:r>
              <a:rPr lang="en-IN" dirty="0" smtClean="0"/>
              <a:t>, </a:t>
            </a:r>
            <a:r>
              <a:rPr lang="en-IN" dirty="0" err="1" smtClean="0"/>
              <a:t>paidDebug</a:t>
            </a:r>
            <a:r>
              <a:rPr lang="en-IN" dirty="0" smtClean="0"/>
              <a:t>, </a:t>
            </a:r>
            <a:r>
              <a:rPr lang="en-IN" dirty="0" err="1" smtClean="0"/>
              <a:t>paidRelease</a:t>
            </a:r>
            <a:endParaRPr lang="en-IN" dirty="0" smtClean="0"/>
          </a:p>
          <a:p>
            <a:endParaRPr lang="en-IN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DA12BD-74A4-40A3-96F6-15E0D9D00A7E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Build variants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12048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759190" y="1481328"/>
            <a:ext cx="3927610" cy="4525963"/>
          </a:xfrm>
        </p:spPr>
        <p:txBody>
          <a:bodyPr/>
          <a:lstStyle/>
          <a:p>
            <a:r>
              <a:rPr lang="en-IN" dirty="0" smtClean="0"/>
              <a:t>Build</a:t>
            </a:r>
          </a:p>
          <a:p>
            <a:pPr lvl="1"/>
            <a:r>
              <a:rPr lang="en-IN" dirty="0" smtClean="0"/>
              <a:t>Contains one or more projects</a:t>
            </a:r>
          </a:p>
          <a:p>
            <a:r>
              <a:rPr lang="en-IN" dirty="0" smtClean="0"/>
              <a:t>Project</a:t>
            </a:r>
          </a:p>
          <a:p>
            <a:pPr lvl="1"/>
            <a:r>
              <a:rPr lang="en-IN" dirty="0" smtClean="0"/>
              <a:t>Something we build or do</a:t>
            </a:r>
          </a:p>
          <a:p>
            <a:r>
              <a:rPr lang="en-IN" dirty="0" smtClean="0"/>
              <a:t>Task</a:t>
            </a:r>
          </a:p>
          <a:p>
            <a:pPr lvl="1"/>
            <a:r>
              <a:rPr lang="en-IN" dirty="0" smtClean="0"/>
              <a:t>Atomic unit of work performed in our build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DA12BD-74A4-40A3-96F6-15E0D9D00A7E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Build, Project, Task</a:t>
            </a:r>
            <a:endParaRPr lang="en-IN" dirty="0"/>
          </a:p>
        </p:txBody>
      </p:sp>
      <p:pic>
        <p:nvPicPr>
          <p:cNvPr id="2050" name="Picture 2" descr="gradlebuil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" y="1758950"/>
            <a:ext cx="4301991" cy="2965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9299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Build script</a:t>
            </a:r>
          </a:p>
          <a:p>
            <a:pPr lvl="1"/>
            <a:r>
              <a:rPr lang="en-IN" dirty="0" err="1" smtClean="0"/>
              <a:t>build.gradle</a:t>
            </a:r>
            <a:endParaRPr lang="en-IN" dirty="0" smtClean="0"/>
          </a:p>
          <a:p>
            <a:pPr lvl="1"/>
            <a:r>
              <a:rPr lang="en-IN" dirty="0" smtClean="0"/>
              <a:t>Specifies a project and its tasks</a:t>
            </a:r>
          </a:p>
          <a:p>
            <a:r>
              <a:rPr lang="en-IN" dirty="0" err="1" smtClean="0"/>
              <a:t>Gradle</a:t>
            </a:r>
            <a:r>
              <a:rPr lang="en-IN" dirty="0" smtClean="0"/>
              <a:t> properties file</a:t>
            </a:r>
          </a:p>
          <a:p>
            <a:pPr lvl="1"/>
            <a:r>
              <a:rPr lang="en-IN" dirty="0" err="1" smtClean="0"/>
              <a:t>gradle.properties</a:t>
            </a:r>
            <a:endParaRPr lang="en-IN" dirty="0" smtClean="0"/>
          </a:p>
          <a:p>
            <a:pPr lvl="1"/>
            <a:r>
              <a:rPr lang="en-IN" dirty="0" smtClean="0"/>
              <a:t>Configure properties of the build like JVM </a:t>
            </a:r>
            <a:r>
              <a:rPr lang="en-IN" dirty="0" err="1" smtClean="0"/>
              <a:t>args</a:t>
            </a:r>
            <a:r>
              <a:rPr lang="en-IN" dirty="0" smtClean="0"/>
              <a:t>, parallel / daemon mode</a:t>
            </a:r>
          </a:p>
          <a:p>
            <a:r>
              <a:rPr lang="en-IN" dirty="0" err="1" smtClean="0"/>
              <a:t>Gradle</a:t>
            </a:r>
            <a:r>
              <a:rPr lang="en-IN" dirty="0" smtClean="0"/>
              <a:t> settings </a:t>
            </a:r>
          </a:p>
          <a:p>
            <a:pPr lvl="1"/>
            <a:r>
              <a:rPr lang="en-IN" dirty="0" err="1" smtClean="0"/>
              <a:t>settings.gradle</a:t>
            </a:r>
            <a:endParaRPr lang="en-IN" dirty="0" smtClean="0"/>
          </a:p>
          <a:p>
            <a:pPr lvl="1"/>
            <a:r>
              <a:rPr lang="en-IN" dirty="0" smtClean="0"/>
              <a:t>Specify list of projects participating in multi-project build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DA12BD-74A4-40A3-96F6-15E0D9D00A7E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Gradle</a:t>
            </a:r>
            <a:r>
              <a:rPr lang="en-IN" dirty="0" smtClean="0"/>
              <a:t> files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33826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Add new tasks to the project</a:t>
            </a:r>
          </a:p>
          <a:p>
            <a:endParaRPr lang="en-IN" dirty="0" smtClean="0"/>
          </a:p>
          <a:p>
            <a:r>
              <a:rPr lang="en-IN" dirty="0" smtClean="0"/>
              <a:t>Provide default configuration for the added tasks</a:t>
            </a:r>
          </a:p>
          <a:p>
            <a:pPr lvl="1"/>
            <a:r>
              <a:rPr lang="en-IN" dirty="0" smtClean="0"/>
              <a:t>Default configuration adds new conventions to the project</a:t>
            </a:r>
          </a:p>
          <a:p>
            <a:pPr lvl="1"/>
            <a:endParaRPr lang="en-IN" dirty="0" smtClean="0"/>
          </a:p>
          <a:p>
            <a:r>
              <a:rPr lang="en-IN" dirty="0"/>
              <a:t>Add new properties </a:t>
            </a:r>
            <a:endParaRPr lang="en-IN" dirty="0" smtClean="0"/>
          </a:p>
          <a:p>
            <a:pPr lvl="1"/>
            <a:r>
              <a:rPr lang="en-IN" dirty="0" smtClean="0"/>
              <a:t>to </a:t>
            </a:r>
            <a:r>
              <a:rPr lang="en-IN" dirty="0"/>
              <a:t>override the default configuration of the </a:t>
            </a:r>
            <a:r>
              <a:rPr lang="en-IN" dirty="0" smtClean="0"/>
              <a:t>plugin</a:t>
            </a:r>
          </a:p>
          <a:p>
            <a:pPr lvl="1"/>
            <a:endParaRPr lang="en-IN" dirty="0" smtClean="0"/>
          </a:p>
          <a:p>
            <a:r>
              <a:rPr lang="en-IN" dirty="0"/>
              <a:t>Add new dependencies to the project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DA12BD-74A4-40A3-96F6-15E0D9D00A7E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Gradle</a:t>
            </a:r>
            <a:r>
              <a:rPr lang="en-IN" dirty="0" smtClean="0"/>
              <a:t> plugin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2884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DA12BD-74A4-40A3-96F6-15E0D9D00A7E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Configuration vs Execution phase</a:t>
            </a:r>
            <a:endParaRPr lang="en-IN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28600" y="2077642"/>
            <a:ext cx="8382000" cy="369331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22426"/>
                </a:solidFill>
                <a:effectLst/>
                <a:latin typeface="Consolas" pitchFamily="49" charset="0"/>
                <a:cs typeface="Consolas" pitchFamily="49" charset="0"/>
              </a:rPr>
              <a:t>task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222426"/>
                </a:solidFill>
                <a:effectLst/>
                <a:latin typeface="Consolas" pitchFamily="49" charset="0"/>
                <a:cs typeface="Consolas" pitchFamily="49" charset="0"/>
              </a:rPr>
              <a:t>eclipsify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22426"/>
                </a:solidFill>
                <a:effectLst/>
                <a:latin typeface="Consolas" pitchFamily="49" charset="0"/>
                <a:cs typeface="Consolas" pitchFamily="49" charset="0"/>
              </a:rPr>
              <a:t> {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22426"/>
                </a:solidFill>
                <a:effectLst/>
                <a:latin typeface="Consolas" pitchFamily="49" charset="0"/>
                <a:cs typeface="Consolas" pitchFamily="49" charset="0"/>
              </a:rPr>
              <a:t>// Code that goes here is *configuring* the task, and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 smtClean="0">
                <a:solidFill>
                  <a:srgbClr val="222426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22426"/>
                </a:solidFill>
                <a:effectLst/>
                <a:latin typeface="Consolas" pitchFamily="49" charset="0"/>
                <a:cs typeface="Consolas" pitchFamily="49" charset="0"/>
              </a:rPr>
              <a:t>will get evaluated on *every* build invocation,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 smtClean="0">
                <a:solidFill>
                  <a:srgbClr val="222426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22426"/>
                </a:solidFill>
                <a:effectLst/>
                <a:latin typeface="Consolas" pitchFamily="49" charset="0"/>
                <a:cs typeface="Consolas" pitchFamily="49" charset="0"/>
              </a:rPr>
              <a:t>no matter which tasks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222426"/>
                </a:solidFill>
                <a:effectLst/>
                <a:latin typeface="Consolas" pitchFamily="49" charset="0"/>
                <a:cs typeface="Consolas" pitchFamily="49" charset="0"/>
              </a:rPr>
              <a:t>Gradle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22426"/>
                </a:solidFill>
                <a:effectLst/>
                <a:latin typeface="Consolas" pitchFamily="49" charset="0"/>
                <a:cs typeface="Consolas" pitchFamily="49" charset="0"/>
              </a:rPr>
              <a:t> eventually decides to execute.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22426"/>
                </a:solidFill>
                <a:effectLst/>
                <a:latin typeface="Consolas" pitchFamily="49" charset="0"/>
                <a:cs typeface="Consolas" pitchFamily="49" charset="0"/>
              </a:rPr>
              <a:t>// Don't do anything time-consuming here.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 smtClean="0">
                <a:solidFill>
                  <a:srgbClr val="222426"/>
                </a:solidFill>
                <a:latin typeface="Consolas" pitchFamily="49" charset="0"/>
                <a:cs typeface="Consolas" pitchFamily="49" charset="0"/>
              </a:rPr>
              <a:t> 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222426"/>
                </a:solidFill>
                <a:effectLst/>
                <a:latin typeface="Consolas" pitchFamily="49" charset="0"/>
                <a:cs typeface="Consolas" pitchFamily="49" charset="0"/>
              </a:rPr>
              <a:t>doLast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22426"/>
                </a:solidFill>
                <a:effectLst/>
                <a:latin typeface="Consolas" pitchFamily="49" charset="0"/>
                <a:cs typeface="Consolas" pitchFamily="49" charset="0"/>
              </a:rPr>
              <a:t> {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222426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22426"/>
                </a:solidFill>
                <a:effectLst/>
                <a:latin typeface="Consolas" pitchFamily="49" charset="0"/>
                <a:cs typeface="Consolas" pitchFamily="49" charset="0"/>
              </a:rPr>
              <a:t>// `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222426"/>
                </a:solidFill>
                <a:effectLst/>
                <a:latin typeface="Consolas" pitchFamily="49" charset="0"/>
                <a:cs typeface="Consolas" pitchFamily="49" charset="0"/>
              </a:rPr>
              <a:t>doLast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22426"/>
                </a:solidFill>
                <a:effectLst/>
                <a:latin typeface="Consolas" pitchFamily="49" charset="0"/>
                <a:cs typeface="Consolas" pitchFamily="49" charset="0"/>
              </a:rPr>
              <a:t>` adds a so-called *task action* to the task.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222426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en-US" sz="1600" dirty="0" smtClean="0">
                <a:solidFill>
                  <a:srgbClr val="222426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22426"/>
                </a:solidFill>
                <a:effectLst/>
                <a:latin typeface="Consolas" pitchFamily="49" charset="0"/>
                <a:cs typeface="Consolas" pitchFamily="49" charset="0"/>
              </a:rPr>
              <a:t>The code inside the task</a:t>
            </a:r>
            <a:r>
              <a:rPr kumimoji="0" lang="en-US" altLang="en-US" sz="1600" b="0" i="0" u="none" strike="noStrike" cap="none" normalizeH="0" dirty="0" smtClean="0">
                <a:ln>
                  <a:noFill/>
                </a:ln>
                <a:solidFill>
                  <a:srgbClr val="222426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22426"/>
                </a:solidFill>
                <a:effectLst/>
                <a:latin typeface="Consolas" pitchFamily="49" charset="0"/>
                <a:cs typeface="Consolas" pitchFamily="49" charset="0"/>
              </a:rPr>
              <a:t>action(s) defines the task's behavior.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222426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en-US" sz="1600" dirty="0" smtClean="0">
                <a:solidFill>
                  <a:srgbClr val="222426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22426"/>
                </a:solidFill>
                <a:effectLst/>
                <a:latin typeface="Consolas" pitchFamily="49" charset="0"/>
                <a:cs typeface="Consolas" pitchFamily="49" charset="0"/>
              </a:rPr>
              <a:t>It will only get evaluated if and when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222426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en-US" sz="1600" dirty="0" smtClean="0">
                <a:solidFill>
                  <a:srgbClr val="222426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222426"/>
                </a:solidFill>
                <a:effectLst/>
                <a:latin typeface="Consolas" pitchFamily="49" charset="0"/>
                <a:cs typeface="Consolas" pitchFamily="49" charset="0"/>
              </a:rPr>
              <a:t>Gradle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22426"/>
                </a:solidFill>
                <a:effectLst/>
                <a:latin typeface="Consolas" pitchFamily="49" charset="0"/>
                <a:cs typeface="Consolas" pitchFamily="49" charset="0"/>
              </a:rPr>
              <a:t> decides to execute the task.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222426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22426"/>
                </a:solidFill>
                <a:effectLst/>
                <a:latin typeface="Consolas" pitchFamily="49" charset="0"/>
                <a:cs typeface="Consolas" pitchFamily="49" charset="0"/>
              </a:rPr>
              <a:t>exec {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222426"/>
                </a:solidFill>
                <a:latin typeface="Consolas" pitchFamily="49" charset="0"/>
                <a:cs typeface="Consolas" pitchFamily="49" charset="0"/>
              </a:rPr>
              <a:t>		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222426"/>
                </a:solidFill>
                <a:effectLst/>
                <a:latin typeface="Consolas" pitchFamily="49" charset="0"/>
                <a:cs typeface="Consolas" pitchFamily="49" charset="0"/>
              </a:rPr>
              <a:t>commandLine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22426"/>
                </a:solidFill>
                <a:effectLst/>
                <a:latin typeface="Consolas" pitchFamily="49" charset="0"/>
                <a:cs typeface="Consolas" pitchFamily="49" charset="0"/>
              </a:rPr>
              <a:t> = ["./play1.3.x/play", "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222426"/>
                </a:solidFill>
                <a:effectLst/>
                <a:latin typeface="Consolas" pitchFamily="49" charset="0"/>
                <a:cs typeface="Consolas" pitchFamily="49" charset="0"/>
              </a:rPr>
              <a:t>eclipsify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22426"/>
                </a:solidFill>
                <a:effectLst/>
                <a:latin typeface="Consolas" pitchFamily="49" charset="0"/>
                <a:cs typeface="Consolas" pitchFamily="49" charset="0"/>
              </a:rPr>
              <a:t>"]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222426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22426"/>
                </a:solidFill>
                <a:effectLst/>
                <a:latin typeface="Consolas" pitchFamily="49" charset="0"/>
                <a:cs typeface="Consolas" pitchFamily="49" charset="0"/>
              </a:rPr>
              <a:t>}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22426"/>
                </a:solidFill>
                <a:effectLst/>
                <a:latin typeface="Consolas" pitchFamily="49" charset="0"/>
                <a:cs typeface="Consolas" pitchFamily="49" charset="0"/>
              </a:rPr>
              <a:t>    }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22426"/>
                </a:solidFill>
                <a:effectLst/>
                <a:latin typeface="Consolas" pitchFamily="49" charset="0"/>
                <a:cs typeface="Consolas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10054361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7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76263" y="1524000"/>
            <a:ext cx="7829550" cy="421481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 altLang="en-US" sz="2800" dirty="0" smtClean="0">
                <a:latin typeface="Arial" charset="0"/>
                <a:cs typeface="Arial" charset="0"/>
              </a:rPr>
              <a:t>Android plugin for </a:t>
            </a:r>
            <a:r>
              <a:rPr lang="en-US" altLang="en-US" sz="2800" dirty="0" err="1" smtClean="0">
                <a:latin typeface="Arial" charset="0"/>
                <a:cs typeface="Arial" charset="0"/>
              </a:rPr>
              <a:t>Gradle</a:t>
            </a:r>
            <a:endParaRPr lang="en-US" altLang="en-US" sz="2800" dirty="0" smtClean="0">
              <a:latin typeface="Arial" charset="0"/>
              <a:cs typeface="Arial" charset="0"/>
            </a:endParaRPr>
          </a:p>
          <a:p>
            <a:pPr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 altLang="en-US" sz="2800" dirty="0" smtClean="0">
                <a:latin typeface="Arial" charset="0"/>
                <a:cs typeface="Arial" charset="0"/>
              </a:rPr>
              <a:t>Runs independent of Android Studio</a:t>
            </a:r>
          </a:p>
          <a:p>
            <a:pPr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 altLang="en-US" sz="2800" dirty="0" smtClean="0">
                <a:latin typeface="Arial" charset="0"/>
                <a:cs typeface="Arial" charset="0"/>
              </a:rPr>
              <a:t>Helps in Continuous Integration and deployment</a:t>
            </a:r>
          </a:p>
          <a:p>
            <a:pPr marL="109728" indent="0">
              <a:lnSpc>
                <a:spcPct val="90000"/>
              </a:lnSpc>
              <a:spcBef>
                <a:spcPct val="30000"/>
              </a:spcBef>
              <a:buNone/>
            </a:pPr>
            <a:endParaRPr lang="en-US" altLang="en-US" sz="2800" dirty="0">
              <a:latin typeface="Arial" charset="0"/>
              <a:cs typeface="Arial" charset="0"/>
            </a:endParaRPr>
          </a:p>
        </p:txBody>
      </p:sp>
      <p:sp>
        <p:nvSpPr>
          <p:cNvPr id="755720" name="Rectangle 8"/>
          <p:cNvSpPr>
            <a:spLocks noChangeArrowheads="1"/>
          </p:cNvSpPr>
          <p:nvPr/>
        </p:nvSpPr>
        <p:spPr bwMode="auto">
          <a:xfrm>
            <a:off x="1150938" y="228600"/>
            <a:ext cx="7793037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>
              <a:spcBef>
                <a:spcPct val="0"/>
              </a:spcBef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1pPr>
            <a:lvl2pPr algn="l">
              <a:spcBef>
                <a:spcPct val="0"/>
              </a:spcBef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2pPr>
            <a:lvl3pPr algn="l">
              <a:spcBef>
                <a:spcPct val="0"/>
              </a:spcBef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3pPr>
            <a:lvl4pPr algn="l">
              <a:spcBef>
                <a:spcPct val="0"/>
              </a:spcBef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4pPr>
            <a:lvl5pPr algn="l">
              <a:spcBef>
                <a:spcPct val="0"/>
              </a:spcBef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9pPr>
          </a:lstStyle>
          <a:p>
            <a:r>
              <a:rPr lang="en-AU" altLang="en-US" sz="4000" dirty="0" err="1" smtClean="0"/>
              <a:t>Gradle</a:t>
            </a:r>
            <a:r>
              <a:rPr lang="en-AU" altLang="en-US" sz="4000" dirty="0" smtClean="0"/>
              <a:t> in Android</a:t>
            </a:r>
            <a:endParaRPr lang="en-US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81104612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7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76263" y="1524000"/>
            <a:ext cx="7829550" cy="421481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 altLang="en-US" sz="2800" dirty="0" smtClean="0">
                <a:latin typeface="Arial" charset="0"/>
                <a:cs typeface="Arial" charset="0"/>
              </a:rPr>
              <a:t>Defined in </a:t>
            </a:r>
            <a:r>
              <a:rPr lang="en-US" altLang="en-US" sz="2800" dirty="0" err="1" smtClean="0">
                <a:latin typeface="Arial" charset="0"/>
                <a:cs typeface="Arial" charset="0"/>
              </a:rPr>
              <a:t>build.gradle</a:t>
            </a:r>
            <a:r>
              <a:rPr lang="en-US" altLang="en-US" sz="2800" dirty="0" smtClean="0">
                <a:latin typeface="Arial" charset="0"/>
                <a:cs typeface="Arial" charset="0"/>
              </a:rPr>
              <a:t> file</a:t>
            </a:r>
          </a:p>
          <a:p>
            <a:pPr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 altLang="en-US" sz="2800" dirty="0" smtClean="0">
                <a:latin typeface="Arial" charset="0"/>
                <a:cs typeface="Arial" charset="0"/>
              </a:rPr>
              <a:t>Uses Groovy DSL</a:t>
            </a:r>
          </a:p>
          <a:p>
            <a:pPr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 altLang="en-US" sz="2800" dirty="0" smtClean="0">
                <a:latin typeface="Arial" charset="0"/>
                <a:cs typeface="Arial" charset="0"/>
              </a:rPr>
              <a:t>Build variants</a:t>
            </a:r>
          </a:p>
          <a:p>
            <a:pPr lvl="1"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 altLang="en-US" sz="2400" dirty="0" smtClean="0">
                <a:latin typeface="Arial" charset="0"/>
                <a:cs typeface="Arial" charset="0"/>
              </a:rPr>
              <a:t>Generate multiple APKs with </a:t>
            </a:r>
            <a:r>
              <a:rPr lang="en-IN" altLang="en-US" sz="2400" dirty="0">
                <a:latin typeface="Arial" charset="0"/>
                <a:cs typeface="Arial" charset="0"/>
              </a:rPr>
              <a:t> different product and build configurations for the same </a:t>
            </a:r>
            <a:r>
              <a:rPr lang="en-IN" altLang="en-US" sz="2400" dirty="0" smtClean="0">
                <a:latin typeface="Arial" charset="0"/>
                <a:cs typeface="Arial" charset="0"/>
              </a:rPr>
              <a:t>module</a:t>
            </a:r>
          </a:p>
          <a:p>
            <a:pPr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IN" altLang="en-US" sz="2800" dirty="0" smtClean="0">
                <a:latin typeface="Arial" charset="0"/>
                <a:cs typeface="Arial" charset="0"/>
              </a:rPr>
              <a:t>Dependencies</a:t>
            </a:r>
          </a:p>
          <a:p>
            <a:pPr lvl="1"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IN" altLang="en-US" sz="2400" dirty="0" smtClean="0">
                <a:latin typeface="Arial" charset="0"/>
                <a:cs typeface="Arial" charset="0"/>
              </a:rPr>
              <a:t>Manages project’s and support’s dependencies</a:t>
            </a:r>
          </a:p>
          <a:p>
            <a:pPr lvl="1"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IN" altLang="en-US" sz="2400" dirty="0" smtClean="0">
                <a:latin typeface="Arial" charset="0"/>
                <a:cs typeface="Arial" charset="0"/>
              </a:rPr>
              <a:t>Supports both local file system</a:t>
            </a:r>
            <a:r>
              <a:rPr lang="en-IN" altLang="en-US" sz="2400" dirty="0">
                <a:latin typeface="Arial" charset="0"/>
                <a:cs typeface="Arial" charset="0"/>
              </a:rPr>
              <a:t> and remote </a:t>
            </a:r>
            <a:r>
              <a:rPr lang="en-IN" altLang="en-US" sz="2400" dirty="0" smtClean="0">
                <a:latin typeface="Arial" charset="0"/>
                <a:cs typeface="Arial" charset="0"/>
              </a:rPr>
              <a:t>repositories</a:t>
            </a:r>
          </a:p>
          <a:p>
            <a:pPr lvl="1"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endParaRPr lang="en-IN" altLang="en-US" sz="2400" dirty="0" smtClean="0">
              <a:latin typeface="Arial" charset="0"/>
              <a:cs typeface="Arial" charset="0"/>
            </a:endParaRPr>
          </a:p>
          <a:p>
            <a:pPr lvl="1"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endParaRPr lang="en-US" altLang="en-US" sz="2400" dirty="0" smtClean="0">
              <a:latin typeface="Arial" charset="0"/>
              <a:cs typeface="Arial" charset="0"/>
            </a:endParaRPr>
          </a:p>
          <a:p>
            <a:pPr marL="109728" indent="0">
              <a:lnSpc>
                <a:spcPct val="90000"/>
              </a:lnSpc>
              <a:spcBef>
                <a:spcPct val="30000"/>
              </a:spcBef>
              <a:buNone/>
            </a:pPr>
            <a:endParaRPr lang="en-US" altLang="en-US" sz="2800" dirty="0">
              <a:latin typeface="Arial" charset="0"/>
              <a:cs typeface="Arial" charset="0"/>
            </a:endParaRPr>
          </a:p>
        </p:txBody>
      </p:sp>
      <p:sp>
        <p:nvSpPr>
          <p:cNvPr id="755720" name="Rectangle 8"/>
          <p:cNvSpPr>
            <a:spLocks noChangeArrowheads="1"/>
          </p:cNvSpPr>
          <p:nvPr/>
        </p:nvSpPr>
        <p:spPr bwMode="auto">
          <a:xfrm>
            <a:off x="1150938" y="228600"/>
            <a:ext cx="7793037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>
              <a:spcBef>
                <a:spcPct val="0"/>
              </a:spcBef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1pPr>
            <a:lvl2pPr algn="l">
              <a:spcBef>
                <a:spcPct val="0"/>
              </a:spcBef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2pPr>
            <a:lvl3pPr algn="l">
              <a:spcBef>
                <a:spcPct val="0"/>
              </a:spcBef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3pPr>
            <a:lvl4pPr algn="l">
              <a:spcBef>
                <a:spcPct val="0"/>
              </a:spcBef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4pPr>
            <a:lvl5pPr algn="l">
              <a:spcBef>
                <a:spcPct val="0"/>
              </a:spcBef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9pPr>
          </a:lstStyle>
          <a:p>
            <a:r>
              <a:rPr lang="en-AU" altLang="en-US" sz="4000" dirty="0" smtClean="0"/>
              <a:t>Build Configuration</a:t>
            </a:r>
            <a:endParaRPr lang="en-US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65138164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7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76263" y="1524000"/>
            <a:ext cx="7829550" cy="4214813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 altLang="en-US" sz="2800" dirty="0" smtClean="0">
                <a:latin typeface="Arial" charset="0"/>
                <a:cs typeface="Arial" charset="0"/>
              </a:rPr>
              <a:t>Manifest entries</a:t>
            </a:r>
          </a:p>
          <a:p>
            <a:pPr lvl="1"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 altLang="en-US" sz="2400" dirty="0" smtClean="0">
                <a:latin typeface="Arial" charset="0"/>
                <a:cs typeface="Arial" charset="0"/>
              </a:rPr>
              <a:t>Override values in manifest file especially while generating multiple APKs</a:t>
            </a:r>
          </a:p>
          <a:p>
            <a:pPr lvl="1"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 altLang="en-US" sz="2400" dirty="0" smtClean="0">
                <a:latin typeface="Arial" charset="0"/>
                <a:cs typeface="Arial" charset="0"/>
              </a:rPr>
              <a:t>Manifest merging</a:t>
            </a:r>
          </a:p>
          <a:p>
            <a:pPr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 altLang="en-US" sz="2800" dirty="0" smtClean="0">
                <a:latin typeface="Arial" charset="0"/>
                <a:cs typeface="Arial" charset="0"/>
              </a:rPr>
              <a:t>Signing</a:t>
            </a:r>
          </a:p>
          <a:p>
            <a:pPr lvl="1"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IN" altLang="en-US" sz="2400" dirty="0" smtClean="0">
                <a:latin typeface="Arial" charset="0"/>
                <a:cs typeface="Arial" charset="0"/>
              </a:rPr>
              <a:t>Sign APKs during build process</a:t>
            </a:r>
          </a:p>
          <a:p>
            <a:pPr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IN" altLang="en-US" sz="2800" dirty="0" err="1" smtClean="0">
                <a:latin typeface="Arial" charset="0"/>
                <a:cs typeface="Arial" charset="0"/>
              </a:rPr>
              <a:t>ProGuard</a:t>
            </a:r>
            <a:endParaRPr lang="en-IN" altLang="en-US" sz="2800" dirty="0" smtClean="0">
              <a:latin typeface="Arial" charset="0"/>
              <a:cs typeface="Arial" charset="0"/>
            </a:endParaRPr>
          </a:p>
          <a:p>
            <a:pPr lvl="1"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IN" altLang="en-US" sz="2400" dirty="0" smtClean="0">
                <a:latin typeface="Arial" charset="0"/>
                <a:cs typeface="Arial" charset="0"/>
              </a:rPr>
              <a:t>Different </a:t>
            </a:r>
            <a:r>
              <a:rPr lang="en-IN" altLang="en-US" sz="2400" dirty="0" err="1" smtClean="0">
                <a:latin typeface="Arial" charset="0"/>
                <a:cs typeface="Arial" charset="0"/>
              </a:rPr>
              <a:t>ProGuard</a:t>
            </a:r>
            <a:r>
              <a:rPr lang="en-IN" altLang="en-US" sz="2400" dirty="0" smtClean="0">
                <a:latin typeface="Arial" charset="0"/>
                <a:cs typeface="Arial" charset="0"/>
              </a:rPr>
              <a:t> rules for each variant</a:t>
            </a:r>
          </a:p>
          <a:p>
            <a:pPr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IN" altLang="en-US" sz="2800" dirty="0" smtClean="0">
                <a:latin typeface="Arial" charset="0"/>
                <a:cs typeface="Arial" charset="0"/>
              </a:rPr>
              <a:t>Testing</a:t>
            </a:r>
          </a:p>
          <a:p>
            <a:pPr lvl="1"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IN" altLang="en-US" sz="2400" dirty="0" smtClean="0">
                <a:latin typeface="Arial" charset="0"/>
                <a:cs typeface="Arial" charset="0"/>
              </a:rPr>
              <a:t>Create test APK and execute tests</a:t>
            </a:r>
          </a:p>
        </p:txBody>
      </p:sp>
      <p:sp>
        <p:nvSpPr>
          <p:cNvPr id="755720" name="Rectangle 8"/>
          <p:cNvSpPr>
            <a:spLocks noChangeArrowheads="1"/>
          </p:cNvSpPr>
          <p:nvPr/>
        </p:nvSpPr>
        <p:spPr bwMode="auto">
          <a:xfrm>
            <a:off x="1150938" y="228600"/>
            <a:ext cx="7793037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>
              <a:spcBef>
                <a:spcPct val="0"/>
              </a:spcBef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1pPr>
            <a:lvl2pPr algn="l">
              <a:spcBef>
                <a:spcPct val="0"/>
              </a:spcBef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2pPr>
            <a:lvl3pPr algn="l">
              <a:spcBef>
                <a:spcPct val="0"/>
              </a:spcBef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3pPr>
            <a:lvl4pPr algn="l">
              <a:spcBef>
                <a:spcPct val="0"/>
              </a:spcBef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4pPr>
            <a:lvl5pPr algn="l">
              <a:spcBef>
                <a:spcPct val="0"/>
              </a:spcBef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9pPr>
          </a:lstStyle>
          <a:p>
            <a:r>
              <a:rPr lang="en-AU" altLang="en-US" sz="4000" dirty="0" smtClean="0"/>
              <a:t>… Build Configuration</a:t>
            </a:r>
            <a:endParaRPr lang="en-US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27669549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RamSELabs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RamSELabs</Template>
  <TotalTime>5658</TotalTime>
  <Words>692</Words>
  <Application>Microsoft Office PowerPoint</Application>
  <PresentationFormat>On-screen Show (4:3)</PresentationFormat>
  <Paragraphs>185</Paragraphs>
  <Slides>20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RamSELabs</vt:lpstr>
      <vt:lpstr>Android build automation using gradle</vt:lpstr>
      <vt:lpstr>PowerPoint Presentation</vt:lpstr>
      <vt:lpstr>Build, Project, Task</vt:lpstr>
      <vt:lpstr>Gradle files</vt:lpstr>
      <vt:lpstr>Gradle plugin</vt:lpstr>
      <vt:lpstr>Configuration vs Execution phase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Dependencies</vt:lpstr>
      <vt:lpstr>Build Tasks</vt:lpstr>
      <vt:lpstr>Build variants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RESTFUL SERVICES USING SPRING MVC</dc:title>
  <cp:lastModifiedBy>Arunkumar Krishnamoorthy</cp:lastModifiedBy>
  <cp:revision>106</cp:revision>
  <cp:lastPrinted>1601-01-01T00:00:00Z</cp:lastPrinted>
  <dcterms:created xsi:type="dcterms:W3CDTF">2012-06-15T07:34:20Z</dcterms:created>
  <dcterms:modified xsi:type="dcterms:W3CDTF">2016-01-08T16:25:46Z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