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8"/>
  </p:notesMasterIdLst>
  <p:handoutMasterIdLst>
    <p:handoutMasterId r:id="rId39"/>
  </p:handoutMasterIdLst>
  <p:sldIdLst>
    <p:sldId id="256" r:id="rId2"/>
    <p:sldId id="887" r:id="rId3"/>
    <p:sldId id="906" r:id="rId4"/>
    <p:sldId id="907" r:id="rId5"/>
    <p:sldId id="908" r:id="rId6"/>
    <p:sldId id="909" r:id="rId7"/>
    <p:sldId id="910" r:id="rId8"/>
    <p:sldId id="912" r:id="rId9"/>
    <p:sldId id="911" r:id="rId10"/>
    <p:sldId id="913" r:id="rId11"/>
    <p:sldId id="914" r:id="rId12"/>
    <p:sldId id="915" r:id="rId13"/>
    <p:sldId id="916" r:id="rId14"/>
    <p:sldId id="917" r:id="rId15"/>
    <p:sldId id="918" r:id="rId16"/>
    <p:sldId id="919" r:id="rId17"/>
    <p:sldId id="920" r:id="rId18"/>
    <p:sldId id="921" r:id="rId19"/>
    <p:sldId id="922" r:id="rId20"/>
    <p:sldId id="923" r:id="rId21"/>
    <p:sldId id="924" r:id="rId22"/>
    <p:sldId id="925" r:id="rId23"/>
    <p:sldId id="926" r:id="rId24"/>
    <p:sldId id="927" r:id="rId25"/>
    <p:sldId id="931" r:id="rId26"/>
    <p:sldId id="933" r:id="rId27"/>
    <p:sldId id="928" r:id="rId28"/>
    <p:sldId id="929" r:id="rId29"/>
    <p:sldId id="930" r:id="rId30"/>
    <p:sldId id="934" r:id="rId31"/>
    <p:sldId id="935" r:id="rId32"/>
    <p:sldId id="936" r:id="rId33"/>
    <p:sldId id="937" r:id="rId34"/>
    <p:sldId id="940" r:id="rId35"/>
    <p:sldId id="938" r:id="rId36"/>
    <p:sldId id="939" r:id="rId37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22" autoAdjust="0"/>
  </p:normalViewPr>
  <p:slideViewPr>
    <p:cSldViewPr>
      <p:cViewPr>
        <p:scale>
          <a:sx n="64" d="100"/>
          <a:sy n="64" d="100"/>
        </p:scale>
        <p:origin x="-6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109CE8F-1C59-47A9-ACE2-5084573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15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19A7C-C3A7-417A-BED5-3A0CF20BE46F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4213"/>
            <a:ext cx="4556125" cy="3417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30700"/>
            <a:ext cx="5486400" cy="410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1D08-22B9-4C1A-9322-6EE81A3DC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30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http://developer.android.com/training/articles/memory.html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1D08-22B9-4C1A-9322-6EE81A3DC64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7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1D08-22B9-4C1A-9322-6EE81A3DC64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7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1D08-22B9-4C1A-9322-6EE81A3DC64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7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1D08-22B9-4C1A-9322-6EE81A3DC64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7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1D08-22B9-4C1A-9322-6EE81A3DC64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7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http://developer.android.com/training/articles/memory.html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1D08-22B9-4C1A-9322-6EE81A3DC64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7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http://developer.android.com/training/articles/memory.html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1D08-22B9-4C1A-9322-6EE81A3DC64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7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1D08-22B9-4C1A-9322-6EE81A3DC64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7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1D08-22B9-4C1A-9322-6EE81A3DC64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7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1D08-22B9-4C1A-9322-6EE81A3DC64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7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1D08-22B9-4C1A-9322-6EE81A3DC64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7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1D08-22B9-4C1A-9322-6EE81A3DC64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7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1D08-22B9-4C1A-9322-6EE81A3DC64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7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B6A983E-9B82-4249-9FA5-6073C3C953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A8271E5-EE07-4863-96D3-F12B8583AF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8A2644-B9D3-4EAF-9672-8326A45C01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324600"/>
            <a:ext cx="5105400" cy="365125"/>
          </a:xfrm>
        </p:spPr>
        <p:txBody>
          <a:bodyPr/>
          <a:lstStyle>
            <a:lvl1pPr algn="l">
              <a:defRPr/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324600"/>
            <a:ext cx="365760" cy="365125"/>
          </a:xfrm>
        </p:spPr>
        <p:txBody>
          <a:bodyPr/>
          <a:lstStyle>
            <a:extLst/>
          </a:lstStyle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E54DAE0-938B-4D1F-8B67-27BA5D3C1F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EA2C6E-2582-4DE1-8DED-A4F5E4006C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8CCD11-B512-47C2-9504-E55C1139BD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EA8F720-0CE7-456E-9E28-7862A5570C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0B5D64B-CB92-48E7-BA3E-34921B5A17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3A916F4-B3E8-4D95-BE77-8668EA4C3D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E1B4B08-FAC7-40B8-9C70-9745AD16F1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32DF1E1-CA36-4F49-BD95-6C4F558D97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mat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ohlerm.blogspot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219200"/>
            <a:ext cx="8915400" cy="2057400"/>
          </a:xfrm>
        </p:spPr>
        <p:txBody>
          <a:bodyPr lIns="91440" anchor="ctr" anchorCtr="0">
            <a:normAutofit/>
          </a:bodyPr>
          <a:lstStyle/>
          <a:p>
            <a:pPr algn="ctr"/>
            <a:r>
              <a:rPr lang="en-US" sz="4400" b="0" dirty="0" smtClean="0"/>
              <a:t>Android Memory Management</a:t>
            </a:r>
            <a:endParaRPr lang="en-US" sz="4400" b="0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572000"/>
            <a:ext cx="4038600" cy="521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35726" y="4038600"/>
            <a:ext cx="7772400" cy="685800"/>
          </a:xfrm>
          <a:prstGeom prst="rect">
            <a:avLst/>
          </a:prstGeom>
        </p:spPr>
        <p:txBody>
          <a:bodyPr vert="horz" lIns="91440" anchor="ctr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Ram Software Engineering Labs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Pvt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Ltd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2" name="Text Box 4"/>
          <p:cNvSpPr txBox="1">
            <a:spLocks noChangeArrowheads="1"/>
          </p:cNvSpPr>
          <p:nvPr/>
        </p:nvSpPr>
        <p:spPr bwMode="auto">
          <a:xfrm>
            <a:off x="304800" y="1520825"/>
            <a:ext cx="8639175" cy="293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9250" indent="-3492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35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 dirty="0" smtClean="0">
                <a:latin typeface="Arial" charset="0"/>
              </a:rPr>
              <a:t>Android sets hard limit on heap size for each app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 dirty="0">
                <a:latin typeface="Arial" charset="0"/>
              </a:rPr>
              <a:t> </a:t>
            </a:r>
            <a:r>
              <a:rPr lang="en-US" altLang="en-US" sz="2800" dirty="0" smtClean="0">
                <a:latin typeface="Arial" charset="0"/>
              </a:rPr>
              <a:t>Limit depends on device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 dirty="0" err="1" smtClean="0">
                <a:latin typeface="Arial" charset="0"/>
              </a:rPr>
              <a:t>OutOfMemoryError</a:t>
            </a:r>
            <a:r>
              <a:rPr lang="en-US" altLang="en-US" sz="2800" dirty="0" smtClean="0">
                <a:latin typeface="Arial" charset="0"/>
              </a:rPr>
              <a:t> when app tries to allocate more memory than limit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 dirty="0" smtClean="0">
                <a:latin typeface="Arial" charset="0"/>
              </a:rPr>
              <a:t>App can check space left for it on the device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 dirty="0">
                <a:latin typeface="Arial" charset="0"/>
              </a:rPr>
              <a:t> </a:t>
            </a:r>
            <a:r>
              <a:rPr lang="en-US" altLang="en-US" sz="2800" dirty="0" smtClean="0">
                <a:latin typeface="Arial" charset="0"/>
              </a:rPr>
              <a:t>Use “</a:t>
            </a:r>
            <a:r>
              <a:rPr lang="en-US" altLang="en-US" sz="2800" dirty="0" err="1" smtClean="0">
                <a:latin typeface="Arial" charset="0"/>
              </a:rPr>
              <a:t>getMemoryClass</a:t>
            </a:r>
            <a:r>
              <a:rPr lang="en-US" altLang="en-US" sz="2800" dirty="0" smtClean="0">
                <a:latin typeface="Arial" charset="0"/>
              </a:rPr>
              <a:t>” returning MB left</a:t>
            </a:r>
            <a:endParaRPr lang="en-US" altLang="en-US" sz="2800" dirty="0">
              <a:latin typeface="Arial" charset="0"/>
            </a:endParaRPr>
          </a:p>
        </p:txBody>
      </p:sp>
      <p:sp>
        <p:nvSpPr>
          <p:cNvPr id="754694" name="Rectangle 6"/>
          <p:cNvSpPr>
            <a:spLocks noChangeArrowheads="1"/>
          </p:cNvSpPr>
          <p:nvPr/>
        </p:nvSpPr>
        <p:spPr bwMode="auto">
          <a:xfrm>
            <a:off x="152400" y="228600"/>
            <a:ext cx="8991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US" altLang="en-US" sz="4000" dirty="0" smtClean="0"/>
              <a:t>Restricting App Memory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0163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2" name="Text Box 4"/>
          <p:cNvSpPr txBox="1">
            <a:spLocks noChangeArrowheads="1"/>
          </p:cNvSpPr>
          <p:nvPr/>
        </p:nvSpPr>
        <p:spPr bwMode="auto">
          <a:xfrm>
            <a:off x="304800" y="1520825"/>
            <a:ext cx="8639175" cy="4358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9250" indent="-3492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35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 dirty="0" smtClean="0">
                <a:latin typeface="Arial" charset="0"/>
              </a:rPr>
              <a:t>Keep services running only for active job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 dirty="0" smtClean="0">
                <a:latin typeface="Arial" charset="0"/>
              </a:rPr>
              <a:t>System keeps process for the service running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 dirty="0">
                <a:latin typeface="Arial" charset="0"/>
              </a:rPr>
              <a:t> </a:t>
            </a:r>
            <a:r>
              <a:rPr lang="en-IN" altLang="en-US" sz="2800" dirty="0">
                <a:latin typeface="Arial" charset="0"/>
              </a:rPr>
              <a:t> RAM used by the service can’t be used by anything else or paged </a:t>
            </a:r>
            <a:r>
              <a:rPr lang="en-IN" altLang="en-US" sz="2800" dirty="0" smtClean="0">
                <a:latin typeface="Arial" charset="0"/>
              </a:rPr>
              <a:t>out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>
                <a:latin typeface="Arial" charset="0"/>
              </a:rPr>
              <a:t> </a:t>
            </a:r>
            <a:r>
              <a:rPr lang="en-IN" altLang="en-US" sz="2800" dirty="0" smtClean="0">
                <a:latin typeface="Arial" charset="0"/>
              </a:rPr>
              <a:t>Limits number of cached processes in the LRU cache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>
                <a:latin typeface="Arial" charset="0"/>
              </a:rPr>
              <a:t> </a:t>
            </a:r>
            <a:r>
              <a:rPr lang="en-IN" altLang="en-US" sz="2800" dirty="0" smtClean="0">
                <a:latin typeface="Arial" charset="0"/>
              </a:rPr>
              <a:t>Makes app switching less efficient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 smtClean="0">
                <a:latin typeface="Arial" charset="0"/>
              </a:rPr>
              <a:t>Use self-finishing </a:t>
            </a:r>
            <a:r>
              <a:rPr lang="en-IN" altLang="en-US" sz="2800" dirty="0" err="1" smtClean="0">
                <a:latin typeface="Arial" charset="0"/>
              </a:rPr>
              <a:t>IntentService</a:t>
            </a:r>
            <a:endParaRPr lang="en-US" altLang="en-US" sz="2800" dirty="0" smtClean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endParaRPr lang="en-US" altLang="en-US" sz="2800" dirty="0" smtClean="0">
              <a:latin typeface="Arial" charset="0"/>
            </a:endParaRPr>
          </a:p>
        </p:txBody>
      </p:sp>
      <p:sp>
        <p:nvSpPr>
          <p:cNvPr id="754694" name="Rectangle 6"/>
          <p:cNvSpPr>
            <a:spLocks noChangeArrowheads="1"/>
          </p:cNvSpPr>
          <p:nvPr/>
        </p:nvSpPr>
        <p:spPr bwMode="auto">
          <a:xfrm>
            <a:off x="152400" y="228600"/>
            <a:ext cx="8991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US" altLang="en-US" sz="4000" dirty="0" smtClean="0"/>
              <a:t>Use services sparingly 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5922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2" name="Text Box 4"/>
          <p:cNvSpPr txBox="1">
            <a:spLocks noChangeArrowheads="1"/>
          </p:cNvSpPr>
          <p:nvPr/>
        </p:nvSpPr>
        <p:spPr bwMode="auto">
          <a:xfrm>
            <a:off x="304800" y="1520825"/>
            <a:ext cx="8639175" cy="539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9250" indent="-3492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35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 dirty="0" smtClean="0">
                <a:latin typeface="Arial" charset="0"/>
              </a:rPr>
              <a:t>Release resources used only by your UI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 dirty="0">
                <a:latin typeface="Arial" charset="0"/>
              </a:rPr>
              <a:t> </a:t>
            </a:r>
            <a:r>
              <a:rPr lang="en-US" altLang="en-US" sz="2800" dirty="0" smtClean="0">
                <a:latin typeface="Arial" charset="0"/>
              </a:rPr>
              <a:t>Increases capacity for cached processes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 dirty="0" smtClean="0">
                <a:latin typeface="Arial" charset="0"/>
              </a:rPr>
              <a:t>Implement 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onTrimMemory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800" dirty="0" smtClean="0">
                <a:latin typeface="Arial" charset="0"/>
              </a:rPr>
              <a:t> callback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 dirty="0">
                <a:latin typeface="Arial" charset="0"/>
              </a:rPr>
              <a:t> </a:t>
            </a:r>
            <a:r>
              <a:rPr lang="en-US" altLang="en-US" sz="2800" dirty="0" smtClean="0">
                <a:latin typeface="Arial" charset="0"/>
              </a:rPr>
              <a:t>Listen </a:t>
            </a:r>
            <a:r>
              <a:rPr lang="en-US" altLang="en-US" sz="2800" dirty="0">
                <a:latin typeface="Arial" charset="0"/>
              </a:rPr>
              <a:t>for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TRIM_MEMORY_UI_HIDDEN</a:t>
            </a:r>
            <a:r>
              <a:rPr lang="en-US" altLang="en-US" sz="2800" dirty="0" smtClean="0">
                <a:latin typeface="Arial" charset="0"/>
              </a:rPr>
              <a:t> level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 dirty="0">
                <a:latin typeface="Arial" charset="0"/>
              </a:rPr>
              <a:t> </a:t>
            </a:r>
            <a:r>
              <a:rPr lang="en-US" altLang="en-US" sz="2800" dirty="0" smtClean="0">
                <a:latin typeface="Arial" charset="0"/>
              </a:rPr>
              <a:t>Invoked when all the UI components </a:t>
            </a:r>
            <a:r>
              <a:rPr lang="en-IN" altLang="en-US" sz="2800" dirty="0">
                <a:latin typeface="Arial" charset="0"/>
              </a:rPr>
              <a:t>of your app process become hidden from the </a:t>
            </a:r>
            <a:r>
              <a:rPr lang="en-IN" altLang="en-US" sz="2800" dirty="0" smtClean="0">
                <a:latin typeface="Arial" charset="0"/>
              </a:rPr>
              <a:t>user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 smtClean="0">
                <a:latin typeface="Arial" charset="0"/>
              </a:rPr>
              <a:t>Implement </a:t>
            </a:r>
            <a:r>
              <a:rPr lang="en-IN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onStop</a:t>
            </a:r>
            <a:r>
              <a:rPr lang="en-IN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N" altLang="en-US" sz="2800" dirty="0" smtClean="0">
                <a:latin typeface="Arial" charset="0"/>
              </a:rPr>
              <a:t> </a:t>
            </a:r>
            <a:r>
              <a:rPr lang="en-IN" altLang="en-US" sz="2800" dirty="0" err="1" smtClean="0">
                <a:latin typeface="Arial" charset="0"/>
              </a:rPr>
              <a:t>callback</a:t>
            </a:r>
            <a:r>
              <a:rPr lang="en-IN" altLang="en-US" sz="2800" dirty="0" smtClean="0">
                <a:latin typeface="Arial" charset="0"/>
              </a:rPr>
              <a:t> to release activity resources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>
                <a:latin typeface="Arial" charset="0"/>
              </a:rPr>
              <a:t> </a:t>
            </a:r>
            <a:r>
              <a:rPr lang="en-IN" altLang="en-US" sz="2800" dirty="0" smtClean="0">
                <a:latin typeface="Arial" charset="0"/>
              </a:rPr>
              <a:t>Like Network connection or broadcast receivers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>
                <a:latin typeface="Arial" charset="0"/>
              </a:rPr>
              <a:t> </a:t>
            </a:r>
            <a:r>
              <a:rPr lang="en-IN" altLang="en-US" sz="2800" dirty="0" smtClean="0">
                <a:latin typeface="Arial" charset="0"/>
              </a:rPr>
              <a:t>NOT UI resources</a:t>
            </a:r>
            <a:endParaRPr lang="en-US" altLang="en-US" sz="2800" dirty="0" smtClean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endParaRPr lang="en-US" altLang="en-US" sz="2800" dirty="0" smtClean="0">
              <a:latin typeface="Arial" charset="0"/>
            </a:endParaRPr>
          </a:p>
        </p:txBody>
      </p:sp>
      <p:sp>
        <p:nvSpPr>
          <p:cNvPr id="754694" name="Rectangle 6"/>
          <p:cNvSpPr>
            <a:spLocks noChangeArrowheads="1"/>
          </p:cNvSpPr>
          <p:nvPr/>
        </p:nvSpPr>
        <p:spPr bwMode="auto">
          <a:xfrm>
            <a:off x="152400" y="228600"/>
            <a:ext cx="8991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IN" altLang="en-US" sz="4000" dirty="0"/>
              <a:t>Release memory when your user interface becomes hidden</a:t>
            </a:r>
            <a:r>
              <a:rPr lang="en-US" altLang="en-US" sz="4000" dirty="0" smtClean="0"/>
              <a:t> 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9076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2" name="Text Box 4"/>
          <p:cNvSpPr txBox="1">
            <a:spLocks noChangeArrowheads="1"/>
          </p:cNvSpPr>
          <p:nvPr/>
        </p:nvSpPr>
        <p:spPr bwMode="auto">
          <a:xfrm>
            <a:off x="304800" y="990600"/>
            <a:ext cx="8639175" cy="546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9250" indent="-3492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35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 dirty="0" smtClean="0">
                <a:latin typeface="Arial" charset="0"/>
              </a:rPr>
              <a:t>Implement 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onTrimMemory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800" dirty="0" smtClean="0">
                <a:latin typeface="Arial" charset="0"/>
              </a:rPr>
              <a:t> callback to handle when overall device memory is getting low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TRIM_MEMORY_RUNNING_MODERATE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System running low, started to kill processes in LRU cache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TRIM_MEMORY_RUNNING_LOW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System running 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much lower, low on performance, release unused resources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TRIM_MEMORY_RUNNING_CRITICAL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Most of the processes killed, release all non-critical resources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TRIM_MEMORY_BACKGROUND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Low on memory, release resources easy to recover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TRIM_MEMORY_MODERATE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Low on memory, middle of LRU list, release resources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TRIM_MEMORY_COMPLETE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Low on memory, process is first to be killed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4694" name="Rectangle 6"/>
          <p:cNvSpPr>
            <a:spLocks noChangeArrowheads="1"/>
          </p:cNvSpPr>
          <p:nvPr/>
        </p:nvSpPr>
        <p:spPr bwMode="auto">
          <a:xfrm>
            <a:off x="152400" y="-228600"/>
            <a:ext cx="8991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IN" altLang="en-US" sz="4000" dirty="0"/>
              <a:t>Release memory when </a:t>
            </a:r>
            <a:r>
              <a:rPr lang="en-IN" altLang="en-US" sz="4000" dirty="0" smtClean="0"/>
              <a:t>tight</a:t>
            </a:r>
            <a:r>
              <a:rPr lang="en-US" altLang="en-US" sz="4000" dirty="0" smtClean="0"/>
              <a:t> 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0833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2" name="Text Box 4"/>
          <p:cNvSpPr txBox="1">
            <a:spLocks noChangeArrowheads="1"/>
          </p:cNvSpPr>
          <p:nvPr/>
        </p:nvSpPr>
        <p:spPr bwMode="auto">
          <a:xfrm>
            <a:off x="304800" y="1520825"/>
            <a:ext cx="8639175" cy="3841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9250" indent="-3492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35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 dirty="0" smtClean="0">
                <a:latin typeface="Arial" charset="0"/>
              </a:rPr>
              <a:t>Use 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getMemoryClass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800" dirty="0" smtClean="0">
                <a:latin typeface="Arial" charset="0"/>
              </a:rPr>
              <a:t> to get available memory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 dirty="0" smtClean="0">
                <a:latin typeface="Arial" charset="0"/>
              </a:rPr>
              <a:t>Use 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getLargeMemoryClass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800" dirty="0" smtClean="0">
                <a:latin typeface="Arial" charset="0"/>
              </a:rPr>
              <a:t> and set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largeHeap</a:t>
            </a:r>
            <a:r>
              <a:rPr lang="en-US" altLang="en-US" sz="2800" dirty="0" smtClean="0">
                <a:latin typeface="Arial" charset="0"/>
              </a:rPr>
              <a:t> attribute to true in manifest file.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 dirty="0" smtClean="0">
                <a:latin typeface="Arial" charset="0"/>
              </a:rPr>
              <a:t>Use 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largeHeap</a:t>
            </a:r>
            <a:r>
              <a:rPr lang="en-US" altLang="en-US" sz="2800" dirty="0" smtClean="0">
                <a:latin typeface="Arial" charset="0"/>
              </a:rPr>
              <a:t> </a:t>
            </a:r>
            <a:r>
              <a:rPr lang="en-IN" altLang="en-US" sz="2800" dirty="0" smtClean="0">
                <a:latin typeface="Arial" charset="0"/>
              </a:rPr>
              <a:t>only </a:t>
            </a:r>
            <a:r>
              <a:rPr lang="en-IN" altLang="en-US" sz="2800" dirty="0">
                <a:latin typeface="Arial" charset="0"/>
              </a:rPr>
              <a:t>when you know </a:t>
            </a:r>
            <a:endParaRPr lang="en-IN" altLang="en-US" sz="2800" dirty="0" smtClean="0">
              <a:latin typeface="Arial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 smtClean="0">
                <a:latin typeface="Arial" charset="0"/>
              </a:rPr>
              <a:t> exactly </a:t>
            </a:r>
            <a:r>
              <a:rPr lang="en-IN" altLang="en-US" sz="2800" dirty="0">
                <a:latin typeface="Arial" charset="0"/>
              </a:rPr>
              <a:t>where all your memory is being allocated </a:t>
            </a:r>
            <a:endParaRPr lang="en-IN" altLang="en-US" sz="2800" dirty="0" smtClean="0">
              <a:latin typeface="Arial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>
                <a:latin typeface="Arial" charset="0"/>
              </a:rPr>
              <a:t> </a:t>
            </a:r>
            <a:r>
              <a:rPr lang="en-IN" altLang="en-US" sz="2800" dirty="0" smtClean="0">
                <a:latin typeface="Arial" charset="0"/>
              </a:rPr>
              <a:t>why </a:t>
            </a:r>
            <a:r>
              <a:rPr lang="en-IN" altLang="en-US" sz="2800" dirty="0">
                <a:latin typeface="Arial" charset="0"/>
              </a:rPr>
              <a:t>it must be </a:t>
            </a:r>
            <a:r>
              <a:rPr lang="en-IN" altLang="en-US" sz="2800" dirty="0" smtClean="0">
                <a:latin typeface="Arial" charset="0"/>
              </a:rPr>
              <a:t>retained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 smtClean="0">
                <a:latin typeface="Arial" charset="0"/>
              </a:rPr>
              <a:t>Recommended to keep the usage lesser than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getMemoryClass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en-US" sz="2800" dirty="0" smtClean="0">
              <a:latin typeface="Arial" charset="0"/>
            </a:endParaRPr>
          </a:p>
        </p:txBody>
      </p:sp>
      <p:sp>
        <p:nvSpPr>
          <p:cNvPr id="754694" name="Rectangle 6"/>
          <p:cNvSpPr>
            <a:spLocks noChangeArrowheads="1"/>
          </p:cNvSpPr>
          <p:nvPr/>
        </p:nvSpPr>
        <p:spPr bwMode="auto">
          <a:xfrm>
            <a:off x="152400" y="228600"/>
            <a:ext cx="8991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IN" altLang="en-US" sz="4000" dirty="0" smtClean="0"/>
              <a:t>Check how much memory you should use</a:t>
            </a:r>
            <a:r>
              <a:rPr lang="en-US" altLang="en-US" sz="4000" dirty="0" smtClean="0"/>
              <a:t> 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9133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2" name="Text Box 4"/>
          <p:cNvSpPr txBox="1">
            <a:spLocks noChangeArrowheads="1"/>
          </p:cNvSpPr>
          <p:nvPr/>
        </p:nvSpPr>
        <p:spPr bwMode="auto">
          <a:xfrm>
            <a:off x="304800" y="1520825"/>
            <a:ext cx="8639175" cy="371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9250" indent="-3492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35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 smtClean="0">
                <a:latin typeface="Arial" charset="0"/>
              </a:rPr>
              <a:t>Load </a:t>
            </a:r>
            <a:r>
              <a:rPr lang="en-IN" altLang="en-US" sz="2800" dirty="0">
                <a:latin typeface="Arial" charset="0"/>
              </a:rPr>
              <a:t>a bitmap, keep it in RAM only at the resolution you need for the current device's </a:t>
            </a:r>
            <a:r>
              <a:rPr lang="en-IN" altLang="en-US" sz="2800" dirty="0" smtClean="0">
                <a:latin typeface="Arial" charset="0"/>
              </a:rPr>
              <a:t>screen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 smtClean="0">
                <a:latin typeface="Arial" charset="0"/>
              </a:rPr>
              <a:t> scale </a:t>
            </a:r>
            <a:r>
              <a:rPr lang="en-IN" altLang="en-US" sz="2800" dirty="0">
                <a:latin typeface="Arial" charset="0"/>
              </a:rPr>
              <a:t>it down if the original bitmap is a higher </a:t>
            </a:r>
            <a:r>
              <a:rPr lang="en-IN" altLang="en-US" sz="2800" dirty="0" smtClean="0">
                <a:latin typeface="Arial" charset="0"/>
              </a:rPr>
              <a:t>resolution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endParaRPr lang="en-IN" altLang="en-US" sz="2800" dirty="0" smtClean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 smtClean="0">
                <a:latin typeface="Arial" charset="0"/>
              </a:rPr>
              <a:t>An </a:t>
            </a:r>
            <a:r>
              <a:rPr lang="en-IN" altLang="en-US" sz="2800" dirty="0">
                <a:latin typeface="Arial" charset="0"/>
              </a:rPr>
              <a:t>increase in bitmap resolution results in a corresponding </a:t>
            </a:r>
            <a:r>
              <a:rPr lang="en-IN" altLang="en-US" sz="2800" dirty="0" smtClean="0">
                <a:latin typeface="Arial" charset="0"/>
              </a:rPr>
              <a:t>increase </a:t>
            </a:r>
            <a:r>
              <a:rPr lang="en-IN" altLang="en-US" sz="2800" dirty="0">
                <a:latin typeface="Arial" charset="0"/>
              </a:rPr>
              <a:t>in memory </a:t>
            </a:r>
            <a:r>
              <a:rPr lang="en-IN" altLang="en-US" sz="2800" dirty="0" smtClean="0">
                <a:latin typeface="Arial" charset="0"/>
              </a:rPr>
              <a:t>needed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>
                <a:latin typeface="Arial" charset="0"/>
              </a:rPr>
              <a:t> </a:t>
            </a:r>
            <a:r>
              <a:rPr lang="en-IN" altLang="en-US" sz="2800" dirty="0" smtClean="0">
                <a:latin typeface="Arial" charset="0"/>
              </a:rPr>
              <a:t>As </a:t>
            </a:r>
            <a:r>
              <a:rPr lang="en-IN" altLang="en-US" sz="2800" dirty="0">
                <a:latin typeface="Arial" charset="0"/>
              </a:rPr>
              <a:t>both the X and Y dimensions </a:t>
            </a:r>
            <a:r>
              <a:rPr lang="en-IN" altLang="en-US" sz="2800" dirty="0" smtClean="0">
                <a:latin typeface="Arial" charset="0"/>
              </a:rPr>
              <a:t>increase</a:t>
            </a:r>
          </a:p>
        </p:txBody>
      </p:sp>
      <p:sp>
        <p:nvSpPr>
          <p:cNvPr id="754694" name="Rectangle 6"/>
          <p:cNvSpPr>
            <a:spLocks noChangeArrowheads="1"/>
          </p:cNvSpPr>
          <p:nvPr/>
        </p:nvSpPr>
        <p:spPr bwMode="auto">
          <a:xfrm>
            <a:off x="152400" y="228600"/>
            <a:ext cx="8991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IN" altLang="en-US" sz="4000" dirty="0"/>
              <a:t>Avoid wasting memory with bitmaps</a:t>
            </a:r>
            <a:r>
              <a:rPr lang="en-US" altLang="en-US" sz="4000" dirty="0" smtClean="0"/>
              <a:t> 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8609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2" name="Text Box 4"/>
          <p:cNvSpPr txBox="1">
            <a:spLocks noChangeArrowheads="1"/>
          </p:cNvSpPr>
          <p:nvPr/>
        </p:nvSpPr>
        <p:spPr bwMode="auto">
          <a:xfrm>
            <a:off x="304800" y="1520825"/>
            <a:ext cx="8639175" cy="3841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9250" indent="-3492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35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 smtClean="0">
                <a:latin typeface="Arial" charset="0"/>
              </a:rPr>
              <a:t>Use optimized </a:t>
            </a:r>
            <a:r>
              <a:rPr lang="en-IN" altLang="en-US" sz="2800" dirty="0">
                <a:latin typeface="Arial" charset="0"/>
              </a:rPr>
              <a:t>containers in the Android </a:t>
            </a:r>
            <a:r>
              <a:rPr lang="en-IN" altLang="en-US" sz="2800" dirty="0" smtClean="0">
                <a:latin typeface="Arial" charset="0"/>
              </a:rPr>
              <a:t>framework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 smtClean="0">
                <a:latin typeface="Arial" charset="0"/>
              </a:rPr>
              <a:t> </a:t>
            </a:r>
            <a:r>
              <a:rPr lang="en-IN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SparseArray</a:t>
            </a:r>
            <a:r>
              <a:rPr lang="en-I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SparseBooleanArray</a:t>
            </a:r>
            <a:r>
              <a:rPr lang="en-I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LongSparseArray</a:t>
            </a:r>
            <a:endParaRPr lang="en-IN" alt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endParaRPr lang="en-IN" altLang="en-US" sz="2800" dirty="0" err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 smtClean="0">
                <a:latin typeface="Arial" charset="0"/>
              </a:rPr>
              <a:t>Avoids intermediate object creation while doing </a:t>
            </a:r>
            <a:r>
              <a:rPr lang="en-IN" altLang="en-US" sz="2800" dirty="0" err="1" smtClean="0">
                <a:latin typeface="Arial" charset="0"/>
              </a:rPr>
              <a:t>autobox</a:t>
            </a:r>
            <a:endParaRPr lang="en-IN" altLang="en-US" sz="2800" dirty="0" smtClean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endParaRPr lang="en-IN" altLang="en-US" sz="28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 smtClean="0">
                <a:latin typeface="Arial" charset="0"/>
              </a:rPr>
              <a:t>Use raw arrays when possible</a:t>
            </a:r>
          </a:p>
        </p:txBody>
      </p:sp>
      <p:sp>
        <p:nvSpPr>
          <p:cNvPr id="754694" name="Rectangle 6"/>
          <p:cNvSpPr>
            <a:spLocks noChangeArrowheads="1"/>
          </p:cNvSpPr>
          <p:nvPr/>
        </p:nvSpPr>
        <p:spPr bwMode="auto">
          <a:xfrm>
            <a:off x="152400" y="228600"/>
            <a:ext cx="8991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IN" altLang="en-US" sz="4000" dirty="0"/>
              <a:t>Use optimized data containers</a:t>
            </a:r>
            <a:r>
              <a:rPr lang="en-US" altLang="en-US" sz="4000" dirty="0" smtClean="0"/>
              <a:t> 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7823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2" name="Text Box 4"/>
          <p:cNvSpPr txBox="1">
            <a:spLocks noChangeArrowheads="1"/>
          </p:cNvSpPr>
          <p:nvPr/>
        </p:nvSpPr>
        <p:spPr bwMode="auto">
          <a:xfrm>
            <a:off x="304800" y="1520825"/>
            <a:ext cx="8639175" cy="4099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9250" indent="-3492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35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 err="1" smtClean="0">
                <a:latin typeface="Arial" charset="0"/>
              </a:rPr>
              <a:t>Enums</a:t>
            </a:r>
            <a:r>
              <a:rPr lang="en-IN" altLang="en-US" sz="2800" dirty="0" smtClean="0">
                <a:latin typeface="Arial" charset="0"/>
              </a:rPr>
              <a:t> require twice as much memory as static constants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 smtClean="0">
                <a:latin typeface="Arial" charset="0"/>
              </a:rPr>
              <a:t>Every class uses about 500 bytes of code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>
                <a:latin typeface="Arial" charset="0"/>
              </a:rPr>
              <a:t>Every class instance has 12-16 bytes of RAM overhead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>
                <a:latin typeface="Arial" charset="0"/>
              </a:rPr>
              <a:t>Putting a single entry into a </a:t>
            </a:r>
            <a:r>
              <a:rPr lang="en-IN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IN" altLang="en-US" sz="2800" dirty="0">
                <a:latin typeface="Arial" charset="0"/>
              </a:rPr>
              <a:t> requires the allocation of an additional entry object that takes 32 bytes </a:t>
            </a:r>
            <a:endParaRPr lang="en-IN" altLang="en-US" sz="2800" dirty="0" smtClean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 smtClean="0">
                <a:latin typeface="Arial" charset="0"/>
              </a:rPr>
              <a:t>Don’t make the App class or object heavy</a:t>
            </a:r>
          </a:p>
        </p:txBody>
      </p:sp>
      <p:sp>
        <p:nvSpPr>
          <p:cNvPr id="754694" name="Rectangle 6"/>
          <p:cNvSpPr>
            <a:spLocks noChangeArrowheads="1"/>
          </p:cNvSpPr>
          <p:nvPr/>
        </p:nvSpPr>
        <p:spPr bwMode="auto">
          <a:xfrm>
            <a:off x="152400" y="228600"/>
            <a:ext cx="8991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IN" altLang="en-US" sz="4000" dirty="0" smtClean="0"/>
              <a:t>Be aware of memory overhead</a:t>
            </a:r>
            <a:r>
              <a:rPr lang="en-US" altLang="en-US" sz="4000" dirty="0" smtClean="0"/>
              <a:t> 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9288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2" name="Text Box 4"/>
          <p:cNvSpPr txBox="1">
            <a:spLocks noChangeArrowheads="1"/>
          </p:cNvSpPr>
          <p:nvPr/>
        </p:nvSpPr>
        <p:spPr bwMode="auto">
          <a:xfrm>
            <a:off x="304800" y="1520825"/>
            <a:ext cx="8639175" cy="293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9250" indent="-3492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35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 smtClean="0">
                <a:latin typeface="Arial" charset="0"/>
              </a:rPr>
              <a:t>Require more code to be executed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endParaRPr lang="en-IN" altLang="en-US" sz="2800" dirty="0" smtClean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 smtClean="0">
                <a:latin typeface="Arial" charset="0"/>
              </a:rPr>
              <a:t>Require more time and more RAM for the code to be mapped into memory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endParaRPr lang="en-IN" altLang="en-US" sz="2800" dirty="0" smtClean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 smtClean="0">
                <a:latin typeface="Arial" charset="0"/>
              </a:rPr>
              <a:t>Avoid when not getting significant benefit</a:t>
            </a:r>
            <a:endParaRPr lang="en-IN" altLang="en-US" sz="2800" dirty="0">
              <a:latin typeface="Arial" charset="0"/>
            </a:endParaRPr>
          </a:p>
        </p:txBody>
      </p:sp>
      <p:sp>
        <p:nvSpPr>
          <p:cNvPr id="754694" name="Rectangle 6"/>
          <p:cNvSpPr>
            <a:spLocks noChangeArrowheads="1"/>
          </p:cNvSpPr>
          <p:nvPr/>
        </p:nvSpPr>
        <p:spPr bwMode="auto">
          <a:xfrm>
            <a:off x="152400" y="228600"/>
            <a:ext cx="8991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IN" altLang="en-US" sz="4000" dirty="0" smtClean="0"/>
              <a:t>Be careful with code abstractions</a:t>
            </a:r>
            <a:r>
              <a:rPr lang="en-US" altLang="en-US" sz="4000" dirty="0" smtClean="0"/>
              <a:t> 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1976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2" name="Text Box 4"/>
          <p:cNvSpPr txBox="1">
            <a:spLocks noChangeArrowheads="1"/>
          </p:cNvSpPr>
          <p:nvPr/>
        </p:nvSpPr>
        <p:spPr bwMode="auto">
          <a:xfrm>
            <a:off x="304800" y="1520825"/>
            <a:ext cx="8639175" cy="2419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9250" indent="-3492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35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 smtClean="0">
                <a:latin typeface="Arial" charset="0"/>
              </a:rPr>
              <a:t>Protocol buffers from Google for serializing structured data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endParaRPr lang="en-IN" altLang="en-US" sz="2800" dirty="0" smtClean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 smtClean="0">
                <a:latin typeface="Arial" charset="0"/>
              </a:rPr>
              <a:t>Use </a:t>
            </a:r>
            <a:r>
              <a:rPr lang="en-IN" altLang="en-US" sz="2800" dirty="0" err="1" smtClean="0">
                <a:latin typeface="Arial" charset="0"/>
              </a:rPr>
              <a:t>nano</a:t>
            </a:r>
            <a:r>
              <a:rPr lang="en-IN" altLang="en-US" sz="2800" dirty="0" smtClean="0">
                <a:latin typeface="Arial" charset="0"/>
              </a:rPr>
              <a:t> version</a:t>
            </a:r>
          </a:p>
          <a:p>
            <a:pPr marL="0" indent="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</a:pPr>
            <a:endParaRPr lang="en-IN" altLang="en-US" sz="2800" dirty="0" smtClean="0">
              <a:latin typeface="Arial" charset="0"/>
            </a:endParaRPr>
          </a:p>
        </p:txBody>
      </p:sp>
      <p:sp>
        <p:nvSpPr>
          <p:cNvPr id="754694" name="Rectangle 6"/>
          <p:cNvSpPr>
            <a:spLocks noChangeArrowheads="1"/>
          </p:cNvSpPr>
          <p:nvPr/>
        </p:nvSpPr>
        <p:spPr bwMode="auto">
          <a:xfrm>
            <a:off x="152400" y="228600"/>
            <a:ext cx="8991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IN" altLang="en-US" sz="4000" dirty="0"/>
              <a:t>Use </a:t>
            </a:r>
            <a:r>
              <a:rPr lang="en-IN" altLang="en-US" sz="4000" dirty="0" err="1"/>
              <a:t>nano</a:t>
            </a:r>
            <a:r>
              <a:rPr lang="en-IN" altLang="en-US" sz="4000" dirty="0"/>
              <a:t> </a:t>
            </a:r>
            <a:r>
              <a:rPr lang="en-IN" altLang="en-US" sz="4000" dirty="0" err="1"/>
              <a:t>protobufs</a:t>
            </a:r>
            <a:r>
              <a:rPr lang="en-IN" altLang="en-US" sz="4000" dirty="0"/>
              <a:t> for serialized data</a:t>
            </a:r>
            <a:r>
              <a:rPr lang="en-US" altLang="en-US" sz="4000" dirty="0" smtClean="0"/>
              <a:t> 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9346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2" name="Text Box 4"/>
          <p:cNvSpPr txBox="1">
            <a:spLocks noChangeArrowheads="1"/>
          </p:cNvSpPr>
          <p:nvPr/>
        </p:nvSpPr>
        <p:spPr bwMode="auto">
          <a:xfrm>
            <a:off x="304800" y="1520825"/>
            <a:ext cx="8639175" cy="417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9250" indent="-3492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35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 smtClean="0">
                <a:latin typeface="Arial" charset="0"/>
              </a:rPr>
              <a:t>Optimized use of constrained device resource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 smtClean="0">
                <a:latin typeface="Arial" charset="0"/>
              </a:rPr>
              <a:t>Allow other applications to functions by not consuming unnecessary memory when not in use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 dirty="0" smtClean="0">
                <a:latin typeface="Arial" charset="0"/>
              </a:rPr>
              <a:t>Avoid memory leaks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 dirty="0">
                <a:latin typeface="Arial" charset="0"/>
              </a:rPr>
              <a:t> </a:t>
            </a:r>
            <a:r>
              <a:rPr lang="en-US" altLang="en-US" sz="2800" dirty="0" smtClean="0">
                <a:latin typeface="Arial" charset="0"/>
              </a:rPr>
              <a:t>Don’t hold object references in global members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 dirty="0" smtClean="0">
                <a:latin typeface="Arial" charset="0"/>
              </a:rPr>
              <a:t> </a:t>
            </a:r>
            <a:r>
              <a:rPr lang="en-US" altLang="en-US" sz="2800" dirty="0" err="1" smtClean="0">
                <a:latin typeface="Arial" charset="0"/>
              </a:rPr>
              <a:t>Dalvik</a:t>
            </a:r>
            <a:r>
              <a:rPr lang="en-US" altLang="en-US" sz="2800" dirty="0" smtClean="0">
                <a:latin typeface="Arial" charset="0"/>
              </a:rPr>
              <a:t> VM reclaims memory when object references leave scope of app’s active threads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endParaRPr lang="en-US" altLang="en-US" sz="28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endParaRPr lang="en-US" altLang="en-US" sz="1800" dirty="0">
              <a:latin typeface="Arial" charset="0"/>
            </a:endParaRPr>
          </a:p>
        </p:txBody>
      </p:sp>
      <p:sp>
        <p:nvSpPr>
          <p:cNvPr id="754694" name="Rectangle 6"/>
          <p:cNvSpPr>
            <a:spLocks noChangeArrowheads="1"/>
          </p:cNvSpPr>
          <p:nvPr/>
        </p:nvSpPr>
        <p:spPr bwMode="auto">
          <a:xfrm>
            <a:off x="152400" y="228600"/>
            <a:ext cx="87915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US" altLang="en-US" sz="4000" dirty="0" smtClean="0"/>
              <a:t>Need for Memory Management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008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2" name="Text Box 4"/>
          <p:cNvSpPr txBox="1">
            <a:spLocks noChangeArrowheads="1"/>
          </p:cNvSpPr>
          <p:nvPr/>
        </p:nvSpPr>
        <p:spPr bwMode="auto">
          <a:xfrm>
            <a:off x="304800" y="1520825"/>
            <a:ext cx="8639175" cy="4099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9250" indent="-3492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35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 smtClean="0">
                <a:latin typeface="Arial" charset="0"/>
              </a:rPr>
              <a:t>Avoid </a:t>
            </a:r>
            <a:r>
              <a:rPr lang="en-IN" altLang="en-US" sz="2800" dirty="0" err="1" smtClean="0">
                <a:latin typeface="Arial" charset="0"/>
              </a:rPr>
              <a:t>Guice</a:t>
            </a:r>
            <a:r>
              <a:rPr lang="en-IN" altLang="en-US" sz="2800" dirty="0" smtClean="0">
                <a:latin typeface="Arial" charset="0"/>
              </a:rPr>
              <a:t> or </a:t>
            </a:r>
            <a:r>
              <a:rPr lang="en-IN" altLang="en-US" sz="2800" dirty="0" err="1" smtClean="0">
                <a:latin typeface="Arial" charset="0"/>
              </a:rPr>
              <a:t>RoboGuice</a:t>
            </a:r>
            <a:endParaRPr lang="en-IN" altLang="en-US" sz="2800" dirty="0" smtClean="0">
              <a:latin typeface="Arial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>
                <a:latin typeface="Arial" charset="0"/>
              </a:rPr>
              <a:t> </a:t>
            </a:r>
            <a:r>
              <a:rPr lang="en-IN" altLang="en-US" sz="2800" dirty="0" smtClean="0">
                <a:latin typeface="Arial" charset="0"/>
              </a:rPr>
              <a:t>Performs lot of process initialization </a:t>
            </a:r>
            <a:r>
              <a:rPr lang="en-IN" altLang="en-US" sz="2800" dirty="0">
                <a:latin typeface="Arial" charset="0"/>
              </a:rPr>
              <a:t>by scanning your code for </a:t>
            </a:r>
            <a:r>
              <a:rPr lang="en-IN" altLang="en-US" sz="2800" dirty="0" smtClean="0">
                <a:latin typeface="Arial" charset="0"/>
              </a:rPr>
              <a:t>annotations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 smtClean="0">
                <a:latin typeface="Arial" charset="0"/>
              </a:rPr>
              <a:t> Require </a:t>
            </a:r>
            <a:r>
              <a:rPr lang="en-IN" altLang="en-US" sz="2800" dirty="0">
                <a:latin typeface="Arial" charset="0"/>
              </a:rPr>
              <a:t>significant amounts of your code to be mapped into RAM even though you don't need </a:t>
            </a:r>
            <a:r>
              <a:rPr lang="en-IN" altLang="en-US" sz="2800" dirty="0" smtClean="0">
                <a:latin typeface="Arial" charset="0"/>
              </a:rPr>
              <a:t>it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>
                <a:latin typeface="Arial" charset="0"/>
              </a:rPr>
              <a:t> </a:t>
            </a:r>
            <a:r>
              <a:rPr lang="en-IN" altLang="en-US" sz="2800" dirty="0" smtClean="0">
                <a:latin typeface="Arial" charset="0"/>
              </a:rPr>
              <a:t>These </a:t>
            </a:r>
            <a:r>
              <a:rPr lang="en-IN" altLang="en-US" sz="2800" dirty="0">
                <a:latin typeface="Arial" charset="0"/>
              </a:rPr>
              <a:t>mapped pages are allocated into clean memory so Android can drop them</a:t>
            </a:r>
            <a:r>
              <a:rPr lang="en-IN" altLang="en-US" sz="2800" dirty="0" smtClean="0">
                <a:latin typeface="Arial" charset="0"/>
              </a:rPr>
              <a:t>,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 smtClean="0">
                <a:latin typeface="Arial" charset="0"/>
              </a:rPr>
              <a:t> That </a:t>
            </a:r>
            <a:r>
              <a:rPr lang="en-IN" altLang="en-US" sz="2800" dirty="0">
                <a:latin typeface="Arial" charset="0"/>
              </a:rPr>
              <a:t>won't happen until the pages have been left in memory for a long period of </a:t>
            </a:r>
            <a:r>
              <a:rPr lang="en-IN" altLang="en-US" sz="2800" dirty="0" smtClean="0">
                <a:latin typeface="Arial" charset="0"/>
              </a:rPr>
              <a:t>time</a:t>
            </a:r>
          </a:p>
        </p:txBody>
      </p:sp>
      <p:sp>
        <p:nvSpPr>
          <p:cNvPr id="754694" name="Rectangle 6"/>
          <p:cNvSpPr>
            <a:spLocks noChangeArrowheads="1"/>
          </p:cNvSpPr>
          <p:nvPr/>
        </p:nvSpPr>
        <p:spPr bwMode="auto">
          <a:xfrm>
            <a:off x="152400" y="228600"/>
            <a:ext cx="8991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IN" altLang="en-US" sz="4000" dirty="0" smtClean="0"/>
              <a:t>Avoid dependency injection framework</a:t>
            </a:r>
            <a:r>
              <a:rPr lang="en-US" altLang="en-US" sz="4000" dirty="0" smtClean="0"/>
              <a:t> 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1198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2" name="Text Box 4"/>
          <p:cNvSpPr txBox="1">
            <a:spLocks noChangeArrowheads="1"/>
          </p:cNvSpPr>
          <p:nvPr/>
        </p:nvSpPr>
        <p:spPr bwMode="auto">
          <a:xfrm>
            <a:off x="304800" y="1520825"/>
            <a:ext cx="863917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9250" indent="-3492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35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 smtClean="0">
                <a:latin typeface="Arial" charset="0"/>
              </a:rPr>
              <a:t>Can </a:t>
            </a:r>
            <a:r>
              <a:rPr lang="en-IN" altLang="en-US" sz="2800" dirty="0">
                <a:latin typeface="Arial" charset="0"/>
              </a:rPr>
              <a:t>be inefficient when used for work on a mobile </a:t>
            </a:r>
            <a:r>
              <a:rPr lang="en-IN" altLang="en-US" sz="2800" dirty="0" smtClean="0">
                <a:latin typeface="Arial" charset="0"/>
              </a:rPr>
              <a:t>client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 err="1" smtClean="0">
                <a:latin typeface="Arial" charset="0"/>
              </a:rPr>
              <a:t>Analyze</a:t>
            </a:r>
            <a:r>
              <a:rPr lang="en-IN" altLang="en-US" sz="2800" dirty="0" smtClean="0">
                <a:latin typeface="Arial" charset="0"/>
              </a:rPr>
              <a:t> </a:t>
            </a:r>
            <a:r>
              <a:rPr lang="en-IN" altLang="en-US" sz="2800" dirty="0">
                <a:latin typeface="Arial" charset="0"/>
              </a:rPr>
              <a:t>the library in terms of code size and RAM </a:t>
            </a:r>
            <a:r>
              <a:rPr lang="en-IN" altLang="en-US" sz="2800" dirty="0" smtClean="0">
                <a:latin typeface="Arial" charset="0"/>
              </a:rPr>
              <a:t>footprint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 smtClean="0">
                <a:latin typeface="Arial" charset="0"/>
              </a:rPr>
              <a:t>Don’t use shared library </a:t>
            </a:r>
            <a:r>
              <a:rPr lang="en-IN" altLang="en-US" sz="2800" dirty="0">
                <a:latin typeface="Arial" charset="0"/>
              </a:rPr>
              <a:t>for </a:t>
            </a:r>
            <a:r>
              <a:rPr lang="en-IN" altLang="en-US" sz="2800" dirty="0" smtClean="0">
                <a:latin typeface="Arial" charset="0"/>
              </a:rPr>
              <a:t>one </a:t>
            </a:r>
            <a:r>
              <a:rPr lang="en-IN" altLang="en-US" sz="2800" dirty="0">
                <a:latin typeface="Arial" charset="0"/>
              </a:rPr>
              <a:t>or two features out of dozens of other things it does</a:t>
            </a:r>
            <a:endParaRPr lang="en-IN" altLang="en-US" sz="2800" dirty="0" smtClean="0">
              <a:latin typeface="Arial" charset="0"/>
            </a:endParaRPr>
          </a:p>
        </p:txBody>
      </p:sp>
      <p:sp>
        <p:nvSpPr>
          <p:cNvPr id="754694" name="Rectangle 6"/>
          <p:cNvSpPr>
            <a:spLocks noChangeArrowheads="1"/>
          </p:cNvSpPr>
          <p:nvPr/>
        </p:nvSpPr>
        <p:spPr bwMode="auto">
          <a:xfrm>
            <a:off x="152400" y="228600"/>
            <a:ext cx="8991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IN" altLang="en-US" sz="4000" dirty="0" smtClean="0"/>
              <a:t>Be careful about external libraries</a:t>
            </a:r>
            <a:r>
              <a:rPr lang="en-US" altLang="en-US" sz="4000" dirty="0" smtClean="0"/>
              <a:t> 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9034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2" name="Text Box 4"/>
          <p:cNvSpPr txBox="1">
            <a:spLocks noChangeArrowheads="1"/>
          </p:cNvSpPr>
          <p:nvPr/>
        </p:nvSpPr>
        <p:spPr bwMode="auto">
          <a:xfrm>
            <a:off x="304800" y="1520825"/>
            <a:ext cx="8639175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9250" indent="-3492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35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>
                <a:latin typeface="Arial" charset="0"/>
              </a:rPr>
              <a:t>Reduce number of layout objects required by your </a:t>
            </a:r>
            <a:r>
              <a:rPr lang="en-IN" altLang="en-US" sz="2800" dirty="0" smtClean="0">
                <a:latin typeface="Arial" charset="0"/>
              </a:rPr>
              <a:t>UI</a:t>
            </a:r>
            <a:endParaRPr lang="en-IN" altLang="en-US" sz="28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 smtClean="0">
                <a:latin typeface="Arial" charset="0"/>
              </a:rPr>
              <a:t>Optimize UI with layout debugging tools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 smtClean="0">
                <a:latin typeface="Arial" charset="0"/>
              </a:rPr>
              <a:t>Address optimization </a:t>
            </a:r>
            <a:r>
              <a:rPr lang="en-IN" altLang="en-US" sz="2800" dirty="0">
                <a:latin typeface="Arial" charset="0"/>
              </a:rPr>
              <a:t>suggestions provided by the lint </a:t>
            </a:r>
            <a:r>
              <a:rPr lang="en-IN" altLang="en-US" sz="2800" dirty="0" smtClean="0">
                <a:latin typeface="Arial" charset="0"/>
              </a:rPr>
              <a:t>tool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>
                <a:latin typeface="Arial" charset="0"/>
              </a:rPr>
              <a:t>Use </a:t>
            </a:r>
            <a:r>
              <a:rPr lang="en-IN" altLang="en-US" sz="2800" dirty="0" err="1">
                <a:latin typeface="Arial" charset="0"/>
              </a:rPr>
              <a:t>ProGuard</a:t>
            </a:r>
            <a:r>
              <a:rPr lang="en-IN" altLang="en-US" sz="2800" dirty="0">
                <a:latin typeface="Arial" charset="0"/>
              </a:rPr>
              <a:t> to strip out any unneeded </a:t>
            </a:r>
            <a:r>
              <a:rPr lang="en-IN" altLang="en-US" sz="2800" dirty="0" smtClean="0">
                <a:latin typeface="Arial" charset="0"/>
              </a:rPr>
              <a:t>code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>
                <a:latin typeface="Arial" charset="0"/>
              </a:rPr>
              <a:t>Use </a:t>
            </a:r>
            <a:r>
              <a:rPr lang="en-IN" altLang="en-US" sz="2800" dirty="0" err="1">
                <a:latin typeface="Arial" charset="0"/>
              </a:rPr>
              <a:t>zipalign</a:t>
            </a:r>
            <a:r>
              <a:rPr lang="en-IN" altLang="en-US" sz="2800" dirty="0">
                <a:latin typeface="Arial" charset="0"/>
              </a:rPr>
              <a:t> on your final </a:t>
            </a:r>
            <a:r>
              <a:rPr lang="en-IN" altLang="en-US" sz="2800" dirty="0" smtClean="0">
                <a:latin typeface="Arial" charset="0"/>
              </a:rPr>
              <a:t>APK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 smtClean="0">
                <a:latin typeface="Arial" charset="0"/>
              </a:rPr>
              <a:t> Else resources </a:t>
            </a:r>
            <a:r>
              <a:rPr lang="en-IN" altLang="en-US" sz="2800" dirty="0">
                <a:latin typeface="Arial" charset="0"/>
              </a:rPr>
              <a:t>can no longer be </a:t>
            </a:r>
            <a:r>
              <a:rPr lang="en-IN" altLang="en-US" sz="2800" dirty="0" err="1">
                <a:latin typeface="Arial" charset="0"/>
              </a:rPr>
              <a:t>mmapped</a:t>
            </a:r>
            <a:r>
              <a:rPr lang="en-IN" altLang="en-US" sz="2800" dirty="0">
                <a:latin typeface="Arial" charset="0"/>
              </a:rPr>
              <a:t> from the </a:t>
            </a:r>
            <a:r>
              <a:rPr lang="en-IN" altLang="en-US" sz="2800" dirty="0" smtClean="0">
                <a:latin typeface="Arial" charset="0"/>
              </a:rPr>
              <a:t>APK</a:t>
            </a:r>
          </a:p>
        </p:txBody>
      </p:sp>
      <p:sp>
        <p:nvSpPr>
          <p:cNvPr id="754694" name="Rectangle 6"/>
          <p:cNvSpPr>
            <a:spLocks noChangeArrowheads="1"/>
          </p:cNvSpPr>
          <p:nvPr/>
        </p:nvSpPr>
        <p:spPr bwMode="auto">
          <a:xfrm>
            <a:off x="152400" y="228600"/>
            <a:ext cx="8991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IN" altLang="en-US" sz="4000" dirty="0" smtClean="0"/>
              <a:t>Adopt other best practices</a:t>
            </a:r>
            <a:r>
              <a:rPr lang="en-US" altLang="en-US" sz="4000" dirty="0" smtClean="0"/>
              <a:t> 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0641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2" name="Text Box 4"/>
          <p:cNvSpPr txBox="1">
            <a:spLocks noChangeArrowheads="1"/>
          </p:cNvSpPr>
          <p:nvPr/>
        </p:nvSpPr>
        <p:spPr bwMode="auto">
          <a:xfrm>
            <a:off x="304800" y="1143000"/>
            <a:ext cx="8639175" cy="513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9250" indent="-3492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35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 err="1" smtClean="0">
                <a:latin typeface="Arial" charset="0"/>
              </a:rPr>
              <a:t>Analyze</a:t>
            </a:r>
            <a:r>
              <a:rPr lang="en-IN" altLang="en-US" sz="2800" dirty="0" smtClean="0">
                <a:latin typeface="Arial" charset="0"/>
              </a:rPr>
              <a:t> how much RAM your app is using throughout all stages of its lifecycle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 smtClean="0">
                <a:latin typeface="Arial" charset="0"/>
              </a:rPr>
              <a:t>Use Multiple processes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>
                <a:latin typeface="Arial" charset="0"/>
              </a:rPr>
              <a:t> dividing components of your app into multiple </a:t>
            </a:r>
            <a:r>
              <a:rPr lang="en-IN" altLang="en-US" sz="2800" dirty="0" smtClean="0">
                <a:latin typeface="Arial" charset="0"/>
              </a:rPr>
              <a:t>processes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>
                <a:latin typeface="Arial" charset="0"/>
              </a:rPr>
              <a:t> Use </a:t>
            </a:r>
            <a:r>
              <a:rPr lang="en-IN" altLang="en-US" sz="2800" dirty="0" err="1" smtClean="0">
                <a:latin typeface="Arial" charset="0"/>
              </a:rPr>
              <a:t>android:process</a:t>
            </a:r>
            <a:r>
              <a:rPr lang="en-IN" altLang="en-US" sz="2800" dirty="0" smtClean="0">
                <a:latin typeface="Arial" charset="0"/>
              </a:rPr>
              <a:t> attribute in manifest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>
                <a:latin typeface="Arial" charset="0"/>
              </a:rPr>
              <a:t> empty process doing basically nothing has an extra memory footprint of about </a:t>
            </a:r>
            <a:r>
              <a:rPr lang="en-IN" altLang="en-US" sz="2800" dirty="0" smtClean="0">
                <a:latin typeface="Arial" charset="0"/>
              </a:rPr>
              <a:t>1.4MB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>
                <a:latin typeface="Arial" charset="0"/>
              </a:rPr>
              <a:t> </a:t>
            </a:r>
            <a:r>
              <a:rPr lang="en-IN" altLang="en-US" sz="2800" dirty="0" smtClean="0">
                <a:latin typeface="Arial" charset="0"/>
              </a:rPr>
              <a:t>Use only one process for all UI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>
                <a:latin typeface="Arial" charset="0"/>
              </a:rPr>
              <a:t> </a:t>
            </a:r>
            <a:r>
              <a:rPr lang="en-IN" altLang="en-US" sz="2800" dirty="0" smtClean="0">
                <a:latin typeface="Arial" charset="0"/>
              </a:rPr>
              <a:t>Overhead in the code gets replicated in the processes</a:t>
            </a:r>
          </a:p>
        </p:txBody>
      </p:sp>
      <p:sp>
        <p:nvSpPr>
          <p:cNvPr id="754694" name="Rectangle 6"/>
          <p:cNvSpPr>
            <a:spLocks noChangeArrowheads="1"/>
          </p:cNvSpPr>
          <p:nvPr/>
        </p:nvSpPr>
        <p:spPr bwMode="auto">
          <a:xfrm>
            <a:off x="152400" y="228600"/>
            <a:ext cx="8991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IN" altLang="en-US" sz="4000" dirty="0" smtClean="0"/>
              <a:t>Adopt other best practices</a:t>
            </a:r>
            <a:r>
              <a:rPr lang="en-US" altLang="en-US" sz="4000" dirty="0" smtClean="0"/>
              <a:t> 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4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2" name="Text Box 4"/>
          <p:cNvSpPr txBox="1">
            <a:spLocks noChangeArrowheads="1"/>
          </p:cNvSpPr>
          <p:nvPr/>
        </p:nvSpPr>
        <p:spPr bwMode="auto">
          <a:xfrm>
            <a:off x="304800" y="1143000"/>
            <a:ext cx="863917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9250" indent="-3492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35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 smtClean="0">
                <a:latin typeface="Arial" charset="0"/>
              </a:rPr>
              <a:t>Use Multiple processes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 smtClean="0">
                <a:latin typeface="Arial" charset="0"/>
              </a:rPr>
              <a:t> Manage dependencies between processes</a:t>
            </a:r>
            <a:r>
              <a:rPr lang="en-IN" altLang="en-US" sz="2800" dirty="0">
                <a:latin typeface="Arial" charset="0"/>
              </a:rPr>
              <a:t> </a:t>
            </a:r>
            <a:r>
              <a:rPr lang="en-IN" altLang="en-US" sz="2800" dirty="0" smtClean="0">
                <a:latin typeface="Arial" charset="0"/>
              </a:rPr>
              <a:t>as one process might expect other process to be in RAM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>
                <a:latin typeface="Arial" charset="0"/>
              </a:rPr>
              <a:t> </a:t>
            </a:r>
            <a:r>
              <a:rPr lang="en-IN" altLang="en-US" sz="2800" dirty="0" smtClean="0">
                <a:latin typeface="Arial" charset="0"/>
              </a:rPr>
              <a:t>Don’t have dependency on UI process from a background process</a:t>
            </a:r>
          </a:p>
        </p:txBody>
      </p:sp>
      <p:sp>
        <p:nvSpPr>
          <p:cNvPr id="754694" name="Rectangle 6"/>
          <p:cNvSpPr>
            <a:spLocks noChangeArrowheads="1"/>
          </p:cNvSpPr>
          <p:nvPr/>
        </p:nvSpPr>
        <p:spPr bwMode="auto">
          <a:xfrm>
            <a:off x="152400" y="228600"/>
            <a:ext cx="8991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IN" altLang="en-US" sz="4000" dirty="0" smtClean="0"/>
              <a:t>Adopt other best practices</a:t>
            </a:r>
            <a:r>
              <a:rPr lang="en-US" altLang="en-US" sz="4000" dirty="0" smtClean="0"/>
              <a:t> 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0907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2" name="Text Box 4"/>
          <p:cNvSpPr txBox="1">
            <a:spLocks noChangeArrowheads="1"/>
          </p:cNvSpPr>
          <p:nvPr/>
        </p:nvSpPr>
        <p:spPr bwMode="auto">
          <a:xfrm>
            <a:off x="304800" y="1143000"/>
            <a:ext cx="8639175" cy="474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9250" indent="-3492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35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 smtClean="0">
                <a:latin typeface="Arial" charset="0"/>
              </a:rPr>
              <a:t>Every </a:t>
            </a:r>
            <a:r>
              <a:rPr lang="en-IN" altLang="en-US" sz="2800" dirty="0">
                <a:latin typeface="Arial" charset="0"/>
              </a:rPr>
              <a:t>GC prints the following information to logcat:</a:t>
            </a:r>
            <a:endParaRPr lang="en-IN" altLang="en-US" sz="2800" dirty="0" smtClean="0">
              <a:latin typeface="Arial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>
                <a:latin typeface="Arial" charset="0"/>
              </a:rPr>
              <a:t> </a:t>
            </a:r>
            <a:r>
              <a:rPr lang="en-I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D/</a:t>
            </a:r>
            <a:r>
              <a:rPr lang="en-IN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dalvikvm</a:t>
            </a:r>
            <a:r>
              <a:rPr lang="en-I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&lt;</a:t>
            </a:r>
            <a:r>
              <a:rPr lang="en-IN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GC_Reason</a:t>
            </a:r>
            <a:r>
              <a:rPr lang="en-I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IN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Amount_freed</a:t>
            </a:r>
            <a:r>
              <a:rPr lang="en-I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en-IN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Heap_stats</a:t>
            </a:r>
            <a:r>
              <a:rPr lang="en-I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en-IN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External_memory_stats</a:t>
            </a:r>
            <a:r>
              <a:rPr lang="en-I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en-IN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Pause_time</a:t>
            </a:r>
            <a:r>
              <a:rPr lang="en-IN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endParaRPr lang="en-IN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D/</a:t>
            </a:r>
            <a:r>
              <a:rPr lang="en-IN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dalvikvm</a:t>
            </a:r>
            <a:r>
              <a:rPr lang="en-I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( 9050): GC_CONCURRENT freed 2049K, 65% free 3571K/9991K, external 4703K/5261K, paused </a:t>
            </a:r>
            <a:r>
              <a:rPr lang="en-IN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2ms+2ms</a:t>
            </a:r>
          </a:p>
          <a:p>
            <a:pPr lvl="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 smtClean="0">
                <a:latin typeface="Arial" charset="0"/>
              </a:rPr>
              <a:t>GC </a:t>
            </a:r>
            <a:r>
              <a:rPr lang="en-IN" altLang="en-US" sz="2800" dirty="0">
                <a:latin typeface="Arial" charset="0"/>
              </a:rPr>
              <a:t>Reason</a:t>
            </a:r>
          </a:p>
          <a:p>
            <a:pPr marL="800100" lvl="2" indent="-34925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1400" dirty="0" smtClean="0">
                <a:latin typeface="Arial" charset="0"/>
              </a:rPr>
              <a:t>GC_CONCURRENT</a:t>
            </a:r>
          </a:p>
          <a:p>
            <a:pPr marL="1257300" lvl="3" indent="-34925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1400" dirty="0" smtClean="0">
                <a:latin typeface="Arial" charset="0"/>
              </a:rPr>
              <a:t>Concurrent GC that frees up memory as heap fills up</a:t>
            </a:r>
          </a:p>
          <a:p>
            <a:pPr marL="800100" lvl="2" indent="-34925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1400" dirty="0" smtClean="0">
                <a:latin typeface="Arial" charset="0"/>
              </a:rPr>
              <a:t>GC_FOR_MALLOC</a:t>
            </a:r>
          </a:p>
          <a:p>
            <a:pPr marL="1257300" lvl="3" indent="-34925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1400" dirty="0" smtClean="0">
                <a:latin typeface="Arial" charset="0"/>
              </a:rPr>
              <a:t>System had to stop app and allocate memory when heap is already full</a:t>
            </a:r>
          </a:p>
          <a:p>
            <a:pPr marL="800100" lvl="2" indent="-34925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1400" dirty="0" smtClean="0">
                <a:latin typeface="Arial" charset="0"/>
              </a:rPr>
              <a:t>GC_HPROF_DUMP_HEAP</a:t>
            </a:r>
          </a:p>
          <a:p>
            <a:pPr marL="1257300" lvl="3" indent="-34925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1400" dirty="0" smtClean="0">
                <a:latin typeface="Arial" charset="0"/>
              </a:rPr>
              <a:t>GC when we request to create HPROF file</a:t>
            </a:r>
          </a:p>
          <a:p>
            <a:pPr marL="800100" lvl="2" indent="-34925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1400" dirty="0" smtClean="0">
                <a:latin typeface="Arial" charset="0"/>
              </a:rPr>
              <a:t>GC_EXPLICIT </a:t>
            </a:r>
          </a:p>
          <a:p>
            <a:pPr marL="1257300" lvl="3" indent="-34925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1400" dirty="0" smtClean="0">
                <a:latin typeface="Arial" charset="0"/>
              </a:rPr>
              <a:t>When we invoke </a:t>
            </a:r>
            <a:r>
              <a:rPr lang="en-IN" altLang="en-US" sz="1400" dirty="0" err="1" smtClean="0">
                <a:latin typeface="Arial" charset="0"/>
              </a:rPr>
              <a:t>System.gc</a:t>
            </a:r>
            <a:r>
              <a:rPr lang="en-IN" altLang="en-US" sz="1400" dirty="0" smtClean="0">
                <a:latin typeface="Arial" charset="0"/>
              </a:rPr>
              <a:t>() is called</a:t>
            </a:r>
            <a:endParaRPr lang="en-IN" altLang="en-US" sz="1400" dirty="0">
              <a:latin typeface="Arial" charset="0"/>
            </a:endParaRPr>
          </a:p>
        </p:txBody>
      </p:sp>
      <p:sp>
        <p:nvSpPr>
          <p:cNvPr id="754694" name="Rectangle 6"/>
          <p:cNvSpPr>
            <a:spLocks noChangeArrowheads="1"/>
          </p:cNvSpPr>
          <p:nvPr/>
        </p:nvSpPr>
        <p:spPr bwMode="auto">
          <a:xfrm>
            <a:off x="152400" y="228600"/>
            <a:ext cx="8991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IN" altLang="en-US" sz="4000" dirty="0" smtClean="0"/>
              <a:t>Interpreting Log Messages</a:t>
            </a:r>
            <a:r>
              <a:rPr lang="en-US" altLang="en-US" sz="4000" dirty="0" smtClean="0"/>
              <a:t> 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1431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2" name="Text Box 4"/>
          <p:cNvSpPr txBox="1">
            <a:spLocks noChangeArrowheads="1"/>
          </p:cNvSpPr>
          <p:nvPr/>
        </p:nvSpPr>
        <p:spPr bwMode="auto">
          <a:xfrm>
            <a:off x="304800" y="1143000"/>
            <a:ext cx="8639175" cy="430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9250" indent="-3492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35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lvl="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 smtClean="0">
                <a:latin typeface="Arial" charset="0"/>
              </a:rPr>
              <a:t>Amount Freed</a:t>
            </a:r>
            <a:endParaRPr lang="en-IN" altLang="en-US" sz="2800" dirty="0">
              <a:latin typeface="Arial" charset="0"/>
            </a:endParaRPr>
          </a:p>
          <a:p>
            <a:pPr marL="800100" lvl="2" indent="-34925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1400" dirty="0" smtClean="0">
                <a:latin typeface="Arial" charset="0"/>
              </a:rPr>
              <a:t>Amount of memory reclaimed from this GC</a:t>
            </a:r>
          </a:p>
          <a:p>
            <a:pPr lvl="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 smtClean="0">
                <a:latin typeface="Arial" charset="0"/>
              </a:rPr>
              <a:t>Heap Stats</a:t>
            </a:r>
            <a:endParaRPr lang="en-IN" altLang="en-US" sz="2800" dirty="0">
              <a:latin typeface="Arial" charset="0"/>
            </a:endParaRPr>
          </a:p>
          <a:p>
            <a:pPr marL="800100" lvl="2" indent="-34925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1400" dirty="0">
                <a:latin typeface="Arial" charset="0"/>
              </a:rPr>
              <a:t>Percentage free of the heap and (number of live objects)/(total heap size</a:t>
            </a:r>
            <a:r>
              <a:rPr lang="en-IN" altLang="en-US" sz="1400" dirty="0" smtClean="0">
                <a:latin typeface="Arial" charset="0"/>
              </a:rPr>
              <a:t>)</a:t>
            </a:r>
          </a:p>
          <a:p>
            <a:pPr lvl="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>
                <a:latin typeface="Arial" charset="0"/>
              </a:rPr>
              <a:t>External memory stats</a:t>
            </a:r>
          </a:p>
          <a:p>
            <a:pPr marL="800100" lvl="2" indent="-34925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1400" dirty="0" smtClean="0">
                <a:latin typeface="Arial" charset="0"/>
              </a:rPr>
              <a:t>Only for API Level 10 and </a:t>
            </a:r>
            <a:r>
              <a:rPr lang="en-IN" altLang="en-US" sz="1400" dirty="0">
                <a:latin typeface="Arial" charset="0"/>
              </a:rPr>
              <a:t>lower (amount of allocated memory) / (limit at which collection will occur</a:t>
            </a:r>
            <a:r>
              <a:rPr lang="en-IN" altLang="en-US" sz="1400" dirty="0" smtClean="0">
                <a:latin typeface="Arial" charset="0"/>
              </a:rPr>
              <a:t>)</a:t>
            </a:r>
          </a:p>
          <a:p>
            <a:pPr lvl="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 smtClean="0">
                <a:latin typeface="Arial" charset="0"/>
              </a:rPr>
              <a:t>Pause time</a:t>
            </a:r>
            <a:endParaRPr lang="en-IN" altLang="en-US" sz="2800" dirty="0">
              <a:latin typeface="Arial" charset="0"/>
            </a:endParaRPr>
          </a:p>
          <a:p>
            <a:pPr marL="800100" lvl="2" indent="-34925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1400" dirty="0">
                <a:latin typeface="Arial" charset="0"/>
              </a:rPr>
              <a:t>Larger heaps will have larger pause times. Concurrent pause times show two pauses: one at the beginning of the collection and another near the end</a:t>
            </a:r>
          </a:p>
          <a:p>
            <a:pPr marL="349250" lvl="1" indent="-34925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endParaRPr lang="en-IN" altLang="en-US" sz="1400" dirty="0" smtClean="0">
              <a:latin typeface="Arial" charset="0"/>
            </a:endParaRPr>
          </a:p>
          <a:p>
            <a:pPr marL="0"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</a:pPr>
            <a:endParaRPr lang="en-IN" altLang="en-US" sz="1400" dirty="0">
              <a:latin typeface="Arial" charset="0"/>
            </a:endParaRPr>
          </a:p>
          <a:p>
            <a:pPr marL="0" lvl="1" algn="ctr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</a:pPr>
            <a:r>
              <a:rPr lang="en-IN" sz="1800" i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IN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Heap Stats value </a:t>
            </a:r>
            <a:r>
              <a:rPr lang="en-IN" sz="1800" i="1" dirty="0">
                <a:latin typeface="Arial" panose="020B0604020202020204" pitchFamily="34" charset="0"/>
                <a:cs typeface="Arial" panose="020B0604020202020204" pitchFamily="34" charset="0"/>
              </a:rPr>
              <a:t>continues to increase, you may have a memory leak.</a:t>
            </a:r>
            <a:endParaRPr lang="en-IN" altLang="en-US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4694" name="Rectangle 6"/>
          <p:cNvSpPr>
            <a:spLocks noChangeArrowheads="1"/>
          </p:cNvSpPr>
          <p:nvPr/>
        </p:nvSpPr>
        <p:spPr bwMode="auto">
          <a:xfrm>
            <a:off x="152400" y="228600"/>
            <a:ext cx="8991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IN" altLang="en-US" sz="4000" dirty="0" smtClean="0"/>
              <a:t>Interpreting Log Messages</a:t>
            </a:r>
            <a:r>
              <a:rPr lang="en-US" altLang="en-US" sz="4000" dirty="0" smtClean="0"/>
              <a:t> 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9696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2" name="Text Box 4"/>
          <p:cNvSpPr txBox="1">
            <a:spLocks noChangeArrowheads="1"/>
          </p:cNvSpPr>
          <p:nvPr/>
        </p:nvSpPr>
        <p:spPr bwMode="auto">
          <a:xfrm>
            <a:off x="304800" y="1143000"/>
            <a:ext cx="8639175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9250" indent="-3492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35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 smtClean="0">
                <a:latin typeface="Arial" charset="0"/>
              </a:rPr>
              <a:t>Use DDMS (</a:t>
            </a:r>
            <a:r>
              <a:rPr lang="en-IN" altLang="en-US" sz="2800" dirty="0" err="1" smtClean="0">
                <a:latin typeface="Arial" charset="0"/>
              </a:rPr>
              <a:t>Dalvik</a:t>
            </a:r>
            <a:r>
              <a:rPr lang="en-IN" altLang="en-US" sz="2800" dirty="0" smtClean="0">
                <a:latin typeface="Arial" charset="0"/>
              </a:rPr>
              <a:t> Debug Monitor Server) to dump heap snapshots (an HPROF file)</a:t>
            </a:r>
          </a:p>
        </p:txBody>
      </p:sp>
      <p:sp>
        <p:nvSpPr>
          <p:cNvPr id="754694" name="Rectangle 6"/>
          <p:cNvSpPr>
            <a:spLocks noChangeArrowheads="1"/>
          </p:cNvSpPr>
          <p:nvPr/>
        </p:nvSpPr>
        <p:spPr bwMode="auto">
          <a:xfrm>
            <a:off x="152400" y="228600"/>
            <a:ext cx="8991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IN" altLang="en-US" sz="4000" dirty="0" smtClean="0"/>
              <a:t>Step 1 – Identifying the source of leak</a:t>
            </a:r>
            <a:r>
              <a:rPr lang="en-US" altLang="en-US" sz="4000" dirty="0" smtClean="0"/>
              <a:t> </a:t>
            </a:r>
            <a:endParaRPr lang="en-US" altLang="en-US" sz="4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8"/>
          <a:stretch/>
        </p:blipFill>
        <p:spPr bwMode="auto">
          <a:xfrm>
            <a:off x="176134" y="2010930"/>
            <a:ext cx="7041072" cy="3628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294" y="5181600"/>
            <a:ext cx="2971800" cy="1461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41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2" name="Text Box 4"/>
          <p:cNvSpPr txBox="1">
            <a:spLocks noChangeArrowheads="1"/>
          </p:cNvSpPr>
          <p:nvPr/>
        </p:nvSpPr>
        <p:spPr bwMode="auto">
          <a:xfrm>
            <a:off x="304800" y="1143000"/>
            <a:ext cx="8639175" cy="1772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9250" indent="-3492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35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 smtClean="0">
                <a:latin typeface="Arial" charset="0"/>
              </a:rPr>
              <a:t>Use Android SDK’s “</a:t>
            </a:r>
            <a:r>
              <a:rPr lang="en-IN" altLang="en-US" sz="2800" dirty="0" err="1" smtClean="0">
                <a:latin typeface="Arial" charset="0"/>
              </a:rPr>
              <a:t>hprof</a:t>
            </a:r>
            <a:r>
              <a:rPr lang="en-IN" altLang="en-US" sz="2800" dirty="0" smtClean="0">
                <a:latin typeface="Arial" charset="0"/>
              </a:rPr>
              <a:t>-conv” tool to convert Android specific HPROF file into generic HPROF file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>
                <a:latin typeface="Arial" charset="0"/>
              </a:rPr>
              <a:t> </a:t>
            </a:r>
            <a:r>
              <a:rPr lang="en-IN" altLang="en-US" sz="2800" dirty="0" smtClean="0">
                <a:latin typeface="Arial" charset="0"/>
              </a:rPr>
              <a:t>Can be </a:t>
            </a:r>
            <a:r>
              <a:rPr lang="en-IN" altLang="en-US" sz="2800" dirty="0" err="1" smtClean="0">
                <a:latin typeface="Arial" charset="0"/>
              </a:rPr>
              <a:t>analyzed</a:t>
            </a:r>
            <a:r>
              <a:rPr lang="en-IN" altLang="en-US" sz="2800" dirty="0" smtClean="0">
                <a:latin typeface="Arial" charset="0"/>
              </a:rPr>
              <a:t> by Eclipse MAT</a:t>
            </a:r>
          </a:p>
        </p:txBody>
      </p:sp>
      <p:sp>
        <p:nvSpPr>
          <p:cNvPr id="754694" name="Rectangle 6"/>
          <p:cNvSpPr>
            <a:spLocks noChangeArrowheads="1"/>
          </p:cNvSpPr>
          <p:nvPr/>
        </p:nvSpPr>
        <p:spPr bwMode="auto">
          <a:xfrm>
            <a:off x="152400" y="228600"/>
            <a:ext cx="8991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IN" altLang="en-US" sz="3600" dirty="0" smtClean="0"/>
              <a:t>Step 2 – Convert to generic HPROF file</a:t>
            </a:r>
            <a:r>
              <a:rPr lang="en-US" altLang="en-US" sz="3600" dirty="0" smtClean="0"/>
              <a:t> </a:t>
            </a:r>
            <a:endParaRPr lang="en-US" alt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03" y="3262314"/>
            <a:ext cx="8725525" cy="514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21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2" name="Text Box 4"/>
          <p:cNvSpPr txBox="1">
            <a:spLocks noChangeArrowheads="1"/>
          </p:cNvSpPr>
          <p:nvPr/>
        </p:nvSpPr>
        <p:spPr bwMode="auto">
          <a:xfrm>
            <a:off x="304800" y="1143000"/>
            <a:ext cx="8639175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9250" indent="-3492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35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 smtClean="0">
                <a:latin typeface="Arial" charset="0"/>
              </a:rPr>
              <a:t>Use standalone version of Eclipse MAT to open the converted HPROF file</a:t>
            </a:r>
          </a:p>
        </p:txBody>
      </p:sp>
      <p:sp>
        <p:nvSpPr>
          <p:cNvPr id="754694" name="Rectangle 6"/>
          <p:cNvSpPr>
            <a:spLocks noChangeArrowheads="1"/>
          </p:cNvSpPr>
          <p:nvPr/>
        </p:nvSpPr>
        <p:spPr bwMode="auto">
          <a:xfrm>
            <a:off x="152400" y="228600"/>
            <a:ext cx="8991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IN" altLang="en-US" sz="3600" dirty="0" smtClean="0"/>
              <a:t>Step 3 – Open HPROF file</a:t>
            </a:r>
            <a:r>
              <a:rPr lang="en-US" altLang="en-US" sz="3600" dirty="0"/>
              <a:t> </a:t>
            </a:r>
            <a:r>
              <a:rPr lang="en-US" altLang="en-US" sz="3600" dirty="0" smtClean="0"/>
              <a:t>in Eclipse MAT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1352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2" name="Text Box 4"/>
          <p:cNvSpPr txBox="1">
            <a:spLocks noChangeArrowheads="1"/>
          </p:cNvSpPr>
          <p:nvPr/>
        </p:nvSpPr>
        <p:spPr bwMode="auto">
          <a:xfrm>
            <a:off x="304800" y="1520825"/>
            <a:ext cx="8639175" cy="417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9250" indent="-3492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35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 smtClean="0">
                <a:latin typeface="Arial" charset="0"/>
              </a:rPr>
              <a:t>Optimized use of constrained device resource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 smtClean="0">
                <a:latin typeface="Arial" charset="0"/>
              </a:rPr>
              <a:t>Allow other applications to functions by not consuming unnecessary memory when not in use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 dirty="0" smtClean="0">
                <a:latin typeface="Arial" charset="0"/>
              </a:rPr>
              <a:t>Avoid memory leaks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 dirty="0">
                <a:latin typeface="Arial" charset="0"/>
              </a:rPr>
              <a:t> </a:t>
            </a:r>
            <a:r>
              <a:rPr lang="en-US" altLang="en-US" sz="2800" dirty="0" smtClean="0">
                <a:latin typeface="Arial" charset="0"/>
              </a:rPr>
              <a:t>Don’t hold object references in global members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 dirty="0" smtClean="0">
                <a:latin typeface="Arial" charset="0"/>
              </a:rPr>
              <a:t> </a:t>
            </a:r>
            <a:r>
              <a:rPr lang="en-US" altLang="en-US" sz="2800" dirty="0" err="1" smtClean="0">
                <a:latin typeface="Arial" charset="0"/>
              </a:rPr>
              <a:t>Dalvik</a:t>
            </a:r>
            <a:r>
              <a:rPr lang="en-US" altLang="en-US" sz="2800" dirty="0" smtClean="0">
                <a:latin typeface="Arial" charset="0"/>
              </a:rPr>
              <a:t> VM reclaims memory when object references leave scope of app’s active threads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endParaRPr lang="en-US" altLang="en-US" sz="28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endParaRPr lang="en-US" altLang="en-US" sz="1800" dirty="0">
              <a:latin typeface="Arial" charset="0"/>
            </a:endParaRPr>
          </a:p>
        </p:txBody>
      </p:sp>
      <p:sp>
        <p:nvSpPr>
          <p:cNvPr id="754694" name="Rectangle 6"/>
          <p:cNvSpPr>
            <a:spLocks noChangeArrowheads="1"/>
          </p:cNvSpPr>
          <p:nvPr/>
        </p:nvSpPr>
        <p:spPr bwMode="auto">
          <a:xfrm>
            <a:off x="152400" y="228600"/>
            <a:ext cx="87915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US" altLang="en-US" sz="4000" dirty="0" smtClean="0"/>
              <a:t>Need for Memory Management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9660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2" name="Text Box 4"/>
          <p:cNvSpPr txBox="1">
            <a:spLocks noChangeArrowheads="1"/>
          </p:cNvSpPr>
          <p:nvPr/>
        </p:nvSpPr>
        <p:spPr bwMode="auto">
          <a:xfrm>
            <a:off x="304800" y="1318736"/>
            <a:ext cx="863917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9250" indent="-3492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35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000" dirty="0" smtClean="0">
                <a:latin typeface="Arial" charset="0"/>
              </a:rPr>
              <a:t>Identifies type of objects allocated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000" dirty="0" smtClean="0">
                <a:latin typeface="Arial" charset="0"/>
              </a:rPr>
              <a:t>Compare 2 HPROF snapshots to identify objects responsible for leak</a:t>
            </a:r>
          </a:p>
        </p:txBody>
      </p:sp>
      <p:sp>
        <p:nvSpPr>
          <p:cNvPr id="754694" name="Rectangle 6"/>
          <p:cNvSpPr>
            <a:spLocks noChangeArrowheads="1"/>
          </p:cNvSpPr>
          <p:nvPr/>
        </p:nvSpPr>
        <p:spPr bwMode="auto">
          <a:xfrm>
            <a:off x="152400" y="228600"/>
            <a:ext cx="8991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IN" altLang="en-US" sz="3600" dirty="0" smtClean="0"/>
              <a:t>Step 4 – </a:t>
            </a:r>
            <a:r>
              <a:rPr lang="en-IN" altLang="en-US" sz="3600" dirty="0" err="1" smtClean="0"/>
              <a:t>Analyze</a:t>
            </a:r>
            <a:r>
              <a:rPr lang="en-IN" altLang="en-US" sz="3600" dirty="0" smtClean="0"/>
              <a:t> results using Histogram view</a:t>
            </a:r>
            <a:endParaRPr lang="en-US" alt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7" y="2209800"/>
            <a:ext cx="69342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452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2" name="Text Box 4"/>
          <p:cNvSpPr txBox="1">
            <a:spLocks noChangeArrowheads="1"/>
          </p:cNvSpPr>
          <p:nvPr/>
        </p:nvSpPr>
        <p:spPr bwMode="auto">
          <a:xfrm>
            <a:off x="304800" y="1318736"/>
            <a:ext cx="8639175" cy="2603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9250" indent="-3492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35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3200" dirty="0" smtClean="0">
                <a:latin typeface="Arial" charset="0"/>
              </a:rPr>
              <a:t>Execute the app in the fashion it may cause memory leak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endParaRPr lang="en-IN" altLang="en-US" sz="3200" dirty="0" smtClean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3200" dirty="0" smtClean="0">
                <a:latin typeface="Arial" charset="0"/>
              </a:rPr>
              <a:t>Take HPROF snapshot and convert it into normal format</a:t>
            </a:r>
          </a:p>
        </p:txBody>
      </p:sp>
      <p:sp>
        <p:nvSpPr>
          <p:cNvPr id="754694" name="Rectangle 6"/>
          <p:cNvSpPr>
            <a:spLocks noChangeArrowheads="1"/>
          </p:cNvSpPr>
          <p:nvPr/>
        </p:nvSpPr>
        <p:spPr bwMode="auto">
          <a:xfrm>
            <a:off x="152400" y="228600"/>
            <a:ext cx="8991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IN" altLang="en-US" sz="3600" dirty="0" smtClean="0"/>
              <a:t>Step 5 – Obtain 2</a:t>
            </a:r>
            <a:r>
              <a:rPr lang="en-IN" altLang="en-US" sz="3600" baseline="30000" dirty="0" smtClean="0"/>
              <a:t>nd</a:t>
            </a:r>
            <a:r>
              <a:rPr lang="en-IN" altLang="en-US" sz="3600" dirty="0" smtClean="0"/>
              <a:t> HPROF snapshot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1076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2" name="Text Box 4"/>
          <p:cNvSpPr txBox="1">
            <a:spLocks noChangeArrowheads="1"/>
          </p:cNvSpPr>
          <p:nvPr/>
        </p:nvSpPr>
        <p:spPr bwMode="auto">
          <a:xfrm>
            <a:off x="304800" y="1318736"/>
            <a:ext cx="8639175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9250" indent="-3492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35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3200" dirty="0" smtClean="0">
                <a:latin typeface="Arial" charset="0"/>
              </a:rPr>
              <a:t>Open both HPROF files in MAT and compare their histograms</a:t>
            </a:r>
          </a:p>
        </p:txBody>
      </p:sp>
      <p:sp>
        <p:nvSpPr>
          <p:cNvPr id="754694" name="Rectangle 6"/>
          <p:cNvSpPr>
            <a:spLocks noChangeArrowheads="1"/>
          </p:cNvSpPr>
          <p:nvPr/>
        </p:nvSpPr>
        <p:spPr bwMode="auto">
          <a:xfrm>
            <a:off x="152400" y="228600"/>
            <a:ext cx="8991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IN" altLang="en-US" sz="3600" dirty="0" smtClean="0"/>
              <a:t>Step 6 – Compare 2 snapshots in MAT</a:t>
            </a:r>
            <a:endParaRPr lang="en-US" altLang="en-U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9" y="2209800"/>
            <a:ext cx="4926611" cy="1953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4357139"/>
            <a:ext cx="808672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00637" y="2449865"/>
            <a:ext cx="404336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9250" indent="-3492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35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1600" dirty="0" smtClean="0">
                <a:latin typeface="Arial" charset="0"/>
              </a:rPr>
              <a:t>Compare number of instances and size of each type of object btw 2 snapshots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endParaRPr lang="en-IN" altLang="en-US" sz="16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1600" dirty="0" smtClean="0">
                <a:latin typeface="Arial" charset="0"/>
              </a:rPr>
              <a:t>Sustained increase may indicate a leak</a:t>
            </a:r>
          </a:p>
        </p:txBody>
      </p:sp>
    </p:spTree>
    <p:extLst>
      <p:ext uri="{BB962C8B-B14F-4D97-AF65-F5344CB8AC3E}">
        <p14:creationId xmlns:p14="http://schemas.microsoft.com/office/powerpoint/2010/main" val="326655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2" name="Text Box 4"/>
          <p:cNvSpPr txBox="1">
            <a:spLocks noChangeArrowheads="1"/>
          </p:cNvSpPr>
          <p:nvPr/>
        </p:nvSpPr>
        <p:spPr bwMode="auto">
          <a:xfrm>
            <a:off x="304800" y="1318736"/>
            <a:ext cx="8639175" cy="3490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9250" indent="-3492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35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3200" dirty="0" smtClean="0">
                <a:latin typeface="Arial" charset="0"/>
              </a:rPr>
              <a:t>Shallow heap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3200" dirty="0">
                <a:latin typeface="Arial" charset="0"/>
              </a:rPr>
              <a:t> </a:t>
            </a:r>
            <a:r>
              <a:rPr lang="en-IN" altLang="en-US" sz="3200" dirty="0" smtClean="0">
                <a:latin typeface="Arial" charset="0"/>
              </a:rPr>
              <a:t>Size of the objects themselves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endParaRPr lang="en-IN" altLang="en-US" sz="3200" dirty="0" smtClean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3200" dirty="0" smtClean="0">
                <a:latin typeface="Arial" charset="0"/>
              </a:rPr>
              <a:t>Retained heap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3200" dirty="0">
                <a:latin typeface="Arial" charset="0"/>
              </a:rPr>
              <a:t> </a:t>
            </a:r>
            <a:r>
              <a:rPr lang="en-IN" altLang="en-US" sz="3200" dirty="0" smtClean="0">
                <a:latin typeface="Arial" charset="0"/>
              </a:rPr>
              <a:t>Amount that can be claimed if this is freed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3200" dirty="0">
                <a:latin typeface="Arial" charset="0"/>
              </a:rPr>
              <a:t> </a:t>
            </a:r>
            <a:r>
              <a:rPr lang="en-IN" altLang="en-US" sz="3200" smtClean="0">
                <a:latin typeface="Arial" charset="0"/>
              </a:rPr>
              <a:t>Uses </a:t>
            </a:r>
            <a:r>
              <a:rPr lang="en-IN" altLang="en-US" sz="3200" smtClean="0">
                <a:latin typeface="Arial" charset="0"/>
              </a:rPr>
              <a:t>dominator </a:t>
            </a:r>
            <a:r>
              <a:rPr lang="en-IN" altLang="en-US" sz="3200" dirty="0" smtClean="0">
                <a:latin typeface="Arial" charset="0"/>
              </a:rPr>
              <a:t>tree to compute</a:t>
            </a:r>
          </a:p>
        </p:txBody>
      </p:sp>
      <p:sp>
        <p:nvSpPr>
          <p:cNvPr id="754694" name="Rectangle 6"/>
          <p:cNvSpPr>
            <a:spLocks noChangeArrowheads="1"/>
          </p:cNvSpPr>
          <p:nvPr/>
        </p:nvSpPr>
        <p:spPr bwMode="auto">
          <a:xfrm>
            <a:off x="152400" y="228600"/>
            <a:ext cx="8991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IN" altLang="en-US" sz="3600" dirty="0" smtClean="0"/>
              <a:t>Step 7 – Shallow and Retained heap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1732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4" name="Rectangle 6"/>
          <p:cNvSpPr>
            <a:spLocks noChangeArrowheads="1"/>
          </p:cNvSpPr>
          <p:nvPr/>
        </p:nvSpPr>
        <p:spPr bwMode="auto">
          <a:xfrm>
            <a:off x="152400" y="228600"/>
            <a:ext cx="8991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IN" altLang="en-US" sz="3600" dirty="0" smtClean="0"/>
              <a:t>Dominator Tree</a:t>
            </a:r>
            <a:endParaRPr lang="en-US" altLang="en-US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8839200" cy="345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17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2" name="Text Box 4"/>
          <p:cNvSpPr txBox="1">
            <a:spLocks noChangeArrowheads="1"/>
          </p:cNvSpPr>
          <p:nvPr/>
        </p:nvSpPr>
        <p:spPr bwMode="auto">
          <a:xfrm>
            <a:off x="304800" y="1318736"/>
            <a:ext cx="8639175" cy="3342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9250" indent="-3492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35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3200" dirty="0" smtClean="0">
                <a:latin typeface="Arial" charset="0"/>
              </a:rPr>
              <a:t>Leak must be the result of unused objects still having references to them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3200" dirty="0" smtClean="0">
                <a:latin typeface="Arial" charset="0"/>
              </a:rPr>
              <a:t> Stop creating objects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3200" dirty="0" smtClean="0">
                <a:latin typeface="Arial" charset="0"/>
              </a:rPr>
              <a:t> Stop maintaining references to objects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3200" dirty="0">
                <a:latin typeface="Arial" charset="0"/>
              </a:rPr>
              <a:t> </a:t>
            </a:r>
            <a:r>
              <a:rPr lang="en-IN" altLang="en-US" sz="3200" dirty="0" smtClean="0">
                <a:latin typeface="Arial" charset="0"/>
              </a:rPr>
              <a:t>Use Weak Reference where possible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3200" dirty="0" smtClean="0">
                <a:latin typeface="Arial" charset="0"/>
              </a:rPr>
              <a:t> Close open streams and connections</a:t>
            </a:r>
          </a:p>
        </p:txBody>
      </p:sp>
      <p:sp>
        <p:nvSpPr>
          <p:cNvPr id="754694" name="Rectangle 6"/>
          <p:cNvSpPr>
            <a:spLocks noChangeArrowheads="1"/>
          </p:cNvSpPr>
          <p:nvPr/>
        </p:nvSpPr>
        <p:spPr bwMode="auto">
          <a:xfrm>
            <a:off x="152400" y="228600"/>
            <a:ext cx="8991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IN" altLang="en-US" sz="3600" dirty="0" smtClean="0"/>
              <a:t>Step 8 – Fixing the heap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2506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2" name="Text Box 4"/>
          <p:cNvSpPr txBox="1">
            <a:spLocks noChangeArrowheads="1"/>
          </p:cNvSpPr>
          <p:nvPr/>
        </p:nvSpPr>
        <p:spPr bwMode="auto">
          <a:xfrm>
            <a:off x="304800" y="1318736"/>
            <a:ext cx="863917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9250" indent="-3492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35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3200" dirty="0">
                <a:latin typeface="Arial" charset="0"/>
              </a:rPr>
              <a:t>Articles on Android Developers Blog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3200" dirty="0" smtClean="0">
                <a:latin typeface="Arial" charset="0"/>
              </a:rPr>
              <a:t> Memory </a:t>
            </a:r>
            <a:r>
              <a:rPr lang="en-IN" altLang="en-US" sz="3200" dirty="0">
                <a:latin typeface="Arial" charset="0"/>
              </a:rPr>
              <a:t>Analysis for Android </a:t>
            </a:r>
            <a:r>
              <a:rPr lang="en-IN" altLang="en-US" sz="3200" dirty="0" smtClean="0">
                <a:latin typeface="Arial" charset="0"/>
              </a:rPr>
              <a:t>Applications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3200" dirty="0">
                <a:latin typeface="Arial" charset="0"/>
              </a:rPr>
              <a:t> </a:t>
            </a:r>
            <a:r>
              <a:rPr lang="en-IN" altLang="en-US" sz="3200" dirty="0" smtClean="0">
                <a:latin typeface="Arial" charset="0"/>
              </a:rPr>
              <a:t>Avoiding </a:t>
            </a:r>
            <a:r>
              <a:rPr lang="en-IN" altLang="en-US" sz="3200" dirty="0">
                <a:latin typeface="Arial" charset="0"/>
              </a:rPr>
              <a:t>Memory Leaks by </a:t>
            </a:r>
            <a:r>
              <a:rPr lang="en-IN" altLang="en-US" sz="3200" dirty="0" err="1">
                <a:latin typeface="Arial" charset="0"/>
              </a:rPr>
              <a:t>Romain</a:t>
            </a:r>
            <a:r>
              <a:rPr lang="en-IN" altLang="en-US" sz="3200" dirty="0">
                <a:latin typeface="Arial" charset="0"/>
              </a:rPr>
              <a:t> Guy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3200" dirty="0" smtClean="0">
                <a:latin typeface="Arial" charset="0"/>
              </a:rPr>
              <a:t>Eclipse </a:t>
            </a:r>
            <a:r>
              <a:rPr lang="en-IN" altLang="en-US" sz="3200" dirty="0">
                <a:latin typeface="Arial" charset="0"/>
              </a:rPr>
              <a:t>Memory </a:t>
            </a:r>
            <a:r>
              <a:rPr lang="en-IN" altLang="en-US" sz="3200" dirty="0" err="1" smtClean="0">
                <a:latin typeface="Arial" charset="0"/>
              </a:rPr>
              <a:t>Analyzer</a:t>
            </a:r>
            <a:r>
              <a:rPr lang="en-IN" altLang="en-US" sz="3200" dirty="0" smtClean="0">
                <a:latin typeface="Arial" charset="0"/>
              </a:rPr>
              <a:t>: </a:t>
            </a:r>
            <a:r>
              <a:rPr lang="en-IN" altLang="en-US" sz="3200" dirty="0" smtClean="0">
                <a:latin typeface="Arial" charset="0"/>
                <a:hlinkClick r:id="rId3"/>
              </a:rPr>
              <a:t>http</a:t>
            </a:r>
            <a:r>
              <a:rPr lang="en-IN" altLang="en-US" sz="3200" dirty="0">
                <a:latin typeface="Arial" charset="0"/>
                <a:hlinkClick r:id="rId3"/>
              </a:rPr>
              <a:t>://www.eclipse.org/mat</a:t>
            </a:r>
            <a:r>
              <a:rPr lang="en-IN" altLang="en-US" sz="3200" dirty="0" smtClean="0">
                <a:latin typeface="Arial" charset="0"/>
                <a:hlinkClick r:id="rId3"/>
              </a:rPr>
              <a:t>/</a:t>
            </a:r>
            <a:endParaRPr lang="en-IN" altLang="en-US" sz="3200" dirty="0" smtClean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3200" dirty="0" smtClean="0">
                <a:latin typeface="Arial" charset="0"/>
              </a:rPr>
              <a:t>Markus </a:t>
            </a:r>
            <a:r>
              <a:rPr lang="en-IN" altLang="en-US" sz="3200" dirty="0" err="1">
                <a:latin typeface="Arial" charset="0"/>
              </a:rPr>
              <a:t>Kohlerʼs</a:t>
            </a:r>
            <a:r>
              <a:rPr lang="en-IN" altLang="en-US" sz="3200" dirty="0">
                <a:latin typeface="Arial" charset="0"/>
              </a:rPr>
              <a:t> Java Performance Blog: </a:t>
            </a:r>
            <a:r>
              <a:rPr lang="en-IN" altLang="en-US" sz="3200" dirty="0">
                <a:latin typeface="Arial" charset="0"/>
                <a:hlinkClick r:id="rId4"/>
              </a:rPr>
              <a:t>http://kohlerm.blogspot.com</a:t>
            </a:r>
            <a:r>
              <a:rPr lang="en-IN" altLang="en-US" sz="3200" dirty="0" smtClean="0">
                <a:latin typeface="Arial" charset="0"/>
                <a:hlinkClick r:id="rId4"/>
              </a:rPr>
              <a:t>/</a:t>
            </a:r>
            <a:endParaRPr lang="en-IN" altLang="en-US" sz="3200" dirty="0" smtClean="0">
              <a:latin typeface="Arial" charset="0"/>
            </a:endParaRPr>
          </a:p>
        </p:txBody>
      </p:sp>
      <p:sp>
        <p:nvSpPr>
          <p:cNvPr id="754694" name="Rectangle 6"/>
          <p:cNvSpPr>
            <a:spLocks noChangeArrowheads="1"/>
          </p:cNvSpPr>
          <p:nvPr/>
        </p:nvSpPr>
        <p:spPr bwMode="auto">
          <a:xfrm>
            <a:off x="152400" y="228600"/>
            <a:ext cx="8991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IN" altLang="en-US" sz="3600" dirty="0" smtClean="0"/>
              <a:t>More information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4963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2" name="Text Box 4"/>
          <p:cNvSpPr txBox="1">
            <a:spLocks noChangeArrowheads="1"/>
          </p:cNvSpPr>
          <p:nvPr/>
        </p:nvSpPr>
        <p:spPr bwMode="auto">
          <a:xfrm>
            <a:off x="304800" y="1520825"/>
            <a:ext cx="8639175" cy="417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9250" indent="-3492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35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 dirty="0" smtClean="0">
                <a:latin typeface="Arial" charset="0"/>
              </a:rPr>
              <a:t>No swap space for memory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 dirty="0" smtClean="0">
                <a:latin typeface="Arial" charset="0"/>
              </a:rPr>
              <a:t>Uses paging and memory-mapping (</a:t>
            </a:r>
            <a:r>
              <a:rPr lang="en-US" altLang="en-US" sz="2800" dirty="0" err="1" smtClean="0">
                <a:latin typeface="Arial" charset="0"/>
              </a:rPr>
              <a:t>mmapping</a:t>
            </a:r>
            <a:r>
              <a:rPr lang="en-US" altLang="en-US" sz="2800" dirty="0" smtClean="0">
                <a:latin typeface="Arial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 dirty="0">
                <a:latin typeface="Arial" charset="0"/>
              </a:rPr>
              <a:t> </a:t>
            </a:r>
            <a:r>
              <a:rPr lang="en-US" altLang="en-US" sz="2800" dirty="0" smtClean="0">
                <a:latin typeface="Arial" charset="0"/>
              </a:rPr>
              <a:t>Apps use memory resident in RAM and cannot be paged out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 dirty="0">
                <a:latin typeface="Arial" charset="0"/>
              </a:rPr>
              <a:t> </a:t>
            </a:r>
            <a:r>
              <a:rPr lang="en-US" altLang="en-US" sz="2800" dirty="0" smtClean="0">
                <a:latin typeface="Arial" charset="0"/>
              </a:rPr>
              <a:t>So release object for GC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 dirty="0" err="1" smtClean="0">
                <a:latin typeface="Arial" charset="0"/>
              </a:rPr>
              <a:t>Mmapped</a:t>
            </a:r>
            <a:r>
              <a:rPr lang="en-US" altLang="en-US" sz="2800" dirty="0" smtClean="0">
                <a:latin typeface="Arial" charset="0"/>
              </a:rPr>
              <a:t> files (</a:t>
            </a:r>
            <a:r>
              <a:rPr lang="en-US" altLang="en-US" sz="2800" dirty="0" err="1" smtClean="0">
                <a:latin typeface="Arial" charset="0"/>
              </a:rPr>
              <a:t>readonly</a:t>
            </a:r>
            <a:r>
              <a:rPr lang="en-US" altLang="en-US" sz="2800" dirty="0" smtClean="0">
                <a:latin typeface="Arial" charset="0"/>
              </a:rPr>
              <a:t> like code) can be paged out of RAM when needed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endParaRPr lang="en-US" altLang="en-US" sz="28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endParaRPr lang="en-US" altLang="en-US" sz="1800" dirty="0">
              <a:latin typeface="Arial" charset="0"/>
            </a:endParaRPr>
          </a:p>
        </p:txBody>
      </p:sp>
      <p:sp>
        <p:nvSpPr>
          <p:cNvPr id="754694" name="Rectangle 6"/>
          <p:cNvSpPr>
            <a:spLocks noChangeArrowheads="1"/>
          </p:cNvSpPr>
          <p:nvPr/>
        </p:nvSpPr>
        <p:spPr bwMode="auto">
          <a:xfrm>
            <a:off x="152400" y="228600"/>
            <a:ext cx="87915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US" altLang="en-US" sz="4000" dirty="0" smtClean="0"/>
              <a:t>Android’s Memory Management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3182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2" name="Text Box 4"/>
          <p:cNvSpPr txBox="1">
            <a:spLocks noChangeArrowheads="1"/>
          </p:cNvSpPr>
          <p:nvPr/>
        </p:nvSpPr>
        <p:spPr bwMode="auto">
          <a:xfrm>
            <a:off x="304800" y="1520825"/>
            <a:ext cx="8639175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9250" indent="-3492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35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 dirty="0" smtClean="0">
                <a:latin typeface="Arial" charset="0"/>
              </a:rPr>
              <a:t>On system boot, Zygote process starts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 dirty="0">
                <a:latin typeface="Arial" charset="0"/>
              </a:rPr>
              <a:t> </a:t>
            </a:r>
            <a:r>
              <a:rPr lang="en-US" altLang="en-US" sz="2800" dirty="0" smtClean="0">
                <a:latin typeface="Arial" charset="0"/>
              </a:rPr>
              <a:t>Loads common framework code and resources (active themes, </a:t>
            </a:r>
            <a:r>
              <a:rPr lang="en-US" altLang="en-US" sz="2800" dirty="0" err="1" smtClean="0">
                <a:latin typeface="Arial" charset="0"/>
              </a:rPr>
              <a:t>dalvik</a:t>
            </a:r>
            <a:r>
              <a:rPr lang="en-US" altLang="en-US" sz="2800" dirty="0" smtClean="0">
                <a:latin typeface="Arial" charset="0"/>
              </a:rPr>
              <a:t> code, .so files)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endParaRPr lang="en-US" altLang="en-US" sz="2800" dirty="0" smtClean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 dirty="0" smtClean="0">
                <a:latin typeface="Arial" charset="0"/>
              </a:rPr>
              <a:t>Each app process is a fork of Zygote process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 dirty="0">
                <a:latin typeface="Arial" charset="0"/>
              </a:rPr>
              <a:t> </a:t>
            </a:r>
            <a:r>
              <a:rPr lang="en-US" altLang="en-US" sz="2800" dirty="0" smtClean="0">
                <a:latin typeface="Arial" charset="0"/>
              </a:rPr>
              <a:t>Shares pages in RAM for accessing framework code and resources</a:t>
            </a:r>
          </a:p>
        </p:txBody>
      </p:sp>
      <p:sp>
        <p:nvSpPr>
          <p:cNvPr id="754694" name="Rectangle 6"/>
          <p:cNvSpPr>
            <a:spLocks noChangeArrowheads="1"/>
          </p:cNvSpPr>
          <p:nvPr/>
        </p:nvSpPr>
        <p:spPr bwMode="auto">
          <a:xfrm>
            <a:off x="152400" y="228600"/>
            <a:ext cx="87915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US" altLang="en-US" sz="4000" dirty="0" smtClean="0"/>
              <a:t>Shared Memory between Apps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0573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2" name="Text Box 4"/>
          <p:cNvSpPr txBox="1">
            <a:spLocks noChangeArrowheads="1"/>
          </p:cNvSpPr>
          <p:nvPr/>
        </p:nvSpPr>
        <p:spPr bwMode="auto">
          <a:xfrm>
            <a:off x="304800" y="1520825"/>
            <a:ext cx="8639175" cy="2806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9250" indent="-3492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35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 dirty="0" smtClean="0">
                <a:latin typeface="Arial" charset="0"/>
              </a:rPr>
              <a:t>Static data </a:t>
            </a:r>
            <a:r>
              <a:rPr lang="en-US" altLang="en-US" sz="2800" dirty="0" err="1" smtClean="0">
                <a:latin typeface="Arial" charset="0"/>
              </a:rPr>
              <a:t>mmapped</a:t>
            </a:r>
            <a:r>
              <a:rPr lang="en-US" altLang="en-US" sz="2800" dirty="0" smtClean="0">
                <a:latin typeface="Arial" charset="0"/>
              </a:rPr>
              <a:t> into app’s process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 dirty="0" smtClean="0">
                <a:latin typeface="Arial" charset="0"/>
              </a:rPr>
              <a:t> Allows data sharing between processes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 dirty="0">
                <a:latin typeface="Arial" charset="0"/>
              </a:rPr>
              <a:t> </a:t>
            </a:r>
            <a:r>
              <a:rPr lang="en-US" altLang="en-US" sz="2800" dirty="0" smtClean="0">
                <a:latin typeface="Arial" charset="0"/>
              </a:rPr>
              <a:t>Allows </a:t>
            </a:r>
            <a:r>
              <a:rPr lang="en-US" altLang="en-US" sz="2800" dirty="0" err="1" smtClean="0">
                <a:latin typeface="Arial" charset="0"/>
              </a:rPr>
              <a:t>pageout</a:t>
            </a:r>
            <a:r>
              <a:rPr lang="en-US" altLang="en-US" sz="2800" dirty="0" smtClean="0">
                <a:latin typeface="Arial" charset="0"/>
              </a:rPr>
              <a:t> when needed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 dirty="0" smtClean="0">
                <a:latin typeface="Arial" charset="0"/>
              </a:rPr>
              <a:t> Allows sharing data between processes (</a:t>
            </a:r>
            <a:r>
              <a:rPr lang="en-US" altLang="en-US" sz="2800" dirty="0" err="1" smtClean="0">
                <a:latin typeface="Arial" charset="0"/>
              </a:rPr>
              <a:t>Ex:cursor</a:t>
            </a:r>
            <a:r>
              <a:rPr lang="en-US" altLang="en-US" sz="2800" dirty="0" smtClean="0">
                <a:latin typeface="Arial" charset="0"/>
              </a:rPr>
              <a:t> buffers use shared memory between content provider and client)</a:t>
            </a:r>
            <a:endParaRPr lang="en-US" altLang="en-US" sz="2800" dirty="0">
              <a:latin typeface="Arial" charset="0"/>
            </a:endParaRPr>
          </a:p>
        </p:txBody>
      </p:sp>
      <p:sp>
        <p:nvSpPr>
          <p:cNvPr id="754694" name="Rectangle 6"/>
          <p:cNvSpPr>
            <a:spLocks noChangeArrowheads="1"/>
          </p:cNvSpPr>
          <p:nvPr/>
        </p:nvSpPr>
        <p:spPr bwMode="auto">
          <a:xfrm>
            <a:off x="152400" y="228600"/>
            <a:ext cx="87915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US" altLang="en-US" sz="4000" dirty="0" smtClean="0"/>
              <a:t>Shared Memory between Apps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2563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2" name="Text Box 4"/>
          <p:cNvSpPr txBox="1">
            <a:spLocks noChangeArrowheads="1"/>
          </p:cNvSpPr>
          <p:nvPr/>
        </p:nvSpPr>
        <p:spPr bwMode="auto">
          <a:xfrm>
            <a:off x="304800" y="1520825"/>
            <a:ext cx="8639175" cy="371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9250" indent="-3492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35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 dirty="0" smtClean="0">
                <a:latin typeface="Arial" charset="0"/>
              </a:rPr>
              <a:t>Each process constrained to a single virtual memory range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 dirty="0">
                <a:latin typeface="Arial" charset="0"/>
              </a:rPr>
              <a:t> </a:t>
            </a:r>
            <a:r>
              <a:rPr lang="en-US" altLang="en-US" sz="2800" dirty="0" smtClean="0">
                <a:latin typeface="Arial" charset="0"/>
              </a:rPr>
              <a:t>Applicable within system	 defined limit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 dirty="0" smtClean="0">
                <a:latin typeface="Arial" charset="0"/>
              </a:rPr>
              <a:t>Android computes “Proportional Set Size” (PSS) for each App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 dirty="0">
                <a:latin typeface="Arial" charset="0"/>
              </a:rPr>
              <a:t> </a:t>
            </a:r>
            <a:r>
              <a:rPr lang="en-US" altLang="en-US" sz="2800" dirty="0" smtClean="0">
                <a:latin typeface="Arial" charset="0"/>
              </a:rPr>
              <a:t>Proportion of RAM used by the process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 dirty="0">
                <a:latin typeface="Arial" charset="0"/>
              </a:rPr>
              <a:t> </a:t>
            </a:r>
            <a:r>
              <a:rPr lang="en-US" altLang="en-US" sz="2800" dirty="0" smtClean="0">
                <a:latin typeface="Arial" charset="0"/>
              </a:rPr>
              <a:t>Includes both dirty and clean pages shared with other processes</a:t>
            </a:r>
          </a:p>
        </p:txBody>
      </p:sp>
      <p:sp>
        <p:nvSpPr>
          <p:cNvPr id="754694" name="Rectangle 6"/>
          <p:cNvSpPr>
            <a:spLocks noChangeArrowheads="1"/>
          </p:cNvSpPr>
          <p:nvPr/>
        </p:nvSpPr>
        <p:spPr bwMode="auto">
          <a:xfrm>
            <a:off x="152400" y="228600"/>
            <a:ext cx="87915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US" altLang="en-US" sz="4000" dirty="0" smtClean="0"/>
              <a:t>Allocating App Memory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9135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2" name="Text Box 4"/>
          <p:cNvSpPr txBox="1">
            <a:spLocks noChangeArrowheads="1"/>
          </p:cNvSpPr>
          <p:nvPr/>
        </p:nvSpPr>
        <p:spPr bwMode="auto">
          <a:xfrm>
            <a:off x="304800" y="1520825"/>
            <a:ext cx="8639175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9250" indent="-3492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35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>
                <a:latin typeface="Arial" charset="0"/>
              </a:rPr>
              <a:t> Transparently writing pages of memory to flash storage is </a:t>
            </a:r>
            <a:r>
              <a:rPr lang="en-IN" altLang="en-US" sz="2800" dirty="0" smtClean="0">
                <a:latin typeface="Arial" charset="0"/>
              </a:rPr>
              <a:t>bad </a:t>
            </a:r>
            <a:r>
              <a:rPr lang="en-IN" altLang="en-US" sz="2800" dirty="0">
                <a:latin typeface="Arial" charset="0"/>
              </a:rPr>
              <a:t>for </a:t>
            </a:r>
            <a:endParaRPr lang="en-IN" altLang="en-US" sz="2800" dirty="0" smtClean="0">
              <a:latin typeface="Arial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>
                <a:latin typeface="Arial" charset="0"/>
              </a:rPr>
              <a:t> </a:t>
            </a:r>
            <a:r>
              <a:rPr lang="en-IN" altLang="en-US" sz="2800" dirty="0" smtClean="0">
                <a:latin typeface="Arial" charset="0"/>
              </a:rPr>
              <a:t>battery life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>
                <a:latin typeface="Arial" charset="0"/>
              </a:rPr>
              <a:t> </a:t>
            </a:r>
            <a:r>
              <a:rPr lang="en-IN" altLang="en-US" sz="2800" dirty="0" smtClean="0">
                <a:latin typeface="Arial" charset="0"/>
              </a:rPr>
              <a:t>life of flash storage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>
                <a:latin typeface="Arial" charset="0"/>
              </a:rPr>
              <a:t> </a:t>
            </a:r>
            <a:r>
              <a:rPr lang="en-IN" altLang="en-US" sz="2800" dirty="0" smtClean="0">
                <a:latin typeface="Arial" charset="0"/>
              </a:rPr>
              <a:t>performance since application has no control over which parts of memory are “paged out”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endParaRPr lang="en-IN" altLang="en-US" sz="28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 smtClean="0">
                <a:latin typeface="Arial" charset="0"/>
              </a:rPr>
              <a:t>Gives control to app to choose what states to save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sz="2800" dirty="0">
                <a:latin typeface="Arial" charset="0"/>
              </a:rPr>
              <a:t> </a:t>
            </a:r>
            <a:r>
              <a:rPr lang="en-IN" altLang="en-US" sz="2800" dirty="0" smtClean="0">
                <a:latin typeface="Arial" charset="0"/>
              </a:rPr>
              <a:t>As each write and read from storage costs time and power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endParaRPr lang="en-US" altLang="en-US" sz="2800" dirty="0" smtClean="0">
              <a:latin typeface="Arial" charset="0"/>
            </a:endParaRPr>
          </a:p>
        </p:txBody>
      </p:sp>
      <p:sp>
        <p:nvSpPr>
          <p:cNvPr id="754694" name="Rectangle 6"/>
          <p:cNvSpPr>
            <a:spLocks noChangeArrowheads="1"/>
          </p:cNvSpPr>
          <p:nvPr/>
        </p:nvSpPr>
        <p:spPr bwMode="auto">
          <a:xfrm>
            <a:off x="152400" y="228600"/>
            <a:ext cx="87915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US" altLang="en-US" sz="4000" dirty="0" smtClean="0"/>
              <a:t>Why no swapping?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197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2" name="Text Box 4"/>
          <p:cNvSpPr txBox="1">
            <a:spLocks noChangeArrowheads="1"/>
          </p:cNvSpPr>
          <p:nvPr/>
        </p:nvSpPr>
        <p:spPr bwMode="auto">
          <a:xfrm>
            <a:off x="304800" y="1520825"/>
            <a:ext cx="863917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9250" indent="-3492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35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 dirty="0" smtClean="0">
                <a:latin typeface="Arial" charset="0"/>
              </a:rPr>
              <a:t>No heap compaction / defragmentation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US" altLang="en-US" sz="2800" dirty="0">
                <a:latin typeface="Arial" charset="0"/>
              </a:rPr>
              <a:t> </a:t>
            </a:r>
            <a:r>
              <a:rPr lang="en-US" altLang="en-US" sz="2800" dirty="0" smtClean="0">
                <a:latin typeface="Arial" charset="0"/>
              </a:rPr>
              <a:t>Shrink heap size when space at the end is unused</a:t>
            </a:r>
            <a:endParaRPr lang="en-US" altLang="en-US" sz="2800" dirty="0">
              <a:latin typeface="Arial" charset="0"/>
            </a:endParaRPr>
          </a:p>
        </p:txBody>
      </p:sp>
      <p:sp>
        <p:nvSpPr>
          <p:cNvPr id="754694" name="Rectangle 6"/>
          <p:cNvSpPr>
            <a:spLocks noChangeArrowheads="1"/>
          </p:cNvSpPr>
          <p:nvPr/>
        </p:nvSpPr>
        <p:spPr bwMode="auto">
          <a:xfrm>
            <a:off x="152400" y="228600"/>
            <a:ext cx="8991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US" altLang="en-US" sz="4000" dirty="0" smtClean="0"/>
              <a:t>Reclaiming App Memory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8833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amSELabs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RamSELabs</Template>
  <TotalTime>7964</TotalTime>
  <Words>1614</Words>
  <Application>Microsoft Office PowerPoint</Application>
  <PresentationFormat>On-screen Show (4:3)</PresentationFormat>
  <Paragraphs>230</Paragraphs>
  <Slides>36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RamSELabs</vt:lpstr>
      <vt:lpstr>Android Memory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SERVICES USING SPRING MVC</dc:title>
  <cp:lastModifiedBy>Arunkumar Krishnamoorthy</cp:lastModifiedBy>
  <cp:revision>179</cp:revision>
  <cp:lastPrinted>1601-01-01T00:00:00Z</cp:lastPrinted>
  <dcterms:created xsi:type="dcterms:W3CDTF">2012-06-15T07:34:20Z</dcterms:created>
  <dcterms:modified xsi:type="dcterms:W3CDTF">2016-01-18T06:10:25Z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