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3"/>
  </p:notesMasterIdLst>
  <p:handoutMasterIdLst>
    <p:handoutMasterId r:id="rId54"/>
  </p:handoutMasterIdLst>
  <p:sldIdLst>
    <p:sldId id="256" r:id="rId2"/>
    <p:sldId id="960" r:id="rId3"/>
    <p:sldId id="961" r:id="rId4"/>
    <p:sldId id="962" r:id="rId5"/>
    <p:sldId id="963" r:id="rId6"/>
    <p:sldId id="964" r:id="rId7"/>
    <p:sldId id="965" r:id="rId8"/>
    <p:sldId id="966" r:id="rId9"/>
    <p:sldId id="967" r:id="rId10"/>
    <p:sldId id="968" r:id="rId11"/>
    <p:sldId id="969" r:id="rId12"/>
    <p:sldId id="970" r:id="rId13"/>
    <p:sldId id="971" r:id="rId14"/>
    <p:sldId id="972" r:id="rId15"/>
    <p:sldId id="973" r:id="rId16"/>
    <p:sldId id="974" r:id="rId17"/>
    <p:sldId id="975" r:id="rId18"/>
    <p:sldId id="976" r:id="rId19"/>
    <p:sldId id="977" r:id="rId20"/>
    <p:sldId id="978" r:id="rId21"/>
    <p:sldId id="979" r:id="rId22"/>
    <p:sldId id="980" r:id="rId23"/>
    <p:sldId id="981" r:id="rId24"/>
    <p:sldId id="982" r:id="rId25"/>
    <p:sldId id="983" r:id="rId26"/>
    <p:sldId id="984" r:id="rId27"/>
    <p:sldId id="985" r:id="rId28"/>
    <p:sldId id="986" r:id="rId29"/>
    <p:sldId id="987" r:id="rId30"/>
    <p:sldId id="988" r:id="rId31"/>
    <p:sldId id="989" r:id="rId32"/>
    <p:sldId id="990" r:id="rId33"/>
    <p:sldId id="992" r:id="rId34"/>
    <p:sldId id="993" r:id="rId35"/>
    <p:sldId id="994" r:id="rId36"/>
    <p:sldId id="995" r:id="rId37"/>
    <p:sldId id="996" r:id="rId38"/>
    <p:sldId id="997" r:id="rId39"/>
    <p:sldId id="998" r:id="rId40"/>
    <p:sldId id="999" r:id="rId41"/>
    <p:sldId id="1000" r:id="rId42"/>
    <p:sldId id="1001" r:id="rId43"/>
    <p:sldId id="1002" r:id="rId44"/>
    <p:sldId id="1003" r:id="rId45"/>
    <p:sldId id="1004" r:id="rId46"/>
    <p:sldId id="1005" r:id="rId47"/>
    <p:sldId id="1006" r:id="rId48"/>
    <p:sldId id="1007" r:id="rId49"/>
    <p:sldId id="1008" r:id="rId50"/>
    <p:sldId id="1009" r:id="rId51"/>
    <p:sldId id="991" r:id="rId52"/>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22" autoAdjust="0"/>
  </p:normalViewPr>
  <p:slideViewPr>
    <p:cSldViewPr>
      <p:cViewPr>
        <p:scale>
          <a:sx n="64" d="100"/>
          <a:sy n="64" d="100"/>
        </p:scale>
        <p:origin x="-69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44"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5"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09CE8F-1C59-47A9-ACE2-5084573632C0}" type="slidenum">
              <a:rPr lang="en-US"/>
              <a:pPr>
                <a:defRPr/>
              </a:pPr>
              <a:t>‹#›</a:t>
            </a:fld>
            <a:endParaRPr lang="en-US"/>
          </a:p>
        </p:txBody>
      </p:sp>
    </p:spTree>
    <p:extLst>
      <p:ext uri="{BB962C8B-B14F-4D97-AF65-F5344CB8AC3E}">
        <p14:creationId xmlns:p14="http://schemas.microsoft.com/office/powerpoint/2010/main" val="319961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57619A7C-C3A7-417A-BED5-3A0CF20BE46F}" type="datetimeFigureOut">
              <a:rPr lang="en-US" smtClean="0"/>
              <a:pPr/>
              <a:t>1/18/2016</a:t>
            </a:fld>
            <a:endParaRPr lang="en-US"/>
          </a:p>
        </p:txBody>
      </p:sp>
      <p:sp>
        <p:nvSpPr>
          <p:cNvPr id="4" name="Slide Image Placeholder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vl1pPr>
          </a:lstStyle>
          <a:p>
            <a:fld id="{39621D08-22B9-4C1A-9322-6EE81A3DC64F}" type="slidenum">
              <a:rPr lang="en-US" smtClean="0"/>
              <a:pPr/>
              <a:t>‹#›</a:t>
            </a:fld>
            <a:endParaRPr lang="en-US"/>
          </a:p>
        </p:txBody>
      </p:sp>
    </p:spTree>
    <p:extLst>
      <p:ext uri="{BB962C8B-B14F-4D97-AF65-F5344CB8AC3E}">
        <p14:creationId xmlns:p14="http://schemas.microsoft.com/office/powerpoint/2010/main" val="106363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xfrm>
            <a:off x="392113" y="684213"/>
            <a:ext cx="6073775" cy="3417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4BCAB130-453D-40BA-BFF0-46045B9DCF63}" type="slidenum">
              <a:rPr lang="en-US" altLang="en-US" sz="1200">
                <a:latin typeface="Calibri" pitchFamily="34" charset="0"/>
              </a:rPr>
              <a:pPr/>
              <a:t>4</a:t>
            </a:fld>
            <a:endParaRPr lang="en-US" alt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xfrm>
            <a:off x="392113" y="684213"/>
            <a:ext cx="6073775" cy="34178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8288311F-4ECB-4C53-A8A2-8D85F6098336}" type="slidenum">
              <a:rPr lang="en-US" altLang="en-US" sz="1200">
                <a:latin typeface="Calibri" pitchFamily="34" charset="0"/>
              </a:rPr>
              <a:pPr/>
              <a:t>5</a:t>
            </a:fld>
            <a:endParaRPr lang="en-US" alt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Copyright © 2011 Ram Software Engineering Labs Private Limited. All rights reserved.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B6A983E-9B82-4249-9FA5-6073C3C953D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9A8271E5-EE07-4863-96D3-F12B8583AF5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CF8A2644-B9D3-4EAF-9672-8326A45C014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oints 2">
    <p:spTree>
      <p:nvGrpSpPr>
        <p:cNvPr id="1" name=""/>
        <p:cNvGrpSpPr/>
        <p:nvPr/>
      </p:nvGrpSpPr>
      <p:grpSpPr>
        <a:xfrm>
          <a:off x="0" y="0"/>
          <a:ext cx="0" cy="0"/>
          <a:chOff x="0" y="0"/>
          <a:chExt cx="0" cy="0"/>
        </a:xfrm>
      </p:grpSpPr>
      <p:pic>
        <p:nvPicPr>
          <p:cNvPr id="4" name="Picture 6" descr="futurice_logo_d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69351" y="6417734"/>
            <a:ext cx="212725" cy="28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a:xfrm>
            <a:off x="457200" y="1589061"/>
            <a:ext cx="8229600" cy="4538563"/>
          </a:xfrm>
        </p:spPr>
        <p:txBody>
          <a:bodyPr/>
          <a:lstStyle/>
          <a:p>
            <a:pPr lvl="0"/>
            <a:r>
              <a:rPr lang="fi-FI" dirty="0" err="1" smtClean="0"/>
              <a:t>Click</a:t>
            </a:r>
            <a:r>
              <a:rPr lang="fi-FI" dirty="0" smtClean="0"/>
              <a:t> to </a:t>
            </a:r>
            <a:r>
              <a:rPr lang="fi-FI" dirty="0" err="1" smtClean="0"/>
              <a:t>edit</a:t>
            </a:r>
            <a:r>
              <a:rPr lang="fi-FI" dirty="0" smtClean="0"/>
              <a:t> </a:t>
            </a:r>
            <a:r>
              <a:rPr lang="fi-FI" dirty="0" err="1" smtClean="0"/>
              <a:t>Master</a:t>
            </a:r>
            <a:r>
              <a:rPr lang="fi-FI" dirty="0" smtClean="0"/>
              <a:t> </a:t>
            </a:r>
            <a:r>
              <a:rPr lang="fi-FI" dirty="0" err="1" smtClean="0"/>
              <a:t>text</a:t>
            </a:r>
            <a:r>
              <a:rPr lang="fi-FI" dirty="0" smtClean="0"/>
              <a:t> </a:t>
            </a:r>
            <a:r>
              <a:rPr lang="fi-FI" dirty="0" err="1" smtClean="0"/>
              <a:t>styles</a:t>
            </a:r>
            <a:endParaRPr lang="fi-FI" dirty="0" smtClean="0"/>
          </a:p>
          <a:p>
            <a:pPr lvl="1"/>
            <a:r>
              <a:rPr lang="fi-FI" dirty="0" smtClean="0"/>
              <a:t>Second </a:t>
            </a:r>
            <a:r>
              <a:rPr lang="fi-FI" dirty="0" err="1" smtClean="0"/>
              <a:t>level</a:t>
            </a:r>
            <a:endParaRPr lang="fi-FI" dirty="0" smtClean="0"/>
          </a:p>
          <a:p>
            <a:pPr lvl="2"/>
            <a:r>
              <a:rPr lang="fi-FI" dirty="0" smtClean="0"/>
              <a:t>Third </a:t>
            </a:r>
            <a:r>
              <a:rPr lang="fi-FI" dirty="0" err="1" smtClean="0"/>
              <a:t>level</a:t>
            </a:r>
            <a:endParaRPr lang="fi-FI" dirty="0" smtClean="0"/>
          </a:p>
          <a:p>
            <a:pPr lvl="3"/>
            <a:r>
              <a:rPr lang="fi-FI" dirty="0" err="1" smtClean="0"/>
              <a:t>Fourth</a:t>
            </a:r>
            <a:r>
              <a:rPr lang="fi-FI" dirty="0" smtClean="0"/>
              <a:t> </a:t>
            </a:r>
            <a:r>
              <a:rPr lang="fi-FI" dirty="0" err="1" smtClean="0"/>
              <a:t>level</a:t>
            </a:r>
            <a:endParaRPr lang="fi-FI" dirty="0" smtClean="0"/>
          </a:p>
          <a:p>
            <a:pPr lvl="4"/>
            <a:r>
              <a:rPr lang="fi-FI" dirty="0" err="1" smtClean="0"/>
              <a:t>Fifth</a:t>
            </a:r>
            <a:r>
              <a:rPr lang="fi-FI" dirty="0" smtClean="0"/>
              <a:t> </a:t>
            </a:r>
            <a:r>
              <a:rPr lang="fi-FI" dirty="0" err="1" smtClean="0"/>
              <a:t>level</a:t>
            </a:r>
            <a:endParaRPr lang="en-US" dirty="0"/>
          </a:p>
        </p:txBody>
      </p:sp>
      <p:sp>
        <p:nvSpPr>
          <p:cNvPr id="5" name="Slide Number Placeholder 5"/>
          <p:cNvSpPr>
            <a:spLocks noGrp="1"/>
          </p:cNvSpPr>
          <p:nvPr>
            <p:ph type="sldNum" sz="quarter" idx="10"/>
          </p:nvPr>
        </p:nvSpPr>
        <p:spPr/>
        <p:txBody>
          <a:bodyPr/>
          <a:lstStyle>
            <a:lvl1pPr>
              <a:defRPr/>
            </a:lvl1pPr>
          </a:lstStyle>
          <a:p>
            <a:fld id="{613E8400-4A39-4051-86EC-3C824E542567}" type="slidenum">
              <a:rPr lang="en-US" altLang="en-US"/>
              <a:pPr/>
              <a:t>‹#›</a:t>
            </a:fld>
            <a:endParaRPr lang="en-US" altLang="en-US"/>
          </a:p>
        </p:txBody>
      </p:sp>
      <p:sp>
        <p:nvSpPr>
          <p:cNvPr id="6" name="Date Placeholder 3"/>
          <p:cNvSpPr>
            <a:spLocks noGrp="1"/>
          </p:cNvSpPr>
          <p:nvPr>
            <p:ph type="dt" sz="half" idx="11"/>
          </p:nvPr>
        </p:nvSpPr>
        <p:spPr/>
        <p:txBody>
          <a:bodyPr/>
          <a:lstStyle>
            <a:lvl1pPr>
              <a:defRPr/>
            </a:lvl1pPr>
          </a:lstStyle>
          <a:p>
            <a:fld id="{A293AFE9-3516-47CD-9FF8-7489FB5AED3E}" type="datetime1">
              <a:rPr lang="en-US" altLang="en-US"/>
              <a:pPr/>
              <a:t>1/18/2016</a:t>
            </a:fld>
            <a:endParaRPr lang="en-US" altLang="en-US"/>
          </a:p>
        </p:txBody>
      </p:sp>
      <p:sp>
        <p:nvSpPr>
          <p:cNvPr id="7" name="Footer Placeholder 4"/>
          <p:cNvSpPr>
            <a:spLocks noGrp="1"/>
          </p:cNvSpPr>
          <p:nvPr>
            <p:ph type="ftr" sz="quarter" idx="12"/>
          </p:nvPr>
        </p:nvSpPr>
        <p:spPr/>
        <p:txBody>
          <a:bodyPr/>
          <a:lstStyle>
            <a:lvl1pPr algn="l">
              <a:defRPr sz="1200">
                <a:solidFill>
                  <a:schemeClr val="tx1">
                    <a:tint val="75000"/>
                  </a:schemeClr>
                </a:solidFill>
              </a:defRPr>
            </a:lvl1pPr>
          </a:lstStyle>
          <a:p>
            <a:pPr>
              <a:defRPr/>
            </a:pPr>
            <a:r>
              <a:rPr lang="en-US"/>
              <a:t>Futurice</a:t>
            </a:r>
            <a:endParaRPr lang="en-US" dirty="0"/>
          </a:p>
        </p:txBody>
      </p:sp>
    </p:spTree>
    <p:extLst>
      <p:ext uri="{BB962C8B-B14F-4D97-AF65-F5344CB8AC3E}">
        <p14:creationId xmlns:p14="http://schemas.microsoft.com/office/powerpoint/2010/main" val="1420133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hort Text">
    <p:spTree>
      <p:nvGrpSpPr>
        <p:cNvPr id="1" name=""/>
        <p:cNvGrpSpPr/>
        <p:nvPr/>
      </p:nvGrpSpPr>
      <p:grpSpPr>
        <a:xfrm>
          <a:off x="0" y="0"/>
          <a:ext cx="0" cy="0"/>
          <a:chOff x="0" y="0"/>
          <a:chExt cx="0" cy="0"/>
        </a:xfrm>
      </p:grpSpPr>
      <p:pic>
        <p:nvPicPr>
          <p:cNvPr id="3" name="Picture 6" descr="futurice_logo_d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69351" y="6417734"/>
            <a:ext cx="212725" cy="28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0"/>
          </p:nvPr>
        </p:nvSpPr>
        <p:spPr>
          <a:xfrm>
            <a:off x="457200" y="529205"/>
            <a:ext cx="8229600" cy="5753699"/>
          </a:xfrm>
        </p:spPr>
        <p:txBody>
          <a:bodyPr lIns="251960" rIns="251960" anchor="ctr"/>
          <a:lstStyle>
            <a:lvl1pPr marL="0" indent="0" algn="ctr">
              <a:lnSpc>
                <a:spcPct val="80000"/>
              </a:lnSpc>
              <a:buNone/>
              <a:defRPr sz="4000" spc="-150"/>
            </a:lvl1pPr>
            <a:lvl2pPr marL="457127" indent="0">
              <a:buNone/>
              <a:defRPr/>
            </a:lvl2pPr>
            <a:lvl3pPr marL="914254" indent="0">
              <a:buNone/>
              <a:defRPr/>
            </a:lvl3pPr>
            <a:lvl4pPr marL="1371381" indent="0">
              <a:buNone/>
              <a:defRPr/>
            </a:lvl4pPr>
            <a:lvl5pPr marL="1828508" indent="0">
              <a:buNone/>
              <a:defRPr/>
            </a:lvl5pPr>
          </a:lstStyle>
          <a:p>
            <a:pPr lvl="0"/>
            <a:r>
              <a:rPr lang="fi-FI" dirty="0" err="1" smtClean="0"/>
              <a:t>Click</a:t>
            </a:r>
            <a:r>
              <a:rPr lang="fi-FI" dirty="0" smtClean="0"/>
              <a:t> to </a:t>
            </a:r>
            <a:r>
              <a:rPr lang="fi-FI" dirty="0" err="1" smtClean="0"/>
              <a:t>edit</a:t>
            </a:r>
            <a:r>
              <a:rPr lang="fi-FI" dirty="0" smtClean="0"/>
              <a:t> </a:t>
            </a:r>
            <a:r>
              <a:rPr lang="fi-FI" dirty="0" err="1" smtClean="0"/>
              <a:t>Master</a:t>
            </a:r>
            <a:r>
              <a:rPr lang="fi-FI" dirty="0" smtClean="0"/>
              <a:t> </a:t>
            </a:r>
            <a:r>
              <a:rPr lang="fi-FI" dirty="0" err="1" smtClean="0"/>
              <a:t>text</a:t>
            </a:r>
            <a:r>
              <a:rPr lang="fi-FI" dirty="0" smtClean="0"/>
              <a:t> </a:t>
            </a:r>
            <a:r>
              <a:rPr lang="fi-FI" dirty="0" err="1" smtClean="0"/>
              <a:t>styles</a:t>
            </a:r>
            <a:endParaRPr lang="fi-FI" dirty="0" smtClean="0"/>
          </a:p>
        </p:txBody>
      </p:sp>
    </p:spTree>
    <p:extLst>
      <p:ext uri="{BB962C8B-B14F-4D97-AF65-F5344CB8AC3E}">
        <p14:creationId xmlns:p14="http://schemas.microsoft.com/office/powerpoint/2010/main" val="292837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 Plain">
    <p:spTree>
      <p:nvGrpSpPr>
        <p:cNvPr id="1" name=""/>
        <p:cNvGrpSpPr/>
        <p:nvPr/>
      </p:nvGrpSpPr>
      <p:grpSpPr>
        <a:xfrm>
          <a:off x="0" y="0"/>
          <a:ext cx="0" cy="0"/>
          <a:chOff x="0" y="0"/>
          <a:chExt cx="0" cy="0"/>
        </a:xfrm>
      </p:grpSpPr>
      <p:pic>
        <p:nvPicPr>
          <p:cNvPr id="4" name="Picture 6" descr="futurice_logo_d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69351" y="6417734"/>
            <a:ext cx="212725" cy="28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678587" y="1423667"/>
            <a:ext cx="5496684" cy="3497020"/>
          </a:xfrm>
          <a:noFill/>
        </p:spPr>
        <p:txBody>
          <a:bodyPr wrap="square" lIns="359943" tIns="360000" rIns="431931" bIns="360000" anchor="b">
            <a:spAutoFit/>
          </a:bodyPr>
          <a:lstStyle>
            <a:lvl1pPr>
              <a:defRPr sz="6000"/>
            </a:lvl1pPr>
          </a:lstStyle>
          <a:p>
            <a:r>
              <a:rPr lang="fi-FI" smtClean="0"/>
              <a:t>Click to edit Master title style</a:t>
            </a:r>
            <a:endParaRPr lang="en-US" dirty="0"/>
          </a:p>
        </p:txBody>
      </p:sp>
      <p:sp>
        <p:nvSpPr>
          <p:cNvPr id="8" name="Subtitle 2"/>
          <p:cNvSpPr>
            <a:spLocks noGrp="1"/>
          </p:cNvSpPr>
          <p:nvPr>
            <p:ph type="subTitle" idx="1"/>
          </p:nvPr>
        </p:nvSpPr>
        <p:spPr>
          <a:xfrm>
            <a:off x="678587" y="4495022"/>
            <a:ext cx="5496684" cy="1102179"/>
          </a:xfrm>
          <a:noFill/>
        </p:spPr>
        <p:txBody>
          <a:bodyPr wrap="square" lIns="359943" tIns="0" rIns="431931" bIns="360000" anchor="t" anchorCtr="0">
            <a:spAutoFit/>
          </a:bodyPr>
          <a:lstStyle>
            <a:lvl1pPr marL="0" indent="0" algn="l">
              <a:buNone/>
              <a:defRPr sz="2400" baseline="0">
                <a:solidFill>
                  <a:schemeClr val="accent1"/>
                </a:solidFill>
              </a:defRPr>
            </a:lvl1pPr>
            <a:lvl2pPr marL="457127" indent="0" algn="ctr">
              <a:buNone/>
              <a:defRPr>
                <a:solidFill>
                  <a:schemeClr val="tx1">
                    <a:tint val="75000"/>
                  </a:schemeClr>
                </a:solidFill>
              </a:defRPr>
            </a:lvl2pPr>
            <a:lvl3pPr marL="914254" indent="0" algn="ctr">
              <a:buNone/>
              <a:defRPr>
                <a:solidFill>
                  <a:schemeClr val="tx1">
                    <a:tint val="75000"/>
                  </a:schemeClr>
                </a:solidFill>
              </a:defRPr>
            </a:lvl3pPr>
            <a:lvl4pPr marL="1371381" indent="0" algn="ctr">
              <a:buNone/>
              <a:defRPr>
                <a:solidFill>
                  <a:schemeClr val="tx1">
                    <a:tint val="75000"/>
                  </a:schemeClr>
                </a:solidFill>
              </a:defRPr>
            </a:lvl4pPr>
            <a:lvl5pPr marL="1828508" indent="0" algn="ctr">
              <a:buNone/>
              <a:defRPr>
                <a:solidFill>
                  <a:schemeClr val="tx1">
                    <a:tint val="75000"/>
                  </a:schemeClr>
                </a:solidFill>
              </a:defRPr>
            </a:lvl5pPr>
            <a:lvl6pPr marL="2285635" indent="0" algn="ctr">
              <a:buNone/>
              <a:defRPr>
                <a:solidFill>
                  <a:schemeClr val="tx1">
                    <a:tint val="75000"/>
                  </a:schemeClr>
                </a:solidFill>
              </a:defRPr>
            </a:lvl6pPr>
            <a:lvl7pPr marL="2742762" indent="0" algn="ctr">
              <a:buNone/>
              <a:defRPr>
                <a:solidFill>
                  <a:schemeClr val="tx1">
                    <a:tint val="75000"/>
                  </a:schemeClr>
                </a:solidFill>
              </a:defRPr>
            </a:lvl7pPr>
            <a:lvl8pPr marL="3199889" indent="0" algn="ctr">
              <a:buNone/>
              <a:defRPr>
                <a:solidFill>
                  <a:schemeClr val="tx1">
                    <a:tint val="75000"/>
                  </a:schemeClr>
                </a:solidFill>
              </a:defRPr>
            </a:lvl8pPr>
            <a:lvl9pPr marL="3657016" indent="0" algn="ctr">
              <a:buNone/>
              <a:defRPr>
                <a:solidFill>
                  <a:schemeClr val="tx1">
                    <a:tint val="75000"/>
                  </a:schemeClr>
                </a:solidFill>
              </a:defRPr>
            </a:lvl9pPr>
          </a:lstStyle>
          <a:p>
            <a:r>
              <a:rPr lang="fi-FI" smtClean="0"/>
              <a:t>Click to edit Master subtitle style</a:t>
            </a:r>
            <a:endParaRPr lang="fi-FI" dirty="0" smtClean="0"/>
          </a:p>
        </p:txBody>
      </p:sp>
    </p:spTree>
    <p:extLst>
      <p:ext uri="{BB962C8B-B14F-4D97-AF65-F5344CB8AC3E}">
        <p14:creationId xmlns:p14="http://schemas.microsoft.com/office/powerpoint/2010/main" val="84517602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3200400" y="6324600"/>
            <a:ext cx="5105400" cy="365125"/>
          </a:xfrm>
        </p:spPr>
        <p:txBody>
          <a:bodyPr/>
          <a:lstStyle>
            <a:lvl1pPr algn="l">
              <a:defRPr/>
            </a:lvl1pPr>
            <a:extLst/>
          </a:lstStyle>
          <a:p>
            <a:pPr>
              <a:defRPr/>
            </a:pPr>
            <a:r>
              <a:rPr lang="en-US" smtClean="0"/>
              <a:t>Copyright © 2011 Ram Software Engineering Labs Private Limited. All rights reserved.</a:t>
            </a:r>
            <a:endParaRPr lang="en-US" dirty="0"/>
          </a:p>
        </p:txBody>
      </p:sp>
      <p:sp>
        <p:nvSpPr>
          <p:cNvPr id="6" name="Slide Number Placeholder 5"/>
          <p:cNvSpPr>
            <a:spLocks noGrp="1"/>
          </p:cNvSpPr>
          <p:nvPr>
            <p:ph type="sldNum" sz="quarter" idx="12"/>
          </p:nvPr>
        </p:nvSpPr>
        <p:spPr>
          <a:xfrm>
            <a:off x="8647272" y="6324600"/>
            <a:ext cx="365760" cy="365125"/>
          </a:xfrm>
        </p:spPr>
        <p:txBody>
          <a:bodyPr/>
          <a:lstStyle>
            <a:extLst/>
          </a:lstStyle>
          <a:p>
            <a:pPr>
              <a:defRPr/>
            </a:pPr>
            <a:fld id="{CCDA12BD-74A4-40A3-96F6-15E0D9D00A7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3E54DAE0-938B-4D1F-8B67-27BA5D3C1F3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CFEA2C6E-2582-4DE1-8DED-A4F5E4006C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9" name="Slide Number Placeholder 8"/>
          <p:cNvSpPr>
            <a:spLocks noGrp="1"/>
          </p:cNvSpPr>
          <p:nvPr>
            <p:ph type="sldNum" sz="quarter" idx="12"/>
          </p:nvPr>
        </p:nvSpPr>
        <p:spPr/>
        <p:txBody>
          <a:bodyPr/>
          <a:lstStyle>
            <a:extLst/>
          </a:lstStyle>
          <a:p>
            <a:pPr>
              <a:defRPr/>
            </a:pPr>
            <a:fld id="{AC8CCD11-B512-47C2-9504-E55C1139BD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5" name="Slide Number Placeholder 4"/>
          <p:cNvSpPr>
            <a:spLocks noGrp="1"/>
          </p:cNvSpPr>
          <p:nvPr>
            <p:ph type="sldNum" sz="quarter" idx="12"/>
          </p:nvPr>
        </p:nvSpPr>
        <p:spPr/>
        <p:txBody>
          <a:bodyPr/>
          <a:lstStyle>
            <a:extLst/>
          </a:lstStyle>
          <a:p>
            <a:pPr>
              <a:defRPr/>
            </a:pPr>
            <a:fld id="{2EA8F720-0CE7-456E-9E28-7862A5570C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4" name="Slide Number Placeholder 3"/>
          <p:cNvSpPr>
            <a:spLocks noGrp="1"/>
          </p:cNvSpPr>
          <p:nvPr>
            <p:ph type="sldNum" sz="quarter" idx="12"/>
          </p:nvPr>
        </p:nvSpPr>
        <p:spPr/>
        <p:txBody>
          <a:bodyPr/>
          <a:lstStyle>
            <a:extLst/>
          </a:lstStyle>
          <a:p>
            <a:pPr>
              <a:defRPr/>
            </a:pPr>
            <a:fld id="{50B5D64B-CB92-48E7-BA3E-34921B5A17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B3A916F4-B3E8-4D95-BE77-8668EA4C3D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E1B4B08-FAC7-40B8-9C70-9745AD16F12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Copyright © 2011 Ram Software Engineering Labs Private Limited. All rights reserved.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32DF1E1-CA36-4F49-BD95-6C4F558D97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Computing" TargetMode="External"/><Relationship Id="rId2" Type="http://schemas.openxmlformats.org/officeDocument/2006/relationships/hyperlink" Target="https://github.com/ReactiveX/RxJava" TargetMode="External"/><Relationship Id="rId1" Type="http://schemas.openxmlformats.org/officeDocument/2006/relationships/slideLayout" Target="../slideLayouts/slideLayout2.xml"/><Relationship Id="rId5" Type="http://schemas.openxmlformats.org/officeDocument/2006/relationships/hyperlink" Target="http://en.wikipedia.org/wiki/Dataflow_programming" TargetMode="External"/><Relationship Id="rId4" Type="http://schemas.openxmlformats.org/officeDocument/2006/relationships/hyperlink" Target="http://en.wikipedia.org/wiki/Programming_paradig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reactivex.io/documentation/operators.html#alphabetica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eactiveX/RxAndroid"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JakeWharton/NotRxAndroid" TargetMode="External"/><Relationship Id="rId2" Type="http://schemas.openxmlformats.org/officeDocument/2006/relationships/hyperlink" Target="https://github.com/ReactiveX/RxJava/wiki/Backpress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ReactiveX/RxJava" TargetMode="External"/><Relationship Id="rId2" Type="http://schemas.openxmlformats.org/officeDocument/2006/relationships/hyperlink" Target="https://github.com/alphamu/RxAndroidDemo" TargetMode="External"/><Relationship Id="rId1" Type="http://schemas.openxmlformats.org/officeDocument/2006/relationships/slideLayout" Target="../slideLayouts/slideLayout2.xml"/><Relationship Id="rId6" Type="http://schemas.openxmlformats.org/officeDocument/2006/relationships/hyperlink" Target="https://github.com/square/retrofit" TargetMode="External"/><Relationship Id="rId5" Type="http://schemas.openxmlformats.org/officeDocument/2006/relationships/hyperlink" Target="https://github.com/evant/gradle-retrolambda" TargetMode="External"/><Relationship Id="rId4" Type="http://schemas.openxmlformats.org/officeDocument/2006/relationships/hyperlink" Target="https://github.com/ReactiveX/RxAndroid"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blog.futurice.com/top-7-tips-for-rxjava-on-android" TargetMode="External"/><Relationship Id="rId2" Type="http://schemas.openxmlformats.org/officeDocument/2006/relationships/hyperlink" Target="https://github.com/tehmou/rx-android-architecture" TargetMode="External"/><Relationship Id="rId1" Type="http://schemas.openxmlformats.org/officeDocument/2006/relationships/slideLayout" Target="../slideLayouts/slideLayout12.xml"/><Relationship Id="rId6" Type="http://schemas.openxmlformats.org/officeDocument/2006/relationships/hyperlink" Target="http://msdn.microsoft.com/en-gb/data/gg577609.aspx" TargetMode="External"/><Relationship Id="rId5" Type="http://schemas.openxmlformats.org/officeDocument/2006/relationships/hyperlink" Target="http://mttkay.github.io/blog/2013/08/25/functional-reactive-programming-on-android-with-rxjava/" TargetMode="External"/><Relationship Id="rId4" Type="http://schemas.openxmlformats.org/officeDocument/2006/relationships/hyperlink" Target="https://github.com/Netflix/RxJava/wik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219200"/>
            <a:ext cx="8915400" cy="2057400"/>
          </a:xfrm>
        </p:spPr>
        <p:txBody>
          <a:bodyPr lIns="91440" anchor="ctr" anchorCtr="0">
            <a:normAutofit/>
          </a:bodyPr>
          <a:lstStyle/>
          <a:p>
            <a:pPr algn="ctr"/>
            <a:r>
              <a:rPr lang="en-US" sz="4400" b="0" dirty="0" smtClean="0"/>
              <a:t>Reactive Programming in Android - </a:t>
            </a:r>
            <a:r>
              <a:rPr lang="en-US" sz="4400" b="0" dirty="0" err="1" smtClean="0"/>
              <a:t>RxAndroid</a:t>
            </a:r>
            <a:endParaRPr lang="en-US" sz="4400" b="0" dirty="0"/>
          </a:p>
        </p:txBody>
      </p:sp>
      <p:pic>
        <p:nvPicPr>
          <p:cNvPr id="3" name="Picture 4"/>
          <p:cNvPicPr>
            <a:picLocks noChangeAspect="1" noChangeArrowheads="1"/>
          </p:cNvPicPr>
          <p:nvPr/>
        </p:nvPicPr>
        <p:blipFill>
          <a:blip r:embed="rId2"/>
          <a:srcRect/>
          <a:stretch>
            <a:fillRect/>
          </a:stretch>
        </p:blipFill>
        <p:spPr bwMode="auto">
          <a:xfrm>
            <a:off x="2286000" y="4572000"/>
            <a:ext cx="4038600" cy="521689"/>
          </a:xfrm>
          <a:prstGeom prst="rect">
            <a:avLst/>
          </a:prstGeom>
          <a:noFill/>
          <a:ln w="9525">
            <a:noFill/>
            <a:miter lim="800000"/>
            <a:headEnd/>
            <a:tailEnd/>
          </a:ln>
          <a:effectLst/>
        </p:spPr>
      </p:pic>
      <p:sp>
        <p:nvSpPr>
          <p:cNvPr id="4" name="Rectangle 2"/>
          <p:cNvSpPr txBox="1">
            <a:spLocks noChangeArrowheads="1"/>
          </p:cNvSpPr>
          <p:nvPr/>
        </p:nvSpPr>
        <p:spPr>
          <a:xfrm>
            <a:off x="635726" y="4038600"/>
            <a:ext cx="7772400" cy="685800"/>
          </a:xfrm>
          <a:prstGeom prst="rect">
            <a:avLst/>
          </a:prstGeom>
        </p:spPr>
        <p:txBody>
          <a:bodyPr vert="horz" lIns="91440" anchor="ctr" anchorCtr="0">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Ram Software Engineering Labs </a:t>
            </a:r>
            <a:r>
              <a:rPr kumimoji="0" lang="en-US" sz="2400" b="1" i="0" u="none" strike="noStrike" kern="1200" cap="none" spc="0" normalizeH="0" baseline="0" noProof="0" dirty="0" err="1"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Pvt</a:t>
            </a: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The Observable</a:t>
            </a:r>
            <a:endParaRPr lang="en-US" dirty="0"/>
          </a:p>
        </p:txBody>
      </p:sp>
      <p:sp>
        <p:nvSpPr>
          <p:cNvPr id="6" name="Vertical Text Placeholder 5"/>
          <p:cNvSpPr>
            <a:spLocks noGrp="1"/>
          </p:cNvSpPr>
          <p:nvPr>
            <p:ph idx="1"/>
          </p:nvPr>
        </p:nvSpPr>
        <p:spPr>
          <a:xfrm>
            <a:off x="457200" y="1589618"/>
            <a:ext cx="8229600" cy="4538133"/>
          </a:xfrm>
        </p:spPr>
        <p:txBody>
          <a:bodyPr>
            <a:normAutofit lnSpcReduction="10000"/>
          </a:bodyPr>
          <a:lstStyle/>
          <a:p>
            <a:pPr>
              <a:buFont typeface="Lucida Grande" charset="0"/>
              <a:buChar char="»"/>
              <a:defRPr/>
            </a:pPr>
            <a:r>
              <a:rPr lang="en-US" dirty="0" smtClean="0"/>
              <a:t>Observables are objects that </a:t>
            </a:r>
            <a:r>
              <a:rPr lang="en-US" dirty="0" smtClean="0">
                <a:solidFill>
                  <a:srgbClr val="4A9017"/>
                </a:solidFill>
              </a:rPr>
              <a:t>emit values</a:t>
            </a:r>
          </a:p>
          <a:p>
            <a:pPr>
              <a:buFont typeface="Lucida Grande" charset="0"/>
              <a:buChar char="»"/>
              <a:defRPr/>
            </a:pPr>
            <a:r>
              <a:rPr lang="en-US" dirty="0"/>
              <a:t>T</a:t>
            </a:r>
            <a:r>
              <a:rPr lang="en-US" dirty="0" smtClean="0"/>
              <a:t>he emitted values are immutable, a new object comes when something changes</a:t>
            </a:r>
            <a:endParaRPr lang="en-US" dirty="0" smtClean="0">
              <a:solidFill>
                <a:srgbClr val="4A9017"/>
              </a:solidFill>
            </a:endParaRPr>
          </a:p>
          <a:p>
            <a:pPr>
              <a:buFont typeface="Lucida Grande" charset="0"/>
              <a:buChar char="»"/>
              <a:defRPr/>
            </a:pPr>
            <a:r>
              <a:rPr lang="en-US" dirty="0" smtClean="0"/>
              <a:t>You can subscribe to an observable to receive the emitted values henceforth</a:t>
            </a:r>
          </a:p>
          <a:p>
            <a:pPr>
              <a:buFont typeface="Lucida Grande" charset="0"/>
              <a:buChar char="»"/>
              <a:defRPr/>
            </a:pPr>
            <a:r>
              <a:rPr lang="en-US" dirty="0" smtClean="0"/>
              <a:t>Operations can be performed on the values that observables emit (a kind of a </a:t>
            </a:r>
            <a:r>
              <a:rPr lang="en-US" dirty="0" smtClean="0">
                <a:solidFill>
                  <a:schemeClr val="accent1"/>
                </a:solidFill>
              </a:rPr>
              <a:t>wrapper</a:t>
            </a:r>
            <a:r>
              <a:rPr lang="en-US" dirty="0" smtClean="0"/>
              <a:t> pattern)</a:t>
            </a:r>
          </a:p>
          <a:p>
            <a:pPr>
              <a:buFont typeface="Lucida Grande" charset="0"/>
              <a:buChar char="»"/>
              <a:defRPr/>
            </a:pPr>
            <a:r>
              <a:rPr lang="en-US" dirty="0" smtClean="0"/>
              <a:t>Multiple observables can be combined into one with different kinds of conditions, resulting in one observable</a:t>
            </a:r>
          </a:p>
        </p:txBody>
      </p:sp>
      <p:pic>
        <p:nvPicPr>
          <p:cNvPr id="34819" name="Picture 3" descr="top-7-tips-for-rxjava-on-android_hot_subscripti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7275" y="275168"/>
            <a:ext cx="3328988" cy="117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39515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77863" y="2347560"/>
            <a:ext cx="5497512" cy="2573691"/>
          </a:xfrm>
        </p:spPr>
        <p:txBody>
          <a:bodyPr numCol="1" anchorCtr="0" compatLnSpc="1">
            <a:prstTxWarp prst="textNoShape">
              <a:avLst/>
            </a:prstTxWarp>
          </a:bodyPr>
          <a:lstStyle/>
          <a:p>
            <a:r>
              <a:rPr lang="en-US" altLang="en-US" smtClean="0"/>
              <a:t>So it’s just a pub/sub?</a:t>
            </a:r>
          </a:p>
        </p:txBody>
      </p:sp>
      <p:sp>
        <p:nvSpPr>
          <p:cNvPr id="3" name="Subtitle 2"/>
          <p:cNvSpPr>
            <a:spLocks noGrp="1"/>
          </p:cNvSpPr>
          <p:nvPr>
            <p:ph type="subTitle" idx="1"/>
          </p:nvPr>
        </p:nvSpPr>
        <p:spPr>
          <a:xfrm>
            <a:off x="677863" y="4495801"/>
            <a:ext cx="5497512" cy="732848"/>
          </a:xfrm>
        </p:spPr>
        <p:txBody>
          <a:bodyPr numCol="1" compatLnSpc="1">
            <a:prstTxWarp prst="textNoShape">
              <a:avLst/>
            </a:prstTxWarp>
          </a:bodyPr>
          <a:lstStyle/>
          <a:p>
            <a:r>
              <a:rPr lang="en-US" altLang="en-US" smtClean="0"/>
              <a:t>That’s it?</a:t>
            </a:r>
          </a:p>
        </p:txBody>
      </p:sp>
      <p:sp>
        <p:nvSpPr>
          <p:cNvPr id="94211" name="Date Placeholder 3"/>
          <p:cNvSpPr>
            <a:spLocks noGrp="1"/>
          </p:cNvSpPr>
          <p:nvPr>
            <p:ph type="dt" sz="quarter" idx="4294967295"/>
          </p:nvPr>
        </p:nvSpPr>
        <p:spPr bwMode="auto">
          <a:xfrm>
            <a:off x="0" y="6356351"/>
            <a:ext cx="865188"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CB69198F-AE08-454D-8A41-2CC231812B4E}" type="datetime1">
              <a:rPr lang="en-US" altLang="en-US" sz="1200">
                <a:solidFill>
                  <a:srgbClr val="898989"/>
                </a:solidFill>
              </a:rPr>
              <a:pPr/>
              <a:t>1/18/2016</a:t>
            </a:fld>
            <a:endParaRPr lang="en-US" altLang="en-US" sz="1200">
              <a:solidFill>
                <a:srgbClr val="898989"/>
              </a:solidFill>
            </a:endParaRPr>
          </a:p>
        </p:txBody>
      </p:sp>
      <p:sp>
        <p:nvSpPr>
          <p:cNvPr id="5" name="Rounded Rectangle 4"/>
          <p:cNvSpPr/>
          <p:nvPr/>
        </p:nvSpPr>
        <p:spPr>
          <a:xfrm>
            <a:off x="3109913" y="4999567"/>
            <a:ext cx="1841500"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Observable</a:t>
            </a:r>
          </a:p>
        </p:txBody>
      </p:sp>
      <p:sp>
        <p:nvSpPr>
          <p:cNvPr id="8" name="Rounded Rectangle 7"/>
          <p:cNvSpPr/>
          <p:nvPr/>
        </p:nvSpPr>
        <p:spPr>
          <a:xfrm>
            <a:off x="6446838" y="4999567"/>
            <a:ext cx="1839912"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Observer</a:t>
            </a:r>
          </a:p>
        </p:txBody>
      </p:sp>
      <p:cxnSp>
        <p:nvCxnSpPr>
          <p:cNvPr id="7" name="Straight Arrow Connector 6"/>
          <p:cNvCxnSpPr>
            <a:cxnSpLocks noChangeShapeType="1"/>
            <a:stCxn id="5" idx="3"/>
            <a:endCxn id="8" idx="1"/>
          </p:cNvCxnSpPr>
          <p:nvPr/>
        </p:nvCxnSpPr>
        <p:spPr bwMode="auto">
          <a:xfrm>
            <a:off x="4951414" y="5431367"/>
            <a:ext cx="1495425"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07428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70467"/>
            <a:ext cx="8229600" cy="1143000"/>
          </a:xfrm>
        </p:spPr>
        <p:txBody>
          <a:bodyPr/>
          <a:lstStyle/>
          <a:p>
            <a:pPr>
              <a:defRPr/>
            </a:pPr>
            <a:r>
              <a:rPr lang="en-US" dirty="0" smtClean="0"/>
              <a:t>Well, kind of.</a:t>
            </a:r>
            <a:endParaRPr lang="en-US" dirty="0"/>
          </a:p>
        </p:txBody>
      </p:sp>
      <p:sp>
        <p:nvSpPr>
          <p:cNvPr id="12" name="Rounded Rectangle 11"/>
          <p:cNvSpPr/>
          <p:nvPr/>
        </p:nvSpPr>
        <p:spPr>
          <a:xfrm>
            <a:off x="457201" y="30776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Network</a:t>
            </a:r>
          </a:p>
          <a:p>
            <a:pPr algn="ctr">
              <a:defRPr/>
            </a:pPr>
            <a:r>
              <a:rPr lang="en-US" dirty="0"/>
              <a:t>Observable</a:t>
            </a:r>
          </a:p>
        </p:txBody>
      </p:sp>
      <p:sp>
        <p:nvSpPr>
          <p:cNvPr id="13" name="Rounded Rectangle 12"/>
          <p:cNvSpPr/>
          <p:nvPr/>
        </p:nvSpPr>
        <p:spPr>
          <a:xfrm>
            <a:off x="4429126" y="51731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Disk store</a:t>
            </a:r>
          </a:p>
        </p:txBody>
      </p:sp>
      <p:cxnSp>
        <p:nvCxnSpPr>
          <p:cNvPr id="14" name="Straight Arrow Connector 13"/>
          <p:cNvCxnSpPr>
            <a:cxnSpLocks noChangeShapeType="1"/>
            <a:stCxn id="12" idx="3"/>
          </p:cNvCxnSpPr>
          <p:nvPr/>
        </p:nvCxnSpPr>
        <p:spPr bwMode="auto">
          <a:xfrm>
            <a:off x="2297113" y="3507317"/>
            <a:ext cx="652462"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Rounded Rectangle 14"/>
          <p:cNvSpPr/>
          <p:nvPr/>
        </p:nvSpPr>
        <p:spPr>
          <a:xfrm>
            <a:off x="2949575"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parse</a:t>
            </a:r>
          </a:p>
        </p:txBody>
      </p:sp>
      <p:sp>
        <p:nvSpPr>
          <p:cNvPr id="16" name="Rounded Rectangle 15"/>
          <p:cNvSpPr/>
          <p:nvPr/>
        </p:nvSpPr>
        <p:spPr>
          <a:xfrm>
            <a:off x="4703763"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cache</a:t>
            </a:r>
          </a:p>
        </p:txBody>
      </p:sp>
      <p:cxnSp>
        <p:nvCxnSpPr>
          <p:cNvPr id="17" name="Straight Arrow Connector 16"/>
          <p:cNvCxnSpPr>
            <a:cxnSpLocks noChangeShapeType="1"/>
            <a:stCxn id="15" idx="3"/>
            <a:endCxn id="16" idx="1"/>
          </p:cNvCxnSpPr>
          <p:nvPr/>
        </p:nvCxnSpPr>
        <p:spPr bwMode="auto">
          <a:xfrm>
            <a:off x="4219575" y="3507317"/>
            <a:ext cx="484188"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16" idx="2"/>
            <a:endCxn id="13" idx="0"/>
          </p:cNvCxnSpPr>
          <p:nvPr/>
        </p:nvCxnSpPr>
        <p:spPr bwMode="auto">
          <a:xfrm>
            <a:off x="5338764" y="3778251"/>
            <a:ext cx="9525"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 name="Rounded Rectangle 23"/>
          <p:cNvSpPr/>
          <p:nvPr/>
        </p:nvSpPr>
        <p:spPr>
          <a:xfrm>
            <a:off x="4843463" y="1331385"/>
            <a:ext cx="1871662" cy="11641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get additional information</a:t>
            </a:r>
          </a:p>
        </p:txBody>
      </p:sp>
      <p:cxnSp>
        <p:nvCxnSpPr>
          <p:cNvPr id="26" name="Straight Arrow Connector 25"/>
          <p:cNvCxnSpPr>
            <a:cxnSpLocks noChangeShapeType="1"/>
            <a:stCxn id="16" idx="0"/>
          </p:cNvCxnSpPr>
          <p:nvPr/>
        </p:nvCxnSpPr>
        <p:spPr bwMode="auto">
          <a:xfrm flipV="1">
            <a:off x="5338763" y="2495551"/>
            <a:ext cx="0"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Curved Connector 27"/>
          <p:cNvCxnSpPr>
            <a:cxnSpLocks noChangeShapeType="1"/>
            <a:stCxn id="24" idx="1"/>
            <a:endCxn id="24" idx="0"/>
          </p:cNvCxnSpPr>
          <p:nvPr/>
        </p:nvCxnSpPr>
        <p:spPr bwMode="auto">
          <a:xfrm rot="10800000" flipH="1">
            <a:off x="4843464" y="1331384"/>
            <a:ext cx="936625" cy="582083"/>
          </a:xfrm>
          <a:prstGeom prst="curvedConnector4">
            <a:avLst>
              <a:gd name="adj1" fmla="val -24412"/>
              <a:gd name="adj2" fmla="val 152366"/>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852" name="TextBox 30"/>
          <p:cNvSpPr txBox="1">
            <a:spLocks noChangeArrowheads="1"/>
          </p:cNvSpPr>
          <p:nvPr/>
        </p:nvSpPr>
        <p:spPr bwMode="auto">
          <a:xfrm>
            <a:off x="4386263" y="524933"/>
            <a:ext cx="15888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Network again</a:t>
            </a:r>
          </a:p>
        </p:txBody>
      </p:sp>
      <p:sp>
        <p:nvSpPr>
          <p:cNvPr id="34" name="Rounded Rectangle 33"/>
          <p:cNvSpPr/>
          <p:nvPr/>
        </p:nvSpPr>
        <p:spPr>
          <a:xfrm>
            <a:off x="6953250" y="3238501"/>
            <a:ext cx="1538288" cy="9948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View logic</a:t>
            </a:r>
          </a:p>
        </p:txBody>
      </p:sp>
      <p:cxnSp>
        <p:nvCxnSpPr>
          <p:cNvPr id="36" name="Straight Arrow Connector 35"/>
          <p:cNvCxnSpPr>
            <a:cxnSpLocks noChangeShapeType="1"/>
          </p:cNvCxnSpPr>
          <p:nvPr/>
        </p:nvCxnSpPr>
        <p:spPr bwMode="auto">
          <a:xfrm>
            <a:off x="6543676" y="2495551"/>
            <a:ext cx="677863"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1" name="Rounded Rectangle 40"/>
          <p:cNvSpPr/>
          <p:nvPr/>
        </p:nvSpPr>
        <p:spPr>
          <a:xfrm>
            <a:off x="7221538" y="734485"/>
            <a:ext cx="1270000" cy="85936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UI</a:t>
            </a:r>
          </a:p>
        </p:txBody>
      </p:sp>
      <p:cxnSp>
        <p:nvCxnSpPr>
          <p:cNvPr id="43" name="Straight Arrow Connector 42"/>
          <p:cNvCxnSpPr>
            <a:cxnSpLocks noChangeShapeType="1"/>
            <a:stCxn id="34" idx="0"/>
            <a:endCxn id="41" idx="2"/>
          </p:cNvCxnSpPr>
          <p:nvPr/>
        </p:nvCxnSpPr>
        <p:spPr bwMode="auto">
          <a:xfrm flipV="1">
            <a:off x="7721600" y="1593852"/>
            <a:ext cx="134938" cy="16446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flipV="1">
            <a:off x="5683250" y="3778251"/>
            <a:ext cx="0"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51758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57201" y="30776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Network</a:t>
            </a:r>
          </a:p>
          <a:p>
            <a:pPr algn="ctr">
              <a:defRPr/>
            </a:pPr>
            <a:r>
              <a:rPr lang="en-US" dirty="0"/>
              <a:t>Observable</a:t>
            </a:r>
          </a:p>
        </p:txBody>
      </p:sp>
      <p:sp>
        <p:nvSpPr>
          <p:cNvPr id="13" name="Rounded Rectangle 12"/>
          <p:cNvSpPr/>
          <p:nvPr/>
        </p:nvSpPr>
        <p:spPr>
          <a:xfrm>
            <a:off x="4429126" y="51731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Disk store</a:t>
            </a:r>
          </a:p>
        </p:txBody>
      </p:sp>
      <p:cxnSp>
        <p:nvCxnSpPr>
          <p:cNvPr id="14" name="Straight Arrow Connector 13"/>
          <p:cNvCxnSpPr>
            <a:cxnSpLocks noChangeShapeType="1"/>
            <a:stCxn id="12" idx="3"/>
          </p:cNvCxnSpPr>
          <p:nvPr/>
        </p:nvCxnSpPr>
        <p:spPr bwMode="auto">
          <a:xfrm>
            <a:off x="2297113" y="3507317"/>
            <a:ext cx="652462"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Rounded Rectangle 14"/>
          <p:cNvSpPr/>
          <p:nvPr/>
        </p:nvSpPr>
        <p:spPr>
          <a:xfrm>
            <a:off x="2949575"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parse</a:t>
            </a:r>
          </a:p>
        </p:txBody>
      </p:sp>
      <p:sp>
        <p:nvSpPr>
          <p:cNvPr id="16" name="Rounded Rectangle 15"/>
          <p:cNvSpPr/>
          <p:nvPr/>
        </p:nvSpPr>
        <p:spPr>
          <a:xfrm>
            <a:off x="4703763"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cache</a:t>
            </a:r>
          </a:p>
        </p:txBody>
      </p:sp>
      <p:cxnSp>
        <p:nvCxnSpPr>
          <p:cNvPr id="17" name="Straight Arrow Connector 16"/>
          <p:cNvCxnSpPr>
            <a:cxnSpLocks noChangeShapeType="1"/>
            <a:stCxn id="15" idx="3"/>
            <a:endCxn id="16" idx="1"/>
          </p:cNvCxnSpPr>
          <p:nvPr/>
        </p:nvCxnSpPr>
        <p:spPr bwMode="auto">
          <a:xfrm>
            <a:off x="4219575" y="3507317"/>
            <a:ext cx="484188"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16" idx="2"/>
            <a:endCxn id="13" idx="0"/>
          </p:cNvCxnSpPr>
          <p:nvPr/>
        </p:nvCxnSpPr>
        <p:spPr bwMode="auto">
          <a:xfrm>
            <a:off x="5338764" y="3778251"/>
            <a:ext cx="9525"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 name="Rounded Rectangle 23"/>
          <p:cNvSpPr/>
          <p:nvPr/>
        </p:nvSpPr>
        <p:spPr>
          <a:xfrm>
            <a:off x="4843463" y="1331385"/>
            <a:ext cx="1871662" cy="11641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get additional information</a:t>
            </a:r>
          </a:p>
        </p:txBody>
      </p:sp>
      <p:cxnSp>
        <p:nvCxnSpPr>
          <p:cNvPr id="26" name="Straight Arrow Connector 25"/>
          <p:cNvCxnSpPr>
            <a:cxnSpLocks noChangeShapeType="1"/>
            <a:stCxn id="16" idx="0"/>
          </p:cNvCxnSpPr>
          <p:nvPr/>
        </p:nvCxnSpPr>
        <p:spPr bwMode="auto">
          <a:xfrm flipV="1">
            <a:off x="5338763" y="2495551"/>
            <a:ext cx="0"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Curved Connector 27"/>
          <p:cNvCxnSpPr>
            <a:cxnSpLocks noChangeShapeType="1"/>
            <a:stCxn id="24" idx="1"/>
            <a:endCxn id="24" idx="0"/>
          </p:cNvCxnSpPr>
          <p:nvPr/>
        </p:nvCxnSpPr>
        <p:spPr bwMode="auto">
          <a:xfrm rot="10800000" flipH="1">
            <a:off x="4843464" y="1331384"/>
            <a:ext cx="936625" cy="582083"/>
          </a:xfrm>
          <a:prstGeom prst="curvedConnector4">
            <a:avLst>
              <a:gd name="adj1" fmla="val -24412"/>
              <a:gd name="adj2" fmla="val 152366"/>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6875" name="TextBox 30"/>
          <p:cNvSpPr txBox="1">
            <a:spLocks noChangeArrowheads="1"/>
          </p:cNvSpPr>
          <p:nvPr/>
        </p:nvSpPr>
        <p:spPr bwMode="auto">
          <a:xfrm>
            <a:off x="4386263" y="524933"/>
            <a:ext cx="15888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Network again</a:t>
            </a:r>
          </a:p>
        </p:txBody>
      </p:sp>
      <p:sp>
        <p:nvSpPr>
          <p:cNvPr id="34" name="Rounded Rectangle 33"/>
          <p:cNvSpPr/>
          <p:nvPr/>
        </p:nvSpPr>
        <p:spPr>
          <a:xfrm>
            <a:off x="6953250" y="3238501"/>
            <a:ext cx="1538288" cy="9948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View logic</a:t>
            </a:r>
          </a:p>
        </p:txBody>
      </p:sp>
      <p:cxnSp>
        <p:nvCxnSpPr>
          <p:cNvPr id="36" name="Straight Arrow Connector 35"/>
          <p:cNvCxnSpPr>
            <a:cxnSpLocks noChangeShapeType="1"/>
          </p:cNvCxnSpPr>
          <p:nvPr/>
        </p:nvCxnSpPr>
        <p:spPr bwMode="auto">
          <a:xfrm>
            <a:off x="6543676" y="2495551"/>
            <a:ext cx="677863"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1" name="Rounded Rectangle 40"/>
          <p:cNvSpPr/>
          <p:nvPr/>
        </p:nvSpPr>
        <p:spPr>
          <a:xfrm>
            <a:off x="7221538" y="734485"/>
            <a:ext cx="1270000" cy="85936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UI</a:t>
            </a:r>
          </a:p>
        </p:txBody>
      </p:sp>
      <p:cxnSp>
        <p:nvCxnSpPr>
          <p:cNvPr id="43" name="Straight Arrow Connector 42"/>
          <p:cNvCxnSpPr>
            <a:cxnSpLocks noChangeShapeType="1"/>
            <a:stCxn id="34" idx="0"/>
            <a:endCxn id="41" idx="2"/>
          </p:cNvCxnSpPr>
          <p:nvPr/>
        </p:nvCxnSpPr>
        <p:spPr bwMode="auto">
          <a:xfrm flipV="1">
            <a:off x="7721600" y="1593852"/>
            <a:ext cx="134938" cy="16446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Rectangle 1"/>
          <p:cNvSpPr/>
          <p:nvPr/>
        </p:nvSpPr>
        <p:spPr>
          <a:xfrm>
            <a:off x="225426" y="524934"/>
            <a:ext cx="8461375" cy="5704417"/>
          </a:xfrm>
          <a:prstGeom prst="rect">
            <a:avLst/>
          </a:prstGeom>
          <a:solidFill>
            <a:schemeClr val="bg1">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Title 7"/>
          <p:cNvSpPr>
            <a:spLocks noGrp="1"/>
          </p:cNvSpPr>
          <p:nvPr>
            <p:ph type="title"/>
          </p:nvPr>
        </p:nvSpPr>
        <p:spPr>
          <a:xfrm>
            <a:off x="457200" y="770467"/>
            <a:ext cx="8229600" cy="1725084"/>
          </a:xfrm>
        </p:spPr>
        <p:txBody>
          <a:bodyPr wrap="square" numCol="1" anchorCtr="0" compatLnSpc="1">
            <a:prstTxWarp prst="textNoShape">
              <a:avLst/>
            </a:prstTxWarp>
            <a:normAutofit fontScale="90000"/>
          </a:bodyPr>
          <a:lstStyle/>
          <a:p>
            <a:r>
              <a:rPr lang="en-US" altLang="en-US" smtClean="0"/>
              <a:t>It’s a typed</a:t>
            </a:r>
            <a:br>
              <a:rPr lang="en-US" altLang="en-US" smtClean="0"/>
            </a:br>
            <a:r>
              <a:rPr lang="en-US" altLang="en-US" sz="6700" smtClean="0"/>
              <a:t>data flow</a:t>
            </a:r>
          </a:p>
        </p:txBody>
      </p:sp>
      <p:sp>
        <p:nvSpPr>
          <p:cNvPr id="36882" name="TextBox 2"/>
          <p:cNvSpPr txBox="1">
            <a:spLocks noChangeArrowheads="1"/>
          </p:cNvSpPr>
          <p:nvPr/>
        </p:nvSpPr>
        <p:spPr bwMode="auto">
          <a:xfrm>
            <a:off x="2582864" y="3740151"/>
            <a:ext cx="731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string</a:t>
            </a:r>
          </a:p>
        </p:txBody>
      </p:sp>
      <p:sp>
        <p:nvSpPr>
          <p:cNvPr id="36883" name="TextBox 19"/>
          <p:cNvSpPr txBox="1">
            <a:spLocks noChangeArrowheads="1"/>
          </p:cNvSpPr>
          <p:nvPr/>
        </p:nvSpPr>
        <p:spPr bwMode="auto">
          <a:xfrm>
            <a:off x="4337051" y="3816351"/>
            <a:ext cx="1274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Book POJO</a:t>
            </a:r>
          </a:p>
        </p:txBody>
      </p:sp>
      <p:sp>
        <p:nvSpPr>
          <p:cNvPr id="36884" name="TextBox 20"/>
          <p:cNvSpPr txBox="1">
            <a:spLocks noChangeArrowheads="1"/>
          </p:cNvSpPr>
          <p:nvPr/>
        </p:nvSpPr>
        <p:spPr bwMode="auto">
          <a:xfrm>
            <a:off x="3790950" y="857251"/>
            <a:ext cx="1449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Author POJO</a:t>
            </a:r>
          </a:p>
        </p:txBody>
      </p:sp>
      <p:sp>
        <p:nvSpPr>
          <p:cNvPr id="36885" name="TextBox 21"/>
          <p:cNvSpPr txBox="1">
            <a:spLocks noChangeArrowheads="1"/>
          </p:cNvSpPr>
          <p:nvPr/>
        </p:nvSpPr>
        <p:spPr bwMode="auto">
          <a:xfrm>
            <a:off x="7378700" y="2063751"/>
            <a:ext cx="13083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View Model</a:t>
            </a:r>
          </a:p>
          <a:p>
            <a:r>
              <a:rPr lang="en-US" altLang="en-US" sz="1800"/>
              <a:t>property</a:t>
            </a:r>
          </a:p>
        </p:txBody>
      </p:sp>
      <p:sp>
        <p:nvSpPr>
          <p:cNvPr id="25" name="Title 7"/>
          <p:cNvSpPr txBox="1">
            <a:spLocks/>
          </p:cNvSpPr>
          <p:nvPr/>
        </p:nvSpPr>
        <p:spPr>
          <a:xfrm>
            <a:off x="457200" y="4709584"/>
            <a:ext cx="8229600" cy="1725083"/>
          </a:xfrm>
          <a:prstGeom prst="rect">
            <a:avLst/>
          </a:prstGeom>
        </p:spPr>
        <p:txBody>
          <a:bodyPr lIns="91425" tIns="45712" rIns="91425" bIns="45712" anchor="ctr">
            <a:norm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pPr>
              <a:lnSpc>
                <a:spcPct val="70000"/>
              </a:lnSpc>
            </a:pPr>
            <a:r>
              <a:rPr lang="en-US" altLang="en-US" sz="4400" b="1"/>
              <a:t>… of pure logic</a:t>
            </a:r>
            <a:endParaRPr lang="en-US" altLang="en-US" sz="6700" b="1"/>
          </a:p>
        </p:txBody>
      </p:sp>
    </p:spTree>
    <p:extLst>
      <p:ext uri="{BB962C8B-B14F-4D97-AF65-F5344CB8AC3E}">
        <p14:creationId xmlns:p14="http://schemas.microsoft.com/office/powerpoint/2010/main" val="1795753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57201" y="30776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Network</a:t>
            </a:r>
          </a:p>
          <a:p>
            <a:pPr algn="ctr">
              <a:defRPr/>
            </a:pPr>
            <a:r>
              <a:rPr lang="en-US" dirty="0"/>
              <a:t>Observable</a:t>
            </a:r>
          </a:p>
        </p:txBody>
      </p:sp>
      <p:sp>
        <p:nvSpPr>
          <p:cNvPr id="13" name="Rounded Rectangle 12"/>
          <p:cNvSpPr/>
          <p:nvPr/>
        </p:nvSpPr>
        <p:spPr>
          <a:xfrm>
            <a:off x="4429126" y="51731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Disk store</a:t>
            </a:r>
          </a:p>
        </p:txBody>
      </p:sp>
      <p:cxnSp>
        <p:nvCxnSpPr>
          <p:cNvPr id="14" name="Straight Arrow Connector 13"/>
          <p:cNvCxnSpPr>
            <a:cxnSpLocks noChangeShapeType="1"/>
            <a:stCxn id="12" idx="3"/>
          </p:cNvCxnSpPr>
          <p:nvPr/>
        </p:nvCxnSpPr>
        <p:spPr bwMode="auto">
          <a:xfrm>
            <a:off x="2297113" y="3507317"/>
            <a:ext cx="652462"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Rounded Rectangle 14"/>
          <p:cNvSpPr/>
          <p:nvPr/>
        </p:nvSpPr>
        <p:spPr>
          <a:xfrm>
            <a:off x="2949575"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parse</a:t>
            </a:r>
          </a:p>
        </p:txBody>
      </p:sp>
      <p:sp>
        <p:nvSpPr>
          <p:cNvPr id="16" name="Rounded Rectangle 15"/>
          <p:cNvSpPr/>
          <p:nvPr/>
        </p:nvSpPr>
        <p:spPr>
          <a:xfrm>
            <a:off x="4703763"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cache</a:t>
            </a:r>
          </a:p>
        </p:txBody>
      </p:sp>
      <p:cxnSp>
        <p:nvCxnSpPr>
          <p:cNvPr id="17" name="Straight Arrow Connector 16"/>
          <p:cNvCxnSpPr>
            <a:cxnSpLocks noChangeShapeType="1"/>
            <a:stCxn id="15" idx="3"/>
            <a:endCxn id="16" idx="1"/>
          </p:cNvCxnSpPr>
          <p:nvPr/>
        </p:nvCxnSpPr>
        <p:spPr bwMode="auto">
          <a:xfrm>
            <a:off x="4219575" y="3507317"/>
            <a:ext cx="484188"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16" idx="2"/>
            <a:endCxn id="13" idx="0"/>
          </p:cNvCxnSpPr>
          <p:nvPr/>
        </p:nvCxnSpPr>
        <p:spPr bwMode="auto">
          <a:xfrm>
            <a:off x="5338764" y="3778251"/>
            <a:ext cx="9525"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 name="Rounded Rectangle 23"/>
          <p:cNvSpPr/>
          <p:nvPr/>
        </p:nvSpPr>
        <p:spPr>
          <a:xfrm>
            <a:off x="4843463" y="1331385"/>
            <a:ext cx="1871662" cy="11641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get additional information</a:t>
            </a:r>
          </a:p>
        </p:txBody>
      </p:sp>
      <p:cxnSp>
        <p:nvCxnSpPr>
          <p:cNvPr id="26" name="Straight Arrow Connector 25"/>
          <p:cNvCxnSpPr>
            <a:cxnSpLocks noChangeShapeType="1"/>
            <a:stCxn id="16" idx="0"/>
          </p:cNvCxnSpPr>
          <p:nvPr/>
        </p:nvCxnSpPr>
        <p:spPr bwMode="auto">
          <a:xfrm flipV="1">
            <a:off x="5338763" y="2495551"/>
            <a:ext cx="0"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Curved Connector 27"/>
          <p:cNvCxnSpPr>
            <a:cxnSpLocks noChangeShapeType="1"/>
            <a:stCxn id="24" idx="1"/>
            <a:endCxn id="24" idx="0"/>
          </p:cNvCxnSpPr>
          <p:nvPr/>
        </p:nvCxnSpPr>
        <p:spPr bwMode="auto">
          <a:xfrm rot="10800000" flipH="1">
            <a:off x="4843464" y="1331384"/>
            <a:ext cx="936625" cy="582083"/>
          </a:xfrm>
          <a:prstGeom prst="curvedConnector4">
            <a:avLst>
              <a:gd name="adj1" fmla="val -24412"/>
              <a:gd name="adj2" fmla="val 152366"/>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899" name="TextBox 30"/>
          <p:cNvSpPr txBox="1">
            <a:spLocks noChangeArrowheads="1"/>
          </p:cNvSpPr>
          <p:nvPr/>
        </p:nvSpPr>
        <p:spPr bwMode="auto">
          <a:xfrm>
            <a:off x="4386263" y="524933"/>
            <a:ext cx="15888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Network again</a:t>
            </a:r>
          </a:p>
        </p:txBody>
      </p:sp>
      <p:sp>
        <p:nvSpPr>
          <p:cNvPr id="34" name="Rounded Rectangle 33"/>
          <p:cNvSpPr/>
          <p:nvPr/>
        </p:nvSpPr>
        <p:spPr>
          <a:xfrm>
            <a:off x="6953250" y="3238501"/>
            <a:ext cx="1538288" cy="9948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View logic</a:t>
            </a:r>
          </a:p>
        </p:txBody>
      </p:sp>
      <p:cxnSp>
        <p:nvCxnSpPr>
          <p:cNvPr id="36" name="Straight Arrow Connector 35"/>
          <p:cNvCxnSpPr>
            <a:cxnSpLocks noChangeShapeType="1"/>
          </p:cNvCxnSpPr>
          <p:nvPr/>
        </p:nvCxnSpPr>
        <p:spPr bwMode="auto">
          <a:xfrm>
            <a:off x="6543676" y="2495551"/>
            <a:ext cx="677863"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1" name="Rounded Rectangle 40"/>
          <p:cNvSpPr/>
          <p:nvPr/>
        </p:nvSpPr>
        <p:spPr>
          <a:xfrm>
            <a:off x="7221538" y="734485"/>
            <a:ext cx="1270000" cy="85936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UI</a:t>
            </a:r>
          </a:p>
        </p:txBody>
      </p:sp>
      <p:cxnSp>
        <p:nvCxnSpPr>
          <p:cNvPr id="43" name="Straight Arrow Connector 42"/>
          <p:cNvCxnSpPr>
            <a:cxnSpLocks noChangeShapeType="1"/>
            <a:stCxn id="34" idx="0"/>
            <a:endCxn id="41" idx="2"/>
          </p:cNvCxnSpPr>
          <p:nvPr/>
        </p:nvCxnSpPr>
        <p:spPr bwMode="auto">
          <a:xfrm flipV="1">
            <a:off x="7721600" y="1593852"/>
            <a:ext cx="134938" cy="16446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Rectangle 1"/>
          <p:cNvSpPr/>
          <p:nvPr/>
        </p:nvSpPr>
        <p:spPr>
          <a:xfrm>
            <a:off x="225426" y="524934"/>
            <a:ext cx="8461375" cy="5704417"/>
          </a:xfrm>
          <a:prstGeom prst="rect">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Title 7"/>
          <p:cNvSpPr>
            <a:spLocks noGrp="1"/>
          </p:cNvSpPr>
          <p:nvPr>
            <p:ph type="title"/>
          </p:nvPr>
        </p:nvSpPr>
        <p:spPr>
          <a:xfrm>
            <a:off x="457200" y="770467"/>
            <a:ext cx="8229600" cy="1725084"/>
          </a:xfrm>
        </p:spPr>
        <p:txBody>
          <a:bodyPr>
            <a:normAutofit fontScale="90000"/>
          </a:bodyPr>
          <a:lstStyle/>
          <a:p>
            <a:pPr>
              <a:defRPr/>
            </a:pPr>
            <a:r>
              <a:rPr lang="en-US" sz="4000" dirty="0" smtClean="0"/>
              <a:t>.. the entry points</a:t>
            </a:r>
            <a:br>
              <a:rPr lang="en-US" sz="4000" dirty="0" smtClean="0"/>
            </a:br>
            <a:r>
              <a:rPr lang="en-US" sz="4000" dirty="0" smtClean="0"/>
              <a:t>of which we know</a:t>
            </a:r>
            <a:r>
              <a:rPr lang="en-US" dirty="0" smtClean="0"/>
              <a:t/>
            </a:r>
            <a:br>
              <a:rPr lang="en-US" dirty="0" smtClean="0"/>
            </a:br>
            <a:r>
              <a:rPr lang="en-US" sz="7300" dirty="0" smtClean="0"/>
              <a:t>exactly.</a:t>
            </a:r>
            <a:endParaRPr lang="en-US" sz="7300" dirty="0"/>
          </a:p>
        </p:txBody>
      </p:sp>
      <p:sp>
        <p:nvSpPr>
          <p:cNvPr id="37906" name="TextBox 19"/>
          <p:cNvSpPr txBox="1">
            <a:spLocks noChangeArrowheads="1"/>
          </p:cNvSpPr>
          <p:nvPr/>
        </p:nvSpPr>
        <p:spPr bwMode="auto">
          <a:xfrm>
            <a:off x="3940175" y="5253567"/>
            <a:ext cx="30861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3200"/>
              <a:t>Content Provider</a:t>
            </a:r>
          </a:p>
        </p:txBody>
      </p:sp>
      <p:sp>
        <p:nvSpPr>
          <p:cNvPr id="37907" name="TextBox 22"/>
          <p:cNvSpPr txBox="1">
            <a:spLocks noChangeArrowheads="1"/>
          </p:cNvSpPr>
          <p:nvPr/>
        </p:nvSpPr>
        <p:spPr bwMode="auto">
          <a:xfrm>
            <a:off x="457200" y="3386666"/>
            <a:ext cx="16658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3200"/>
              <a:t>Network</a:t>
            </a:r>
          </a:p>
        </p:txBody>
      </p:sp>
    </p:spTree>
    <p:extLst>
      <p:ext uri="{BB962C8B-B14F-4D97-AF65-F5344CB8AC3E}">
        <p14:creationId xmlns:p14="http://schemas.microsoft.com/office/powerpoint/2010/main" val="712487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70467"/>
            <a:ext cx="8229600" cy="1143000"/>
          </a:xfrm>
        </p:spPr>
        <p:txBody>
          <a:bodyPr>
            <a:normAutofit fontScale="90000"/>
          </a:bodyPr>
          <a:lstStyle/>
          <a:p>
            <a:pPr>
              <a:defRPr/>
            </a:pPr>
            <a:r>
              <a:rPr lang="en-US" dirty="0"/>
              <a:t>Adding new</a:t>
            </a:r>
            <a:br>
              <a:rPr lang="en-US" dirty="0"/>
            </a:br>
            <a:r>
              <a:rPr lang="en-US" dirty="0"/>
              <a:t>features</a:t>
            </a:r>
          </a:p>
        </p:txBody>
      </p:sp>
      <p:sp>
        <p:nvSpPr>
          <p:cNvPr id="12" name="Rounded Rectangle 11"/>
          <p:cNvSpPr/>
          <p:nvPr/>
        </p:nvSpPr>
        <p:spPr>
          <a:xfrm>
            <a:off x="457201" y="30776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Network</a:t>
            </a:r>
          </a:p>
          <a:p>
            <a:pPr algn="ctr">
              <a:defRPr/>
            </a:pPr>
            <a:r>
              <a:rPr lang="en-US" dirty="0"/>
              <a:t>Observable</a:t>
            </a:r>
          </a:p>
        </p:txBody>
      </p:sp>
      <p:sp>
        <p:nvSpPr>
          <p:cNvPr id="13" name="Rounded Rectangle 12"/>
          <p:cNvSpPr/>
          <p:nvPr/>
        </p:nvSpPr>
        <p:spPr>
          <a:xfrm>
            <a:off x="4429126" y="51731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Disk store</a:t>
            </a:r>
          </a:p>
        </p:txBody>
      </p:sp>
      <p:cxnSp>
        <p:nvCxnSpPr>
          <p:cNvPr id="14" name="Straight Arrow Connector 13"/>
          <p:cNvCxnSpPr>
            <a:cxnSpLocks noChangeShapeType="1"/>
            <a:stCxn id="12" idx="3"/>
          </p:cNvCxnSpPr>
          <p:nvPr/>
        </p:nvCxnSpPr>
        <p:spPr bwMode="auto">
          <a:xfrm>
            <a:off x="2297113" y="3507317"/>
            <a:ext cx="652462"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Rounded Rectangle 14"/>
          <p:cNvSpPr/>
          <p:nvPr/>
        </p:nvSpPr>
        <p:spPr>
          <a:xfrm>
            <a:off x="2949575"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parse</a:t>
            </a:r>
          </a:p>
        </p:txBody>
      </p:sp>
      <p:sp>
        <p:nvSpPr>
          <p:cNvPr id="16" name="Rounded Rectangle 15"/>
          <p:cNvSpPr/>
          <p:nvPr/>
        </p:nvSpPr>
        <p:spPr>
          <a:xfrm>
            <a:off x="4703763"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cache</a:t>
            </a:r>
          </a:p>
        </p:txBody>
      </p:sp>
      <p:cxnSp>
        <p:nvCxnSpPr>
          <p:cNvPr id="17" name="Straight Arrow Connector 16"/>
          <p:cNvCxnSpPr>
            <a:cxnSpLocks noChangeShapeType="1"/>
            <a:stCxn id="15" idx="3"/>
            <a:endCxn id="16" idx="1"/>
          </p:cNvCxnSpPr>
          <p:nvPr/>
        </p:nvCxnSpPr>
        <p:spPr bwMode="auto">
          <a:xfrm>
            <a:off x="4219575" y="3507317"/>
            <a:ext cx="484188"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16" idx="2"/>
            <a:endCxn id="13" idx="0"/>
          </p:cNvCxnSpPr>
          <p:nvPr/>
        </p:nvCxnSpPr>
        <p:spPr bwMode="auto">
          <a:xfrm>
            <a:off x="5338764" y="3778251"/>
            <a:ext cx="9525"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 name="Rounded Rectangle 23"/>
          <p:cNvSpPr/>
          <p:nvPr/>
        </p:nvSpPr>
        <p:spPr>
          <a:xfrm>
            <a:off x="4843463" y="1331385"/>
            <a:ext cx="1871662" cy="11641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get additional information</a:t>
            </a:r>
          </a:p>
        </p:txBody>
      </p:sp>
      <p:cxnSp>
        <p:nvCxnSpPr>
          <p:cNvPr id="26" name="Straight Arrow Connector 25"/>
          <p:cNvCxnSpPr>
            <a:cxnSpLocks noChangeShapeType="1"/>
            <a:stCxn id="16" idx="0"/>
          </p:cNvCxnSpPr>
          <p:nvPr/>
        </p:nvCxnSpPr>
        <p:spPr bwMode="auto">
          <a:xfrm flipV="1">
            <a:off x="5338763" y="2495551"/>
            <a:ext cx="0"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Curved Connector 27"/>
          <p:cNvCxnSpPr>
            <a:cxnSpLocks noChangeShapeType="1"/>
            <a:stCxn id="24" idx="1"/>
            <a:endCxn id="24" idx="0"/>
          </p:cNvCxnSpPr>
          <p:nvPr/>
        </p:nvCxnSpPr>
        <p:spPr bwMode="auto">
          <a:xfrm rot="10800000" flipH="1">
            <a:off x="4843464" y="1331384"/>
            <a:ext cx="936625" cy="582083"/>
          </a:xfrm>
          <a:prstGeom prst="curvedConnector4">
            <a:avLst>
              <a:gd name="adj1" fmla="val -24412"/>
              <a:gd name="adj2" fmla="val 152366"/>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924" name="TextBox 30"/>
          <p:cNvSpPr txBox="1">
            <a:spLocks noChangeArrowheads="1"/>
          </p:cNvSpPr>
          <p:nvPr/>
        </p:nvSpPr>
        <p:spPr bwMode="auto">
          <a:xfrm>
            <a:off x="4386263" y="524933"/>
            <a:ext cx="15888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Network again</a:t>
            </a:r>
          </a:p>
        </p:txBody>
      </p:sp>
      <p:sp>
        <p:nvSpPr>
          <p:cNvPr id="34" name="Rounded Rectangle 33"/>
          <p:cNvSpPr/>
          <p:nvPr/>
        </p:nvSpPr>
        <p:spPr>
          <a:xfrm>
            <a:off x="6953250" y="3238501"/>
            <a:ext cx="1538288" cy="9948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View logic</a:t>
            </a:r>
          </a:p>
        </p:txBody>
      </p:sp>
      <p:cxnSp>
        <p:nvCxnSpPr>
          <p:cNvPr id="36" name="Straight Arrow Connector 35"/>
          <p:cNvCxnSpPr>
            <a:cxnSpLocks noChangeShapeType="1"/>
          </p:cNvCxnSpPr>
          <p:nvPr/>
        </p:nvCxnSpPr>
        <p:spPr bwMode="auto">
          <a:xfrm>
            <a:off x="6543676" y="2495551"/>
            <a:ext cx="677863"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1" name="Rounded Rectangle 40"/>
          <p:cNvSpPr/>
          <p:nvPr/>
        </p:nvSpPr>
        <p:spPr>
          <a:xfrm>
            <a:off x="7221538" y="734485"/>
            <a:ext cx="1270000" cy="85936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UI</a:t>
            </a:r>
          </a:p>
        </p:txBody>
      </p:sp>
      <p:cxnSp>
        <p:nvCxnSpPr>
          <p:cNvPr id="43" name="Straight Arrow Connector 42"/>
          <p:cNvCxnSpPr>
            <a:cxnSpLocks noChangeShapeType="1"/>
            <a:stCxn id="34" idx="0"/>
            <a:endCxn id="41" idx="2"/>
          </p:cNvCxnSpPr>
          <p:nvPr/>
        </p:nvCxnSpPr>
        <p:spPr bwMode="auto">
          <a:xfrm flipV="1">
            <a:off x="7721600" y="1593852"/>
            <a:ext cx="134938" cy="16446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flipV="1">
            <a:off x="5683250" y="3778251"/>
            <a:ext cx="0"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13357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pPr>
              <a:defRPr/>
            </a:pPr>
            <a:r>
              <a:rPr lang="en-US" sz="3200" b="0" dirty="0" smtClean="0"/>
              <a:t>Plugging non-</a:t>
            </a:r>
            <a:r>
              <a:rPr lang="en-US" sz="3200" b="0" dirty="0" err="1" smtClean="0"/>
              <a:t>rx</a:t>
            </a:r>
            <a:r>
              <a:rPr lang="en-US" sz="3200" b="0" dirty="0" smtClean="0"/>
              <a:t> things into the system</a:t>
            </a:r>
            <a:endParaRPr lang="en-US" sz="3200" b="0" dirty="0"/>
          </a:p>
        </p:txBody>
      </p:sp>
      <p:sp>
        <p:nvSpPr>
          <p:cNvPr id="95234" name="Slide Number Placeholder 3"/>
          <p:cNvSpPr>
            <a:spLocks noGrp="1"/>
          </p:cNvSpPr>
          <p:nvPr>
            <p:ph type="sldNum" sz="quarter" idx="4294967295"/>
          </p:nvPr>
        </p:nvSpPr>
        <p:spPr bwMode="auto">
          <a:xfrm>
            <a:off x="7010400" y="6356351"/>
            <a:ext cx="2133600"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7F6330F1-0688-4914-94B0-3022ADFBD776}" type="slidenum">
              <a:rPr lang="en-US" altLang="en-US" sz="1200">
                <a:solidFill>
                  <a:srgbClr val="898989"/>
                </a:solidFill>
              </a:rPr>
              <a:pPr/>
              <a:t>16</a:t>
            </a:fld>
            <a:endParaRPr lang="en-US" altLang="en-US" sz="1200">
              <a:solidFill>
                <a:srgbClr val="898989"/>
              </a:solidFill>
            </a:endParaRPr>
          </a:p>
        </p:txBody>
      </p:sp>
      <p:sp>
        <p:nvSpPr>
          <p:cNvPr id="95235" name="Date Placeholder 4"/>
          <p:cNvSpPr>
            <a:spLocks noGrp="1"/>
          </p:cNvSpPr>
          <p:nvPr>
            <p:ph type="dt" sz="quarter" idx="4294967295"/>
          </p:nvPr>
        </p:nvSpPr>
        <p:spPr bwMode="auto">
          <a:xfrm>
            <a:off x="0" y="6356351"/>
            <a:ext cx="865188"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BBAC5AD5-EACA-41C9-B68C-91C779B6D9D3}" type="datetime1">
              <a:rPr lang="en-US" altLang="en-US" sz="1200">
                <a:solidFill>
                  <a:srgbClr val="898989"/>
                </a:solidFill>
              </a:rPr>
              <a:pPr/>
              <a:t>1/18/2016</a:t>
            </a:fld>
            <a:endParaRPr lang="en-US" altLang="en-US" sz="1200">
              <a:solidFill>
                <a:srgbClr val="898989"/>
              </a:solidFill>
            </a:endParaRPr>
          </a:p>
        </p:txBody>
      </p:sp>
      <p:sp>
        <p:nvSpPr>
          <p:cNvPr id="7" name="Rounded Rectangle 6"/>
          <p:cNvSpPr/>
          <p:nvPr/>
        </p:nvSpPr>
        <p:spPr>
          <a:xfrm>
            <a:off x="865189" y="2275417"/>
            <a:ext cx="2105025" cy="1761067"/>
          </a:xfrm>
          <a:prstGeom prst="roundRect">
            <a:avLst/>
          </a:prstGeom>
          <a:ln w="57150" cmpd="sng"/>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cxnSp>
        <p:nvCxnSpPr>
          <p:cNvPr id="9" name="Straight Arrow Connector 8"/>
          <p:cNvCxnSpPr>
            <a:cxnSpLocks noChangeShapeType="1"/>
            <a:stCxn id="7" idx="3"/>
          </p:cNvCxnSpPr>
          <p:nvPr/>
        </p:nvCxnSpPr>
        <p:spPr bwMode="auto">
          <a:xfrm>
            <a:off x="2970213" y="3155951"/>
            <a:ext cx="4546600" cy="0"/>
          </a:xfrm>
          <a:prstGeom prst="straightConnector1">
            <a:avLst/>
          </a:prstGeom>
          <a:noFill/>
          <a:ln w="5715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5239" name="TextBox 10"/>
          <p:cNvSpPr txBox="1">
            <a:spLocks noChangeArrowheads="1"/>
          </p:cNvSpPr>
          <p:nvPr/>
        </p:nvSpPr>
        <p:spPr bwMode="auto">
          <a:xfrm>
            <a:off x="1204914" y="2724151"/>
            <a:ext cx="14056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FutuVille API</a:t>
            </a:r>
          </a:p>
          <a:p>
            <a:r>
              <a:rPr lang="en-US" altLang="en-US" sz="1800"/>
              <a:t>Websocket</a:t>
            </a:r>
          </a:p>
        </p:txBody>
      </p:sp>
      <p:sp>
        <p:nvSpPr>
          <p:cNvPr id="15" name="Cloud 14"/>
          <p:cNvSpPr/>
          <p:nvPr/>
        </p:nvSpPr>
        <p:spPr>
          <a:xfrm>
            <a:off x="517129" y="5158318"/>
            <a:ext cx="1556543" cy="15578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822700" y="2965451"/>
            <a:ext cx="285750" cy="3810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1" name="Oval 20"/>
          <p:cNvSpPr/>
          <p:nvPr/>
        </p:nvSpPr>
        <p:spPr>
          <a:xfrm>
            <a:off x="5468938" y="2965451"/>
            <a:ext cx="284162" cy="3810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cxnSp>
        <p:nvCxnSpPr>
          <p:cNvPr id="25" name="Straight Arrow Connector 24"/>
          <p:cNvCxnSpPr>
            <a:cxnSpLocks noChangeShapeType="1"/>
          </p:cNvCxnSpPr>
          <p:nvPr/>
        </p:nvCxnSpPr>
        <p:spPr bwMode="auto">
          <a:xfrm flipV="1">
            <a:off x="1366839" y="3587751"/>
            <a:ext cx="117475" cy="157056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5244" name="TextBox 26"/>
          <p:cNvSpPr txBox="1">
            <a:spLocks noChangeArrowheads="1"/>
          </p:cNvSpPr>
          <p:nvPr/>
        </p:nvSpPr>
        <p:spPr bwMode="auto">
          <a:xfrm>
            <a:off x="4613276" y="4379384"/>
            <a:ext cx="3756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3200" b="1"/>
              <a:t>Observable wrapper</a:t>
            </a:r>
          </a:p>
        </p:txBody>
      </p:sp>
      <p:sp>
        <p:nvSpPr>
          <p:cNvPr id="95245" name="TextBox 27"/>
          <p:cNvSpPr txBox="1">
            <a:spLocks noChangeArrowheads="1"/>
          </p:cNvSpPr>
          <p:nvPr/>
        </p:nvSpPr>
        <p:spPr bwMode="auto">
          <a:xfrm>
            <a:off x="1295401" y="1799167"/>
            <a:ext cx="12298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observable</a:t>
            </a:r>
          </a:p>
        </p:txBody>
      </p:sp>
      <p:sp>
        <p:nvSpPr>
          <p:cNvPr id="95246" name="TextBox 30"/>
          <p:cNvSpPr txBox="1">
            <a:spLocks noChangeArrowheads="1"/>
          </p:cNvSpPr>
          <p:nvPr/>
        </p:nvSpPr>
        <p:spPr bwMode="auto">
          <a:xfrm>
            <a:off x="3506789" y="2000251"/>
            <a:ext cx="942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emitted</a:t>
            </a:r>
          </a:p>
          <a:p>
            <a:r>
              <a:rPr lang="en-US" altLang="en-US" sz="1800"/>
              <a:t>onNext</a:t>
            </a:r>
          </a:p>
        </p:txBody>
      </p:sp>
    </p:spTree>
    <p:extLst>
      <p:ext uri="{BB962C8B-B14F-4D97-AF65-F5344CB8AC3E}">
        <p14:creationId xmlns:p14="http://schemas.microsoft.com/office/powerpoint/2010/main" val="4284480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70467"/>
            <a:ext cx="8229600" cy="1143000"/>
          </a:xfrm>
        </p:spPr>
        <p:txBody>
          <a:bodyPr>
            <a:normAutofit fontScale="90000"/>
          </a:bodyPr>
          <a:lstStyle/>
          <a:p>
            <a:pPr>
              <a:defRPr/>
            </a:pPr>
            <a:r>
              <a:rPr lang="en-US" dirty="0" smtClean="0"/>
              <a:t>Adding new</a:t>
            </a:r>
            <a:br>
              <a:rPr lang="en-US" dirty="0" smtClean="0"/>
            </a:br>
            <a:r>
              <a:rPr lang="en-US" dirty="0" smtClean="0"/>
              <a:t>features</a:t>
            </a:r>
            <a:endParaRPr lang="en-US" dirty="0"/>
          </a:p>
        </p:txBody>
      </p:sp>
      <p:sp>
        <p:nvSpPr>
          <p:cNvPr id="12" name="Rounded Rectangle 11"/>
          <p:cNvSpPr/>
          <p:nvPr/>
        </p:nvSpPr>
        <p:spPr>
          <a:xfrm>
            <a:off x="457201" y="30776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Network</a:t>
            </a:r>
          </a:p>
          <a:p>
            <a:pPr algn="ctr">
              <a:defRPr/>
            </a:pPr>
            <a:r>
              <a:rPr lang="en-US" dirty="0"/>
              <a:t>Observable</a:t>
            </a:r>
          </a:p>
        </p:txBody>
      </p:sp>
      <p:sp>
        <p:nvSpPr>
          <p:cNvPr id="13" name="Rounded Rectangle 12"/>
          <p:cNvSpPr/>
          <p:nvPr/>
        </p:nvSpPr>
        <p:spPr>
          <a:xfrm>
            <a:off x="4429126" y="5173134"/>
            <a:ext cx="1839913" cy="8614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Disk store</a:t>
            </a:r>
          </a:p>
        </p:txBody>
      </p:sp>
      <p:cxnSp>
        <p:nvCxnSpPr>
          <p:cNvPr id="14" name="Straight Arrow Connector 13"/>
          <p:cNvCxnSpPr>
            <a:cxnSpLocks noChangeShapeType="1"/>
            <a:stCxn id="12" idx="3"/>
          </p:cNvCxnSpPr>
          <p:nvPr/>
        </p:nvCxnSpPr>
        <p:spPr bwMode="auto">
          <a:xfrm>
            <a:off x="2297113" y="3507317"/>
            <a:ext cx="652462"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Rounded Rectangle 14"/>
          <p:cNvSpPr/>
          <p:nvPr/>
        </p:nvSpPr>
        <p:spPr>
          <a:xfrm>
            <a:off x="2949575"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parse</a:t>
            </a:r>
          </a:p>
        </p:txBody>
      </p:sp>
      <p:sp>
        <p:nvSpPr>
          <p:cNvPr id="16" name="Rounded Rectangle 15"/>
          <p:cNvSpPr/>
          <p:nvPr/>
        </p:nvSpPr>
        <p:spPr>
          <a:xfrm>
            <a:off x="4703763" y="3238501"/>
            <a:ext cx="1270000" cy="5397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cache</a:t>
            </a:r>
          </a:p>
        </p:txBody>
      </p:sp>
      <p:cxnSp>
        <p:nvCxnSpPr>
          <p:cNvPr id="17" name="Straight Arrow Connector 16"/>
          <p:cNvCxnSpPr>
            <a:cxnSpLocks noChangeShapeType="1"/>
            <a:stCxn id="15" idx="3"/>
            <a:endCxn id="16" idx="1"/>
          </p:cNvCxnSpPr>
          <p:nvPr/>
        </p:nvCxnSpPr>
        <p:spPr bwMode="auto">
          <a:xfrm>
            <a:off x="4219575" y="3507317"/>
            <a:ext cx="484188"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16" idx="2"/>
            <a:endCxn id="13" idx="0"/>
          </p:cNvCxnSpPr>
          <p:nvPr/>
        </p:nvCxnSpPr>
        <p:spPr bwMode="auto">
          <a:xfrm>
            <a:off x="5338764" y="3778251"/>
            <a:ext cx="9525"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 name="Rounded Rectangle 23"/>
          <p:cNvSpPr/>
          <p:nvPr/>
        </p:nvSpPr>
        <p:spPr>
          <a:xfrm>
            <a:off x="4843463" y="1331385"/>
            <a:ext cx="1871662" cy="11641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get additional information</a:t>
            </a:r>
          </a:p>
        </p:txBody>
      </p:sp>
      <p:cxnSp>
        <p:nvCxnSpPr>
          <p:cNvPr id="26" name="Straight Arrow Connector 25"/>
          <p:cNvCxnSpPr>
            <a:cxnSpLocks noChangeShapeType="1"/>
            <a:stCxn id="16" idx="0"/>
          </p:cNvCxnSpPr>
          <p:nvPr/>
        </p:nvCxnSpPr>
        <p:spPr bwMode="auto">
          <a:xfrm flipV="1">
            <a:off x="5338763" y="2495551"/>
            <a:ext cx="0"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Curved Connector 27"/>
          <p:cNvCxnSpPr>
            <a:cxnSpLocks noChangeShapeType="1"/>
            <a:stCxn id="24" idx="1"/>
            <a:endCxn id="24" idx="0"/>
          </p:cNvCxnSpPr>
          <p:nvPr/>
        </p:nvCxnSpPr>
        <p:spPr bwMode="auto">
          <a:xfrm rot="10800000" flipH="1">
            <a:off x="4843464" y="1331384"/>
            <a:ext cx="936625" cy="582083"/>
          </a:xfrm>
          <a:prstGeom prst="curvedConnector4">
            <a:avLst>
              <a:gd name="adj1" fmla="val -24412"/>
              <a:gd name="adj2" fmla="val 152366"/>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948" name="TextBox 30"/>
          <p:cNvSpPr txBox="1">
            <a:spLocks noChangeArrowheads="1"/>
          </p:cNvSpPr>
          <p:nvPr/>
        </p:nvSpPr>
        <p:spPr bwMode="auto">
          <a:xfrm>
            <a:off x="4386263" y="524933"/>
            <a:ext cx="15888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Network again</a:t>
            </a:r>
          </a:p>
        </p:txBody>
      </p:sp>
      <p:sp>
        <p:nvSpPr>
          <p:cNvPr id="34" name="Rounded Rectangle 33"/>
          <p:cNvSpPr/>
          <p:nvPr/>
        </p:nvSpPr>
        <p:spPr>
          <a:xfrm>
            <a:off x="7221539" y="2800352"/>
            <a:ext cx="1538287" cy="9948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View logic</a:t>
            </a:r>
          </a:p>
        </p:txBody>
      </p:sp>
      <p:cxnSp>
        <p:nvCxnSpPr>
          <p:cNvPr id="36" name="Straight Arrow Connector 35"/>
          <p:cNvCxnSpPr>
            <a:cxnSpLocks noChangeShapeType="1"/>
          </p:cNvCxnSpPr>
          <p:nvPr/>
        </p:nvCxnSpPr>
        <p:spPr bwMode="auto">
          <a:xfrm>
            <a:off x="6543676" y="2495551"/>
            <a:ext cx="677863" cy="742949"/>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1" name="Rounded Rectangle 40"/>
          <p:cNvSpPr/>
          <p:nvPr/>
        </p:nvSpPr>
        <p:spPr>
          <a:xfrm>
            <a:off x="7221538" y="734485"/>
            <a:ext cx="1270000" cy="85936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UI</a:t>
            </a:r>
          </a:p>
        </p:txBody>
      </p:sp>
      <p:cxnSp>
        <p:nvCxnSpPr>
          <p:cNvPr id="43" name="Straight Arrow Connector 42"/>
          <p:cNvCxnSpPr>
            <a:cxnSpLocks noChangeShapeType="1"/>
            <a:stCxn id="34" idx="0"/>
            <a:endCxn id="41" idx="2"/>
          </p:cNvCxnSpPr>
          <p:nvPr/>
        </p:nvCxnSpPr>
        <p:spPr bwMode="auto">
          <a:xfrm flipH="1" flipV="1">
            <a:off x="7856539" y="1593851"/>
            <a:ext cx="134937" cy="12065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flipV="1">
            <a:off x="5683250" y="3778251"/>
            <a:ext cx="0" cy="139488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 name="Rounded Rectangle 20"/>
          <p:cNvSpPr/>
          <p:nvPr/>
        </p:nvSpPr>
        <p:spPr>
          <a:xfrm>
            <a:off x="6572251" y="4171952"/>
            <a:ext cx="1539875" cy="9948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dirty="0"/>
              <a:t>UI state handler</a:t>
            </a:r>
          </a:p>
        </p:txBody>
      </p:sp>
      <p:sp>
        <p:nvSpPr>
          <p:cNvPr id="23" name="Rounded Rectangle 22"/>
          <p:cNvSpPr/>
          <p:nvPr/>
        </p:nvSpPr>
        <p:spPr>
          <a:xfrm>
            <a:off x="7013575" y="5602817"/>
            <a:ext cx="1270000" cy="861483"/>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smtClean="0"/>
              <a:t>New feature</a:t>
            </a:r>
            <a:endParaRPr lang="en-US" dirty="0"/>
          </a:p>
        </p:txBody>
      </p:sp>
      <p:cxnSp>
        <p:nvCxnSpPr>
          <p:cNvPr id="6" name="Straight Arrow Connector 5"/>
          <p:cNvCxnSpPr>
            <a:cxnSpLocks noChangeShapeType="1"/>
            <a:stCxn id="23" idx="0"/>
          </p:cNvCxnSpPr>
          <p:nvPr/>
        </p:nvCxnSpPr>
        <p:spPr bwMode="auto">
          <a:xfrm flipH="1" flipV="1">
            <a:off x="7567613" y="5173134"/>
            <a:ext cx="80962" cy="429684"/>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flipV="1">
            <a:off x="7464425" y="3795185"/>
            <a:ext cx="103188" cy="37676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81437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77863" y="284538"/>
            <a:ext cx="7797800" cy="5343680"/>
          </a:xfrm>
        </p:spPr>
        <p:txBody>
          <a:bodyPr/>
          <a:lstStyle/>
          <a:p>
            <a:pPr>
              <a:defRPr/>
            </a:pPr>
            <a:r>
              <a:rPr lang="en-US" b="0" dirty="0" smtClean="0"/>
              <a:t>Values/events can go into the system </a:t>
            </a:r>
            <a:r>
              <a:rPr lang="en-US" dirty="0" smtClean="0"/>
              <a:t>only </a:t>
            </a:r>
            <a:r>
              <a:rPr lang="en-US" b="0" dirty="0" smtClean="0"/>
              <a:t>from the designated entry points.</a:t>
            </a:r>
            <a:endParaRPr lang="en-US" b="0" dirty="0"/>
          </a:p>
        </p:txBody>
      </p:sp>
      <p:sp>
        <p:nvSpPr>
          <p:cNvPr id="40962" name="TextBox 4"/>
          <p:cNvSpPr txBox="1">
            <a:spLocks noChangeArrowheads="1"/>
          </p:cNvSpPr>
          <p:nvPr/>
        </p:nvSpPr>
        <p:spPr bwMode="auto">
          <a:xfrm>
            <a:off x="5534025" y="5382685"/>
            <a:ext cx="15404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solidFill>
                  <a:schemeClr val="accent1"/>
                </a:solidFill>
              </a:rPr>
              <a:t>that’s a period</a:t>
            </a:r>
          </a:p>
        </p:txBody>
      </p:sp>
      <p:cxnSp>
        <p:nvCxnSpPr>
          <p:cNvPr id="7" name="Straight Arrow Connector 6"/>
          <p:cNvCxnSpPr>
            <a:cxnSpLocks noChangeShapeType="1"/>
          </p:cNvCxnSpPr>
          <p:nvPr/>
        </p:nvCxnSpPr>
        <p:spPr bwMode="auto">
          <a:xfrm flipH="1" flipV="1">
            <a:off x="3581400" y="4925484"/>
            <a:ext cx="1952627" cy="702734"/>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59624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70467"/>
            <a:ext cx="8229600" cy="1143000"/>
          </a:xfrm>
        </p:spPr>
        <p:txBody>
          <a:bodyPr/>
          <a:lstStyle/>
          <a:p>
            <a:pPr>
              <a:defRPr/>
            </a:pPr>
            <a:r>
              <a:rPr lang="en-US" dirty="0"/>
              <a:t>Variable vs. Observable</a:t>
            </a:r>
          </a:p>
        </p:txBody>
      </p:sp>
      <p:sp>
        <p:nvSpPr>
          <p:cNvPr id="6" name="Vertical Text Placeholder 5"/>
          <p:cNvSpPr>
            <a:spLocks noGrp="1"/>
          </p:cNvSpPr>
          <p:nvPr>
            <p:ph idx="1"/>
          </p:nvPr>
        </p:nvSpPr>
        <p:spPr>
          <a:xfrm>
            <a:off x="457200" y="2525184"/>
            <a:ext cx="8229600" cy="3098800"/>
          </a:xfrm>
        </p:spPr>
        <p:txBody>
          <a:bodyPr wrap="square" numCol="1" anchor="t" anchorCtr="0" compatLnSpc="1">
            <a:prstTxWarp prst="textNoShape">
              <a:avLst/>
            </a:prstTxWarp>
            <a:normAutofit fontScale="92500" lnSpcReduction="20000"/>
          </a:bodyPr>
          <a:lstStyle/>
          <a:p>
            <a:pPr marL="285750" indent="-285750">
              <a:lnSpc>
                <a:spcPct val="80000"/>
              </a:lnSpc>
              <a:spcAft>
                <a:spcPts val="700"/>
              </a:spcAft>
              <a:buFont typeface="Arial" pitchFamily="34" charset="0"/>
              <a:buChar char="•"/>
            </a:pPr>
            <a:r>
              <a:rPr lang="en-US" altLang="en-US" smtClean="0"/>
              <a:t>Observable fills the role of a variable in FRP systems</a:t>
            </a:r>
          </a:p>
          <a:p>
            <a:pPr marL="285750" indent="-285750">
              <a:lnSpc>
                <a:spcPct val="80000"/>
              </a:lnSpc>
              <a:spcAft>
                <a:spcPts val="700"/>
              </a:spcAft>
              <a:buFont typeface="Arial" pitchFamily="34" charset="0"/>
              <a:buChar char="•"/>
            </a:pPr>
            <a:r>
              <a:rPr lang="en-US" altLang="en-US" smtClean="0"/>
              <a:t>The subscriber (observer) is expected to react consistently </a:t>
            </a:r>
            <a:r>
              <a:rPr lang="en-US" altLang="en-US" b="1" smtClean="0"/>
              <a:t>every time a new value is set</a:t>
            </a:r>
          </a:p>
          <a:p>
            <a:pPr marL="285750" indent="-285750">
              <a:lnSpc>
                <a:spcPct val="80000"/>
              </a:lnSpc>
              <a:spcAft>
                <a:spcPts val="700"/>
              </a:spcAft>
              <a:buFont typeface="Arial" pitchFamily="34" charset="0"/>
              <a:buChar char="•"/>
            </a:pPr>
            <a:r>
              <a:rPr lang="en-US" altLang="en-US" smtClean="0"/>
              <a:t>The new value is used to do whatever changes necessary (UI state, storage) and it is then discarded</a:t>
            </a:r>
          </a:p>
          <a:p>
            <a:pPr marL="285750" indent="-285750">
              <a:lnSpc>
                <a:spcPct val="80000"/>
              </a:lnSpc>
              <a:spcAft>
                <a:spcPts val="700"/>
              </a:spcAft>
              <a:buFont typeface="Arial" pitchFamily="34" charset="0"/>
              <a:buChar char="•"/>
            </a:pPr>
            <a:r>
              <a:rPr lang="en-US" altLang="en-US" smtClean="0"/>
              <a:t>Saving the incoming values is usually not necessary and it can be dangerous – holding state leads to bugs </a:t>
            </a:r>
          </a:p>
        </p:txBody>
      </p:sp>
    </p:spTree>
    <p:extLst>
      <p:ext uri="{BB962C8B-B14F-4D97-AF65-F5344CB8AC3E}">
        <p14:creationId xmlns:p14="http://schemas.microsoft.com/office/powerpoint/2010/main" val="1062443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70467"/>
            <a:ext cx="8229600" cy="1143000"/>
          </a:xfrm>
        </p:spPr>
        <p:txBody>
          <a:bodyPr>
            <a:normAutofit fontScale="90000"/>
          </a:bodyPr>
          <a:lstStyle/>
          <a:p>
            <a:pPr>
              <a:defRPr/>
            </a:pPr>
            <a:r>
              <a:rPr lang="en-US" dirty="0" smtClean="0"/>
              <a:t>Classical Scenario:</a:t>
            </a:r>
            <a:br>
              <a:rPr lang="en-US" dirty="0" smtClean="0"/>
            </a:br>
            <a:r>
              <a:rPr lang="en-US" dirty="0" smtClean="0"/>
              <a:t>loading a web page</a:t>
            </a:r>
            <a:endParaRPr lang="en-US" dirty="0"/>
          </a:p>
        </p:txBody>
      </p:sp>
      <p:sp>
        <p:nvSpPr>
          <p:cNvPr id="6" name="Vertical Text Placeholder 5"/>
          <p:cNvSpPr>
            <a:spLocks noGrp="1"/>
          </p:cNvSpPr>
          <p:nvPr>
            <p:ph idx="1"/>
          </p:nvPr>
        </p:nvSpPr>
        <p:spPr>
          <a:xfrm>
            <a:off x="457200" y="2525184"/>
            <a:ext cx="8229600" cy="3098800"/>
          </a:xfrm>
        </p:spPr>
        <p:txBody>
          <a:bodyPr/>
          <a:lstStyle/>
          <a:p>
            <a:pPr>
              <a:buFont typeface="Lucida Grande" charset="0"/>
              <a:buChar char="»"/>
              <a:defRPr/>
            </a:pPr>
            <a:r>
              <a:rPr lang="en-US" dirty="0" smtClean="0"/>
              <a:t>1. User writes the </a:t>
            </a:r>
            <a:r>
              <a:rPr lang="en-US" dirty="0" err="1" smtClean="0"/>
              <a:t>url</a:t>
            </a:r>
            <a:r>
              <a:rPr lang="en-US" dirty="0" smtClean="0"/>
              <a:t> in the address bar</a:t>
            </a:r>
          </a:p>
          <a:p>
            <a:pPr>
              <a:buFont typeface="Lucida Grande" charset="0"/>
              <a:buChar char="»"/>
              <a:defRPr/>
            </a:pPr>
            <a:r>
              <a:rPr lang="en-US" dirty="0" smtClean="0"/>
              <a:t>2. Browser sends a request and shows a loading bar</a:t>
            </a:r>
          </a:p>
          <a:p>
            <a:pPr>
              <a:buFont typeface="Lucida Grande" charset="0"/>
              <a:buChar char="»"/>
              <a:defRPr/>
            </a:pPr>
            <a:r>
              <a:rPr lang="en-US" dirty="0" smtClean="0"/>
              <a:t>3. </a:t>
            </a:r>
            <a:r>
              <a:rPr lang="en-US" dirty="0" smtClean="0"/>
              <a:t>&lt;something&gt;</a:t>
            </a:r>
            <a:endParaRPr lang="en-US" dirty="0" smtClean="0"/>
          </a:p>
          <a:p>
            <a:pPr>
              <a:buFont typeface="Lucida Grande" charset="0"/>
              <a:buChar char="»"/>
              <a:defRPr/>
            </a:pPr>
            <a:r>
              <a:rPr lang="en-US" dirty="0" smtClean="0"/>
              <a:t>4. Profit</a:t>
            </a:r>
          </a:p>
        </p:txBody>
      </p:sp>
    </p:spTree>
    <p:extLst>
      <p:ext uri="{BB962C8B-B14F-4D97-AF65-F5344CB8AC3E}">
        <p14:creationId xmlns:p14="http://schemas.microsoft.com/office/powerpoint/2010/main" val="182875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History of Rx</a:t>
            </a:r>
            <a:endParaRPr lang="en-US" dirty="0"/>
          </a:p>
        </p:txBody>
      </p:sp>
      <p:sp>
        <p:nvSpPr>
          <p:cNvPr id="3" name="Content Placeholder 2"/>
          <p:cNvSpPr>
            <a:spLocks noGrp="1"/>
          </p:cNvSpPr>
          <p:nvPr>
            <p:ph idx="1"/>
          </p:nvPr>
        </p:nvSpPr>
        <p:spPr>
          <a:xfrm>
            <a:off x="457200" y="1589618"/>
            <a:ext cx="8229600" cy="4538133"/>
          </a:xfrm>
        </p:spPr>
        <p:txBody>
          <a:bodyPr wrap="square" numCol="1" anchor="t" anchorCtr="0" compatLnSpc="1">
            <a:prstTxWarp prst="textNoShape">
              <a:avLst/>
            </a:prstTxWarp>
          </a:bodyPr>
          <a:lstStyle/>
          <a:p>
            <a:r>
              <a:rPr lang="en-US" altLang="en-US" smtClean="0"/>
              <a:t>Developed by Microsoft as </a:t>
            </a:r>
            <a:r>
              <a:rPr lang="en-US" altLang="en-US" smtClean="0">
                <a:solidFill>
                  <a:srgbClr val="4A9017"/>
                </a:solidFill>
              </a:rPr>
              <a:t>Reactive Extensions</a:t>
            </a:r>
          </a:p>
          <a:p>
            <a:r>
              <a:rPr lang="en-US" altLang="en-US" i="1" smtClean="0"/>
              <a:t>“...is a library to compose asynchronous and event-based programs using observable collections and LINQ-style query operators.”</a:t>
            </a:r>
          </a:p>
          <a:p>
            <a:r>
              <a:rPr lang="en-US" altLang="en-US" smtClean="0"/>
              <a:t>Has been ported on most platforms and languages (except PHP)</a:t>
            </a:r>
            <a:endParaRPr lang="en-US" altLang="en-US" i="1" smtClean="0"/>
          </a:p>
        </p:txBody>
      </p:sp>
      <p:sp>
        <p:nvSpPr>
          <p:cNvPr id="4301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FA9CAFAA-919F-4B57-93C5-06D16FD881DA}" type="slidenum">
              <a:rPr lang="en-US" altLang="en-US" sz="1200">
                <a:solidFill>
                  <a:srgbClr val="898989"/>
                </a:solidFill>
              </a:rPr>
              <a:pPr/>
              <a:t>20</a:t>
            </a:fld>
            <a:endParaRPr lang="en-US" altLang="en-US" sz="1200">
              <a:solidFill>
                <a:srgbClr val="898989"/>
              </a:solidFill>
            </a:endParaRPr>
          </a:p>
        </p:txBody>
      </p:sp>
      <p:sp>
        <p:nvSpPr>
          <p:cNvPr id="43012" name="Date Placeholder 4"/>
          <p:cNvSpPr>
            <a:spLocks noGrp="1"/>
          </p:cNvSpPr>
          <p:nvPr>
            <p:ph type="dt"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1133B766-2646-4821-BCF7-46F78ED3EEB5}" type="datetime1">
              <a:rPr lang="en-US" altLang="en-US" sz="1200">
                <a:solidFill>
                  <a:srgbClr val="898989"/>
                </a:solidFill>
              </a:rPr>
              <a:pPr/>
              <a:t>1/18/2016</a:t>
            </a:fld>
            <a:endParaRPr lang="en-US" altLang="en-US" sz="1200">
              <a:solidFill>
                <a:srgbClr val="898989"/>
              </a:solidFill>
            </a:endParaRPr>
          </a:p>
        </p:txBody>
      </p:sp>
      <p:sp>
        <p:nvSpPr>
          <p:cNvPr id="6" name="Footer Placeholder 5"/>
          <p:cNvSpPr>
            <a:spLocks noGrp="1"/>
          </p:cNvSpPr>
          <p:nvPr>
            <p:ph type="ftr" sz="quarter" idx="12"/>
          </p:nvPr>
        </p:nvSpPr>
        <p:spPr/>
        <p:txBody>
          <a:bodyPr/>
          <a:lstStyle/>
          <a:p>
            <a:pPr>
              <a:defRPr/>
            </a:pPr>
            <a:r>
              <a:rPr lang="en-US" smtClean="0"/>
              <a:t>Futurice</a:t>
            </a:r>
            <a:endParaRPr lang="en-US" dirty="0"/>
          </a:p>
        </p:txBody>
      </p:sp>
    </p:spTree>
    <p:extLst>
      <p:ext uri="{BB962C8B-B14F-4D97-AF65-F5344CB8AC3E}">
        <p14:creationId xmlns:p14="http://schemas.microsoft.com/office/powerpoint/2010/main" val="1678203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Rx is..</a:t>
            </a:r>
            <a:endParaRPr lang="en-US" dirty="0"/>
          </a:p>
        </p:txBody>
      </p:sp>
      <p:sp>
        <p:nvSpPr>
          <p:cNvPr id="6" name="Vertical Text Placeholder 5"/>
          <p:cNvSpPr>
            <a:spLocks noGrp="1"/>
          </p:cNvSpPr>
          <p:nvPr>
            <p:ph idx="1"/>
          </p:nvPr>
        </p:nvSpPr>
        <p:spPr>
          <a:xfrm>
            <a:off x="457200" y="1589618"/>
            <a:ext cx="8229600" cy="4538133"/>
          </a:xfrm>
        </p:spPr>
        <p:txBody>
          <a:bodyPr/>
          <a:lstStyle/>
          <a:p>
            <a:pPr>
              <a:buFont typeface="Lucida Grande" charset="0"/>
              <a:buChar char="»"/>
              <a:defRPr/>
            </a:pPr>
            <a:r>
              <a:rPr lang="en-US" dirty="0" smtClean="0"/>
              <a:t>Also known as </a:t>
            </a:r>
            <a:r>
              <a:rPr lang="en-US" dirty="0" smtClean="0">
                <a:solidFill>
                  <a:schemeClr val="accent1"/>
                </a:solidFill>
              </a:rPr>
              <a:t>Functional Reactive Programming</a:t>
            </a:r>
          </a:p>
          <a:p>
            <a:pPr>
              <a:buFont typeface="Lucida Grande" charset="0"/>
              <a:buChar char="»"/>
              <a:defRPr/>
            </a:pPr>
            <a:r>
              <a:rPr lang="en-US" dirty="0" smtClean="0"/>
              <a:t>A way of composing (pure) </a:t>
            </a:r>
            <a:r>
              <a:rPr lang="en-US" dirty="0" smtClean="0">
                <a:solidFill>
                  <a:srgbClr val="4A9017"/>
                </a:solidFill>
              </a:rPr>
              <a:t>functions</a:t>
            </a:r>
            <a:r>
              <a:rPr lang="en-US" dirty="0" smtClean="0"/>
              <a:t> into </a:t>
            </a:r>
            <a:r>
              <a:rPr lang="en-US" dirty="0" smtClean="0">
                <a:solidFill>
                  <a:srgbClr val="4A9017"/>
                </a:solidFill>
              </a:rPr>
              <a:t>processing chains</a:t>
            </a:r>
          </a:p>
          <a:p>
            <a:pPr>
              <a:buFont typeface="Lucida Grande" charset="0"/>
              <a:buChar char="»"/>
              <a:defRPr/>
            </a:pPr>
            <a:r>
              <a:rPr lang="en-US" dirty="0" smtClean="0"/>
              <a:t>A way to avoid callback hell</a:t>
            </a:r>
          </a:p>
          <a:p>
            <a:pPr>
              <a:buFont typeface="Lucida Grande" charset="0"/>
              <a:buChar char="»"/>
              <a:defRPr/>
            </a:pPr>
            <a:r>
              <a:rPr lang="en-US" dirty="0" smtClean="0"/>
              <a:t>A very fancy event publish / listen mechanism</a:t>
            </a:r>
          </a:p>
        </p:txBody>
      </p:sp>
    </p:spTree>
    <p:extLst>
      <p:ext uri="{BB962C8B-B14F-4D97-AF65-F5344CB8AC3E}">
        <p14:creationId xmlns:p14="http://schemas.microsoft.com/office/powerpoint/2010/main" val="3688534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Characteristics of Rx Apps</a:t>
            </a:r>
            <a:endParaRPr lang="en-US" dirty="0"/>
          </a:p>
        </p:txBody>
      </p:sp>
      <p:sp>
        <p:nvSpPr>
          <p:cNvPr id="6" name="Vertical Text Placeholder 5"/>
          <p:cNvSpPr>
            <a:spLocks noGrp="1"/>
          </p:cNvSpPr>
          <p:nvPr>
            <p:ph idx="1"/>
          </p:nvPr>
        </p:nvSpPr>
        <p:spPr>
          <a:xfrm>
            <a:off x="457200" y="1589618"/>
            <a:ext cx="8229600" cy="4538133"/>
          </a:xfrm>
        </p:spPr>
        <p:txBody>
          <a:bodyPr wrap="square" numCol="1" anchor="t" anchorCtr="0" compatLnSpc="1">
            <a:prstTxWarp prst="textNoShape">
              <a:avLst/>
            </a:prstTxWarp>
          </a:bodyPr>
          <a:lstStyle/>
          <a:p>
            <a:r>
              <a:rPr lang="en-US" altLang="en-US" smtClean="0"/>
              <a:t>Basic building blocks of a program become </a:t>
            </a:r>
            <a:r>
              <a:rPr lang="en-US" altLang="en-US" smtClean="0">
                <a:solidFill>
                  <a:srgbClr val="4A9017"/>
                </a:solidFill>
              </a:rPr>
              <a:t>observables</a:t>
            </a:r>
            <a:r>
              <a:rPr lang="en-US" altLang="en-US" smtClean="0"/>
              <a:t> – not variables</a:t>
            </a:r>
          </a:p>
          <a:p>
            <a:r>
              <a:rPr lang="en-US" altLang="en-US" smtClean="0"/>
              <a:t>Favoring </a:t>
            </a:r>
            <a:r>
              <a:rPr lang="en-US" altLang="en-US" smtClean="0">
                <a:solidFill>
                  <a:srgbClr val="4A9017"/>
                </a:solidFill>
              </a:rPr>
              <a:t>push</a:t>
            </a:r>
            <a:r>
              <a:rPr lang="en-US" altLang="en-US" smtClean="0"/>
              <a:t> over pull (reacting to change instead of polling it)</a:t>
            </a:r>
          </a:p>
          <a:p>
            <a:r>
              <a:rPr lang="en-US" altLang="en-US" smtClean="0"/>
              <a:t>Observables </a:t>
            </a:r>
            <a:r>
              <a:rPr lang="en-US" altLang="en-US" smtClean="0">
                <a:solidFill>
                  <a:srgbClr val="4A9017"/>
                </a:solidFill>
              </a:rPr>
              <a:t>do not hold state</a:t>
            </a:r>
            <a:r>
              <a:rPr lang="en-US" altLang="en-US" smtClean="0"/>
              <a:t> that can be pulled, but they instead emit values whenever something changes</a:t>
            </a:r>
          </a:p>
          <a:p>
            <a:r>
              <a:rPr lang="en-US" altLang="en-US" smtClean="0"/>
              <a:t>You can declare “pipes” or “flows” within the app that have defined entry points for data process it in a deterministic way</a:t>
            </a:r>
          </a:p>
        </p:txBody>
      </p:sp>
    </p:spTree>
    <p:extLst>
      <p:ext uri="{BB962C8B-B14F-4D97-AF65-F5344CB8AC3E}">
        <p14:creationId xmlns:p14="http://schemas.microsoft.com/office/powerpoint/2010/main" val="600372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What is Rx good for?</a:t>
            </a:r>
            <a:endParaRPr lang="en-US" dirty="0"/>
          </a:p>
        </p:txBody>
      </p:sp>
      <p:sp>
        <p:nvSpPr>
          <p:cNvPr id="6" name="Vertical Text Placeholder 5"/>
          <p:cNvSpPr>
            <a:spLocks noGrp="1"/>
          </p:cNvSpPr>
          <p:nvPr>
            <p:ph idx="1"/>
          </p:nvPr>
        </p:nvSpPr>
        <p:spPr>
          <a:xfrm>
            <a:off x="457200" y="1589618"/>
            <a:ext cx="8229600" cy="4538133"/>
          </a:xfrm>
        </p:spPr>
        <p:txBody>
          <a:bodyPr wrap="square" numCol="1" anchor="t" anchorCtr="0" compatLnSpc="1">
            <a:prstTxWarp prst="textNoShape">
              <a:avLst/>
            </a:prstTxWarp>
          </a:bodyPr>
          <a:lstStyle/>
          <a:p>
            <a:pPr>
              <a:lnSpc>
                <a:spcPct val="80000"/>
              </a:lnSpc>
            </a:pPr>
            <a:r>
              <a:rPr lang="en-US" altLang="en-US" sz="2000" smtClean="0"/>
              <a:t>Applications nowadays are increasingly asynchronous and imperative programming is not enough for app logic</a:t>
            </a:r>
          </a:p>
          <a:p>
            <a:pPr>
              <a:lnSpc>
                <a:spcPct val="80000"/>
              </a:lnSpc>
            </a:pPr>
            <a:r>
              <a:rPr lang="en-US" altLang="en-US" sz="2000" smtClean="0"/>
              <a:t>Data can come into the application from many points</a:t>
            </a:r>
          </a:p>
          <a:p>
            <a:pPr>
              <a:lnSpc>
                <a:spcPct val="80000"/>
              </a:lnSpc>
            </a:pPr>
            <a:r>
              <a:rPr lang="en-US" altLang="en-US" sz="2000" smtClean="0"/>
              <a:t>… or to not come</a:t>
            </a:r>
          </a:p>
          <a:p>
            <a:pPr>
              <a:lnSpc>
                <a:spcPct val="80000"/>
              </a:lnSpc>
            </a:pPr>
            <a:r>
              <a:rPr lang="en-US" altLang="en-US" sz="2000" smtClean="0"/>
              <a:t>Reactive chains make sure the correct action happens each time new data arrives</a:t>
            </a:r>
          </a:p>
          <a:p>
            <a:pPr>
              <a:lnSpc>
                <a:spcPct val="80000"/>
              </a:lnSpc>
            </a:pPr>
            <a:r>
              <a:rPr lang="en-US" altLang="en-US" sz="2000" smtClean="0"/>
              <a:t>The entry points for unexpected data are </a:t>
            </a:r>
            <a:r>
              <a:rPr lang="en-US" altLang="en-US" sz="2000" smtClean="0">
                <a:solidFill>
                  <a:schemeClr val="accent1"/>
                </a:solidFill>
              </a:rPr>
              <a:t>clearly defined</a:t>
            </a:r>
          </a:p>
          <a:p>
            <a:pPr>
              <a:lnSpc>
                <a:spcPct val="80000"/>
              </a:lnSpc>
            </a:pPr>
            <a:r>
              <a:rPr lang="en-US" altLang="en-US" sz="2000" smtClean="0"/>
              <a:t>Processing of asynchronous streams, such as throttling and composing</a:t>
            </a:r>
          </a:p>
        </p:txBody>
      </p:sp>
    </p:spTree>
    <p:extLst>
      <p:ext uri="{BB962C8B-B14F-4D97-AF65-F5344CB8AC3E}">
        <p14:creationId xmlns:p14="http://schemas.microsoft.com/office/powerpoint/2010/main" val="95533705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Goals of system design</a:t>
            </a:r>
            <a:endParaRPr lang="en-US" dirty="0"/>
          </a:p>
        </p:txBody>
      </p:sp>
      <p:sp>
        <p:nvSpPr>
          <p:cNvPr id="6" name="Vertical Text Placeholder 5"/>
          <p:cNvSpPr>
            <a:spLocks noGrp="1"/>
          </p:cNvSpPr>
          <p:nvPr>
            <p:ph idx="1"/>
          </p:nvPr>
        </p:nvSpPr>
        <p:spPr>
          <a:xfrm>
            <a:off x="457200" y="1589618"/>
            <a:ext cx="8229600" cy="4538133"/>
          </a:xfrm>
        </p:spPr>
        <p:txBody>
          <a:bodyPr/>
          <a:lstStyle/>
          <a:p>
            <a:pPr>
              <a:buFont typeface="Lucida Grande" charset="0"/>
              <a:buChar char="»"/>
              <a:defRPr/>
            </a:pPr>
            <a:r>
              <a:rPr lang="en-US" dirty="0" smtClean="0"/>
              <a:t>Pass </a:t>
            </a:r>
            <a:r>
              <a:rPr lang="en-US" dirty="0" smtClean="0">
                <a:solidFill>
                  <a:schemeClr val="accent1"/>
                </a:solidFill>
              </a:rPr>
              <a:t>immutable</a:t>
            </a:r>
            <a:r>
              <a:rPr lang="en-US" dirty="0" smtClean="0">
                <a:solidFill>
                  <a:schemeClr val="accent2"/>
                </a:solidFill>
              </a:rPr>
              <a:t> </a:t>
            </a:r>
            <a:r>
              <a:rPr lang="en-US" dirty="0" smtClean="0"/>
              <a:t>objects through the system</a:t>
            </a:r>
          </a:p>
          <a:p>
            <a:pPr>
              <a:buFont typeface="Lucida Grande" charset="0"/>
              <a:buChar char="»"/>
              <a:defRPr/>
            </a:pPr>
            <a:r>
              <a:rPr lang="en-US" dirty="0" smtClean="0"/>
              <a:t>Combine elaborate data reliably</a:t>
            </a:r>
          </a:p>
          <a:p>
            <a:pPr>
              <a:buFont typeface="Lucida Grande" charset="0"/>
              <a:buChar char="»"/>
              <a:defRPr/>
            </a:pPr>
            <a:r>
              <a:rPr lang="en-US" dirty="0" smtClean="0"/>
              <a:t>Keep all data dependencies up-to-date</a:t>
            </a:r>
          </a:p>
          <a:p>
            <a:pPr>
              <a:buFont typeface="Lucida Grande" charset="0"/>
              <a:buChar char="»"/>
              <a:defRPr/>
            </a:pPr>
            <a:r>
              <a:rPr lang="en-US" dirty="0" smtClean="0"/>
              <a:t>Permanent subscriptions as event buses</a:t>
            </a:r>
            <a:endParaRPr lang="en-US" dirty="0"/>
          </a:p>
          <a:p>
            <a:pPr>
              <a:buFont typeface="Lucida Grande" charset="0"/>
              <a:buChar char="»"/>
              <a:defRPr/>
            </a:pPr>
            <a:r>
              <a:rPr lang="en-US" dirty="0" smtClean="0"/>
              <a:t>View models for increased testability</a:t>
            </a:r>
          </a:p>
        </p:txBody>
      </p:sp>
    </p:spTree>
    <p:extLst>
      <p:ext uri="{BB962C8B-B14F-4D97-AF65-F5344CB8AC3E}">
        <p14:creationId xmlns:p14="http://schemas.microsoft.com/office/powerpoint/2010/main" val="4043606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0" y="529167"/>
            <a:ext cx="8229600" cy="5753100"/>
          </a:xfrm>
        </p:spPr>
        <p:txBody>
          <a:bodyPr/>
          <a:lstStyle/>
          <a:p>
            <a:pPr>
              <a:buFont typeface="Lucida Grande" charset="0"/>
              <a:buNone/>
              <a:defRPr/>
            </a:pPr>
            <a:r>
              <a:rPr lang="en-US" dirty="0" smtClean="0"/>
              <a:t>So in which parts of the app</a:t>
            </a:r>
          </a:p>
          <a:p>
            <a:pPr>
              <a:buFont typeface="Lucida Grande" charset="0"/>
              <a:buNone/>
              <a:defRPr/>
            </a:pPr>
            <a:r>
              <a:rPr lang="en-US" dirty="0" smtClean="0"/>
              <a:t>should we use </a:t>
            </a:r>
            <a:r>
              <a:rPr lang="en-US" dirty="0" err="1" smtClean="0"/>
              <a:t>RxJava</a:t>
            </a:r>
            <a:r>
              <a:rPr lang="en-US" dirty="0" smtClean="0"/>
              <a:t>?</a:t>
            </a:r>
            <a:endParaRPr lang="en-US" dirty="0"/>
          </a:p>
        </p:txBody>
      </p:sp>
      <p:sp>
        <p:nvSpPr>
          <p:cNvPr id="48130" name="Slide Number Placeholder 3"/>
          <p:cNvSpPr>
            <a:spLocks noGrp="1"/>
          </p:cNvSpPr>
          <p:nvPr>
            <p:ph type="sldNum" sz="quarter" idx="4294967295"/>
          </p:nvPr>
        </p:nvSpPr>
        <p:spPr bwMode="auto">
          <a:xfrm>
            <a:off x="7010400" y="6356351"/>
            <a:ext cx="2133600"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B683166E-34BB-4E85-98ED-77C50A81A7AA}" type="slidenum">
              <a:rPr lang="en-US" altLang="en-US" sz="1200">
                <a:solidFill>
                  <a:srgbClr val="898989"/>
                </a:solidFill>
              </a:rPr>
              <a:pPr/>
              <a:t>25</a:t>
            </a:fld>
            <a:endParaRPr lang="en-US" altLang="en-US" sz="1200">
              <a:solidFill>
                <a:srgbClr val="898989"/>
              </a:solidFill>
            </a:endParaRPr>
          </a:p>
        </p:txBody>
      </p:sp>
    </p:spTree>
    <p:extLst>
      <p:ext uri="{BB962C8B-B14F-4D97-AF65-F5344CB8AC3E}">
        <p14:creationId xmlns:p14="http://schemas.microsoft.com/office/powerpoint/2010/main" val="2979758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0" y="529167"/>
            <a:ext cx="8229600" cy="5753100"/>
          </a:xfrm>
        </p:spPr>
        <p:txBody>
          <a:bodyPr/>
          <a:lstStyle/>
          <a:p>
            <a:pPr>
              <a:buFont typeface="Lucida Grande" charset="0"/>
              <a:buNone/>
              <a:defRPr/>
            </a:pPr>
            <a:r>
              <a:rPr lang="en-US" dirty="0" smtClean="0"/>
              <a:t>All of them!</a:t>
            </a:r>
            <a:endParaRPr lang="en-US" dirty="0"/>
          </a:p>
        </p:txBody>
      </p:sp>
      <p:sp>
        <p:nvSpPr>
          <p:cNvPr id="49154" name="Slide Number Placeholder 3"/>
          <p:cNvSpPr>
            <a:spLocks noGrp="1"/>
          </p:cNvSpPr>
          <p:nvPr>
            <p:ph type="sldNum" sz="quarter" idx="4294967295"/>
          </p:nvPr>
        </p:nvSpPr>
        <p:spPr bwMode="auto">
          <a:xfrm>
            <a:off x="7010400" y="6356351"/>
            <a:ext cx="2133600"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4F127FC1-D7B0-4EB8-8F28-506B3E77C741}" type="slidenum">
              <a:rPr lang="en-US" altLang="en-US" sz="1200">
                <a:solidFill>
                  <a:srgbClr val="898989"/>
                </a:solidFill>
              </a:rPr>
              <a:pPr/>
              <a:t>26</a:t>
            </a:fld>
            <a:endParaRPr lang="en-US" altLang="en-US" sz="1200">
              <a:solidFill>
                <a:srgbClr val="898989"/>
              </a:solidFill>
            </a:endParaRPr>
          </a:p>
        </p:txBody>
      </p:sp>
      <p:sp>
        <p:nvSpPr>
          <p:cNvPr id="6" name="Footer Placeholder 5"/>
          <p:cNvSpPr>
            <a:spLocks noGrp="1"/>
          </p:cNvSpPr>
          <p:nvPr>
            <p:ph type="ftr" sz="quarter" idx="4294967295"/>
          </p:nvPr>
        </p:nvSpPr>
        <p:spPr>
          <a:xfrm>
            <a:off x="1" y="6356351"/>
            <a:ext cx="4613275" cy="364067"/>
          </a:xfrm>
        </p:spPr>
        <p:txBody>
          <a:bodyPr/>
          <a:lstStyle/>
          <a:p>
            <a:pPr>
              <a:defRPr/>
            </a:pPr>
            <a:r>
              <a:rPr lang="en-US" smtClean="0"/>
              <a:t>Futurice</a:t>
            </a:r>
            <a:endParaRPr lang="en-US" dirty="0"/>
          </a:p>
        </p:txBody>
      </p:sp>
    </p:spTree>
    <p:extLst>
      <p:ext uri="{BB962C8B-B14F-4D97-AF65-F5344CB8AC3E}">
        <p14:creationId xmlns:p14="http://schemas.microsoft.com/office/powerpoint/2010/main" val="4150237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70467"/>
            <a:ext cx="8229600" cy="1143000"/>
          </a:xfrm>
        </p:spPr>
        <p:txBody>
          <a:bodyPr/>
          <a:lstStyle/>
          <a:p>
            <a:pPr>
              <a:defRPr/>
            </a:pPr>
            <a:r>
              <a:rPr lang="en-US" dirty="0" smtClean="0"/>
              <a:t>Complete Rx Skeleton</a:t>
            </a:r>
            <a:endParaRPr lang="en-US" dirty="0"/>
          </a:p>
        </p:txBody>
      </p:sp>
      <p:sp>
        <p:nvSpPr>
          <p:cNvPr id="2" name="Rounded Rectangle 1"/>
          <p:cNvSpPr/>
          <p:nvPr/>
        </p:nvSpPr>
        <p:spPr>
          <a:xfrm>
            <a:off x="549275" y="2783417"/>
            <a:ext cx="1657350" cy="96308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Network layer</a:t>
            </a:r>
          </a:p>
        </p:txBody>
      </p:sp>
      <p:sp>
        <p:nvSpPr>
          <p:cNvPr id="5" name="Rounded Rectangle 4"/>
          <p:cNvSpPr/>
          <p:nvPr/>
        </p:nvSpPr>
        <p:spPr>
          <a:xfrm>
            <a:off x="527050" y="5016501"/>
            <a:ext cx="1657350" cy="96096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Content</a:t>
            </a:r>
          </a:p>
          <a:p>
            <a:pPr algn="ctr">
              <a:defRPr/>
            </a:pPr>
            <a:r>
              <a:rPr lang="en-US" dirty="0"/>
              <a:t>Provider</a:t>
            </a:r>
          </a:p>
        </p:txBody>
      </p:sp>
      <p:sp>
        <p:nvSpPr>
          <p:cNvPr id="7" name="Rounded Rectangle 6"/>
          <p:cNvSpPr/>
          <p:nvPr/>
        </p:nvSpPr>
        <p:spPr>
          <a:xfrm>
            <a:off x="2582863" y="5259918"/>
            <a:ext cx="1657350" cy="96096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err="1"/>
              <a:t>Websocket</a:t>
            </a:r>
            <a:endParaRPr lang="en-US" dirty="0"/>
          </a:p>
        </p:txBody>
      </p:sp>
      <p:sp>
        <p:nvSpPr>
          <p:cNvPr id="10" name="Rounded Rectangle 9"/>
          <p:cNvSpPr/>
          <p:nvPr/>
        </p:nvSpPr>
        <p:spPr>
          <a:xfrm>
            <a:off x="3841751" y="2021418"/>
            <a:ext cx="1109663" cy="7916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sz="1400" dirty="0"/>
              <a:t>Data processing</a:t>
            </a:r>
          </a:p>
        </p:txBody>
      </p:sp>
      <p:sp>
        <p:nvSpPr>
          <p:cNvPr id="11" name="Rounded Rectangle 10"/>
          <p:cNvSpPr/>
          <p:nvPr/>
        </p:nvSpPr>
        <p:spPr>
          <a:xfrm>
            <a:off x="2582863" y="3623734"/>
            <a:ext cx="1657350" cy="96096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err="1"/>
              <a:t>DataLayer</a:t>
            </a:r>
            <a:endParaRPr lang="en-US" dirty="0"/>
          </a:p>
        </p:txBody>
      </p:sp>
      <p:cxnSp>
        <p:nvCxnSpPr>
          <p:cNvPr id="4" name="Straight Arrow Connector 3"/>
          <p:cNvCxnSpPr>
            <a:cxnSpLocks noChangeShapeType="1"/>
            <a:stCxn id="2" idx="2"/>
            <a:endCxn id="5" idx="0"/>
          </p:cNvCxnSpPr>
          <p:nvPr/>
        </p:nvCxnSpPr>
        <p:spPr bwMode="auto">
          <a:xfrm flipH="1">
            <a:off x="1355726" y="3746500"/>
            <a:ext cx="22225" cy="1270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Arrow Connector 8"/>
          <p:cNvCxnSpPr>
            <a:cxnSpLocks noChangeShapeType="1"/>
            <a:stCxn id="7" idx="0"/>
            <a:endCxn id="11" idx="2"/>
          </p:cNvCxnSpPr>
          <p:nvPr/>
        </p:nvCxnSpPr>
        <p:spPr bwMode="auto">
          <a:xfrm flipH="1" flipV="1">
            <a:off x="3411538" y="4584701"/>
            <a:ext cx="0" cy="67521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flipV="1">
            <a:off x="2055813" y="4377268"/>
            <a:ext cx="527050" cy="639233"/>
          </a:xfrm>
          <a:prstGeom prst="straightConnector1">
            <a:avLst/>
          </a:prstGeom>
          <a:noFill/>
          <a:ln w="25400">
            <a:solidFill>
              <a:schemeClr val="accent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stCxn id="2" idx="3"/>
          </p:cNvCxnSpPr>
          <p:nvPr/>
        </p:nvCxnSpPr>
        <p:spPr bwMode="auto">
          <a:xfrm>
            <a:off x="2206625" y="3263900"/>
            <a:ext cx="376238" cy="482600"/>
          </a:xfrm>
          <a:prstGeom prst="straightConnector1">
            <a:avLst/>
          </a:prstGeom>
          <a:noFill/>
          <a:ln w="25400">
            <a:solidFill>
              <a:schemeClr val="accent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11" idx="0"/>
          </p:cNvCxnSpPr>
          <p:nvPr/>
        </p:nvCxnSpPr>
        <p:spPr bwMode="auto">
          <a:xfrm flipV="1">
            <a:off x="3411539" y="2783418"/>
            <a:ext cx="560387" cy="840316"/>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Rounded Rectangle 18"/>
          <p:cNvSpPr/>
          <p:nvPr/>
        </p:nvSpPr>
        <p:spPr>
          <a:xfrm>
            <a:off x="6230938" y="1145118"/>
            <a:ext cx="2455862" cy="3130549"/>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dirty="0"/>
          </a:p>
        </p:txBody>
      </p:sp>
      <p:sp>
        <p:nvSpPr>
          <p:cNvPr id="50189" name="TextBox 19"/>
          <p:cNvSpPr txBox="1">
            <a:spLocks noChangeArrowheads="1"/>
          </p:cNvSpPr>
          <p:nvPr/>
        </p:nvSpPr>
        <p:spPr bwMode="auto">
          <a:xfrm>
            <a:off x="6705600" y="645584"/>
            <a:ext cx="1122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t>Fragment</a:t>
            </a:r>
          </a:p>
        </p:txBody>
      </p:sp>
      <p:sp>
        <p:nvSpPr>
          <p:cNvPr id="22" name="Rounded Rectangle 21"/>
          <p:cNvSpPr/>
          <p:nvPr/>
        </p:nvSpPr>
        <p:spPr>
          <a:xfrm>
            <a:off x="6381750" y="1432985"/>
            <a:ext cx="1657350" cy="96096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err="1"/>
              <a:t>ViewModel</a:t>
            </a:r>
            <a:endParaRPr lang="en-US" dirty="0"/>
          </a:p>
        </p:txBody>
      </p:sp>
      <p:sp>
        <p:nvSpPr>
          <p:cNvPr id="23" name="Rounded Rectangle 22"/>
          <p:cNvSpPr/>
          <p:nvPr/>
        </p:nvSpPr>
        <p:spPr>
          <a:xfrm>
            <a:off x="7199314" y="2783417"/>
            <a:ext cx="1303337" cy="675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View</a:t>
            </a:r>
          </a:p>
        </p:txBody>
      </p:sp>
      <p:cxnSp>
        <p:nvCxnSpPr>
          <p:cNvPr id="25" name="Straight Arrow Connector 24"/>
          <p:cNvCxnSpPr>
            <a:cxnSpLocks noChangeShapeType="1"/>
            <a:endCxn id="23" idx="0"/>
          </p:cNvCxnSpPr>
          <p:nvPr/>
        </p:nvCxnSpPr>
        <p:spPr bwMode="auto">
          <a:xfrm>
            <a:off x="7512051" y="2393951"/>
            <a:ext cx="339725" cy="389467"/>
          </a:xfrm>
          <a:prstGeom prst="straightConnector1">
            <a:avLst/>
          </a:prstGeom>
          <a:noFill/>
          <a:ln w="25400">
            <a:solidFill>
              <a:schemeClr val="accent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stCxn id="10" idx="3"/>
            <a:endCxn id="22" idx="1"/>
          </p:cNvCxnSpPr>
          <p:nvPr/>
        </p:nvCxnSpPr>
        <p:spPr bwMode="auto">
          <a:xfrm flipV="1">
            <a:off x="4951414" y="1913467"/>
            <a:ext cx="1430337" cy="50376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p:cNvCxnSpPr>
          <p:nvPr/>
        </p:nvCxnSpPr>
        <p:spPr bwMode="auto">
          <a:xfrm flipH="1">
            <a:off x="4240214" y="2387601"/>
            <a:ext cx="2141537" cy="13589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 name="Rounded Rectangle 31"/>
          <p:cNvSpPr/>
          <p:nvPr/>
        </p:nvSpPr>
        <p:spPr>
          <a:xfrm>
            <a:off x="5462589" y="4728633"/>
            <a:ext cx="1538287" cy="15240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en-US" dirty="0"/>
              <a:t>UI State Handler</a:t>
            </a:r>
          </a:p>
        </p:txBody>
      </p:sp>
      <p:cxnSp>
        <p:nvCxnSpPr>
          <p:cNvPr id="35" name="Straight Arrow Connector 34"/>
          <p:cNvCxnSpPr>
            <a:cxnSpLocks noChangeShapeType="1"/>
          </p:cNvCxnSpPr>
          <p:nvPr/>
        </p:nvCxnSpPr>
        <p:spPr bwMode="auto">
          <a:xfrm>
            <a:off x="4240214" y="4275668"/>
            <a:ext cx="1222375" cy="74083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0197" name="TextBox 12"/>
          <p:cNvSpPr txBox="1">
            <a:spLocks noChangeArrowheads="1"/>
          </p:cNvSpPr>
          <p:nvPr/>
        </p:nvSpPr>
        <p:spPr bwMode="auto">
          <a:xfrm>
            <a:off x="6545264" y="3613151"/>
            <a:ext cx="1806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400"/>
              <a:t>create and destroy</a:t>
            </a:r>
          </a:p>
        </p:txBody>
      </p:sp>
      <p:sp>
        <p:nvSpPr>
          <p:cNvPr id="50198" name="TextBox 12"/>
          <p:cNvSpPr txBox="1">
            <a:spLocks noChangeArrowheads="1"/>
          </p:cNvSpPr>
          <p:nvPr/>
        </p:nvSpPr>
        <p:spPr bwMode="auto">
          <a:xfrm>
            <a:off x="7135814" y="5010151"/>
            <a:ext cx="18065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400"/>
              <a:t>manage events / data</a:t>
            </a:r>
          </a:p>
          <a:p>
            <a:r>
              <a:rPr lang="en-US" altLang="en-US" sz="1400"/>
              <a:t>that require showing</a:t>
            </a:r>
          </a:p>
          <a:p>
            <a:r>
              <a:rPr lang="en-US" altLang="en-US" sz="1400"/>
              <a:t>dialogs etc.</a:t>
            </a:r>
          </a:p>
        </p:txBody>
      </p:sp>
      <p:sp>
        <p:nvSpPr>
          <p:cNvPr id="50199" name="TextBox 12"/>
          <p:cNvSpPr txBox="1">
            <a:spLocks noChangeArrowheads="1"/>
          </p:cNvSpPr>
          <p:nvPr/>
        </p:nvSpPr>
        <p:spPr bwMode="auto">
          <a:xfrm>
            <a:off x="398464" y="2021418"/>
            <a:ext cx="18065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400"/>
              <a:t>One-off subscriptions,</a:t>
            </a:r>
          </a:p>
          <a:p>
            <a:r>
              <a:rPr lang="en-US" altLang="en-US" sz="1400"/>
              <a:t>essentially async calls</a:t>
            </a:r>
          </a:p>
        </p:txBody>
      </p:sp>
    </p:spTree>
    <p:extLst>
      <p:ext uri="{BB962C8B-B14F-4D97-AF65-F5344CB8AC3E}">
        <p14:creationId xmlns:p14="http://schemas.microsoft.com/office/powerpoint/2010/main" val="3411529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Data Layer</a:t>
            </a:r>
            <a:endParaRPr lang="en-US" dirty="0"/>
          </a:p>
        </p:txBody>
      </p:sp>
      <p:sp>
        <p:nvSpPr>
          <p:cNvPr id="6" name="Vertical Text Placeholder 5"/>
          <p:cNvSpPr>
            <a:spLocks noGrp="1"/>
          </p:cNvSpPr>
          <p:nvPr>
            <p:ph idx="1"/>
          </p:nvPr>
        </p:nvSpPr>
        <p:spPr>
          <a:xfrm>
            <a:off x="457200" y="1589618"/>
            <a:ext cx="8229600" cy="4538133"/>
          </a:xfrm>
        </p:spPr>
        <p:txBody>
          <a:bodyPr/>
          <a:lstStyle/>
          <a:p>
            <a:pPr>
              <a:buFont typeface="Lucida Grande" charset="0"/>
              <a:buChar char="»"/>
              <a:defRPr/>
            </a:pPr>
            <a:r>
              <a:rPr lang="en-US" dirty="0" smtClean="0"/>
              <a:t>Gives the last cached value to new subscribers</a:t>
            </a:r>
          </a:p>
          <a:p>
            <a:pPr>
              <a:buFont typeface="Lucida Grande" charset="0"/>
              <a:buChar char="»"/>
              <a:defRPr/>
            </a:pPr>
            <a:r>
              <a:rPr lang="en-US" dirty="0" smtClean="0"/>
              <a:t>Uses the network client to fetch data</a:t>
            </a:r>
          </a:p>
          <a:p>
            <a:pPr>
              <a:buFont typeface="Lucida Grande" charset="0"/>
              <a:buChar char="»"/>
              <a:defRPr/>
            </a:pPr>
            <a:r>
              <a:rPr lang="en-US" dirty="0" smtClean="0"/>
              <a:t>Offers open subscriptions for </a:t>
            </a:r>
            <a:r>
              <a:rPr lang="en-US" dirty="0" smtClean="0">
                <a:solidFill>
                  <a:srgbClr val="4A9017"/>
                </a:solidFill>
              </a:rPr>
              <a:t>receiving a new value </a:t>
            </a:r>
            <a:r>
              <a:rPr lang="en-US" dirty="0" smtClean="0"/>
              <a:t>whenever a data entry changes (usually identified by an Uri string)</a:t>
            </a:r>
          </a:p>
          <a:p>
            <a:pPr>
              <a:buFont typeface="Lucida Grande" charset="0"/>
              <a:buChar char="»"/>
              <a:defRPr/>
            </a:pPr>
            <a:r>
              <a:rPr lang="en-US" dirty="0" smtClean="0"/>
              <a:t>Keeps track of all needy observers</a:t>
            </a:r>
          </a:p>
          <a:p>
            <a:pPr>
              <a:buFont typeface="Lucida Grande" charset="0"/>
              <a:buChar char="»"/>
              <a:defRPr/>
            </a:pPr>
            <a:r>
              <a:rPr lang="en-US" dirty="0" smtClean="0"/>
              <a:t>Can refresh all data in the background</a:t>
            </a:r>
          </a:p>
        </p:txBody>
      </p:sp>
    </p:spTree>
    <p:extLst>
      <p:ext uri="{BB962C8B-B14F-4D97-AF65-F5344CB8AC3E}">
        <p14:creationId xmlns:p14="http://schemas.microsoft.com/office/powerpoint/2010/main" val="3770540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View Models</a:t>
            </a:r>
            <a:endParaRPr lang="en-US" dirty="0"/>
          </a:p>
        </p:txBody>
      </p:sp>
      <p:sp>
        <p:nvSpPr>
          <p:cNvPr id="6" name="Vertical Text Placeholder 5"/>
          <p:cNvSpPr>
            <a:spLocks noGrp="1"/>
          </p:cNvSpPr>
          <p:nvPr>
            <p:ph idx="1"/>
          </p:nvPr>
        </p:nvSpPr>
        <p:spPr>
          <a:xfrm>
            <a:off x="457200" y="1589618"/>
            <a:ext cx="8229600" cy="4538133"/>
          </a:xfrm>
        </p:spPr>
        <p:txBody>
          <a:bodyPr wrap="square" numCol="1" anchor="t" anchorCtr="0" compatLnSpc="1">
            <a:prstTxWarp prst="textNoShape">
              <a:avLst/>
            </a:prstTxWarp>
            <a:normAutofit lnSpcReduction="10000"/>
          </a:bodyPr>
          <a:lstStyle/>
          <a:p>
            <a:r>
              <a:rPr lang="en-US" altLang="en-US" smtClean="0"/>
              <a:t>Contains </a:t>
            </a:r>
            <a:r>
              <a:rPr lang="en-US" altLang="en-US" smtClean="0">
                <a:solidFill>
                  <a:schemeClr val="accent1"/>
                </a:solidFill>
              </a:rPr>
              <a:t>all logic </a:t>
            </a:r>
            <a:r>
              <a:rPr lang="en-US" altLang="en-US" smtClean="0"/>
              <a:t>necessary for processing “backend data” into rendereable values</a:t>
            </a:r>
          </a:p>
          <a:p>
            <a:r>
              <a:rPr lang="en-US" altLang="en-US" smtClean="0"/>
              <a:t>Upon subscription the latest value is immediate emitted and after that refreshed as necessary</a:t>
            </a:r>
          </a:p>
          <a:p>
            <a:r>
              <a:rPr lang="en-US" altLang="en-US" smtClean="0"/>
              <a:t>Bindings (subscriptions) are done with weak references</a:t>
            </a:r>
          </a:p>
          <a:p>
            <a:r>
              <a:rPr lang="en-US" altLang="en-US" smtClean="0"/>
              <a:t>Subscribe to the appropriate data sources in Data Store</a:t>
            </a:r>
          </a:p>
          <a:p>
            <a:r>
              <a:rPr lang="en-US" altLang="en-US" smtClean="0"/>
              <a:t>Unsubscribes from everything whenever </a:t>
            </a:r>
            <a:r>
              <a:rPr lang="en-US" altLang="en-US" smtClean="0">
                <a:solidFill>
                  <a:srgbClr val="4A9017"/>
                </a:solidFill>
              </a:rPr>
              <a:t>the owner is destroyed</a:t>
            </a:r>
          </a:p>
        </p:txBody>
      </p:sp>
    </p:spTree>
    <p:extLst>
      <p:ext uri="{BB962C8B-B14F-4D97-AF65-F5344CB8AC3E}">
        <p14:creationId xmlns:p14="http://schemas.microsoft.com/office/powerpoint/2010/main" val="3093123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Imperative Way</a:t>
            </a:r>
            <a:endParaRPr lang="en-US" dirty="0"/>
          </a:p>
        </p:txBody>
      </p:sp>
      <p:sp>
        <p:nvSpPr>
          <p:cNvPr id="2" name="Content Placeholder 1"/>
          <p:cNvSpPr>
            <a:spLocks noGrp="1"/>
          </p:cNvSpPr>
          <p:nvPr>
            <p:ph idx="1"/>
          </p:nvPr>
        </p:nvSpPr>
        <p:spPr>
          <a:xfrm>
            <a:off x="457200" y="1589618"/>
            <a:ext cx="8229600" cy="4538133"/>
          </a:xfrm>
        </p:spPr>
        <p:txBody>
          <a:bodyPr>
            <a:normAutofit lnSpcReduction="10000"/>
          </a:bodyPr>
          <a:lstStyle/>
          <a:p>
            <a:pPr marL="0" indent="0">
              <a:buFont typeface="Lucida Grande" charset="0"/>
              <a:buNone/>
              <a:defRPr/>
            </a:pPr>
            <a:r>
              <a:rPr lang="en-US" dirty="0" smtClean="0">
                <a:latin typeface="Courier"/>
                <a:cs typeface="Courier"/>
              </a:rPr>
              <a:t>A = 0</a:t>
            </a:r>
          </a:p>
          <a:p>
            <a:pPr marL="0" indent="0">
              <a:buFont typeface="Lucida Grande" charset="0"/>
              <a:buNone/>
              <a:defRPr/>
            </a:pPr>
            <a:r>
              <a:rPr lang="en-US" dirty="0" smtClean="0">
                <a:latin typeface="Courier"/>
                <a:cs typeface="Courier"/>
              </a:rPr>
              <a:t>B = A + 1</a:t>
            </a:r>
          </a:p>
          <a:p>
            <a:pPr marL="0" indent="0">
              <a:buFont typeface="Lucida Grande" charset="0"/>
              <a:buNone/>
              <a:defRPr/>
            </a:pPr>
            <a:r>
              <a:rPr lang="en-US" dirty="0" smtClean="0">
                <a:latin typeface="Courier"/>
                <a:cs typeface="Courier"/>
              </a:rPr>
              <a:t>A = 2</a:t>
            </a:r>
          </a:p>
          <a:p>
            <a:pPr marL="0" indent="0">
              <a:buFont typeface="Lucida Grande" charset="0"/>
              <a:buNone/>
              <a:defRPr/>
            </a:pPr>
            <a:endParaRPr lang="en-US" dirty="0" smtClean="0">
              <a:latin typeface="Courier"/>
              <a:cs typeface="Courier"/>
            </a:endParaRPr>
          </a:p>
          <a:p>
            <a:pPr marL="0" indent="0">
              <a:buFont typeface="Lucida Grande" charset="0"/>
              <a:buNone/>
              <a:defRPr/>
            </a:pPr>
            <a:r>
              <a:rPr lang="en-US" dirty="0" smtClean="0">
                <a:latin typeface="Courier"/>
                <a:cs typeface="Courier"/>
              </a:rPr>
              <a:t>- Place the value of 0 into variable A</a:t>
            </a:r>
          </a:p>
          <a:p>
            <a:pPr marL="0" indent="0">
              <a:buFont typeface="Lucida Grande" charset="0"/>
              <a:buNone/>
              <a:defRPr/>
            </a:pPr>
            <a:r>
              <a:rPr lang="en-US" dirty="0" smtClean="0">
                <a:latin typeface="Courier"/>
                <a:cs typeface="Courier"/>
              </a:rPr>
              <a:t>- Read the value of A, calculate A + 1 and place it into B</a:t>
            </a:r>
          </a:p>
          <a:p>
            <a:pPr marL="0" indent="0">
              <a:buFont typeface="Lucida Grande" charset="0"/>
              <a:buNone/>
              <a:defRPr/>
            </a:pPr>
            <a:r>
              <a:rPr lang="en-US" dirty="0" smtClean="0">
                <a:latin typeface="Courier"/>
                <a:cs typeface="Courier"/>
              </a:rPr>
              <a:t>- Place the value 2 into A</a:t>
            </a:r>
          </a:p>
          <a:p>
            <a:pPr marL="0" indent="0">
              <a:buFont typeface="Lucida Grande" charset="0"/>
              <a:buNone/>
              <a:defRPr/>
            </a:pPr>
            <a:endParaRPr lang="en-US" dirty="0" smtClean="0">
              <a:latin typeface="Courier"/>
              <a:cs typeface="Courier"/>
            </a:endParaRPr>
          </a:p>
          <a:p>
            <a:pPr marL="0" indent="0">
              <a:buFont typeface="Lucida Grande" charset="0"/>
              <a:buNone/>
              <a:defRPr/>
            </a:pPr>
            <a:r>
              <a:rPr lang="en-US" dirty="0" smtClean="0">
                <a:latin typeface="Courier"/>
                <a:cs typeface="Courier"/>
              </a:rPr>
              <a:t>Result: B remains untouched</a:t>
            </a:r>
          </a:p>
          <a:p>
            <a:pPr marL="0" indent="0">
              <a:buFont typeface="Lucida Grande" charset="0"/>
              <a:buNone/>
              <a:defRPr/>
            </a:pPr>
            <a:endParaRPr lang="en-US" dirty="0" smtClean="0">
              <a:latin typeface="Courier"/>
              <a:cs typeface="Courier"/>
            </a:endParaRPr>
          </a:p>
          <a:p>
            <a:pPr marL="0" indent="0">
              <a:buFont typeface="Lucida Grande" charset="0"/>
              <a:buNone/>
              <a:defRPr/>
            </a:pPr>
            <a:endParaRPr lang="en-US" dirty="0" smtClean="0">
              <a:latin typeface="Courier"/>
              <a:cs typeface="Courier"/>
            </a:endParaRPr>
          </a:p>
        </p:txBody>
      </p:sp>
    </p:spTree>
    <p:extLst>
      <p:ext uri="{BB962C8B-B14F-4D97-AF65-F5344CB8AC3E}">
        <p14:creationId xmlns:p14="http://schemas.microsoft.com/office/powerpoint/2010/main" val="926566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Views</a:t>
            </a:r>
            <a:endParaRPr lang="en-US" dirty="0"/>
          </a:p>
        </p:txBody>
      </p:sp>
      <p:sp>
        <p:nvSpPr>
          <p:cNvPr id="6" name="Vertical Text Placeholder 5"/>
          <p:cNvSpPr>
            <a:spLocks noGrp="1"/>
          </p:cNvSpPr>
          <p:nvPr>
            <p:ph idx="1"/>
          </p:nvPr>
        </p:nvSpPr>
        <p:spPr>
          <a:xfrm>
            <a:off x="457200" y="1589618"/>
            <a:ext cx="8229600" cy="4538133"/>
          </a:xfrm>
        </p:spPr>
        <p:txBody>
          <a:bodyPr/>
          <a:lstStyle/>
          <a:p>
            <a:pPr>
              <a:buFont typeface="Lucida Grande" charset="0"/>
              <a:buChar char="»"/>
              <a:defRPr/>
            </a:pPr>
            <a:r>
              <a:rPr lang="en-US" dirty="0" smtClean="0"/>
              <a:t>Plain layouts and drawing code</a:t>
            </a:r>
          </a:p>
          <a:p>
            <a:pPr>
              <a:buFont typeface="Lucida Grande" charset="0"/>
              <a:buChar char="»"/>
              <a:defRPr/>
            </a:pPr>
            <a:r>
              <a:rPr lang="en-US" dirty="0" smtClean="0"/>
              <a:t>No further processing of values received from view models</a:t>
            </a:r>
          </a:p>
        </p:txBody>
      </p:sp>
    </p:spTree>
    <p:extLst>
      <p:ext uri="{BB962C8B-B14F-4D97-AF65-F5344CB8AC3E}">
        <p14:creationId xmlns:p14="http://schemas.microsoft.com/office/powerpoint/2010/main" val="3740459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The Problems in Android</a:t>
            </a:r>
            <a:endParaRPr lang="en-US" dirty="0"/>
          </a:p>
        </p:txBody>
      </p:sp>
      <p:sp>
        <p:nvSpPr>
          <p:cNvPr id="6" name="Vertical Text Placeholder 5"/>
          <p:cNvSpPr>
            <a:spLocks noGrp="1"/>
          </p:cNvSpPr>
          <p:nvPr>
            <p:ph idx="1"/>
          </p:nvPr>
        </p:nvSpPr>
        <p:spPr>
          <a:xfrm>
            <a:off x="457200" y="1589618"/>
            <a:ext cx="8229600" cy="4538133"/>
          </a:xfrm>
        </p:spPr>
        <p:txBody>
          <a:bodyPr wrap="square" numCol="1" anchor="t" anchorCtr="0" compatLnSpc="1">
            <a:prstTxWarp prst="textNoShape">
              <a:avLst/>
            </a:prstTxWarp>
          </a:bodyPr>
          <a:lstStyle/>
          <a:p>
            <a:pPr>
              <a:lnSpc>
                <a:spcPct val="80000"/>
              </a:lnSpc>
            </a:pPr>
            <a:r>
              <a:rPr lang="en-US" altLang="en-US" smtClean="0"/>
              <a:t>RxJava subscriptions create strong references – memory leaks if not unsubscribed</a:t>
            </a:r>
          </a:p>
          <a:p>
            <a:pPr>
              <a:lnSpc>
                <a:spcPct val="80000"/>
              </a:lnSpc>
            </a:pPr>
            <a:r>
              <a:rPr lang="en-US" altLang="en-US" smtClean="0"/>
              <a:t>Unsubscribing at the right time is hard especially with nested view models</a:t>
            </a:r>
          </a:p>
          <a:p>
            <a:pPr>
              <a:lnSpc>
                <a:spcPct val="80000"/>
              </a:lnSpc>
            </a:pPr>
            <a:r>
              <a:rPr lang="en-US" altLang="en-US" smtClean="0"/>
              <a:t>No established view model / binding structure</a:t>
            </a:r>
          </a:p>
          <a:p>
            <a:pPr>
              <a:lnSpc>
                <a:spcPct val="80000"/>
              </a:lnSpc>
            </a:pPr>
            <a:r>
              <a:rPr lang="en-US" altLang="en-US" smtClean="0"/>
              <a:t>Rx in general forces one to think more and closes many shortcuts</a:t>
            </a:r>
          </a:p>
          <a:p>
            <a:pPr>
              <a:lnSpc>
                <a:spcPct val="80000"/>
              </a:lnSpc>
            </a:pPr>
            <a:r>
              <a:rPr lang="en-US" altLang="en-US" smtClean="0"/>
              <a:t>Bridging the gap between native components and view models can sometimes be challenging since the views hold complex state</a:t>
            </a:r>
          </a:p>
          <a:p>
            <a:pPr>
              <a:lnSpc>
                <a:spcPct val="80000"/>
              </a:lnSpc>
            </a:pPr>
            <a:endParaRPr lang="en-US" altLang="en-US" smtClean="0"/>
          </a:p>
        </p:txBody>
      </p:sp>
    </p:spTree>
    <p:extLst>
      <p:ext uri="{BB962C8B-B14F-4D97-AF65-F5344CB8AC3E}">
        <p14:creationId xmlns:p14="http://schemas.microsoft.com/office/powerpoint/2010/main" val="24174816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Why </a:t>
            </a:r>
            <a:r>
              <a:rPr lang="en-US" dirty="0" smtClean="0">
                <a:solidFill>
                  <a:srgbClr val="4A9017"/>
                </a:solidFill>
              </a:rPr>
              <a:t>You</a:t>
            </a:r>
            <a:r>
              <a:rPr lang="en-US" dirty="0" smtClean="0"/>
              <a:t> Should do </a:t>
            </a:r>
            <a:r>
              <a:rPr lang="en-US" dirty="0"/>
              <a:t>I</a:t>
            </a:r>
            <a:r>
              <a:rPr lang="en-US" dirty="0" smtClean="0"/>
              <a:t>t?</a:t>
            </a:r>
            <a:endParaRPr lang="en-US" dirty="0"/>
          </a:p>
        </p:txBody>
      </p:sp>
      <p:sp>
        <p:nvSpPr>
          <p:cNvPr id="6" name="Vertical Text Placeholder 5"/>
          <p:cNvSpPr>
            <a:spLocks noGrp="1"/>
          </p:cNvSpPr>
          <p:nvPr>
            <p:ph idx="1"/>
          </p:nvPr>
        </p:nvSpPr>
        <p:spPr>
          <a:xfrm>
            <a:off x="457200" y="1589618"/>
            <a:ext cx="8229600" cy="4538133"/>
          </a:xfrm>
        </p:spPr>
        <p:txBody>
          <a:bodyPr/>
          <a:lstStyle/>
          <a:p>
            <a:pPr>
              <a:buFont typeface="Lucida Grande" charset="0"/>
              <a:buChar char="»"/>
              <a:defRPr/>
            </a:pPr>
            <a:r>
              <a:rPr lang="en-US" dirty="0" smtClean="0"/>
              <a:t>Cleaner code</a:t>
            </a:r>
          </a:p>
          <a:p>
            <a:pPr>
              <a:buFont typeface="Lucida Grande" charset="0"/>
              <a:buChar char="»"/>
              <a:defRPr/>
            </a:pPr>
            <a:r>
              <a:rPr lang="en-US" dirty="0" smtClean="0">
                <a:solidFill>
                  <a:srgbClr val="4A9017"/>
                </a:solidFill>
              </a:rPr>
              <a:t>Makes</a:t>
            </a:r>
            <a:r>
              <a:rPr lang="en-US" dirty="0" smtClean="0"/>
              <a:t> you understand where bugs come from</a:t>
            </a:r>
          </a:p>
          <a:p>
            <a:pPr>
              <a:buFont typeface="Lucida Grande" charset="0"/>
              <a:buChar char="»"/>
              <a:defRPr/>
            </a:pPr>
            <a:r>
              <a:rPr lang="en-US" dirty="0" smtClean="0"/>
              <a:t>It feels </a:t>
            </a:r>
            <a:r>
              <a:rPr lang="en-US" dirty="0" smtClean="0">
                <a:solidFill>
                  <a:srgbClr val="4A9017"/>
                </a:solidFill>
              </a:rPr>
              <a:t>right</a:t>
            </a:r>
          </a:p>
          <a:p>
            <a:pPr>
              <a:buFont typeface="Lucida Grande" charset="0"/>
              <a:buChar char="»"/>
              <a:defRPr/>
            </a:pPr>
            <a:endParaRPr lang="en-US" dirty="0" smtClean="0"/>
          </a:p>
        </p:txBody>
      </p:sp>
    </p:spTree>
    <p:extLst>
      <p:ext uri="{BB962C8B-B14F-4D97-AF65-F5344CB8AC3E}">
        <p14:creationId xmlns:p14="http://schemas.microsoft.com/office/powerpoint/2010/main" val="187233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RxJava</a:t>
            </a:r>
            <a:endParaRPr lang="en-AU" dirty="0"/>
          </a:p>
        </p:txBody>
      </p:sp>
      <p:sp>
        <p:nvSpPr>
          <p:cNvPr id="3" name="Content Placeholder 2"/>
          <p:cNvSpPr>
            <a:spLocks noGrp="1"/>
          </p:cNvSpPr>
          <p:nvPr>
            <p:ph idx="1"/>
          </p:nvPr>
        </p:nvSpPr>
        <p:spPr>
          <a:xfrm>
            <a:off x="508001" y="1400433"/>
            <a:ext cx="6447501" cy="4640930"/>
          </a:xfrm>
        </p:spPr>
        <p:txBody>
          <a:bodyPr>
            <a:normAutofit fontScale="77500" lnSpcReduction="20000"/>
          </a:bodyPr>
          <a:lstStyle/>
          <a:p>
            <a:r>
              <a:rPr lang="en-AU" dirty="0" smtClean="0">
                <a:hlinkClick r:id="rId2"/>
              </a:rPr>
              <a:t>RxJava</a:t>
            </a:r>
            <a:r>
              <a:rPr lang="en-AU" dirty="0" smtClean="0"/>
              <a:t> is a reactive extension for the java virtual machine.</a:t>
            </a:r>
          </a:p>
          <a:p>
            <a:r>
              <a:rPr lang="en-AU" dirty="0" smtClean="0"/>
              <a:t>What is reactive programming.</a:t>
            </a:r>
          </a:p>
          <a:p>
            <a:pPr marL="800100" lvl="2" indent="0">
              <a:buNone/>
            </a:pPr>
            <a:r>
              <a:rPr lang="en-AU" dirty="0" smtClean="0"/>
              <a:t/>
            </a:r>
            <a:br>
              <a:rPr lang="en-AU" dirty="0" smtClean="0"/>
            </a:br>
            <a:r>
              <a:rPr lang="en-AU" sz="2000" dirty="0" smtClean="0"/>
              <a:t>“</a:t>
            </a:r>
            <a:r>
              <a:rPr lang="en-GB" sz="2000" dirty="0" smtClean="0">
                <a:latin typeface="Consolas" panose="020B0609020204030204" pitchFamily="49" charset="0"/>
                <a:cs typeface="Consolas" panose="020B0609020204030204" pitchFamily="49" charset="0"/>
              </a:rPr>
              <a:t>In </a:t>
            </a:r>
            <a:r>
              <a:rPr lang="en-GB" sz="2000" dirty="0" smtClean="0">
                <a:latin typeface="Consolas" panose="020B0609020204030204" pitchFamily="49" charset="0"/>
                <a:cs typeface="Consolas" panose="020B0609020204030204" pitchFamily="49" charset="0"/>
                <a:hlinkClick r:id="rId3" tooltip="Computing"/>
              </a:rPr>
              <a:t>computing</a:t>
            </a:r>
            <a:r>
              <a:rPr lang="en-GB" sz="2000" dirty="0" smtClean="0">
                <a:latin typeface="Consolas" panose="020B0609020204030204" pitchFamily="49" charset="0"/>
                <a:cs typeface="Consolas" panose="020B0609020204030204" pitchFamily="49" charset="0"/>
              </a:rPr>
              <a:t>, reactive programming is a </a:t>
            </a:r>
            <a:r>
              <a:rPr lang="en-GB" sz="2000" dirty="0" smtClean="0">
                <a:latin typeface="Consolas" panose="020B0609020204030204" pitchFamily="49" charset="0"/>
                <a:cs typeface="Consolas" panose="020B0609020204030204" pitchFamily="49" charset="0"/>
                <a:hlinkClick r:id="rId4" tooltip="Programming paradigm"/>
              </a:rPr>
              <a:t>programming paradigm</a:t>
            </a:r>
            <a:r>
              <a:rPr lang="en-GB" sz="2000" dirty="0" smtClean="0">
                <a:latin typeface="Consolas" panose="020B0609020204030204" pitchFamily="49" charset="0"/>
                <a:cs typeface="Consolas" panose="020B0609020204030204" pitchFamily="49" charset="0"/>
              </a:rPr>
              <a:t> oriented around </a:t>
            </a:r>
            <a:r>
              <a:rPr lang="en-GB" sz="2000" dirty="0" smtClean="0">
                <a:latin typeface="Consolas" panose="020B0609020204030204" pitchFamily="49" charset="0"/>
                <a:cs typeface="Consolas" panose="020B0609020204030204" pitchFamily="49" charset="0"/>
                <a:hlinkClick r:id="rId5" tooltip="Dataflow programming"/>
              </a:rPr>
              <a:t>data flows</a:t>
            </a:r>
            <a:r>
              <a:rPr lang="en-GB" sz="2000" dirty="0" smtClean="0">
                <a:latin typeface="Consolas" panose="020B0609020204030204" pitchFamily="49" charset="0"/>
                <a:cs typeface="Consolas" panose="020B0609020204030204" pitchFamily="49" charset="0"/>
              </a:rPr>
              <a:t> and the propagation of change. This means that it should be possible to express static or dynamic data flows with ease in the programming languages used, and that the underlying execution model will automatically propagate changes through the data flow.” – </a:t>
            </a:r>
            <a:r>
              <a:rPr lang="en-GB" sz="1200" dirty="0" err="1" smtClean="0">
                <a:latin typeface="Consolas" panose="020B0609020204030204" pitchFamily="49" charset="0"/>
                <a:cs typeface="Consolas" panose="020B0609020204030204" pitchFamily="49" charset="0"/>
              </a:rPr>
              <a:t>Wikipeda</a:t>
            </a:r>
            <a:endParaRPr lang="en-GB" sz="1200" dirty="0" smtClean="0">
              <a:latin typeface="Consolas" panose="020B0609020204030204" pitchFamily="49" charset="0"/>
              <a:cs typeface="Consolas" panose="020B0609020204030204" pitchFamily="49" charset="0"/>
            </a:endParaRPr>
          </a:p>
          <a:p>
            <a:pPr marL="800100" lvl="2" indent="0">
              <a:buNone/>
            </a:pPr>
            <a:endParaRPr lang="en-GB" dirty="0">
              <a:latin typeface="Consolas" panose="020B0609020204030204" pitchFamily="49" charset="0"/>
              <a:cs typeface="Consolas" panose="020B0609020204030204" pitchFamily="49" charset="0"/>
            </a:endParaRPr>
          </a:p>
          <a:p>
            <a:pPr marL="285750"/>
            <a:r>
              <a:rPr lang="en-GB" dirty="0"/>
              <a:t>Reactive programming is programming with asynchronous data streams.</a:t>
            </a:r>
            <a:endParaRPr lang="en-AU" dirty="0" smtClean="0"/>
          </a:p>
          <a:p>
            <a:pPr marL="285750"/>
            <a:r>
              <a:rPr lang="en-AU" dirty="0" smtClean="0"/>
              <a:t>Functional </a:t>
            </a:r>
            <a:r>
              <a:rPr lang="en-AU" dirty="0"/>
              <a:t>Reactive Programming combines reactive programming and functional programming. </a:t>
            </a:r>
            <a:r>
              <a:rPr lang="en-AU" dirty="0" smtClean="0"/>
              <a:t>We will be using functional reactive programming.</a:t>
            </a:r>
            <a:endParaRPr lang="en-AU" dirty="0"/>
          </a:p>
          <a:p>
            <a:pPr marL="800100" lvl="2" indent="0">
              <a:buNone/>
            </a:pPr>
            <a:endParaRPr lang="en-GB"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0553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RxJava Basic Building Blocks</a:t>
            </a:r>
            <a:endParaRPr lang="en-AU" dirty="0"/>
          </a:p>
        </p:txBody>
      </p:sp>
      <p:sp>
        <p:nvSpPr>
          <p:cNvPr id="3" name="Content Placeholder 2"/>
          <p:cNvSpPr>
            <a:spLocks noGrp="1"/>
          </p:cNvSpPr>
          <p:nvPr>
            <p:ph idx="1"/>
          </p:nvPr>
        </p:nvSpPr>
        <p:spPr>
          <a:xfrm>
            <a:off x="508001" y="1425147"/>
            <a:ext cx="6447501" cy="4616216"/>
          </a:xfrm>
        </p:spPr>
        <p:txBody>
          <a:bodyPr>
            <a:normAutofit fontScale="85000" lnSpcReduction="20000"/>
          </a:bodyPr>
          <a:lstStyle/>
          <a:p>
            <a:r>
              <a:rPr lang="en-AU" dirty="0" smtClean="0"/>
              <a:t>Observables</a:t>
            </a:r>
          </a:p>
          <a:p>
            <a:pPr lvl="1"/>
            <a:r>
              <a:rPr lang="en-AU" dirty="0" smtClean="0"/>
              <a:t>Contains all the heavy processing.</a:t>
            </a:r>
          </a:p>
          <a:p>
            <a:pPr lvl="1"/>
            <a:r>
              <a:rPr lang="en-AU" dirty="0" smtClean="0"/>
              <a:t>Emit items (Objects, Strings, Integers etc.).</a:t>
            </a:r>
          </a:p>
          <a:p>
            <a:pPr lvl="1"/>
            <a:r>
              <a:rPr lang="en-AU" dirty="0" smtClean="0"/>
              <a:t>Does not start emitting till someone subscribes.</a:t>
            </a:r>
          </a:p>
          <a:p>
            <a:r>
              <a:rPr lang="en-AU" dirty="0" smtClean="0"/>
              <a:t>Subscribers</a:t>
            </a:r>
          </a:p>
          <a:p>
            <a:pPr lvl="1"/>
            <a:r>
              <a:rPr lang="en-AU" dirty="0" smtClean="0"/>
              <a:t>Consumes data.</a:t>
            </a:r>
          </a:p>
          <a:p>
            <a:r>
              <a:rPr lang="en-AU" dirty="0"/>
              <a:t>M</a:t>
            </a:r>
            <a:r>
              <a:rPr lang="en-AU" dirty="0" smtClean="0"/>
              <a:t>anipulation operators (this is the “functional programming” part)</a:t>
            </a:r>
          </a:p>
          <a:p>
            <a:pPr lvl="1"/>
            <a:r>
              <a:rPr lang="en-AU" dirty="0" smtClean="0"/>
              <a:t>Transforms</a:t>
            </a:r>
          </a:p>
          <a:p>
            <a:pPr lvl="1"/>
            <a:r>
              <a:rPr lang="en-AU" dirty="0" smtClean="0"/>
              <a:t>Filters</a:t>
            </a:r>
          </a:p>
          <a:p>
            <a:pPr lvl="1"/>
            <a:r>
              <a:rPr lang="en-AU" dirty="0" smtClean="0"/>
              <a:t>Etc.</a:t>
            </a:r>
          </a:p>
          <a:p>
            <a:r>
              <a:rPr lang="en-AU" dirty="0" smtClean="0"/>
              <a:t>Similar to the observer pattern. Except, doesn’t start emitting till there is a subscriber.</a:t>
            </a:r>
          </a:p>
          <a:p>
            <a:endParaRPr lang="en-AU" dirty="0"/>
          </a:p>
        </p:txBody>
      </p:sp>
    </p:spTree>
    <p:extLst>
      <p:ext uri="{BB962C8B-B14F-4D97-AF65-F5344CB8AC3E}">
        <p14:creationId xmlns:p14="http://schemas.microsoft.com/office/powerpoint/2010/main" val="13425795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Observers</a:t>
            </a:r>
            <a:endParaRPr lang="en-AU" dirty="0"/>
          </a:p>
        </p:txBody>
      </p:sp>
      <p:sp>
        <p:nvSpPr>
          <p:cNvPr id="3" name="Content Placeholder 2"/>
          <p:cNvSpPr>
            <a:spLocks noGrp="1"/>
          </p:cNvSpPr>
          <p:nvPr>
            <p:ph idx="1"/>
          </p:nvPr>
        </p:nvSpPr>
        <p:spPr>
          <a:xfrm>
            <a:off x="508001" y="1408671"/>
            <a:ext cx="2768599" cy="4632692"/>
          </a:xfrm>
        </p:spPr>
        <p:txBody>
          <a:bodyPr/>
          <a:lstStyle/>
          <a:p>
            <a:r>
              <a:rPr lang="en-AU" dirty="0" smtClean="0"/>
              <a:t>Create a Observer</a:t>
            </a:r>
          </a:p>
          <a:p>
            <a:r>
              <a:rPr lang="en-AU" dirty="0" smtClean="0"/>
              <a:t>Optional</a:t>
            </a:r>
          </a:p>
          <a:p>
            <a:pPr lvl="1"/>
            <a:r>
              <a:rPr lang="en-AU" dirty="0" smtClean="0"/>
              <a:t>Which thread to compute on.</a:t>
            </a:r>
          </a:p>
          <a:p>
            <a:pPr lvl="1"/>
            <a:r>
              <a:rPr lang="en-AU" dirty="0" smtClean="0"/>
              <a:t>Which thread to return result on.</a:t>
            </a:r>
          </a:p>
          <a:p>
            <a:endParaRPr lang="en-AU" dirty="0"/>
          </a:p>
        </p:txBody>
      </p:sp>
      <p:pic>
        <p:nvPicPr>
          <p:cNvPr id="5" name="Picture 4"/>
          <p:cNvPicPr>
            <a:picLocks noChangeAspect="1"/>
          </p:cNvPicPr>
          <p:nvPr/>
        </p:nvPicPr>
        <p:blipFill>
          <a:blip r:embed="rId2"/>
          <a:stretch>
            <a:fillRect/>
          </a:stretch>
        </p:blipFill>
        <p:spPr>
          <a:xfrm>
            <a:off x="3451231" y="609600"/>
            <a:ext cx="5536710" cy="5881816"/>
          </a:xfrm>
          <a:prstGeom prst="rect">
            <a:avLst/>
          </a:prstGeom>
        </p:spPr>
      </p:pic>
    </p:spTree>
    <p:extLst>
      <p:ext uri="{BB962C8B-B14F-4D97-AF65-F5344CB8AC3E}">
        <p14:creationId xmlns:p14="http://schemas.microsoft.com/office/powerpoint/2010/main" val="1851199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Subscribers</a:t>
            </a:r>
            <a:endParaRPr lang="en-AU" dirty="0"/>
          </a:p>
        </p:txBody>
      </p:sp>
      <p:sp>
        <p:nvSpPr>
          <p:cNvPr id="3" name="Content Placeholder 2"/>
          <p:cNvSpPr>
            <a:spLocks noGrp="1"/>
          </p:cNvSpPr>
          <p:nvPr>
            <p:ph idx="1"/>
          </p:nvPr>
        </p:nvSpPr>
        <p:spPr>
          <a:xfrm>
            <a:off x="508001" y="1425147"/>
            <a:ext cx="6447501" cy="4616216"/>
          </a:xfrm>
        </p:spPr>
        <p:txBody>
          <a:bodyPr/>
          <a:lstStyle/>
          <a:p>
            <a:r>
              <a:rPr lang="en-AU" dirty="0" smtClean="0"/>
              <a:t>Create a subscriber</a:t>
            </a:r>
            <a:endParaRPr lang="en-AU" dirty="0"/>
          </a:p>
        </p:txBody>
      </p:sp>
      <p:pic>
        <p:nvPicPr>
          <p:cNvPr id="4" name="Picture 3"/>
          <p:cNvPicPr>
            <a:picLocks noChangeAspect="1"/>
          </p:cNvPicPr>
          <p:nvPr/>
        </p:nvPicPr>
        <p:blipFill>
          <a:blip r:embed="rId2"/>
          <a:stretch>
            <a:fillRect/>
          </a:stretch>
        </p:blipFill>
        <p:spPr>
          <a:xfrm>
            <a:off x="508001" y="1930400"/>
            <a:ext cx="6487969" cy="3190804"/>
          </a:xfrm>
          <a:prstGeom prst="rect">
            <a:avLst/>
          </a:prstGeom>
        </p:spPr>
      </p:pic>
    </p:spTree>
    <p:extLst>
      <p:ext uri="{BB962C8B-B14F-4D97-AF65-F5344CB8AC3E}">
        <p14:creationId xmlns:p14="http://schemas.microsoft.com/office/powerpoint/2010/main" val="2865370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AU" dirty="0" smtClean="0"/>
              <a:t>Simplify Code!</a:t>
            </a:r>
            <a:endParaRPr lang="en-AU" dirty="0"/>
          </a:p>
        </p:txBody>
      </p:sp>
      <p:sp>
        <p:nvSpPr>
          <p:cNvPr id="5" name="Content Placeholder 4"/>
          <p:cNvSpPr>
            <a:spLocks noGrp="1"/>
          </p:cNvSpPr>
          <p:nvPr>
            <p:ph idx="1"/>
          </p:nvPr>
        </p:nvSpPr>
        <p:spPr>
          <a:xfrm>
            <a:off x="457200" y="1481328"/>
            <a:ext cx="3200400" cy="4525963"/>
          </a:xfrm>
        </p:spPr>
        <p:txBody>
          <a:bodyPr>
            <a:normAutofit/>
          </a:bodyPr>
          <a:lstStyle/>
          <a:p>
            <a:r>
              <a:rPr lang="en-AU" sz="2400" dirty="0" smtClean="0"/>
              <a:t>Reduce boilerplate code.</a:t>
            </a:r>
          </a:p>
          <a:p>
            <a:r>
              <a:rPr lang="en-AU" sz="2400" dirty="0" smtClean="0"/>
              <a:t>Chain method calls.</a:t>
            </a:r>
          </a:p>
          <a:p>
            <a:r>
              <a:rPr lang="en-AU" sz="2400" dirty="0" smtClean="0"/>
              <a:t>Use lambdas.</a:t>
            </a:r>
          </a:p>
        </p:txBody>
      </p:sp>
      <p:pic>
        <p:nvPicPr>
          <p:cNvPr id="3" name="Picture 2"/>
          <p:cNvPicPr>
            <a:picLocks noChangeAspect="1"/>
          </p:cNvPicPr>
          <p:nvPr/>
        </p:nvPicPr>
        <p:blipFill>
          <a:blip r:embed="rId2"/>
          <a:stretch>
            <a:fillRect/>
          </a:stretch>
        </p:blipFill>
        <p:spPr>
          <a:xfrm>
            <a:off x="3795046" y="605852"/>
            <a:ext cx="5330216" cy="5782962"/>
          </a:xfrm>
          <a:prstGeom prst="rect">
            <a:avLst/>
          </a:prstGeom>
        </p:spPr>
      </p:pic>
    </p:spTree>
    <p:extLst>
      <p:ext uri="{BB962C8B-B14F-4D97-AF65-F5344CB8AC3E}">
        <p14:creationId xmlns:p14="http://schemas.microsoft.com/office/powerpoint/2010/main" val="716667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Manipulation Operators</a:t>
            </a:r>
            <a:endParaRPr lang="en-AU" dirty="0"/>
          </a:p>
        </p:txBody>
      </p:sp>
      <p:sp>
        <p:nvSpPr>
          <p:cNvPr id="3" name="Content Placeholder 2"/>
          <p:cNvSpPr>
            <a:spLocks noGrp="1"/>
          </p:cNvSpPr>
          <p:nvPr>
            <p:ph idx="1"/>
          </p:nvPr>
        </p:nvSpPr>
        <p:spPr>
          <a:xfrm>
            <a:off x="508001" y="1460374"/>
            <a:ext cx="6447501" cy="3880773"/>
          </a:xfrm>
        </p:spPr>
        <p:txBody>
          <a:bodyPr/>
          <a:lstStyle/>
          <a:p>
            <a:r>
              <a:rPr lang="en-AU" dirty="0" smtClean="0"/>
              <a:t>Used to transform or filter data.</a:t>
            </a:r>
            <a:br>
              <a:rPr lang="en-AU" dirty="0" smtClean="0"/>
            </a:br>
            <a:endParaRPr lang="en-AU" dirty="0" smtClean="0"/>
          </a:p>
          <a:p>
            <a:r>
              <a:rPr lang="en-AU" dirty="0" smtClean="0"/>
              <a:t>Keep as much processing on the </a:t>
            </a:r>
            <a:br>
              <a:rPr lang="en-AU" dirty="0" smtClean="0"/>
            </a:br>
            <a:r>
              <a:rPr lang="en-AU" dirty="0" smtClean="0"/>
              <a:t>background thread as possible.</a:t>
            </a:r>
            <a:br>
              <a:rPr lang="en-AU" dirty="0" smtClean="0"/>
            </a:br>
            <a:endParaRPr lang="en-AU" dirty="0" smtClean="0"/>
          </a:p>
          <a:p>
            <a:r>
              <a:rPr lang="en-AU" dirty="0" smtClean="0"/>
              <a:t>Goal is to clean up data and simplify</a:t>
            </a:r>
            <a:br>
              <a:rPr lang="en-AU" dirty="0" smtClean="0"/>
            </a:br>
            <a:r>
              <a:rPr lang="en-AU" dirty="0" smtClean="0"/>
              <a:t>data processing and code.</a:t>
            </a:r>
            <a:endParaRPr lang="en-AU" dirty="0"/>
          </a:p>
        </p:txBody>
      </p:sp>
    </p:spTree>
    <p:extLst>
      <p:ext uri="{BB962C8B-B14F-4D97-AF65-F5344CB8AC3E}">
        <p14:creationId xmlns:p14="http://schemas.microsoft.com/office/powerpoint/2010/main" val="1786261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AU" sz="3200" dirty="0" smtClean="0"/>
              <a:t>Transform Example</a:t>
            </a:r>
            <a:endParaRPr lang="en-AU" sz="3200" dirty="0"/>
          </a:p>
        </p:txBody>
      </p:sp>
      <p:sp>
        <p:nvSpPr>
          <p:cNvPr id="6" name="Content Placeholder 5"/>
          <p:cNvSpPr>
            <a:spLocks noGrp="1"/>
          </p:cNvSpPr>
          <p:nvPr>
            <p:ph idx="1"/>
          </p:nvPr>
        </p:nvSpPr>
        <p:spPr>
          <a:xfrm>
            <a:off x="508001" y="3110690"/>
            <a:ext cx="8254999" cy="2103676"/>
          </a:xfrm>
        </p:spPr>
        <p:txBody>
          <a:bodyPr>
            <a:normAutofit/>
          </a:bodyPr>
          <a:lstStyle/>
          <a:p>
            <a:r>
              <a:rPr lang="en-AU" sz="2400" dirty="0" smtClean="0"/>
              <a:t>Map() is one of </a:t>
            </a:r>
            <a:r>
              <a:rPr lang="en-AU" sz="2400" dirty="0" smtClean="0">
                <a:hlinkClick r:id="rId2"/>
              </a:rPr>
              <a:t>dozens of operators that let you transform data</a:t>
            </a:r>
            <a:r>
              <a:rPr lang="en-AU" sz="2400" dirty="0" smtClean="0"/>
              <a:t>.</a:t>
            </a:r>
          </a:p>
          <a:p>
            <a:r>
              <a:rPr lang="en-AU" sz="2400" dirty="0" smtClean="0"/>
              <a:t>Map </a:t>
            </a:r>
            <a:r>
              <a:rPr lang="en-AU" sz="2400" b="1" u="sng" dirty="0" smtClean="0"/>
              <a:t>does not </a:t>
            </a:r>
            <a:r>
              <a:rPr lang="en-AU" sz="2400" dirty="0" smtClean="0"/>
              <a:t>have to return the same type as the one passed in.</a:t>
            </a:r>
            <a:endParaRPr lang="en-AU" sz="2400" dirty="0"/>
          </a:p>
        </p:txBody>
      </p:sp>
      <p:pic>
        <p:nvPicPr>
          <p:cNvPr id="5" name="Picture 4"/>
          <p:cNvPicPr>
            <a:picLocks noChangeAspect="1"/>
          </p:cNvPicPr>
          <p:nvPr/>
        </p:nvPicPr>
        <p:blipFill>
          <a:blip r:embed="rId3"/>
          <a:stretch>
            <a:fillRect/>
          </a:stretch>
        </p:blipFill>
        <p:spPr>
          <a:xfrm>
            <a:off x="508000" y="533400"/>
            <a:ext cx="6502658" cy="2487504"/>
          </a:xfrm>
          <a:prstGeom prst="rect">
            <a:avLst/>
          </a:prstGeom>
        </p:spPr>
      </p:pic>
      <p:pic>
        <p:nvPicPr>
          <p:cNvPr id="7" name="Picture 6"/>
          <p:cNvPicPr>
            <a:picLocks noChangeAspect="1"/>
          </p:cNvPicPr>
          <p:nvPr/>
        </p:nvPicPr>
        <p:blipFill>
          <a:blip r:embed="rId4"/>
          <a:stretch>
            <a:fillRect/>
          </a:stretch>
        </p:blipFill>
        <p:spPr>
          <a:xfrm>
            <a:off x="508001" y="4831838"/>
            <a:ext cx="6502652" cy="1898476"/>
          </a:xfrm>
          <a:prstGeom prst="rect">
            <a:avLst/>
          </a:prstGeom>
        </p:spPr>
      </p:pic>
    </p:spTree>
    <p:extLst>
      <p:ext uri="{BB962C8B-B14F-4D97-AF65-F5344CB8AC3E}">
        <p14:creationId xmlns:p14="http://schemas.microsoft.com/office/powerpoint/2010/main" val="2265501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846667"/>
            <a:ext cx="8229600" cy="1143000"/>
          </a:xfrm>
        </p:spPr>
        <p:txBody>
          <a:bodyPr>
            <a:normAutofit fontScale="90000"/>
          </a:bodyPr>
          <a:lstStyle/>
          <a:p>
            <a:pPr>
              <a:defRPr/>
            </a:pPr>
            <a:r>
              <a:rPr lang="en-US" dirty="0" smtClean="0"/>
              <a:t>Modern Scenario:</a:t>
            </a:r>
            <a:br>
              <a:rPr lang="en-US" dirty="0" smtClean="0"/>
            </a:br>
            <a:r>
              <a:rPr lang="en-US" dirty="0" smtClean="0"/>
              <a:t>Android App</a:t>
            </a:r>
            <a:endParaRPr lang="en-US" dirty="0"/>
          </a:p>
        </p:txBody>
      </p:sp>
      <p:sp>
        <p:nvSpPr>
          <p:cNvPr id="6" name="Vertical Text Placeholder 5"/>
          <p:cNvSpPr>
            <a:spLocks noGrp="1"/>
          </p:cNvSpPr>
          <p:nvPr>
            <p:ph idx="1"/>
          </p:nvPr>
        </p:nvSpPr>
        <p:spPr>
          <a:xfrm>
            <a:off x="457200" y="2281767"/>
            <a:ext cx="8229600" cy="3750733"/>
          </a:xfrm>
        </p:spPr>
        <p:txBody>
          <a:bodyPr>
            <a:normAutofit/>
          </a:bodyPr>
          <a:lstStyle/>
          <a:p>
            <a:pPr>
              <a:buFont typeface="Lucida Grande" charset="0"/>
              <a:buChar char="»"/>
              <a:defRPr/>
            </a:pPr>
            <a:r>
              <a:rPr lang="en-US" dirty="0" smtClean="0"/>
              <a:t>User navigates within the</a:t>
            </a:r>
            <a:r>
              <a:rPr lang="en-US" dirty="0"/>
              <a:t> </a:t>
            </a:r>
            <a:r>
              <a:rPr lang="en-US" dirty="0" smtClean="0"/>
              <a:t>app</a:t>
            </a:r>
          </a:p>
          <a:p>
            <a:pPr>
              <a:buFont typeface="Lucida Grande" charset="0"/>
              <a:buChar char="»"/>
              <a:defRPr/>
            </a:pPr>
            <a:r>
              <a:rPr lang="en-US" dirty="0" smtClean="0"/>
              <a:t>Friends list is refreshed in the background</a:t>
            </a:r>
          </a:p>
          <a:p>
            <a:pPr>
              <a:buFont typeface="Lucida Grande" charset="0"/>
              <a:buChar char="»"/>
              <a:defRPr/>
            </a:pPr>
            <a:r>
              <a:rPr lang="en-US" dirty="0" smtClean="0"/>
              <a:t>Message delivery fails (for a message sent 20 seconds ago in another screen)</a:t>
            </a:r>
          </a:p>
          <a:p>
            <a:pPr>
              <a:buFont typeface="Lucida Grande" charset="0"/>
              <a:buChar char="»"/>
              <a:defRPr/>
            </a:pPr>
            <a:r>
              <a:rPr lang="en-US" dirty="0"/>
              <a:t>Application is suddenly </a:t>
            </a:r>
            <a:r>
              <a:rPr lang="en-US" dirty="0" smtClean="0"/>
              <a:t>suspended</a:t>
            </a:r>
          </a:p>
          <a:p>
            <a:pPr>
              <a:buFont typeface="Lucida Grande" charset="0"/>
              <a:buChar char="»"/>
              <a:defRPr/>
            </a:pPr>
            <a:r>
              <a:rPr lang="en-US" dirty="0" err="1" smtClean="0"/>
              <a:t>FarmVille</a:t>
            </a:r>
            <a:r>
              <a:rPr lang="en-US" dirty="0" smtClean="0"/>
              <a:t> request arrives and is shown as an in-app notification</a:t>
            </a:r>
          </a:p>
        </p:txBody>
      </p:sp>
    </p:spTree>
    <p:extLst>
      <p:ext uri="{BB962C8B-B14F-4D97-AF65-F5344CB8AC3E}">
        <p14:creationId xmlns:p14="http://schemas.microsoft.com/office/powerpoint/2010/main" val="4149286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 some more…</a:t>
            </a:r>
            <a:endParaRPr lang="en-AU" dirty="0"/>
          </a:p>
        </p:txBody>
      </p:sp>
      <p:sp>
        <p:nvSpPr>
          <p:cNvPr id="3" name="Content Placeholder 2"/>
          <p:cNvSpPr>
            <a:spLocks noGrp="1"/>
          </p:cNvSpPr>
          <p:nvPr>
            <p:ph idx="1"/>
          </p:nvPr>
        </p:nvSpPr>
        <p:spPr>
          <a:xfrm>
            <a:off x="508001" y="1295400"/>
            <a:ext cx="6447501" cy="5333999"/>
          </a:xfrm>
        </p:spPr>
        <p:txBody>
          <a:bodyPr>
            <a:normAutofit fontScale="92500" lnSpcReduction="20000"/>
          </a:bodyPr>
          <a:lstStyle/>
          <a:p>
            <a:r>
              <a:rPr lang="en-AU" dirty="0" smtClean="0"/>
              <a:t>What if our observer returns lists of data</a:t>
            </a:r>
            <a:r>
              <a:rPr lang="en-AU" dirty="0" smtClean="0"/>
              <a:t>?</a:t>
            </a:r>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r>
              <a:rPr lang="en-AU" dirty="0" smtClean="0"/>
              <a:t>Just an example, this could be an API call returning a JSON array.</a:t>
            </a:r>
          </a:p>
        </p:txBody>
      </p:sp>
      <p:pic>
        <p:nvPicPr>
          <p:cNvPr id="5" name="Picture 4"/>
          <p:cNvPicPr>
            <a:picLocks noChangeAspect="1"/>
          </p:cNvPicPr>
          <p:nvPr/>
        </p:nvPicPr>
        <p:blipFill>
          <a:blip r:embed="rId2"/>
          <a:stretch>
            <a:fillRect/>
          </a:stretch>
        </p:blipFill>
        <p:spPr>
          <a:xfrm>
            <a:off x="508001" y="1930681"/>
            <a:ext cx="6380173" cy="3399200"/>
          </a:xfrm>
          <a:prstGeom prst="rect">
            <a:avLst/>
          </a:prstGeom>
        </p:spPr>
      </p:pic>
    </p:spTree>
    <p:extLst>
      <p:ext uri="{BB962C8B-B14F-4D97-AF65-F5344CB8AC3E}">
        <p14:creationId xmlns:p14="http://schemas.microsoft.com/office/powerpoint/2010/main" val="1532308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First Approach</a:t>
            </a:r>
            <a:endParaRPr lang="en-AU" dirty="0"/>
          </a:p>
        </p:txBody>
      </p:sp>
      <p:sp>
        <p:nvSpPr>
          <p:cNvPr id="3" name="Content Placeholder 2"/>
          <p:cNvSpPr>
            <a:spLocks noGrp="1"/>
          </p:cNvSpPr>
          <p:nvPr>
            <p:ph idx="1"/>
          </p:nvPr>
        </p:nvSpPr>
        <p:spPr>
          <a:xfrm>
            <a:off x="508001" y="1458098"/>
            <a:ext cx="6447501" cy="472303"/>
          </a:xfrm>
        </p:spPr>
        <p:txBody>
          <a:bodyPr>
            <a:normAutofit fontScale="62500" lnSpcReduction="20000"/>
          </a:bodyPr>
          <a:lstStyle/>
          <a:p>
            <a:r>
              <a:rPr lang="en-AU" dirty="0" smtClean="0"/>
              <a:t>We could just look through the data in our subscriber.</a:t>
            </a:r>
          </a:p>
        </p:txBody>
      </p:sp>
      <p:pic>
        <p:nvPicPr>
          <p:cNvPr id="4" name="Picture 3"/>
          <p:cNvPicPr>
            <a:picLocks noChangeAspect="1"/>
          </p:cNvPicPr>
          <p:nvPr/>
        </p:nvPicPr>
        <p:blipFill>
          <a:blip r:embed="rId2"/>
          <a:stretch>
            <a:fillRect/>
          </a:stretch>
        </p:blipFill>
        <p:spPr>
          <a:xfrm>
            <a:off x="508001" y="1930400"/>
            <a:ext cx="5559167" cy="3581616"/>
          </a:xfrm>
          <a:prstGeom prst="rect">
            <a:avLst/>
          </a:prstGeom>
        </p:spPr>
      </p:pic>
      <p:sp>
        <p:nvSpPr>
          <p:cNvPr id="5" name="Rectangle 4"/>
          <p:cNvSpPr/>
          <p:nvPr/>
        </p:nvSpPr>
        <p:spPr>
          <a:xfrm>
            <a:off x="508000" y="5512016"/>
            <a:ext cx="5559167" cy="646331"/>
          </a:xfrm>
          <a:prstGeom prst="rect">
            <a:avLst/>
          </a:prstGeom>
        </p:spPr>
        <p:txBody>
          <a:bodyPr wrap="square">
            <a:spAutoFit/>
          </a:bodyPr>
          <a:lstStyle/>
          <a:p>
            <a:r>
              <a:rPr lang="en-AU" dirty="0"/>
              <a:t>Problem: There is a loop and processing is on the main thread.</a:t>
            </a:r>
          </a:p>
        </p:txBody>
      </p:sp>
    </p:spTree>
    <p:extLst>
      <p:ext uri="{BB962C8B-B14F-4D97-AF65-F5344CB8AC3E}">
        <p14:creationId xmlns:p14="http://schemas.microsoft.com/office/powerpoint/2010/main" val="13957522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6447501" cy="691978"/>
          </a:xfrm>
        </p:spPr>
        <p:txBody>
          <a:bodyPr>
            <a:normAutofit fontScale="90000"/>
          </a:bodyPr>
          <a:lstStyle/>
          <a:p>
            <a:r>
              <a:rPr lang="en-AU" dirty="0" smtClean="0"/>
              <a:t>Second Approach</a:t>
            </a:r>
            <a:endParaRPr lang="en-AU" dirty="0"/>
          </a:p>
        </p:txBody>
      </p:sp>
      <p:sp>
        <p:nvSpPr>
          <p:cNvPr id="3" name="Content Placeholder 2"/>
          <p:cNvSpPr>
            <a:spLocks noGrp="1"/>
          </p:cNvSpPr>
          <p:nvPr>
            <p:ph idx="1"/>
          </p:nvPr>
        </p:nvSpPr>
        <p:spPr>
          <a:xfrm>
            <a:off x="508001" y="691979"/>
            <a:ext cx="8483599" cy="4583265"/>
          </a:xfrm>
        </p:spPr>
        <p:txBody>
          <a:bodyPr>
            <a:normAutofit/>
          </a:bodyPr>
          <a:lstStyle/>
          <a:p>
            <a:r>
              <a:rPr lang="en-AU" sz="2400" dirty="0" smtClean="0"/>
              <a:t>Problem: Loop is gone, but we are still doing a lot of processing on the </a:t>
            </a:r>
            <a:r>
              <a:rPr lang="en-AU" sz="2400" dirty="0" smtClean="0"/>
              <a:t>main thread </a:t>
            </a:r>
            <a:r>
              <a:rPr lang="en-AU" sz="2400" dirty="0" smtClean="0"/>
              <a:t>and the nested code is ugly.</a:t>
            </a:r>
          </a:p>
        </p:txBody>
      </p:sp>
      <p:pic>
        <p:nvPicPr>
          <p:cNvPr id="5" name="Picture 4"/>
          <p:cNvPicPr>
            <a:picLocks noChangeAspect="1"/>
          </p:cNvPicPr>
          <p:nvPr/>
        </p:nvPicPr>
        <p:blipFill>
          <a:blip r:embed="rId2"/>
          <a:stretch>
            <a:fillRect/>
          </a:stretch>
        </p:blipFill>
        <p:spPr>
          <a:xfrm>
            <a:off x="838200" y="2057400"/>
            <a:ext cx="4521200" cy="5280666"/>
          </a:xfrm>
          <a:prstGeom prst="rect">
            <a:avLst/>
          </a:prstGeom>
        </p:spPr>
      </p:pic>
    </p:spTree>
    <p:extLst>
      <p:ext uri="{BB962C8B-B14F-4D97-AF65-F5344CB8AC3E}">
        <p14:creationId xmlns:p14="http://schemas.microsoft.com/office/powerpoint/2010/main" val="39816010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Third approach using </a:t>
            </a:r>
            <a:r>
              <a:rPr lang="en-AU" dirty="0" err="1" smtClean="0"/>
              <a:t>flatMap</a:t>
            </a:r>
            <a:endParaRPr lang="en-AU" dirty="0"/>
          </a:p>
        </p:txBody>
      </p:sp>
      <p:sp>
        <p:nvSpPr>
          <p:cNvPr id="5" name="Content Placeholder 4"/>
          <p:cNvSpPr>
            <a:spLocks noGrp="1"/>
          </p:cNvSpPr>
          <p:nvPr>
            <p:ph idx="1"/>
          </p:nvPr>
        </p:nvSpPr>
        <p:spPr>
          <a:xfrm>
            <a:off x="508001" y="4719596"/>
            <a:ext cx="6447501" cy="1321767"/>
          </a:xfrm>
        </p:spPr>
        <p:txBody>
          <a:bodyPr>
            <a:normAutofit fontScale="70000" lnSpcReduction="20000"/>
          </a:bodyPr>
          <a:lstStyle/>
          <a:p>
            <a:r>
              <a:rPr lang="en-AU" dirty="0" err="1" smtClean="0"/>
              <a:t>FlatMap</a:t>
            </a:r>
            <a:r>
              <a:rPr lang="en-AU" dirty="0" smtClean="0"/>
              <a:t> takes in data and returns an other Observable. The end subscriber does not know anything about the data transformation going on.</a:t>
            </a:r>
          </a:p>
          <a:p>
            <a:r>
              <a:rPr lang="en-AU" dirty="0" smtClean="0"/>
              <a:t>Minimal processing on the main thread, simpler code.</a:t>
            </a:r>
            <a:endParaRPr lang="en-AU" dirty="0"/>
          </a:p>
        </p:txBody>
      </p:sp>
      <p:pic>
        <p:nvPicPr>
          <p:cNvPr id="6" name="Picture 5"/>
          <p:cNvPicPr>
            <a:picLocks noChangeAspect="1"/>
          </p:cNvPicPr>
          <p:nvPr/>
        </p:nvPicPr>
        <p:blipFill>
          <a:blip r:embed="rId2"/>
          <a:stretch>
            <a:fillRect/>
          </a:stretch>
        </p:blipFill>
        <p:spPr>
          <a:xfrm>
            <a:off x="508001" y="1377441"/>
            <a:ext cx="6447501" cy="3342155"/>
          </a:xfrm>
          <a:prstGeom prst="rect">
            <a:avLst/>
          </a:prstGeom>
        </p:spPr>
      </p:pic>
    </p:spTree>
    <p:extLst>
      <p:ext uri="{BB962C8B-B14F-4D97-AF65-F5344CB8AC3E}">
        <p14:creationId xmlns:p14="http://schemas.microsoft.com/office/powerpoint/2010/main" val="1184786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RxAndroid</a:t>
            </a:r>
            <a:endParaRPr lang="en-AU" dirty="0"/>
          </a:p>
        </p:txBody>
      </p:sp>
      <p:sp>
        <p:nvSpPr>
          <p:cNvPr id="5" name="Text Placeholder 4"/>
          <p:cNvSpPr>
            <a:spLocks noGrp="1"/>
          </p:cNvSpPr>
          <p:nvPr>
            <p:ph type="body" idx="1"/>
          </p:nvPr>
        </p:nvSpPr>
        <p:spPr/>
        <p:txBody>
          <a:bodyPr/>
          <a:lstStyle/>
          <a:p>
            <a:r>
              <a:rPr lang="en-AU" dirty="0" smtClean="0"/>
              <a:t>An extension for RxJava built just for Android</a:t>
            </a:r>
            <a:endParaRPr lang="en-AU" dirty="0"/>
          </a:p>
        </p:txBody>
      </p:sp>
    </p:spTree>
    <p:extLst>
      <p:ext uri="{BB962C8B-B14F-4D97-AF65-F5344CB8AC3E}">
        <p14:creationId xmlns:p14="http://schemas.microsoft.com/office/powerpoint/2010/main" val="4026141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RxAndroid</a:t>
            </a:r>
            <a:endParaRPr lang="en-AU" dirty="0"/>
          </a:p>
        </p:txBody>
      </p:sp>
      <p:sp>
        <p:nvSpPr>
          <p:cNvPr id="5" name="Content Placeholder 4"/>
          <p:cNvSpPr>
            <a:spLocks noGrp="1"/>
          </p:cNvSpPr>
          <p:nvPr>
            <p:ph idx="1"/>
          </p:nvPr>
        </p:nvSpPr>
        <p:spPr>
          <a:xfrm>
            <a:off x="508000" y="1567463"/>
            <a:ext cx="6739238" cy="4264926"/>
          </a:xfrm>
        </p:spPr>
        <p:txBody>
          <a:bodyPr>
            <a:normAutofit fontScale="85000" lnSpcReduction="20000"/>
          </a:bodyPr>
          <a:lstStyle/>
          <a:p>
            <a:r>
              <a:rPr lang="en-AU" dirty="0" smtClean="0">
                <a:hlinkClick r:id="rId2"/>
              </a:rPr>
              <a:t>RxAndroid</a:t>
            </a:r>
            <a:r>
              <a:rPr lang="en-AU" dirty="0" smtClean="0"/>
              <a:t> provides bindings for Android.</a:t>
            </a:r>
            <a:br>
              <a:rPr lang="en-AU" dirty="0" smtClean="0"/>
            </a:br>
            <a:endParaRPr lang="en-AU" dirty="0" smtClean="0"/>
          </a:p>
          <a:p>
            <a:r>
              <a:rPr lang="en-AU" dirty="0" err="1" smtClean="0">
                <a:latin typeface="Courier New" panose="02070309020205020404" pitchFamily="49" charset="0"/>
                <a:cs typeface="Courier New" panose="02070309020205020404" pitchFamily="49" charset="0"/>
              </a:rPr>
              <a:t>ViewObservable</a:t>
            </a:r>
            <a:r>
              <a:rPr lang="en-AU" dirty="0" smtClean="0"/>
              <a:t> &amp; </a:t>
            </a:r>
            <a:r>
              <a:rPr lang="en-AU" dirty="0" err="1" smtClean="0">
                <a:latin typeface="Courier New" panose="02070309020205020404" pitchFamily="49" charset="0"/>
                <a:cs typeface="Courier New" panose="02070309020205020404" pitchFamily="49" charset="0"/>
              </a:rPr>
              <a:t>WidgetObservable</a:t>
            </a:r>
            <a:r>
              <a:rPr lang="en-AU" dirty="0" smtClean="0"/>
              <a:t> provides bindings for views, clicks, scroll, input etc.</a:t>
            </a:r>
            <a:br>
              <a:rPr lang="en-AU" dirty="0" smtClean="0"/>
            </a:br>
            <a:endParaRPr lang="en-AU" dirty="0" smtClean="0"/>
          </a:p>
          <a:p>
            <a:r>
              <a:rPr lang="en-AU" dirty="0" err="1" smtClean="0">
                <a:latin typeface="Courier New" panose="02070309020205020404" pitchFamily="49" charset="0"/>
                <a:cs typeface="Courier New" panose="02070309020205020404" pitchFamily="49" charset="0"/>
              </a:rPr>
              <a:t>AndroidObservable</a:t>
            </a:r>
            <a:r>
              <a:rPr lang="en-AU" dirty="0" smtClean="0"/>
              <a:t> provides facilities for working within the Android lifecycle. Bind to activity, fragment or even broadcasts.</a:t>
            </a:r>
            <a:br>
              <a:rPr lang="en-AU" dirty="0" smtClean="0"/>
            </a:br>
            <a:endParaRPr lang="en-AU" dirty="0" smtClean="0"/>
          </a:p>
          <a:p>
            <a:r>
              <a:rPr lang="en-AU" dirty="0" err="1" smtClean="0">
                <a:latin typeface="Courier New" panose="02070309020205020404" pitchFamily="49" charset="0"/>
                <a:cs typeface="Courier New" panose="02070309020205020404" pitchFamily="49" charset="0"/>
              </a:rPr>
              <a:t>AndroidSchedulers</a:t>
            </a:r>
            <a:r>
              <a:rPr lang="en-AU" dirty="0" smtClean="0"/>
              <a:t> provides ready for use with the Android multi-threading system.</a:t>
            </a:r>
            <a:endParaRPr lang="en-AU" dirty="0"/>
          </a:p>
        </p:txBody>
      </p:sp>
    </p:spTree>
    <p:extLst>
      <p:ext uri="{BB962C8B-B14F-4D97-AF65-F5344CB8AC3E}">
        <p14:creationId xmlns:p14="http://schemas.microsoft.com/office/powerpoint/2010/main" val="7039913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err="1" smtClean="0"/>
              <a:t>ViewObservable</a:t>
            </a:r>
            <a:r>
              <a:rPr lang="en-AU" dirty="0" smtClean="0"/>
              <a:t> &amp; </a:t>
            </a:r>
            <a:r>
              <a:rPr lang="en-AU" dirty="0" err="1" smtClean="0"/>
              <a:t>WidgetObservable</a:t>
            </a:r>
            <a:endParaRPr lang="en-AU" dirty="0"/>
          </a:p>
        </p:txBody>
      </p:sp>
      <p:sp>
        <p:nvSpPr>
          <p:cNvPr id="3" name="Content Placeholder 2"/>
          <p:cNvSpPr>
            <a:spLocks noGrp="1"/>
          </p:cNvSpPr>
          <p:nvPr>
            <p:ph idx="1"/>
          </p:nvPr>
        </p:nvSpPr>
        <p:spPr>
          <a:xfrm>
            <a:off x="508001" y="1616891"/>
            <a:ext cx="6447501" cy="1183973"/>
          </a:xfrm>
        </p:spPr>
        <p:txBody>
          <a:bodyPr>
            <a:normAutofit fontScale="70000" lnSpcReduction="20000"/>
          </a:bodyPr>
          <a:lstStyle/>
          <a:p>
            <a:r>
              <a:rPr lang="en-AU" dirty="0" err="1" smtClean="0">
                <a:latin typeface="Courier New" panose="02070309020205020404" pitchFamily="49" charset="0"/>
                <a:cs typeface="Courier New" panose="02070309020205020404" pitchFamily="49" charset="0"/>
              </a:rPr>
              <a:t>WidgetObservable.text</a:t>
            </a:r>
            <a:r>
              <a:rPr lang="en-AU" dirty="0" smtClean="0">
                <a:latin typeface="Courier New" panose="02070309020205020404" pitchFamily="49" charset="0"/>
                <a:cs typeface="Courier New" panose="02070309020205020404" pitchFamily="49" charset="0"/>
              </a:rPr>
              <a:t>() </a:t>
            </a:r>
            <a:r>
              <a:rPr lang="en-AU" dirty="0" smtClean="0"/>
              <a:t>to capture text change.</a:t>
            </a:r>
            <a:br>
              <a:rPr lang="en-AU" dirty="0" smtClean="0"/>
            </a:br>
            <a:endParaRPr lang="en-AU" dirty="0" smtClean="0"/>
          </a:p>
          <a:p>
            <a:r>
              <a:rPr lang="en-AU" dirty="0" err="1" smtClean="0">
                <a:latin typeface="Courier New" panose="02070309020205020404" pitchFamily="49" charset="0"/>
                <a:cs typeface="Courier New" panose="02070309020205020404" pitchFamily="49" charset="0"/>
              </a:rPr>
              <a:t>ViewObservable.clicks</a:t>
            </a:r>
            <a:r>
              <a:rPr lang="en-AU" dirty="0" smtClean="0">
                <a:latin typeface="Courier New" panose="02070309020205020404" pitchFamily="49" charset="0"/>
                <a:cs typeface="Courier New" panose="02070309020205020404" pitchFamily="49" charset="0"/>
              </a:rPr>
              <a:t>() </a:t>
            </a:r>
            <a:r>
              <a:rPr lang="en-AU" dirty="0" smtClean="0"/>
              <a:t>to capture clicks.</a:t>
            </a:r>
          </a:p>
          <a:p>
            <a:endParaRPr lang="en-AU" dirty="0"/>
          </a:p>
        </p:txBody>
      </p:sp>
      <p:pic>
        <p:nvPicPr>
          <p:cNvPr id="4" name="Picture 3"/>
          <p:cNvPicPr>
            <a:picLocks noChangeAspect="1"/>
          </p:cNvPicPr>
          <p:nvPr/>
        </p:nvPicPr>
        <p:blipFill>
          <a:blip r:embed="rId2"/>
          <a:stretch>
            <a:fillRect/>
          </a:stretch>
        </p:blipFill>
        <p:spPr>
          <a:xfrm>
            <a:off x="508000" y="2861312"/>
            <a:ext cx="6837644" cy="1554168"/>
          </a:xfrm>
          <a:prstGeom prst="rect">
            <a:avLst/>
          </a:prstGeom>
        </p:spPr>
      </p:pic>
      <p:sp>
        <p:nvSpPr>
          <p:cNvPr id="5" name="Content Placeholder 2"/>
          <p:cNvSpPr txBox="1">
            <a:spLocks/>
          </p:cNvSpPr>
          <p:nvPr/>
        </p:nvSpPr>
        <p:spPr>
          <a:xfrm>
            <a:off x="508001" y="4522573"/>
            <a:ext cx="6447501" cy="11839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dirty="0" smtClean="0"/>
              <a:t>Look at Widget and View Example in demo app</a:t>
            </a:r>
            <a:endParaRPr lang="en-AU" dirty="0"/>
          </a:p>
        </p:txBody>
      </p:sp>
    </p:spTree>
    <p:extLst>
      <p:ext uri="{BB962C8B-B14F-4D97-AF65-F5344CB8AC3E}">
        <p14:creationId xmlns:p14="http://schemas.microsoft.com/office/powerpoint/2010/main" val="1971726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AndroidObservable</a:t>
            </a:r>
            <a:endParaRPr lang="en-AU" dirty="0"/>
          </a:p>
        </p:txBody>
      </p:sp>
      <p:sp>
        <p:nvSpPr>
          <p:cNvPr id="3" name="Content Placeholder 2"/>
          <p:cNvSpPr>
            <a:spLocks noGrp="1"/>
          </p:cNvSpPr>
          <p:nvPr>
            <p:ph idx="1"/>
          </p:nvPr>
        </p:nvSpPr>
        <p:spPr>
          <a:xfrm>
            <a:off x="508000" y="1532239"/>
            <a:ext cx="6683632" cy="4509124"/>
          </a:xfrm>
        </p:spPr>
        <p:txBody>
          <a:bodyPr>
            <a:normAutofit fontScale="92500"/>
          </a:bodyPr>
          <a:lstStyle/>
          <a:p>
            <a:r>
              <a:rPr lang="en-AU" dirty="0" smtClean="0"/>
              <a:t>Provides </a:t>
            </a:r>
            <a:r>
              <a:rPr lang="en-AU" dirty="0" err="1" smtClean="0">
                <a:latin typeface="Courier New" panose="02070309020205020404" pitchFamily="49" charset="0"/>
                <a:cs typeface="Courier New" panose="02070309020205020404" pitchFamily="49" charset="0"/>
              </a:rPr>
              <a:t>bindActivity</a:t>
            </a:r>
            <a:r>
              <a:rPr lang="en-AU" dirty="0" smtClean="0"/>
              <a:t> and </a:t>
            </a:r>
            <a:r>
              <a:rPr lang="en-AU" dirty="0" err="1" smtClean="0">
                <a:latin typeface="Courier New" panose="02070309020205020404" pitchFamily="49" charset="0"/>
                <a:cs typeface="Courier New" panose="02070309020205020404" pitchFamily="49" charset="0"/>
              </a:rPr>
              <a:t>bindFragment</a:t>
            </a:r>
            <a:r>
              <a:rPr lang="en-AU" dirty="0" smtClean="0"/>
              <a:t> which automatically use the main thread for observing.</a:t>
            </a:r>
            <a:br>
              <a:rPr lang="en-AU" dirty="0" smtClean="0"/>
            </a:br>
            <a:endParaRPr lang="en-AU" dirty="0" smtClean="0"/>
          </a:p>
          <a:p>
            <a:r>
              <a:rPr lang="en-AU" dirty="0" smtClean="0"/>
              <a:t>Provides </a:t>
            </a:r>
            <a:r>
              <a:rPr lang="en-AU" dirty="0" err="1" smtClean="0">
                <a:latin typeface="Courier New" panose="02070309020205020404" pitchFamily="49" charset="0"/>
                <a:cs typeface="Courier New" panose="02070309020205020404" pitchFamily="49" charset="0"/>
              </a:rPr>
              <a:t>fromBroacast</a:t>
            </a:r>
            <a:r>
              <a:rPr lang="en-AU" dirty="0" smtClean="0"/>
              <a:t> </a:t>
            </a:r>
            <a:r>
              <a:rPr lang="en-GB" dirty="0"/>
              <a:t>which allows you to create an Observable that works like a </a:t>
            </a:r>
            <a:r>
              <a:rPr lang="en-GB" dirty="0" err="1" smtClean="0">
                <a:latin typeface="Courier New" panose="02070309020205020404" pitchFamily="49" charset="0"/>
                <a:cs typeface="Courier New" panose="02070309020205020404" pitchFamily="49" charset="0"/>
              </a:rPr>
              <a:t>BroadcastReceiver</a:t>
            </a:r>
            <a:r>
              <a:rPr lang="en-GB" dirty="0" smtClean="0"/>
              <a:t>.</a:t>
            </a:r>
            <a:br>
              <a:rPr lang="en-GB" dirty="0" smtClean="0"/>
            </a:br>
            <a:endParaRPr lang="en-AU" dirty="0" smtClean="0"/>
          </a:p>
          <a:p>
            <a:r>
              <a:rPr lang="en-AU" dirty="0" smtClean="0"/>
              <a:t>They also stop emitting automatically when the activity and fragment are finishing.</a:t>
            </a:r>
            <a:endParaRPr lang="en-AU" dirty="0"/>
          </a:p>
        </p:txBody>
      </p:sp>
    </p:spTree>
    <p:extLst>
      <p:ext uri="{BB962C8B-B14F-4D97-AF65-F5344CB8AC3E}">
        <p14:creationId xmlns:p14="http://schemas.microsoft.com/office/powerpoint/2010/main" val="46275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AndroidObservable</a:t>
            </a:r>
            <a:endParaRPr lang="en-AU" dirty="0"/>
          </a:p>
        </p:txBody>
      </p:sp>
      <p:pic>
        <p:nvPicPr>
          <p:cNvPr id="5" name="Content Placeholder 4"/>
          <p:cNvPicPr>
            <a:picLocks noGrp="1" noChangeAspect="1"/>
          </p:cNvPicPr>
          <p:nvPr>
            <p:ph idx="1"/>
          </p:nvPr>
        </p:nvPicPr>
        <p:blipFill>
          <a:blip r:embed="rId2"/>
          <a:stretch>
            <a:fillRect/>
          </a:stretch>
        </p:blipFill>
        <p:spPr>
          <a:xfrm>
            <a:off x="508001" y="1549448"/>
            <a:ext cx="4223412" cy="630948"/>
          </a:xfrm>
          <a:prstGeom prst="rect">
            <a:avLst/>
          </a:prstGeom>
        </p:spPr>
      </p:pic>
      <p:pic>
        <p:nvPicPr>
          <p:cNvPr id="4" name="Picture 3"/>
          <p:cNvPicPr>
            <a:picLocks noChangeAspect="1"/>
          </p:cNvPicPr>
          <p:nvPr/>
        </p:nvPicPr>
        <p:blipFill>
          <a:blip r:embed="rId3"/>
          <a:stretch>
            <a:fillRect/>
          </a:stretch>
        </p:blipFill>
        <p:spPr>
          <a:xfrm>
            <a:off x="508001" y="2180396"/>
            <a:ext cx="4223412" cy="2779232"/>
          </a:xfrm>
          <a:prstGeom prst="rect">
            <a:avLst/>
          </a:prstGeom>
        </p:spPr>
      </p:pic>
      <p:sp>
        <p:nvSpPr>
          <p:cNvPr id="6" name="Content Placeholder 2"/>
          <p:cNvSpPr txBox="1">
            <a:spLocks/>
          </p:cNvSpPr>
          <p:nvPr/>
        </p:nvSpPr>
        <p:spPr>
          <a:xfrm>
            <a:off x="508001" y="5082746"/>
            <a:ext cx="6447501" cy="132629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dirty="0" smtClean="0"/>
              <a:t>Cache &amp; replay calls continue execution even after we unsubscribe.</a:t>
            </a:r>
          </a:p>
          <a:p>
            <a:r>
              <a:rPr lang="en-AU" dirty="0" smtClean="0"/>
              <a:t>When you subscribe with a new subscriber, they receive all the emitted data.</a:t>
            </a:r>
          </a:p>
          <a:p>
            <a:r>
              <a:rPr lang="en-AU" dirty="0" smtClean="0"/>
              <a:t>Hello World Lifecycle Example in demo </a:t>
            </a:r>
            <a:r>
              <a:rPr lang="en-AU" dirty="0"/>
              <a:t>a</a:t>
            </a:r>
            <a:r>
              <a:rPr lang="en-AU" dirty="0" smtClean="0"/>
              <a:t>pp</a:t>
            </a:r>
          </a:p>
          <a:p>
            <a:pPr marL="0" indent="0">
              <a:buNone/>
            </a:pPr>
            <a:endParaRPr lang="en-AU" dirty="0"/>
          </a:p>
        </p:txBody>
      </p:sp>
    </p:spTree>
    <p:extLst>
      <p:ext uri="{BB962C8B-B14F-4D97-AF65-F5344CB8AC3E}">
        <p14:creationId xmlns:p14="http://schemas.microsoft.com/office/powerpoint/2010/main" val="33359399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RxJava has its own issues</a:t>
            </a:r>
            <a:endParaRPr lang="en-AU" dirty="0"/>
          </a:p>
        </p:txBody>
      </p:sp>
      <p:sp>
        <p:nvSpPr>
          <p:cNvPr id="3" name="Content Placeholder 2"/>
          <p:cNvSpPr>
            <a:spLocks noGrp="1"/>
          </p:cNvSpPr>
          <p:nvPr>
            <p:ph idx="1"/>
          </p:nvPr>
        </p:nvSpPr>
        <p:spPr>
          <a:xfrm>
            <a:off x="508001" y="1556952"/>
            <a:ext cx="6447501" cy="4484411"/>
          </a:xfrm>
        </p:spPr>
        <p:txBody>
          <a:bodyPr>
            <a:normAutofit fontScale="77500" lnSpcReduction="20000"/>
          </a:bodyPr>
          <a:lstStyle/>
          <a:p>
            <a:r>
              <a:rPr lang="en-AU" dirty="0" smtClean="0">
                <a:hlinkClick r:id="rId2"/>
              </a:rPr>
              <a:t>Backpressure</a:t>
            </a:r>
            <a:r>
              <a:rPr lang="en-AU" dirty="0" smtClean="0"/>
              <a:t/>
            </a:r>
            <a:br>
              <a:rPr lang="en-AU" dirty="0" smtClean="0"/>
            </a:br>
            <a:endParaRPr lang="en-AU" dirty="0" smtClean="0"/>
          </a:p>
          <a:p>
            <a:r>
              <a:rPr lang="en-AU" dirty="0" smtClean="0"/>
              <a:t>Android – Memory leaks by Observables because they retain references to Context.</a:t>
            </a:r>
            <a:br>
              <a:rPr lang="en-AU" dirty="0" smtClean="0"/>
            </a:br>
            <a:endParaRPr lang="en-AU" dirty="0" smtClean="0"/>
          </a:p>
          <a:p>
            <a:r>
              <a:rPr lang="en-AU" dirty="0" smtClean="0"/>
              <a:t>Continuing subscription during orientations changes can be difficult.</a:t>
            </a:r>
            <a:br>
              <a:rPr lang="en-AU" dirty="0" smtClean="0"/>
            </a:br>
            <a:endParaRPr lang="en-AU" dirty="0" smtClean="0"/>
          </a:p>
          <a:p>
            <a:r>
              <a:rPr lang="en-AU" dirty="0" smtClean="0"/>
              <a:t>Error Handling.</a:t>
            </a:r>
            <a:br>
              <a:rPr lang="en-AU" dirty="0" smtClean="0"/>
            </a:br>
            <a:endParaRPr lang="en-AU" dirty="0" smtClean="0"/>
          </a:p>
          <a:p>
            <a:r>
              <a:rPr lang="en-AU" dirty="0" smtClean="0">
                <a:hlinkClick r:id="rId3"/>
              </a:rPr>
              <a:t>NotRxAndroid</a:t>
            </a:r>
            <a:r>
              <a:rPr lang="en-AU" dirty="0" smtClean="0"/>
              <a:t> by Jake Wharton</a:t>
            </a:r>
          </a:p>
          <a:p>
            <a:pPr lvl="1"/>
            <a:r>
              <a:rPr lang="en-GB" dirty="0"/>
              <a:t>A from-scratch, re-implementation of </a:t>
            </a:r>
            <a:r>
              <a:rPr lang="en-GB" dirty="0" err="1"/>
              <a:t>RxAndroid</a:t>
            </a:r>
            <a:r>
              <a:rPr lang="en-GB" dirty="0"/>
              <a:t> with a consistent, opinionated </a:t>
            </a:r>
            <a:r>
              <a:rPr lang="en-GB" dirty="0" smtClean="0"/>
              <a:t>API. This </a:t>
            </a:r>
            <a:r>
              <a:rPr lang="en-GB" dirty="0"/>
              <a:t>library will not have releases and is subject to deletion at any time.</a:t>
            </a:r>
            <a:endParaRPr lang="en-AU" dirty="0"/>
          </a:p>
        </p:txBody>
      </p:sp>
    </p:spTree>
    <p:extLst>
      <p:ext uri="{BB962C8B-B14F-4D97-AF65-F5344CB8AC3E}">
        <p14:creationId xmlns:p14="http://schemas.microsoft.com/office/powerpoint/2010/main" val="804524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846667"/>
            <a:ext cx="8229600" cy="1143000"/>
          </a:xfrm>
        </p:spPr>
        <p:txBody>
          <a:bodyPr/>
          <a:lstStyle/>
          <a:p>
            <a:pPr>
              <a:defRPr/>
            </a:pPr>
            <a:r>
              <a:rPr lang="en-US" dirty="0" smtClean="0"/>
              <a:t>Result:</a:t>
            </a:r>
            <a:endParaRPr lang="en-US" dirty="0"/>
          </a:p>
        </p:txBody>
      </p:sp>
      <p:sp>
        <p:nvSpPr>
          <p:cNvPr id="6" name="Vertical Text Placeholder 5"/>
          <p:cNvSpPr>
            <a:spLocks noGrp="1"/>
          </p:cNvSpPr>
          <p:nvPr>
            <p:ph idx="1"/>
          </p:nvPr>
        </p:nvSpPr>
        <p:spPr>
          <a:xfrm>
            <a:off x="457200" y="2281767"/>
            <a:ext cx="8229600" cy="3750733"/>
          </a:xfrm>
        </p:spPr>
        <p:txBody>
          <a:bodyPr/>
          <a:lstStyle/>
          <a:p>
            <a:pPr>
              <a:buFont typeface="Lucida Grande" charset="0"/>
              <a:buChar char="»"/>
              <a:defRPr/>
            </a:pPr>
            <a:r>
              <a:rPr lang="en-US" dirty="0" smtClean="0"/>
              <a:t>Any part of any view may be updated at any time</a:t>
            </a:r>
          </a:p>
          <a:p>
            <a:pPr>
              <a:buFont typeface="Lucida Grande" charset="0"/>
              <a:buChar char="»"/>
              <a:defRPr/>
            </a:pPr>
            <a:r>
              <a:rPr lang="en-US" dirty="0" smtClean="0"/>
              <a:t>The app is no longer a simple command line script but a complex system of multiple input and entry points</a:t>
            </a:r>
          </a:p>
        </p:txBody>
      </p:sp>
    </p:spTree>
    <p:extLst>
      <p:ext uri="{BB962C8B-B14F-4D97-AF65-F5344CB8AC3E}">
        <p14:creationId xmlns:p14="http://schemas.microsoft.com/office/powerpoint/2010/main" val="30527619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Links</a:t>
            </a:r>
            <a:endParaRPr lang="en-AU" dirty="0"/>
          </a:p>
        </p:txBody>
      </p:sp>
      <p:sp>
        <p:nvSpPr>
          <p:cNvPr id="3" name="Content Placeholder 2"/>
          <p:cNvSpPr>
            <a:spLocks noGrp="1"/>
          </p:cNvSpPr>
          <p:nvPr>
            <p:ph idx="1"/>
          </p:nvPr>
        </p:nvSpPr>
        <p:spPr>
          <a:xfrm>
            <a:off x="508001" y="1416909"/>
            <a:ext cx="6447501" cy="4624454"/>
          </a:xfrm>
        </p:spPr>
        <p:txBody>
          <a:bodyPr>
            <a:normAutofit fontScale="77500" lnSpcReduction="20000"/>
          </a:bodyPr>
          <a:lstStyle/>
          <a:p>
            <a:r>
              <a:rPr lang="en-AU" dirty="0"/>
              <a:t>Demo app source </a:t>
            </a:r>
            <a:r>
              <a:rPr lang="en-AU" dirty="0">
                <a:hlinkClick r:id="rId2"/>
              </a:rPr>
              <a:t>https://</a:t>
            </a:r>
            <a:r>
              <a:rPr lang="en-AU" dirty="0" smtClean="0">
                <a:hlinkClick r:id="rId2"/>
              </a:rPr>
              <a:t>github.com/alphamu/RxAndroidDemo</a:t>
            </a:r>
            <a:r>
              <a:rPr lang="en-AU" dirty="0" smtClean="0"/>
              <a:t/>
            </a:r>
            <a:br>
              <a:rPr lang="en-AU" dirty="0" smtClean="0"/>
            </a:br>
            <a:endParaRPr lang="en-AU" dirty="0" smtClean="0"/>
          </a:p>
          <a:p>
            <a:r>
              <a:rPr lang="en-AU" dirty="0" err="1" smtClean="0"/>
              <a:t>RxJava</a:t>
            </a:r>
            <a:r>
              <a:rPr lang="en-AU" dirty="0" smtClean="0"/>
              <a:t> </a:t>
            </a:r>
            <a:r>
              <a:rPr lang="en-AU" dirty="0">
                <a:hlinkClick r:id="rId3"/>
              </a:rPr>
              <a:t>https://</a:t>
            </a:r>
            <a:r>
              <a:rPr lang="en-AU" dirty="0" smtClean="0">
                <a:hlinkClick r:id="rId3"/>
              </a:rPr>
              <a:t>github.com/ReactiveX/RxJava</a:t>
            </a:r>
            <a:r>
              <a:rPr lang="en-AU" dirty="0" smtClean="0"/>
              <a:t/>
            </a:r>
            <a:br>
              <a:rPr lang="en-AU" dirty="0" smtClean="0"/>
            </a:br>
            <a:endParaRPr lang="en-AU" dirty="0" smtClean="0"/>
          </a:p>
          <a:p>
            <a:r>
              <a:rPr lang="en-AU" dirty="0" err="1" smtClean="0"/>
              <a:t>RxAndroid</a:t>
            </a:r>
            <a:r>
              <a:rPr lang="en-AU" dirty="0" smtClean="0"/>
              <a:t> </a:t>
            </a:r>
            <a:r>
              <a:rPr lang="en-AU" dirty="0">
                <a:hlinkClick r:id="rId4"/>
              </a:rPr>
              <a:t>https://</a:t>
            </a:r>
            <a:r>
              <a:rPr lang="en-AU" dirty="0" smtClean="0">
                <a:hlinkClick r:id="rId4"/>
              </a:rPr>
              <a:t>github.com/ReactiveX/RxAndroid</a:t>
            </a:r>
            <a:r>
              <a:rPr lang="en-AU" dirty="0" smtClean="0"/>
              <a:t/>
            </a:r>
            <a:br>
              <a:rPr lang="en-AU" dirty="0" smtClean="0"/>
            </a:br>
            <a:endParaRPr lang="en-AU" dirty="0" smtClean="0"/>
          </a:p>
          <a:p>
            <a:r>
              <a:rPr lang="en-AU" dirty="0" err="1" smtClean="0"/>
              <a:t>Gradle</a:t>
            </a:r>
            <a:r>
              <a:rPr lang="en-AU" dirty="0" smtClean="0"/>
              <a:t> </a:t>
            </a:r>
            <a:r>
              <a:rPr lang="en-AU" dirty="0"/>
              <a:t>Retro Lambda </a:t>
            </a:r>
            <a:r>
              <a:rPr lang="en-AU" dirty="0">
                <a:hlinkClick r:id="rId5"/>
              </a:rPr>
              <a:t>https://</a:t>
            </a:r>
            <a:r>
              <a:rPr lang="en-AU" dirty="0" smtClean="0">
                <a:hlinkClick r:id="rId5"/>
              </a:rPr>
              <a:t>github.com/evant/gradle-retrolambda</a:t>
            </a:r>
            <a:endParaRPr lang="en-AU" dirty="0"/>
          </a:p>
          <a:p>
            <a:pPr lvl="1"/>
            <a:r>
              <a:rPr lang="en-AU" dirty="0" smtClean="0"/>
              <a:t>Allows you to use Java 8 features </a:t>
            </a:r>
            <a:r>
              <a:rPr lang="en-AU" smtClean="0"/>
              <a:t>with Android</a:t>
            </a:r>
            <a:r>
              <a:rPr lang="en-AU" dirty="0" smtClean="0"/>
              <a:t/>
            </a:r>
            <a:br>
              <a:rPr lang="en-AU" dirty="0" smtClean="0"/>
            </a:br>
            <a:endParaRPr lang="en-AU" dirty="0" smtClean="0"/>
          </a:p>
          <a:p>
            <a:r>
              <a:rPr lang="en-AU" dirty="0"/>
              <a:t>Retrofit </a:t>
            </a:r>
            <a:r>
              <a:rPr lang="en-AU" dirty="0">
                <a:hlinkClick r:id="rId6"/>
              </a:rPr>
              <a:t>https://github.com/square/retrofit</a:t>
            </a:r>
            <a:endParaRPr lang="en-AU" dirty="0"/>
          </a:p>
          <a:p>
            <a:pPr lvl="1"/>
            <a:r>
              <a:rPr lang="en-GB" dirty="0"/>
              <a:t>Type-safe REST client for Android and Java by Square, Inc.</a:t>
            </a:r>
            <a:endParaRPr lang="en-AU" dirty="0"/>
          </a:p>
          <a:p>
            <a:endParaRPr lang="en-AU" dirty="0"/>
          </a:p>
        </p:txBody>
      </p:sp>
    </p:spTree>
    <p:extLst>
      <p:ext uri="{BB962C8B-B14F-4D97-AF65-F5344CB8AC3E}">
        <p14:creationId xmlns:p14="http://schemas.microsoft.com/office/powerpoint/2010/main" val="25100704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Resources</a:t>
            </a:r>
            <a:endParaRPr lang="en-US" dirty="0"/>
          </a:p>
        </p:txBody>
      </p:sp>
      <p:sp>
        <p:nvSpPr>
          <p:cNvPr id="6" name="Vertical Text Placeholder 5"/>
          <p:cNvSpPr>
            <a:spLocks noGrp="1"/>
          </p:cNvSpPr>
          <p:nvPr>
            <p:ph idx="1"/>
          </p:nvPr>
        </p:nvSpPr>
        <p:spPr>
          <a:xfrm>
            <a:off x="457200" y="1589618"/>
            <a:ext cx="8229600" cy="4538133"/>
          </a:xfrm>
        </p:spPr>
        <p:txBody>
          <a:bodyPr wrap="square" numCol="1" anchor="t" anchorCtr="0" compatLnSpc="1">
            <a:prstTxWarp prst="textNoShape">
              <a:avLst/>
            </a:prstTxWarp>
          </a:bodyPr>
          <a:lstStyle/>
          <a:p>
            <a:r>
              <a:rPr lang="en-US" altLang="en-US" sz="2000" smtClean="0"/>
              <a:t>Github sample project: </a:t>
            </a:r>
            <a:r>
              <a:rPr lang="en-US" altLang="en-US" sz="2000" smtClean="0">
                <a:hlinkClick r:id="rId2"/>
              </a:rPr>
              <a:t>https://github.com/tehmou/rx-android-architecture</a:t>
            </a:r>
            <a:endParaRPr lang="en-US" altLang="en-US" sz="2000" smtClean="0"/>
          </a:p>
          <a:p>
            <a:r>
              <a:rPr lang="en-US" altLang="en-US" sz="2000" smtClean="0"/>
              <a:t>My blog post: </a:t>
            </a:r>
            <a:r>
              <a:rPr lang="en-US" altLang="en-US" sz="2000" smtClean="0">
                <a:hlinkClick r:id="rId3"/>
              </a:rPr>
              <a:t>http://blog.futurice.com/top-7-tips-for-rxjava-on-android</a:t>
            </a:r>
            <a:endParaRPr lang="en-US" altLang="en-US" sz="2000" smtClean="0"/>
          </a:p>
          <a:p>
            <a:r>
              <a:rPr lang="en-US" altLang="en-US" sz="2000" smtClean="0"/>
              <a:t>Official RxJava Wiki: </a:t>
            </a:r>
            <a:r>
              <a:rPr lang="en-US" altLang="en-US" sz="2000" smtClean="0">
                <a:hlinkClick r:id="rId4"/>
              </a:rPr>
              <a:t>https://github.com/Netflix/RxJava/wiki</a:t>
            </a:r>
            <a:endParaRPr lang="en-US" altLang="en-US" sz="2000" smtClean="0"/>
          </a:p>
          <a:p>
            <a:r>
              <a:rPr lang="en-US" altLang="en-US" sz="2000" smtClean="0"/>
              <a:t>A good intro to programming RxJava on Android:</a:t>
            </a:r>
            <a:r>
              <a:rPr lang="en-US" altLang="en-US" sz="2000" smtClean="0">
                <a:hlinkClick r:id="rId5"/>
              </a:rPr>
              <a:t>http://mttkay.github.io/blog/2013/08/25/functional-reactive-programming-on-android-with-rxjava/</a:t>
            </a:r>
            <a:endParaRPr lang="en-US" altLang="en-US" sz="2000" smtClean="0"/>
          </a:p>
          <a:p>
            <a:r>
              <a:rPr lang="en-US" altLang="en-US" sz="2000" smtClean="0"/>
              <a:t>Original Rx: </a:t>
            </a:r>
            <a:r>
              <a:rPr lang="en-US" altLang="en-US" sz="2000" smtClean="0">
                <a:hlinkClick r:id="rId6"/>
              </a:rPr>
              <a:t>http://msdn.microsoft.com/en-gb/data/gg577609.aspx</a:t>
            </a:r>
            <a:endParaRPr lang="en-US" altLang="en-US" sz="2000" smtClean="0"/>
          </a:p>
        </p:txBody>
      </p:sp>
    </p:spTree>
    <p:extLst>
      <p:ext uri="{BB962C8B-B14F-4D97-AF65-F5344CB8AC3E}">
        <p14:creationId xmlns:p14="http://schemas.microsoft.com/office/powerpoint/2010/main" val="2344516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57200" y="529167"/>
            <a:ext cx="8229600" cy="5753100"/>
          </a:xfrm>
        </p:spPr>
        <p:txBody>
          <a:bodyPr/>
          <a:lstStyle/>
          <a:p>
            <a:pPr>
              <a:buFont typeface="Lucida Grande" charset="0"/>
              <a:buNone/>
              <a:defRPr/>
            </a:pPr>
            <a:r>
              <a:rPr lang="en-US" dirty="0" smtClean="0"/>
              <a:t>So we need just more callbacks.. </a:t>
            </a:r>
            <a:r>
              <a:rPr lang="en-US" dirty="0"/>
              <a:t>o</a:t>
            </a:r>
            <a:r>
              <a:rPr lang="en-US" dirty="0" smtClean="0"/>
              <a:t>r?</a:t>
            </a:r>
            <a:endParaRPr lang="en-US" dirty="0"/>
          </a:p>
        </p:txBody>
      </p:sp>
      <p:sp>
        <p:nvSpPr>
          <p:cNvPr id="32770" name="Slide Number Placeholder 3"/>
          <p:cNvSpPr>
            <a:spLocks noGrp="1"/>
          </p:cNvSpPr>
          <p:nvPr>
            <p:ph type="sldNum" sz="quarter" idx="4294967295"/>
          </p:nvPr>
        </p:nvSpPr>
        <p:spPr bwMode="auto">
          <a:xfrm>
            <a:off x="7010400" y="6356351"/>
            <a:ext cx="2133600"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ACA4D5DB-2DD5-4960-A858-56529E757322}" type="slidenum">
              <a:rPr lang="en-US" altLang="en-US" sz="1200">
                <a:solidFill>
                  <a:srgbClr val="898989"/>
                </a:solidFill>
              </a:rPr>
              <a:pPr/>
              <a:t>6</a:t>
            </a:fld>
            <a:endParaRPr lang="en-US" altLang="en-US" sz="1200">
              <a:solidFill>
                <a:srgbClr val="898989"/>
              </a:solidFill>
            </a:endParaRPr>
          </a:p>
        </p:txBody>
      </p:sp>
      <p:sp>
        <p:nvSpPr>
          <p:cNvPr id="6" name="Footer Placeholder 5"/>
          <p:cNvSpPr>
            <a:spLocks noGrp="1"/>
          </p:cNvSpPr>
          <p:nvPr>
            <p:ph type="ftr" sz="quarter" idx="4294967295"/>
          </p:nvPr>
        </p:nvSpPr>
        <p:spPr>
          <a:xfrm>
            <a:off x="1" y="6356351"/>
            <a:ext cx="4613275" cy="364067"/>
          </a:xfrm>
        </p:spPr>
        <p:txBody>
          <a:bodyPr/>
          <a:lstStyle/>
          <a:p>
            <a:pPr>
              <a:defRPr/>
            </a:pPr>
            <a:r>
              <a:rPr lang="en-US" smtClean="0"/>
              <a:t>Futurice</a:t>
            </a:r>
            <a:endParaRPr lang="en-US" dirty="0"/>
          </a:p>
        </p:txBody>
      </p:sp>
    </p:spTree>
    <p:extLst>
      <p:ext uri="{BB962C8B-B14F-4D97-AF65-F5344CB8AC3E}">
        <p14:creationId xmlns:p14="http://schemas.microsoft.com/office/powerpoint/2010/main" val="1617383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5684"/>
            <a:ext cx="8229600" cy="1143000"/>
          </a:xfrm>
        </p:spPr>
        <p:txBody>
          <a:bodyPr/>
          <a:lstStyle/>
          <a:p>
            <a:pPr algn="ctr">
              <a:defRPr/>
            </a:pPr>
            <a:r>
              <a:rPr lang="en-US" dirty="0" err="1" smtClean="0"/>
              <a:t>RxJava</a:t>
            </a:r>
            <a:endParaRPr lang="en-US" dirty="0"/>
          </a:p>
        </p:txBody>
      </p:sp>
      <p:sp>
        <p:nvSpPr>
          <p:cNvPr id="3379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2BB3B15D-9F43-48CA-A7BE-ABF3BA00678C}" type="slidenum">
              <a:rPr lang="en-US" altLang="en-US" sz="1200">
                <a:solidFill>
                  <a:srgbClr val="898989"/>
                </a:solidFill>
              </a:rPr>
              <a:pPr/>
              <a:t>7</a:t>
            </a:fld>
            <a:endParaRPr lang="en-US" altLang="en-US" sz="1200">
              <a:solidFill>
                <a:srgbClr val="898989"/>
              </a:solidFill>
            </a:endParaRPr>
          </a:p>
        </p:txBody>
      </p:sp>
      <p:sp>
        <p:nvSpPr>
          <p:cNvPr id="33795" name="Date Placeholder 4"/>
          <p:cNvSpPr>
            <a:spLocks noGrp="1"/>
          </p:cNvSpPr>
          <p:nvPr>
            <p:ph type="dt"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EE12764B-DD79-4994-A910-EB99EEFCBA31}" type="datetime1">
              <a:rPr lang="en-US" altLang="en-US" sz="1200">
                <a:solidFill>
                  <a:srgbClr val="898989"/>
                </a:solidFill>
              </a:rPr>
              <a:pPr/>
              <a:t>1/18/2016</a:t>
            </a:fld>
            <a:endParaRPr lang="en-US" altLang="en-US" sz="1200">
              <a:solidFill>
                <a:srgbClr val="898989"/>
              </a:solidFill>
            </a:endParaRPr>
          </a:p>
        </p:txBody>
      </p:sp>
      <p:sp>
        <p:nvSpPr>
          <p:cNvPr id="6" name="Footer Placeholder 5"/>
          <p:cNvSpPr>
            <a:spLocks noGrp="1"/>
          </p:cNvSpPr>
          <p:nvPr>
            <p:ph type="ftr" sz="quarter" idx="12"/>
          </p:nvPr>
        </p:nvSpPr>
        <p:spPr/>
        <p:txBody>
          <a:bodyPr/>
          <a:lstStyle/>
          <a:p>
            <a:pPr>
              <a:defRPr/>
            </a:pPr>
            <a:r>
              <a:rPr lang="en-US" smtClean="0"/>
              <a:t>Futurice</a:t>
            </a:r>
            <a:endParaRPr lang="en-US" dirty="0"/>
          </a:p>
        </p:txBody>
      </p:sp>
    </p:spTree>
    <p:extLst>
      <p:ext uri="{BB962C8B-B14F-4D97-AF65-F5344CB8AC3E}">
        <p14:creationId xmlns:p14="http://schemas.microsoft.com/office/powerpoint/2010/main" val="1139194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defRPr/>
            </a:pPr>
            <a:r>
              <a:rPr lang="en-US" dirty="0" smtClean="0"/>
              <a:t>Observable</a:t>
            </a:r>
            <a:endParaRPr lang="en-US" dirty="0"/>
          </a:p>
        </p:txBody>
      </p:sp>
      <p:sp>
        <p:nvSpPr>
          <p:cNvPr id="92162" name="Date Placeholder 3"/>
          <p:cNvSpPr>
            <a:spLocks noGrp="1"/>
          </p:cNvSpPr>
          <p:nvPr>
            <p:ph type="dt" sz="quarter" idx="4294967295"/>
          </p:nvPr>
        </p:nvSpPr>
        <p:spPr bwMode="auto">
          <a:xfrm>
            <a:off x="0" y="6356351"/>
            <a:ext cx="865188"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78A4D6F3-ABA5-4A84-A11F-FEB14841F599}" type="datetime1">
              <a:rPr lang="en-US" altLang="en-US" sz="1200">
                <a:solidFill>
                  <a:srgbClr val="898989"/>
                </a:solidFill>
              </a:rPr>
              <a:pPr/>
              <a:t>1/18/2016</a:t>
            </a:fld>
            <a:endParaRPr lang="en-US" altLang="en-US" sz="1200">
              <a:solidFill>
                <a:srgbClr val="898989"/>
              </a:solidFill>
            </a:endParaRPr>
          </a:p>
        </p:txBody>
      </p:sp>
      <p:sp>
        <p:nvSpPr>
          <p:cNvPr id="92163" name="TextBox 11"/>
          <p:cNvSpPr txBox="1">
            <a:spLocks noChangeArrowheads="1"/>
          </p:cNvSpPr>
          <p:nvPr/>
        </p:nvSpPr>
        <p:spPr bwMode="auto">
          <a:xfrm>
            <a:off x="974726" y="1625600"/>
            <a:ext cx="785177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latin typeface="Courier" pitchFamily="2" charset="0"/>
              </a:rPr>
              <a:t>// Implemented elsewhere</a:t>
            </a:r>
          </a:p>
          <a:p>
            <a:r>
              <a:rPr lang="en-US" altLang="en-US" sz="1800">
                <a:latin typeface="Courier" pitchFamily="2" charset="0"/>
              </a:rPr>
              <a:t>Observable&lt;String&gt; </a:t>
            </a:r>
            <a:r>
              <a:rPr lang="en-US" altLang="en-US" sz="1800" b="1">
                <a:latin typeface="Courier" pitchFamily="2" charset="0"/>
              </a:rPr>
              <a:t>observable</a:t>
            </a:r>
            <a:r>
              <a:rPr lang="en-US" altLang="en-US" sz="1800">
                <a:latin typeface="Courier" pitchFamily="2" charset="0"/>
              </a:rPr>
              <a:t>;</a:t>
            </a:r>
          </a:p>
          <a:p>
            <a:endParaRPr lang="en-US" altLang="en-US" sz="1800">
              <a:latin typeface="Courier" pitchFamily="2" charset="0"/>
            </a:endParaRPr>
          </a:p>
          <a:p>
            <a:r>
              <a:rPr lang="en-US" altLang="en-US" sz="1800">
                <a:latin typeface="Courier" pitchFamily="2" charset="0"/>
              </a:rPr>
              <a:t>Observer&lt;String&gt; </a:t>
            </a:r>
            <a:r>
              <a:rPr lang="en-US" altLang="en-US" sz="1800" b="1">
                <a:latin typeface="Courier" pitchFamily="2" charset="0"/>
              </a:rPr>
              <a:t>observer</a:t>
            </a:r>
            <a:r>
              <a:rPr lang="en-US" altLang="en-US" sz="1800">
                <a:latin typeface="Courier" pitchFamily="2" charset="0"/>
              </a:rPr>
              <a:t> = new Observer&lt;String&gt;() {</a:t>
            </a:r>
          </a:p>
          <a:p>
            <a:r>
              <a:rPr lang="en-US" altLang="en-US" sz="1800">
                <a:latin typeface="Courier" pitchFamily="2" charset="0"/>
              </a:rPr>
              <a:t>	public void onCompleted() { }</a:t>
            </a:r>
          </a:p>
          <a:p>
            <a:r>
              <a:rPr lang="en-US" altLang="en-US" sz="1800">
                <a:latin typeface="Courier" pitchFamily="2" charset="0"/>
              </a:rPr>
              <a:t>	public void onError(Throwable e) { }</a:t>
            </a:r>
          </a:p>
          <a:p>
            <a:r>
              <a:rPr lang="en-US" altLang="en-US" sz="1800">
                <a:latin typeface="Courier" pitchFamily="2" charset="0"/>
              </a:rPr>
              <a:t>	public void onNext(String s) {</a:t>
            </a:r>
          </a:p>
          <a:p>
            <a:r>
              <a:rPr lang="en-US" altLang="en-US" sz="1800">
                <a:latin typeface="Courier" pitchFamily="2" charset="0"/>
              </a:rPr>
              <a:t>		// Handle new value</a:t>
            </a:r>
          </a:p>
          <a:p>
            <a:r>
              <a:rPr lang="en-US" altLang="en-US" sz="1800">
                <a:latin typeface="Courier" pitchFamily="2" charset="0"/>
              </a:rPr>
              <a:t>	}</a:t>
            </a:r>
          </a:p>
          <a:p>
            <a:r>
              <a:rPr lang="en-US" altLang="en-US" sz="1800">
                <a:latin typeface="Courier" pitchFamily="2" charset="0"/>
              </a:rPr>
              <a:t>};</a:t>
            </a:r>
          </a:p>
          <a:p>
            <a:r>
              <a:rPr lang="en-US" altLang="en-US" sz="1800" b="1">
                <a:latin typeface="Courier" pitchFamily="2" charset="0"/>
              </a:rPr>
              <a:t>observable</a:t>
            </a:r>
            <a:r>
              <a:rPr lang="en-US" altLang="en-US" sz="1800">
                <a:latin typeface="Courier" pitchFamily="2" charset="0"/>
              </a:rPr>
              <a:t>.subscribe(</a:t>
            </a:r>
            <a:r>
              <a:rPr lang="en-US" altLang="en-US" sz="1800" b="1">
                <a:latin typeface="Courier" pitchFamily="2" charset="0"/>
              </a:rPr>
              <a:t>observer</a:t>
            </a:r>
            <a:r>
              <a:rPr lang="en-US" altLang="en-US" sz="1800">
                <a:latin typeface="Courier" pitchFamily="2" charset="0"/>
              </a:rPr>
              <a:t>);</a:t>
            </a:r>
          </a:p>
        </p:txBody>
      </p:sp>
    </p:spTree>
    <p:extLst>
      <p:ext uri="{BB962C8B-B14F-4D97-AF65-F5344CB8AC3E}">
        <p14:creationId xmlns:p14="http://schemas.microsoft.com/office/powerpoint/2010/main" val="1057782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defRPr/>
            </a:pPr>
            <a:r>
              <a:rPr lang="en-US" dirty="0" smtClean="0"/>
              <a:t>Observer pattern</a:t>
            </a:r>
            <a:endParaRPr lang="en-US" dirty="0"/>
          </a:p>
        </p:txBody>
      </p:sp>
      <p:sp>
        <p:nvSpPr>
          <p:cNvPr id="93186" name="Date Placeholder 3"/>
          <p:cNvSpPr>
            <a:spLocks noGrp="1"/>
          </p:cNvSpPr>
          <p:nvPr>
            <p:ph type="dt" sz="quarter" idx="4294967295"/>
          </p:nvPr>
        </p:nvSpPr>
        <p:spPr bwMode="auto">
          <a:xfrm>
            <a:off x="0" y="6356351"/>
            <a:ext cx="865188" cy="3640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fld id="{9698BCE1-D505-4CBA-AAB6-C167CF619994}" type="datetime1">
              <a:rPr lang="en-US" altLang="en-US" sz="1200">
                <a:solidFill>
                  <a:srgbClr val="898989"/>
                </a:solidFill>
              </a:rPr>
              <a:pPr/>
              <a:t>1/18/2016</a:t>
            </a:fld>
            <a:endParaRPr lang="en-US" altLang="en-US" sz="1200">
              <a:solidFill>
                <a:srgbClr val="898989"/>
              </a:solidFill>
            </a:endParaRPr>
          </a:p>
        </p:txBody>
      </p:sp>
      <p:sp>
        <p:nvSpPr>
          <p:cNvPr id="93187" name="TextBox 11"/>
          <p:cNvSpPr txBox="1">
            <a:spLocks noChangeArrowheads="1"/>
          </p:cNvSpPr>
          <p:nvPr/>
        </p:nvSpPr>
        <p:spPr bwMode="auto">
          <a:xfrm>
            <a:off x="974725" y="2000251"/>
            <a:ext cx="6324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rbel" pitchFamily="34" charset="0"/>
                <a:ea typeface="MS PGothic" pitchFamily="34" charset="-128"/>
              </a:defRPr>
            </a:lvl1pPr>
            <a:lvl2pPr marL="742950" indent="-285750">
              <a:defRPr sz="2400">
                <a:solidFill>
                  <a:schemeClr val="tx1"/>
                </a:solidFill>
                <a:latin typeface="Corbel" pitchFamily="34" charset="0"/>
                <a:ea typeface="MS PGothic" pitchFamily="34" charset="-128"/>
              </a:defRPr>
            </a:lvl2pPr>
            <a:lvl3pPr marL="1143000" indent="-228600">
              <a:defRPr sz="2400">
                <a:solidFill>
                  <a:schemeClr val="tx1"/>
                </a:solidFill>
                <a:latin typeface="Corbel" pitchFamily="34" charset="0"/>
                <a:ea typeface="MS PGothic" pitchFamily="34" charset="-128"/>
              </a:defRPr>
            </a:lvl3pPr>
            <a:lvl4pPr marL="1600200" indent="-228600">
              <a:defRPr sz="2400">
                <a:solidFill>
                  <a:schemeClr val="tx1"/>
                </a:solidFill>
                <a:latin typeface="Corbel" pitchFamily="34" charset="0"/>
                <a:ea typeface="MS PGothic" pitchFamily="34" charset="-128"/>
              </a:defRPr>
            </a:lvl4pPr>
            <a:lvl5pPr marL="2057400" indent="-228600">
              <a:defRPr sz="2400">
                <a:solidFill>
                  <a:schemeClr val="tx1"/>
                </a:solidFill>
                <a:latin typeface="Corbel" pitchFamily="34" charset="0"/>
                <a:ea typeface="MS PGothic" pitchFamily="34" charset="-128"/>
              </a:defRPr>
            </a:lvl5pPr>
            <a:lvl6pPr marL="25146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6pPr>
            <a:lvl7pPr marL="29718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7pPr>
            <a:lvl8pPr marL="34290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8pPr>
            <a:lvl9pPr marL="3886200" indent="-228600" defTabSz="455613" eaLnBrk="0" fontAlgn="base" hangingPunct="0">
              <a:spcBef>
                <a:spcPct val="0"/>
              </a:spcBef>
              <a:spcAft>
                <a:spcPct val="0"/>
              </a:spcAft>
              <a:defRPr sz="2400">
                <a:solidFill>
                  <a:schemeClr val="tx1"/>
                </a:solidFill>
                <a:latin typeface="Corbel" pitchFamily="34" charset="0"/>
                <a:ea typeface="MS PGothic" pitchFamily="34" charset="-128"/>
              </a:defRPr>
            </a:lvl9pPr>
          </a:lstStyle>
          <a:p>
            <a:r>
              <a:rPr lang="en-US" altLang="en-US" sz="1800">
                <a:latin typeface="Courier" pitchFamily="2" charset="0"/>
              </a:rPr>
              <a:t>observable.onNext(“Hello World!”);</a:t>
            </a:r>
          </a:p>
          <a:p>
            <a:r>
              <a:rPr lang="en-US" altLang="en-US" sz="1800">
                <a:latin typeface="Courier" pitchFamily="2" charset="0"/>
              </a:rPr>
              <a:t>observable.onComplete();</a:t>
            </a:r>
          </a:p>
          <a:p>
            <a:endParaRPr lang="en-US" altLang="en-US" sz="1800"/>
          </a:p>
          <a:p>
            <a:r>
              <a:rPr lang="en-US" altLang="en-US" sz="1800"/>
              <a:t>This sends a new value to every observer that is subscribed. onNext is in FRP terms the same as setting the value of a variable.</a:t>
            </a:r>
          </a:p>
        </p:txBody>
      </p:sp>
    </p:spTree>
    <p:extLst>
      <p:ext uri="{BB962C8B-B14F-4D97-AF65-F5344CB8AC3E}">
        <p14:creationId xmlns:p14="http://schemas.microsoft.com/office/powerpoint/2010/main" val="3753274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mSELab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RamSELabs</Template>
  <TotalTime>7977</TotalTime>
  <Words>1451</Words>
  <Application>Microsoft Office PowerPoint</Application>
  <PresentationFormat>On-screen Show (4:3)</PresentationFormat>
  <Paragraphs>317</Paragraphs>
  <Slides>51</Slides>
  <Notes>2</Notes>
  <HiddenSlides>1</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RamSELabs</vt:lpstr>
      <vt:lpstr>Reactive Programming in Android - RxAndroid</vt:lpstr>
      <vt:lpstr>Classical Scenario: loading a web page</vt:lpstr>
      <vt:lpstr>Imperative Way</vt:lpstr>
      <vt:lpstr>Modern Scenario: Android App</vt:lpstr>
      <vt:lpstr>Result:</vt:lpstr>
      <vt:lpstr>PowerPoint Presentation</vt:lpstr>
      <vt:lpstr>RxJava</vt:lpstr>
      <vt:lpstr>Observable</vt:lpstr>
      <vt:lpstr>Observer pattern</vt:lpstr>
      <vt:lpstr>The Observable</vt:lpstr>
      <vt:lpstr>So it’s just a pub/sub?</vt:lpstr>
      <vt:lpstr>Well, kind of.</vt:lpstr>
      <vt:lpstr>It’s a typed data flow</vt:lpstr>
      <vt:lpstr>.. the entry points of which we know exactly.</vt:lpstr>
      <vt:lpstr>Adding new features</vt:lpstr>
      <vt:lpstr>Plugging non-rx things into the system</vt:lpstr>
      <vt:lpstr>Adding new features</vt:lpstr>
      <vt:lpstr>Values/events can go into the system only from the designated entry points.</vt:lpstr>
      <vt:lpstr>Variable vs. Observable</vt:lpstr>
      <vt:lpstr>History of Rx</vt:lpstr>
      <vt:lpstr>Rx is..</vt:lpstr>
      <vt:lpstr>Characteristics of Rx Apps</vt:lpstr>
      <vt:lpstr>What is Rx good for?</vt:lpstr>
      <vt:lpstr>Goals of system design</vt:lpstr>
      <vt:lpstr>PowerPoint Presentation</vt:lpstr>
      <vt:lpstr>PowerPoint Presentation</vt:lpstr>
      <vt:lpstr>Complete Rx Skeleton</vt:lpstr>
      <vt:lpstr>Data Layer</vt:lpstr>
      <vt:lpstr>View Models</vt:lpstr>
      <vt:lpstr>Views</vt:lpstr>
      <vt:lpstr>The Problems in Android</vt:lpstr>
      <vt:lpstr>Why You Should do It?</vt:lpstr>
      <vt:lpstr>What is RxJava</vt:lpstr>
      <vt:lpstr>RxJava Basic Building Blocks</vt:lpstr>
      <vt:lpstr>Observers</vt:lpstr>
      <vt:lpstr>Subscribers</vt:lpstr>
      <vt:lpstr>Simplify Code!</vt:lpstr>
      <vt:lpstr>Data Manipulation Operators</vt:lpstr>
      <vt:lpstr>Transform Example</vt:lpstr>
      <vt:lpstr>Transform some more…</vt:lpstr>
      <vt:lpstr>First Approach</vt:lpstr>
      <vt:lpstr>Second Approach</vt:lpstr>
      <vt:lpstr>Third approach using flatMap</vt:lpstr>
      <vt:lpstr>RxAndroid</vt:lpstr>
      <vt:lpstr>RxAndroid</vt:lpstr>
      <vt:lpstr>ViewObservable &amp; WidgetObservable</vt:lpstr>
      <vt:lpstr>AndroidObservable</vt:lpstr>
      <vt:lpstr>AndroidObservable</vt:lpstr>
      <vt:lpstr>RxJava has its own issues</vt:lpstr>
      <vt:lpstr>Links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SERVICES USING SPRING MVC</dc:title>
  <cp:lastModifiedBy>Arunkumar Krishnamoorthy</cp:lastModifiedBy>
  <cp:revision>189</cp:revision>
  <cp:lastPrinted>1601-01-01T00:00:00Z</cp:lastPrinted>
  <dcterms:created xsi:type="dcterms:W3CDTF">2012-06-15T07:34:20Z</dcterms:created>
  <dcterms:modified xsi:type="dcterms:W3CDTF">2016-01-18T10:16:05Z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