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handoutMasterIdLst>
    <p:handoutMasterId r:id="rId23"/>
  </p:handoutMasterIdLst>
  <p:sldIdLst>
    <p:sldId id="256" r:id="rId2"/>
    <p:sldId id="941" r:id="rId3"/>
    <p:sldId id="942" r:id="rId4"/>
    <p:sldId id="943" r:id="rId5"/>
    <p:sldId id="944" r:id="rId6"/>
    <p:sldId id="945" r:id="rId7"/>
    <p:sldId id="946" r:id="rId8"/>
    <p:sldId id="947" r:id="rId9"/>
    <p:sldId id="948" r:id="rId10"/>
    <p:sldId id="949" r:id="rId11"/>
    <p:sldId id="950" r:id="rId12"/>
    <p:sldId id="951" r:id="rId13"/>
    <p:sldId id="952" r:id="rId14"/>
    <p:sldId id="953" r:id="rId15"/>
    <p:sldId id="954" r:id="rId16"/>
    <p:sldId id="955" r:id="rId17"/>
    <p:sldId id="956" r:id="rId18"/>
    <p:sldId id="957" r:id="rId19"/>
    <p:sldId id="958" r:id="rId20"/>
    <p:sldId id="959" r:id="rId21"/>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22" autoAdjust="0"/>
  </p:normalViewPr>
  <p:slideViewPr>
    <p:cSldViewPr>
      <p:cViewPr>
        <p:scale>
          <a:sx n="64" d="100"/>
          <a:sy n="64" d="100"/>
        </p:scale>
        <p:origin x="-69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43"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44"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45"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09CE8F-1C59-47A9-ACE2-5084573632C0}" type="slidenum">
              <a:rPr lang="en-US"/>
              <a:pPr>
                <a:defRPr/>
              </a:pPr>
              <a:t>‹#›</a:t>
            </a:fld>
            <a:endParaRPr lang="en-US"/>
          </a:p>
        </p:txBody>
      </p:sp>
    </p:spTree>
    <p:extLst>
      <p:ext uri="{BB962C8B-B14F-4D97-AF65-F5344CB8AC3E}">
        <p14:creationId xmlns:p14="http://schemas.microsoft.com/office/powerpoint/2010/main" val="319961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vl1pPr>
          </a:lstStyle>
          <a:p>
            <a:fld id="{57619A7C-C3A7-417A-BED5-3A0CF20BE46F}" type="datetimeFigureOut">
              <a:rPr lang="en-US" smtClean="0"/>
              <a:pPr/>
              <a:t>1/18/2016</a:t>
            </a:fld>
            <a:endParaRPr lang="en-US"/>
          </a:p>
        </p:txBody>
      </p:sp>
      <p:sp>
        <p:nvSpPr>
          <p:cNvPr id="4" name="Slide Image Placeholder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vl1pPr>
          </a:lstStyle>
          <a:p>
            <a:fld id="{39621D08-22B9-4C1A-9322-6EE81A3DC64F}" type="slidenum">
              <a:rPr lang="en-US" smtClean="0"/>
              <a:pPr/>
              <a:t>‹#›</a:t>
            </a:fld>
            <a:endParaRPr lang="en-US"/>
          </a:p>
        </p:txBody>
      </p:sp>
    </p:spTree>
    <p:extLst>
      <p:ext uri="{BB962C8B-B14F-4D97-AF65-F5344CB8AC3E}">
        <p14:creationId xmlns:p14="http://schemas.microsoft.com/office/powerpoint/2010/main" val="106363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Our presentation is organized as here.</a:t>
            </a:r>
          </a:p>
          <a:p>
            <a:pPr eaLnBrk="1" hangingPunct="1">
              <a:spcBef>
                <a:spcPct val="0"/>
              </a:spcBef>
            </a:pPr>
            <a:endParaRPr lang="en-US" altLang="en-US" smtClean="0"/>
          </a:p>
          <a:p>
            <a:pPr eaLnBrk="1" hangingPunct="1">
              <a:spcBef>
                <a:spcPct val="0"/>
              </a:spcBef>
            </a:pPr>
            <a:r>
              <a:rPr lang="en-US" altLang="en-US" smtClean="0"/>
              <a:t>First we will give brief introduction about android OS. Then let’s looking to the android application framework.</a:t>
            </a:r>
          </a:p>
          <a:p>
            <a:pPr eaLnBrk="1" hangingPunct="1">
              <a:spcBef>
                <a:spcPct val="0"/>
              </a:spcBef>
            </a:pPr>
            <a:endParaRPr lang="en-US" altLang="en-US" smtClean="0"/>
          </a:p>
          <a:p>
            <a:pPr eaLnBrk="1" hangingPunct="1">
              <a:spcBef>
                <a:spcPct val="0"/>
              </a:spcBef>
            </a:pPr>
            <a:r>
              <a:rPr lang="en-US" altLang="en-US" smtClean="0"/>
              <a:t>Next we are willing to talk about security enforcement and security refinements of android application. </a:t>
            </a:r>
          </a:p>
          <a:p>
            <a:pPr eaLnBrk="1" hangingPunct="1">
              <a:spcBef>
                <a:spcPct val="0"/>
              </a:spcBef>
            </a:pPr>
            <a:endParaRPr lang="en-US" altLang="en-US" smtClean="0"/>
          </a:p>
          <a:p>
            <a:pPr eaLnBrk="1" hangingPunct="1">
              <a:spcBef>
                <a:spcPct val="0"/>
              </a:spcBef>
            </a:pPr>
            <a:r>
              <a:rPr lang="en-US" altLang="en-US" smtClean="0"/>
              <a:t>And finally about the lesion in defining security policy.</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21443F7-E6B5-415B-8834-0F951BFA50F7}" type="slidenum">
              <a:rPr lang="en-US" altLang="en-US" smtClean="0"/>
              <a:pPr eaLnBrk="1" hangingPunct="1">
                <a:spcBef>
                  <a:spcPct val="0"/>
                </a:spcBef>
              </a:pPr>
              <a:t>2</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9 security refinements</a:t>
            </a:r>
          </a:p>
          <a:p>
            <a:r>
              <a:rPr lang="en-US" altLang="en-US" smtClean="0"/>
              <a:t>Some are extension to basic MAC model and some are new concepts</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5625F4-D207-4CA7-9F9D-0B1015BEECCE}" type="slidenum">
              <a:rPr lang="en-US" altLang="en-US" smtClean="0">
                <a:latin typeface="Calibri" pitchFamily="34" charset="0"/>
              </a:rPr>
              <a:pPr eaLnBrk="1" hangingPunct="1"/>
              <a:t>11</a:t>
            </a:fld>
            <a:endParaRPr lang="en-US" altLang="en-US" smtClean="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Some Applications often contain components that another application should never need access.  </a:t>
            </a:r>
          </a:p>
          <a:p>
            <a:pPr eaLnBrk="1" hangingPunct="1"/>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35F0763-9493-4546-BFA1-9F382B4774DA}" type="slidenum">
              <a:rPr lang="en-US" altLang="en-US" smtClean="0"/>
              <a:pPr eaLnBrk="1" hangingPunct="1">
                <a:spcBef>
                  <a:spcPct val="0"/>
                </a:spcBef>
              </a:pPr>
              <a:t>12</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This is also related to the first point. </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5576B74-EEAB-4AD9-B51E-B69C5175C273}" type="slidenum">
              <a:rPr lang="en-US" altLang="en-US" smtClean="0"/>
              <a:pPr eaLnBrk="1" hangingPunct="1">
                <a:spcBef>
                  <a:spcPct val="0"/>
                </a:spcBef>
              </a:pPr>
              <a:t>13</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That can leak the user privacy information to explicitly listening attackers.</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5A770B6-AAB0-43F9-BDBF-BAB194BE21CA}" type="slidenum">
              <a:rPr lang="en-US" altLang="en-US" smtClean="0"/>
              <a:pPr eaLnBrk="1" hangingPunct="1">
                <a:spcBef>
                  <a:spcPct val="0"/>
                </a:spcBef>
              </a:pPr>
              <a:t>14</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Insert, Update or delete</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2844BE6-7396-4C52-8DBF-F945BB228E14}" type="slidenum">
              <a:rPr lang="en-US" altLang="en-US" smtClean="0"/>
              <a:pPr eaLnBrk="1" hangingPunct="1">
                <a:spcBef>
                  <a:spcPct val="0"/>
                </a:spcBef>
              </a:pPr>
              <a:t>15</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2260C73-1FD2-4874-95E1-57B0CF0AB70B}" type="slidenum">
              <a:rPr lang="en-US" altLang="en-US" smtClean="0"/>
              <a:pPr eaLnBrk="1" hangingPunct="1">
                <a:spcBef>
                  <a:spcPct val="0"/>
                </a:spcBef>
              </a:pPr>
              <a:t>16</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resources(for example, network, camera, microphone</a:t>
            </a: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ADFD55B-6F46-43AD-89D4-026B59CCEDB0}" type="slidenum">
              <a:rPr lang="en-US" altLang="en-US" smtClean="0"/>
              <a:pPr eaLnBrk="1" hangingPunct="1">
                <a:spcBef>
                  <a:spcPct val="0"/>
                </a:spcBef>
              </a:pPr>
              <a:t>17</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Early model had two levels application or system</a:t>
            </a:r>
          </a:p>
          <a:p>
            <a:pPr eaLnBrk="1" hangingPunct="1"/>
            <a:endParaRPr lang="en-US" altLang="en-US" smtClean="0"/>
          </a:p>
          <a:p>
            <a:pPr eaLnBrk="1" hangingPunct="1"/>
            <a:r>
              <a:rPr lang="en-US" altLang="en-US" smtClean="0"/>
              <a:t>But new model has 4 protection levels for permission labels</a:t>
            </a:r>
          </a:p>
          <a:p>
            <a:pPr eaLnBrk="1" hangingPunct="1"/>
            <a:endParaRPr lang="en-US" altLang="en-US" smtClean="0"/>
          </a:p>
          <a:p>
            <a:pPr eaLnBrk="1" hangingPunct="1"/>
            <a:r>
              <a:rPr lang="en-US" altLang="en-US" smtClean="0"/>
              <a:t>Nomal is same as application permission in previous model</a:t>
            </a: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71DE293-90C6-4794-92F4-9A8D63AF5158}" type="slidenum">
              <a:rPr lang="en-US" altLang="en-US" smtClean="0"/>
              <a:pPr eaLnBrk="1" hangingPunct="1">
                <a:spcBef>
                  <a:spcPct val="0"/>
                </a:spcBef>
              </a:pPr>
              <a:t>18</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In Android defines an intent object to perform an action. </a:t>
            </a:r>
          </a:p>
          <a:p>
            <a:pPr eaLnBrk="1" hangingPunct="1"/>
            <a:r>
              <a:rPr lang="en-US" altLang="en-US" smtClean="0"/>
              <a:t>However, instead of performing the action, it passes the intent to a special method that creates a Pending Intent object corresponding to that action. </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D82E63F-99B2-4A76-B084-76C8C683F920}" type="slidenum">
              <a:rPr lang="en-US" altLang="en-US" smtClean="0"/>
              <a:pPr eaLnBrk="1" hangingPunct="1">
                <a:spcBef>
                  <a:spcPct val="0"/>
                </a:spcBef>
              </a:pPr>
              <a:t>19</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Android has to find a answer for how to control access to permission label</a:t>
            </a:r>
          </a:p>
          <a:p>
            <a:pPr eaLnBrk="1" hangingPunct="1">
              <a:spcBef>
                <a:spcPct val="0"/>
              </a:spcBef>
            </a:pPr>
            <a:r>
              <a:rPr lang="en-US" altLang="en-US" smtClean="0"/>
              <a:t>Things like allowing a application to use both microphone and internet</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B34F41D-C1E3-4ED2-8DB8-ED8BB4D6E558}" type="slidenum">
              <a:rPr lang="en-US" altLang="en-US" smtClean="0"/>
              <a:pPr eaLnBrk="1" hangingPunct="1">
                <a:spcBef>
                  <a:spcPct val="0"/>
                </a:spcBef>
              </a:pPr>
              <a:t>20</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Android is a base operating system for mobile applications which is led by Google.</a:t>
            </a:r>
          </a:p>
          <a:p>
            <a:pPr eaLnBrk="1" hangingPunct="1">
              <a:spcBef>
                <a:spcPct val="0"/>
              </a:spcBef>
            </a:pPr>
            <a:endParaRPr lang="en-US" altLang="en-US" smtClean="0"/>
          </a:p>
          <a:p>
            <a:pPr eaLnBrk="1" hangingPunct="1">
              <a:spcBef>
                <a:spcPct val="0"/>
              </a:spcBef>
            </a:pPr>
            <a:r>
              <a:rPr lang="en-US" altLang="en-US" smtClean="0"/>
              <a:t>It is widely anticipated open source application development platform and a large community of developers organized around android. Because of that many new products and application are now available for it. </a:t>
            </a:r>
          </a:p>
          <a:p>
            <a:pPr eaLnBrk="1" hangingPunct="1">
              <a:spcBef>
                <a:spcPct val="0"/>
              </a:spcBef>
            </a:pPr>
            <a:endParaRPr lang="en-US" altLang="en-US" smtClean="0"/>
          </a:p>
          <a:p>
            <a:pPr eaLnBrk="1" hangingPunct="1">
              <a:spcBef>
                <a:spcPct val="0"/>
              </a:spcBef>
            </a:pPr>
            <a:r>
              <a:rPr lang="en-US" altLang="en-US" smtClean="0"/>
              <a:t>Android provides base operating system, application middleware layer, Java development kit (SDK) and collection of system level applications. </a:t>
            </a:r>
          </a:p>
          <a:p>
            <a:pPr eaLnBrk="1" hangingPunct="1">
              <a:spcBef>
                <a:spcPct val="0"/>
              </a:spcBef>
            </a:pPr>
            <a:endParaRPr lang="en-US" altLang="en-US" smtClean="0"/>
          </a:p>
          <a:p>
            <a:pPr eaLnBrk="1" hangingPunct="1">
              <a:spcBef>
                <a:spcPct val="0"/>
              </a:spcBef>
            </a:pPr>
            <a:r>
              <a:rPr lang="en-US" altLang="en-US" smtClean="0"/>
              <a:t>Android is supporting for lot of online services like Google's Gmail, calendar and contacts. Phones which are used android is automatically synchronized with these services.</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B668962-C22E-42D4-91F3-7519F55B4EA6}" type="slidenum">
              <a:rPr lang="en-US" altLang="en-US" smtClean="0"/>
              <a:pPr eaLnBrk="1" hangingPunct="1">
                <a:spcBef>
                  <a:spcPct val="0"/>
                </a:spcBef>
              </a:pPr>
              <a:t>3</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Here we can see several main features of android which is very important when we talked about the android application security. </a:t>
            </a:r>
          </a:p>
          <a:p>
            <a:pPr eaLnBrk="1" hangingPunct="1">
              <a:spcBef>
                <a:spcPct val="0"/>
              </a:spcBef>
            </a:pPr>
            <a:endParaRPr lang="en-US" altLang="en-US" smtClean="0"/>
          </a:p>
          <a:p>
            <a:pPr eaLnBrk="1" hangingPunct="1">
              <a:spcBef>
                <a:spcPct val="0"/>
              </a:spcBef>
            </a:pPr>
            <a:r>
              <a:rPr lang="en-US" altLang="en-US" smtClean="0"/>
              <a:t>First android OS Doesn’t support applications developed for other platforms</a:t>
            </a:r>
          </a:p>
          <a:p>
            <a:pPr eaLnBrk="1" hangingPunct="1">
              <a:spcBef>
                <a:spcPct val="0"/>
              </a:spcBef>
            </a:pPr>
            <a:endParaRPr lang="en-US" altLang="en-US" smtClean="0"/>
          </a:p>
          <a:p>
            <a:pPr eaLnBrk="1" hangingPunct="1">
              <a:spcBef>
                <a:spcPct val="0"/>
              </a:spcBef>
            </a:pPr>
            <a:r>
              <a:rPr lang="en-US" altLang="en-US" smtClean="0"/>
              <a:t>Android Restricts application interaction to its special APIs by running each application as its own user identity</a:t>
            </a:r>
          </a:p>
          <a:p>
            <a:pPr eaLnBrk="1" hangingPunct="1">
              <a:spcBef>
                <a:spcPct val="0"/>
              </a:spcBef>
            </a:pPr>
            <a:endParaRPr lang="en-US" altLang="en-US" smtClean="0"/>
          </a:p>
          <a:p>
            <a:pPr eaLnBrk="1" hangingPunct="1">
              <a:spcBef>
                <a:spcPct val="0"/>
              </a:spcBef>
            </a:pPr>
            <a:r>
              <a:rPr lang="en-US" altLang="en-US" smtClean="0"/>
              <a:t>Android Uses a simple permission label assignment model to restrict access to resources and other applications</a:t>
            </a:r>
          </a:p>
          <a:p>
            <a:pPr eaLnBrk="1" hangingPunct="1">
              <a:spcBef>
                <a:spcPct val="0"/>
              </a:spcBef>
            </a:pPr>
            <a:endParaRPr lang="en-US" altLang="en-US" smtClean="0"/>
          </a:p>
          <a:p>
            <a:pPr eaLnBrk="1" hangingPunct="1">
              <a:spcBef>
                <a:spcPct val="0"/>
              </a:spcBef>
            </a:pPr>
            <a:r>
              <a:rPr lang="en-US" altLang="en-US" smtClean="0"/>
              <a:t>We will looking to these in more details under security enforcements section.</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3594858-5A22-46A1-A843-408AD500E6F3}" type="slidenum">
              <a:rPr lang="en-US" altLang="en-US" smtClean="0"/>
              <a:pPr eaLnBrk="1" hangingPunct="1">
                <a:spcBef>
                  <a:spcPct val="0"/>
                </a:spcBef>
              </a:pPr>
              <a:t>4</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The Android operating system is built on a modified Linux kernel. </a:t>
            </a:r>
          </a:p>
          <a:p>
            <a:pPr eaLnBrk="1" hangingPunct="1">
              <a:spcBef>
                <a:spcPct val="0"/>
              </a:spcBef>
            </a:pPr>
            <a:endParaRPr lang="en-US" altLang="en-US" smtClean="0"/>
          </a:p>
          <a:p>
            <a:pPr eaLnBrk="1" hangingPunct="1">
              <a:spcBef>
                <a:spcPct val="0"/>
              </a:spcBef>
            </a:pPr>
            <a:r>
              <a:rPr lang="en-US" altLang="en-US" smtClean="0"/>
              <a:t>The software stack contains Java applications running on a virtual machine called Dalvik virtual machine.</a:t>
            </a:r>
          </a:p>
          <a:p>
            <a:pPr eaLnBrk="1" hangingPunct="1">
              <a:spcBef>
                <a:spcPct val="0"/>
              </a:spcBef>
            </a:pPr>
            <a:endParaRPr lang="en-US" altLang="en-US" smtClean="0"/>
          </a:p>
          <a:p>
            <a:pPr eaLnBrk="1" hangingPunct="1">
              <a:spcBef>
                <a:spcPct val="0"/>
              </a:spcBef>
            </a:pPr>
            <a:r>
              <a:rPr lang="en-US" altLang="en-US" smtClean="0"/>
              <a:t>The system components are written in Java, C, C++, and XML.</a:t>
            </a:r>
          </a:p>
          <a:p>
            <a:pPr eaLnBrk="1" hangingPunct="1">
              <a:spcBef>
                <a:spcPct val="0"/>
              </a:spcBef>
            </a:pPr>
            <a:endParaRPr lang="en-US" altLang="en-US" smtClean="0"/>
          </a:p>
          <a:p>
            <a:pPr eaLnBrk="1" hangingPunct="1">
              <a:spcBef>
                <a:spcPct val="0"/>
              </a:spcBef>
            </a:pPr>
            <a:r>
              <a:rPr lang="en-US" altLang="en-US" smtClean="0"/>
              <a:t>Android OS consist of lot of core libraries which is support java.</a:t>
            </a:r>
          </a:p>
          <a:p>
            <a:pPr eaLnBrk="1" hangingPunct="1">
              <a:spcBef>
                <a:spcPct val="0"/>
              </a:spcBef>
            </a:pPr>
            <a:endParaRPr lang="en-US" altLang="en-US" smtClean="0"/>
          </a:p>
          <a:p>
            <a:pPr eaLnBrk="1" hangingPunct="1">
              <a:spcBef>
                <a:spcPct val="0"/>
              </a:spcBef>
            </a:pPr>
            <a:r>
              <a:rPr lang="en-US" altLang="en-US" smtClean="0"/>
              <a:t>On top of that application framework is build to support android application developments.</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FEC14D8-362F-4FBD-B8F0-4ADDE8E819DD}" type="slidenum">
              <a:rPr lang="en-US" altLang="en-US" smtClean="0"/>
              <a:pPr eaLnBrk="1" hangingPunct="1">
                <a:spcBef>
                  <a:spcPct val="0"/>
                </a:spcBef>
              </a:pPr>
              <a:t>5</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Authors are developed sample application to explain android application components. </a:t>
            </a:r>
          </a:p>
          <a:p>
            <a:pPr eaLnBrk="1" hangingPunct="1">
              <a:spcBef>
                <a:spcPct val="0"/>
              </a:spcBef>
            </a:pPr>
            <a:endParaRPr lang="en-US" altLang="en-US" smtClean="0"/>
          </a:p>
          <a:p>
            <a:pPr eaLnBrk="1" hangingPunct="1">
              <a:spcBef>
                <a:spcPct val="0"/>
              </a:spcBef>
            </a:pPr>
            <a:r>
              <a:rPr lang="en-US" altLang="en-US" smtClean="0"/>
              <a:t>Which is called friend tracker application and developed as two android applications. One is called friend tracker and other is friend viewer. This is mainly due to explain communication between two applications.</a:t>
            </a:r>
          </a:p>
          <a:p>
            <a:pPr eaLnBrk="1" hangingPunct="1">
              <a:spcBef>
                <a:spcPct val="0"/>
              </a:spcBef>
            </a:pPr>
            <a:endParaRPr lang="en-US" altLang="en-US" smtClean="0"/>
          </a:p>
          <a:p>
            <a:pPr eaLnBrk="1" hangingPunct="1">
              <a:spcBef>
                <a:spcPct val="0"/>
              </a:spcBef>
            </a:pPr>
            <a:r>
              <a:rPr lang="en-US" altLang="en-US" smtClean="0"/>
              <a:t>Android application doesn’t have a main () function or single entry point for execution, instead, developers must design applications in terms of components. There are four components Activity, Broadcast Receiver, Service and Content Provider. </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F96CC0E-6D9D-4A86-852D-47EB1C0F8A70}" type="slidenum">
              <a:rPr lang="en-US" altLang="en-US" smtClean="0"/>
              <a:pPr eaLnBrk="1" hangingPunct="1">
                <a:spcBef>
                  <a:spcPct val="0"/>
                </a:spcBef>
              </a:pPr>
              <a:t>6</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Components in android applications are communicate each other using intents and actions.</a:t>
            </a:r>
          </a:p>
          <a:p>
            <a:pPr eaLnBrk="1" hangingPunct="1">
              <a:spcBef>
                <a:spcPct val="0"/>
              </a:spcBef>
            </a:pPr>
            <a:endParaRPr lang="en-US" altLang="en-US" smtClean="0"/>
          </a:p>
          <a:p>
            <a:pPr eaLnBrk="1" hangingPunct="1">
              <a:spcBef>
                <a:spcPct val="0"/>
              </a:spcBef>
            </a:pPr>
            <a:r>
              <a:rPr lang="en-US" altLang="en-US" smtClean="0"/>
              <a:t>Intent is a message object, which is containing a destination component address and data.</a:t>
            </a:r>
          </a:p>
          <a:p>
            <a:pPr eaLnBrk="1" hangingPunct="1">
              <a:spcBef>
                <a:spcPct val="0"/>
              </a:spcBef>
            </a:pPr>
            <a:endParaRPr lang="en-US" altLang="en-US" smtClean="0"/>
          </a:p>
          <a:p>
            <a:pPr eaLnBrk="1" hangingPunct="1">
              <a:spcBef>
                <a:spcPct val="0"/>
              </a:spcBef>
            </a:pPr>
            <a:r>
              <a:rPr lang="en-US" altLang="en-US" smtClean="0"/>
              <a:t>Action is a process of inter component communication.</a:t>
            </a: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D9E0121-7E07-4A97-AB53-ED01DE74CDA8}" type="slidenum">
              <a:rPr lang="en-US" altLang="en-US" smtClean="0"/>
              <a:pPr eaLnBrk="1" hangingPunct="1">
                <a:spcBef>
                  <a:spcPct val="0"/>
                </a:spcBef>
              </a:pPr>
              <a:t>7</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C6A49D2-8634-4C01-B715-F671A75965E1}" type="slidenum">
              <a:rPr lang="en-US" altLang="en-US" smtClean="0"/>
              <a:pPr eaLnBrk="1" hangingPunct="1">
                <a:spcBef>
                  <a:spcPct val="0"/>
                </a:spcBef>
              </a:pPr>
              <a:t>8</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65DE777-09C5-45FB-B194-C28AF03BFBA0}" type="slidenum">
              <a:rPr lang="en-US" altLang="en-US" smtClean="0"/>
              <a:pPr eaLnBrk="1" hangingPunct="1">
                <a:spcBef>
                  <a:spcPct val="0"/>
                </a:spcBef>
              </a:pPr>
              <a:t>9</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4E6B3BB-6F20-4670-B164-59BE957783AE}" type="slidenum">
              <a:rPr lang="en-US" altLang="en-US" smtClean="0"/>
              <a:pPr eaLnBrk="1" hangingPunct="1">
                <a:spcBef>
                  <a:spcPct val="0"/>
                </a:spcBef>
              </a:pPr>
              <a:t>10</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Copyright © 2011 Ram Software Engineering Labs Private Limited. All rights reserved.</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B6A983E-9B82-4249-9FA5-6073C3C953D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9A8271E5-EE07-4863-96D3-F12B8583AF5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CF8A2644-B9D3-4EAF-9672-8326A45C014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a:xfrm>
            <a:off x="3200400" y="6324600"/>
            <a:ext cx="5105400" cy="365125"/>
          </a:xfrm>
        </p:spPr>
        <p:txBody>
          <a:bodyPr/>
          <a:lstStyle>
            <a:lvl1pPr algn="l">
              <a:defRPr/>
            </a:lvl1pPr>
            <a:extLst/>
          </a:lstStyle>
          <a:p>
            <a:pPr>
              <a:defRPr/>
            </a:pPr>
            <a:r>
              <a:rPr lang="en-US" smtClean="0"/>
              <a:t>Copyright © 2011 Ram Software Engineering Labs Private Limited. All rights reserved.</a:t>
            </a:r>
            <a:endParaRPr lang="en-US" dirty="0"/>
          </a:p>
        </p:txBody>
      </p:sp>
      <p:sp>
        <p:nvSpPr>
          <p:cNvPr id="6" name="Slide Number Placeholder 5"/>
          <p:cNvSpPr>
            <a:spLocks noGrp="1"/>
          </p:cNvSpPr>
          <p:nvPr>
            <p:ph type="sldNum" sz="quarter" idx="12"/>
          </p:nvPr>
        </p:nvSpPr>
        <p:spPr>
          <a:xfrm>
            <a:off x="8647272" y="6324600"/>
            <a:ext cx="365760" cy="365125"/>
          </a:xfrm>
        </p:spPr>
        <p:txBody>
          <a:bodyPr/>
          <a:lstStyle>
            <a:extLst/>
          </a:lstStyle>
          <a:p>
            <a:pPr>
              <a:defRPr/>
            </a:pPr>
            <a:fld id="{CCDA12BD-74A4-40A3-96F6-15E0D9D00A7E}"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3E54DAE0-938B-4D1F-8B67-27BA5D3C1F3A}"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CFEA2C6E-2582-4DE1-8DED-A4F5E4006C8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9" name="Slide Number Placeholder 8"/>
          <p:cNvSpPr>
            <a:spLocks noGrp="1"/>
          </p:cNvSpPr>
          <p:nvPr>
            <p:ph type="sldNum" sz="quarter" idx="12"/>
          </p:nvPr>
        </p:nvSpPr>
        <p:spPr/>
        <p:txBody>
          <a:bodyPr/>
          <a:lstStyle>
            <a:extLst/>
          </a:lstStyle>
          <a:p>
            <a:pPr>
              <a:defRPr/>
            </a:pPr>
            <a:fld id="{AC8CCD11-B512-47C2-9504-E55C1139BD6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5" name="Slide Number Placeholder 4"/>
          <p:cNvSpPr>
            <a:spLocks noGrp="1"/>
          </p:cNvSpPr>
          <p:nvPr>
            <p:ph type="sldNum" sz="quarter" idx="12"/>
          </p:nvPr>
        </p:nvSpPr>
        <p:spPr/>
        <p:txBody>
          <a:bodyPr/>
          <a:lstStyle>
            <a:extLst/>
          </a:lstStyle>
          <a:p>
            <a:pPr>
              <a:defRPr/>
            </a:pPr>
            <a:fld id="{2EA8F720-0CE7-456E-9E28-7862A5570CA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4" name="Slide Number Placeholder 3"/>
          <p:cNvSpPr>
            <a:spLocks noGrp="1"/>
          </p:cNvSpPr>
          <p:nvPr>
            <p:ph type="sldNum" sz="quarter" idx="12"/>
          </p:nvPr>
        </p:nvSpPr>
        <p:spPr/>
        <p:txBody>
          <a:bodyPr/>
          <a:lstStyle>
            <a:extLst/>
          </a:lstStyle>
          <a:p>
            <a:pPr>
              <a:defRPr/>
            </a:pPr>
            <a:fld id="{50B5D64B-CB92-48E7-BA3E-34921B5A174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B3A916F4-B3E8-4D95-BE77-8668EA4C3D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FE1B4B08-FAC7-40B8-9C70-9745AD16F12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Copyright © 2011 Ram Software Engineering Labs Private Limited. All rights reserved.</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32DF1E1-CA36-4F49-BD95-6C4F558D974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219200"/>
            <a:ext cx="8915400" cy="2057400"/>
          </a:xfrm>
        </p:spPr>
        <p:txBody>
          <a:bodyPr lIns="91440" anchor="ctr" anchorCtr="0">
            <a:normAutofit/>
          </a:bodyPr>
          <a:lstStyle/>
          <a:p>
            <a:pPr algn="ctr"/>
            <a:r>
              <a:rPr lang="en-US" sz="4400" b="0" dirty="0" smtClean="0"/>
              <a:t>Android </a:t>
            </a:r>
            <a:r>
              <a:rPr lang="en-US" sz="4400" b="0" dirty="0" smtClean="0"/>
              <a:t>Security</a:t>
            </a:r>
            <a:endParaRPr lang="en-US" sz="4400" b="0" dirty="0"/>
          </a:p>
        </p:txBody>
      </p:sp>
      <p:pic>
        <p:nvPicPr>
          <p:cNvPr id="3" name="Picture 4"/>
          <p:cNvPicPr>
            <a:picLocks noChangeAspect="1" noChangeArrowheads="1"/>
          </p:cNvPicPr>
          <p:nvPr/>
        </p:nvPicPr>
        <p:blipFill>
          <a:blip r:embed="rId2"/>
          <a:srcRect/>
          <a:stretch>
            <a:fillRect/>
          </a:stretch>
        </p:blipFill>
        <p:spPr bwMode="auto">
          <a:xfrm>
            <a:off x="2286000" y="4572000"/>
            <a:ext cx="4038600" cy="521689"/>
          </a:xfrm>
          <a:prstGeom prst="rect">
            <a:avLst/>
          </a:prstGeom>
          <a:noFill/>
          <a:ln w="9525">
            <a:noFill/>
            <a:miter lim="800000"/>
            <a:headEnd/>
            <a:tailEnd/>
          </a:ln>
          <a:effectLst/>
        </p:spPr>
      </p:pic>
      <p:sp>
        <p:nvSpPr>
          <p:cNvPr id="4" name="Rectangle 2"/>
          <p:cNvSpPr txBox="1">
            <a:spLocks noChangeArrowheads="1"/>
          </p:cNvSpPr>
          <p:nvPr/>
        </p:nvSpPr>
        <p:spPr>
          <a:xfrm>
            <a:off x="635726" y="4038600"/>
            <a:ext cx="7772400" cy="685800"/>
          </a:xfrm>
          <a:prstGeom prst="rect">
            <a:avLst/>
          </a:prstGeom>
        </p:spPr>
        <p:txBody>
          <a:bodyPr vert="horz" lIns="91440" anchor="ctr" anchorCtr="0">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Ram Software Engineering Labs </a:t>
            </a:r>
            <a:r>
              <a:rPr kumimoji="0" lang="en-US" sz="2400" b="1" i="0" u="none" strike="noStrike" kern="1200" cap="none" spc="0" normalizeH="0" baseline="0" noProof="0" dirty="0" err="1"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Pvt</a:t>
            </a: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Ltd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620713"/>
            <a:ext cx="8229600" cy="1152525"/>
          </a:xfrm>
        </p:spPr>
        <p:txBody>
          <a:bodyPr lIns="91440" rIns="91440" bIns="45720">
            <a:normAutofit/>
          </a:bodyPr>
          <a:lstStyle/>
          <a:p>
            <a:pPr eaLnBrk="1" fontAlgn="auto" hangingPunct="1">
              <a:spcAft>
                <a:spcPts val="0"/>
              </a:spcAft>
              <a:defRPr/>
            </a:pPr>
            <a:r>
              <a:rPr lang="en-US" sz="3600" dirty="0">
                <a:solidFill>
                  <a:schemeClr val="tx2">
                    <a:satMod val="130000"/>
                  </a:schemeClr>
                </a:solidFill>
              </a:rPr>
              <a:t>Security </a:t>
            </a:r>
            <a:r>
              <a:rPr lang="en-US" sz="3600" dirty="0" smtClean="0">
                <a:solidFill>
                  <a:schemeClr val="tx2">
                    <a:satMod val="130000"/>
                  </a:schemeClr>
                </a:solidFill>
              </a:rPr>
              <a:t>Enforcement</a:t>
            </a:r>
            <a:r>
              <a:rPr lang="en-US" sz="4000" dirty="0" smtClean="0">
                <a:solidFill>
                  <a:schemeClr val="tx2">
                    <a:satMod val="130000"/>
                  </a:schemeClr>
                </a:solidFill>
              </a:rPr>
              <a:t> : </a:t>
            </a:r>
            <a:r>
              <a:rPr lang="en-US" sz="2000" dirty="0">
                <a:latin typeface="Gill Sans MT" pitchFamily="34" charset="0"/>
              </a:rPr>
              <a:t>Access permission </a:t>
            </a:r>
            <a:r>
              <a:rPr lang="en-US" sz="2000" dirty="0" smtClean="0">
                <a:latin typeface="Gill Sans MT" pitchFamily="34" charset="0"/>
              </a:rPr>
              <a:t>logic Example</a:t>
            </a:r>
            <a:endParaRPr lang="en-US" sz="2000" dirty="0" smtClean="0">
              <a:effectLst>
                <a:outerShdw blurRad="38100" dist="38100" dir="2700000" algn="tl">
                  <a:srgbClr val="C0C0C0"/>
                </a:outerShdw>
              </a:effectLst>
            </a:endParaRPr>
          </a:p>
        </p:txBody>
      </p:sp>
      <p:pic>
        <p:nvPicPr>
          <p:cNvPr id="1433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87450" y="2008188"/>
            <a:ext cx="7496175" cy="1781175"/>
          </a:xfrm>
        </p:spPr>
      </p:pic>
      <p:sp>
        <p:nvSpPr>
          <p:cNvPr id="20484" name="Rectangle 4"/>
          <p:cNvSpPr>
            <a:spLocks noChangeArrowheads="1"/>
          </p:cNvSpPr>
          <p:nvPr/>
        </p:nvSpPr>
        <p:spPr bwMode="auto">
          <a:xfrm>
            <a:off x="1187450" y="4162425"/>
            <a:ext cx="7572375" cy="9223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652463" indent="-571500">
              <a:spcBef>
                <a:spcPct val="20000"/>
              </a:spcBef>
              <a:buClr>
                <a:schemeClr val="accent3"/>
              </a:buClr>
              <a:buSzPct val="95000"/>
              <a:buFont typeface="Wingdings" pitchFamily="2" charset="2"/>
              <a:buChar char="Ø"/>
              <a:defRPr/>
            </a:pPr>
            <a:r>
              <a:rPr lang="en-US" dirty="0">
                <a:latin typeface="+mn-lt"/>
              </a:rPr>
              <a:t>Component A’s ability to access components B and C is determined by comparing the access permission labels on B and C to the collection of labels assigned to application 1.</a:t>
            </a:r>
          </a:p>
        </p:txBody>
      </p:sp>
    </p:spTree>
    <p:extLst>
      <p:ext uri="{BB962C8B-B14F-4D97-AF65-F5344CB8AC3E}">
        <p14:creationId xmlns:p14="http://schemas.microsoft.com/office/powerpoint/2010/main" val="3350836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23850" y="2060575"/>
            <a:ext cx="8229600" cy="2089150"/>
          </a:xfrm>
        </p:spPr>
        <p:txBody>
          <a:bodyPr/>
          <a:lstStyle/>
          <a:p>
            <a:pPr algn="ctr" eaLnBrk="1" hangingPunct="1"/>
            <a:r>
              <a:rPr lang="en-US" altLang="en-US" sz="7200" smtClean="0"/>
              <a:t>Android</a:t>
            </a:r>
            <a:r>
              <a:rPr lang="en-US" altLang="en-US" smtClean="0"/>
              <a:t> </a:t>
            </a:r>
            <a:br>
              <a:rPr lang="en-US" altLang="en-US" smtClean="0"/>
            </a:br>
            <a:r>
              <a:rPr lang="en-US" altLang="en-US" smtClean="0"/>
              <a:t>Security Refinements</a:t>
            </a:r>
          </a:p>
        </p:txBody>
      </p:sp>
    </p:spTree>
    <p:extLst>
      <p:ext uri="{BB962C8B-B14F-4D97-AF65-F5344CB8AC3E}">
        <p14:creationId xmlns:p14="http://schemas.microsoft.com/office/powerpoint/2010/main" val="3063620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685800"/>
            <a:ext cx="8229600" cy="1066800"/>
          </a:xfrm>
        </p:spPr>
        <p:txBody>
          <a:bodyPr/>
          <a:lstStyle/>
          <a:p>
            <a:pPr eaLnBrk="1" hangingPunct="1"/>
            <a:r>
              <a:rPr lang="en-US" altLang="en-US" smtClean="0"/>
              <a:t>Public and Private Components</a:t>
            </a:r>
          </a:p>
        </p:txBody>
      </p:sp>
      <p:sp>
        <p:nvSpPr>
          <p:cNvPr id="3" name="Content Placeholder 2"/>
          <p:cNvSpPr>
            <a:spLocks noGrp="1"/>
          </p:cNvSpPr>
          <p:nvPr>
            <p:ph idx="1"/>
          </p:nvPr>
        </p:nvSpPr>
        <p:spPr>
          <a:xfrm>
            <a:off x="457200" y="1905000"/>
            <a:ext cx="8229600" cy="4324350"/>
          </a:xfrm>
        </p:spPr>
        <p:txBody>
          <a:bodyPr>
            <a:normAutofit fontScale="92500" lnSpcReduction="20000"/>
          </a:bodyPr>
          <a:lstStyle/>
          <a:p>
            <a:pPr marL="652463" indent="-571500" eaLnBrk="1" hangingPunct="1">
              <a:buClr>
                <a:schemeClr val="accent3"/>
              </a:buClr>
              <a:buFont typeface="Wingdings" pitchFamily="2" charset="2"/>
              <a:buChar char="Ø"/>
              <a:defRPr/>
            </a:pPr>
            <a:r>
              <a:rPr lang="en-US" dirty="0"/>
              <a:t>Applications often contain </a:t>
            </a:r>
            <a:r>
              <a:rPr lang="en-US" dirty="0" smtClean="0"/>
              <a:t>components that </a:t>
            </a:r>
            <a:r>
              <a:rPr lang="en-US" dirty="0"/>
              <a:t>another application should never access.  For example,  component related to password storing. </a:t>
            </a:r>
            <a:endParaRPr lang="en-US" dirty="0" smtClean="0"/>
          </a:p>
          <a:p>
            <a:pPr marL="652463" indent="-571500" eaLnBrk="1" hangingPunct="1">
              <a:buClr>
                <a:schemeClr val="accent3"/>
              </a:buClr>
              <a:buFont typeface="Wingdings" pitchFamily="2" charset="2"/>
              <a:buChar char="Ø"/>
              <a:defRPr/>
            </a:pPr>
            <a:r>
              <a:rPr lang="en-US" dirty="0" smtClean="0"/>
              <a:t>The </a:t>
            </a:r>
            <a:r>
              <a:rPr lang="en-US" dirty="0"/>
              <a:t>solution is to </a:t>
            </a:r>
            <a:r>
              <a:rPr lang="en-US" dirty="0" smtClean="0"/>
              <a:t>Instead of defining an access permission user can define the component as private.</a:t>
            </a:r>
            <a:endParaRPr lang="en-US" dirty="0"/>
          </a:p>
          <a:p>
            <a:pPr marL="652463" indent="-571500" eaLnBrk="1" hangingPunct="1">
              <a:buClr>
                <a:schemeClr val="accent3"/>
              </a:buClr>
              <a:buFont typeface="Wingdings" pitchFamily="2" charset="2"/>
              <a:buChar char="Ø"/>
              <a:defRPr/>
            </a:pPr>
            <a:endParaRPr lang="en-US" dirty="0" smtClean="0"/>
          </a:p>
          <a:p>
            <a:pPr marL="652463" indent="-571500" eaLnBrk="1" hangingPunct="1">
              <a:buClr>
                <a:schemeClr val="accent3"/>
              </a:buClr>
              <a:buFont typeface="Wingdings" pitchFamily="2" charset="2"/>
              <a:buChar char="Ø"/>
              <a:defRPr/>
            </a:pPr>
            <a:endParaRPr lang="en-US" dirty="0"/>
          </a:p>
          <a:p>
            <a:pPr marL="652463" indent="-571500" eaLnBrk="1" hangingPunct="1">
              <a:buClr>
                <a:schemeClr val="accent3"/>
              </a:buClr>
              <a:buFont typeface="Wingdings" pitchFamily="2" charset="2"/>
              <a:buChar char="Ø"/>
              <a:defRPr/>
            </a:pPr>
            <a:r>
              <a:rPr lang="en-GB" b="1" dirty="0" smtClean="0"/>
              <a:t>Best </a:t>
            </a:r>
            <a:r>
              <a:rPr lang="en-GB" b="1" dirty="0"/>
              <a:t>Practice: </a:t>
            </a:r>
            <a:r>
              <a:rPr lang="en-GB" dirty="0"/>
              <a:t>Always set the “exported” attribute</a:t>
            </a:r>
            <a:r>
              <a:rPr lang="en-GB" dirty="0" smtClean="0"/>
              <a:t>.</a:t>
            </a:r>
          </a:p>
          <a:p>
            <a:pPr marL="652463" indent="-571500" eaLnBrk="1" hangingPunct="1">
              <a:buClr>
                <a:schemeClr val="accent3"/>
              </a:buClr>
              <a:buFont typeface="Wingdings" pitchFamily="2" charset="2"/>
              <a:buChar char="Ø"/>
              <a:defRPr/>
            </a:pPr>
            <a:r>
              <a:rPr lang="en-US" dirty="0"/>
              <a:t>This significantly reduces the attack surface for many applications.</a:t>
            </a:r>
          </a:p>
          <a:p>
            <a:pPr marL="652463" indent="-571500" eaLnBrk="1" hangingPunct="1">
              <a:buClr>
                <a:schemeClr val="accent3"/>
              </a:buClr>
              <a:buFont typeface="Wingdings" pitchFamily="2" charset="2"/>
              <a:buChar char="Ø"/>
              <a:defRPr/>
            </a:pPr>
            <a:endParaRPr lang="en-US" dirty="0"/>
          </a:p>
          <a:p>
            <a:pPr marL="640080" lvl="1" indent="-246888" eaLnBrk="1" fontAlgn="auto" hangingPunct="1">
              <a:spcAft>
                <a:spcPts val="0"/>
              </a:spcAft>
              <a:buFont typeface="Wingdings 2"/>
              <a:buChar char=""/>
              <a:defRPr/>
            </a:pPr>
            <a:endParaRPr lang="en-US" dirty="0"/>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3860800"/>
            <a:ext cx="7439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745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685800"/>
            <a:ext cx="8229600" cy="1066800"/>
          </a:xfrm>
        </p:spPr>
        <p:txBody>
          <a:bodyPr/>
          <a:lstStyle/>
          <a:p>
            <a:pPr eaLnBrk="1" hangingPunct="1"/>
            <a:r>
              <a:rPr lang="en-US" altLang="en-US" smtClean="0"/>
              <a:t>Implicitly Open Components</a:t>
            </a:r>
          </a:p>
        </p:txBody>
      </p:sp>
      <p:sp>
        <p:nvSpPr>
          <p:cNvPr id="3" name="Content Placeholder 2"/>
          <p:cNvSpPr>
            <a:spLocks noGrp="1"/>
          </p:cNvSpPr>
          <p:nvPr>
            <p:ph idx="1"/>
          </p:nvPr>
        </p:nvSpPr>
        <p:spPr>
          <a:xfrm>
            <a:off x="457200" y="1905000"/>
            <a:ext cx="8229600" cy="4324350"/>
          </a:xfrm>
        </p:spPr>
        <p:txBody>
          <a:bodyPr>
            <a:normAutofit/>
          </a:bodyPr>
          <a:lstStyle/>
          <a:p>
            <a:pPr marL="652463" indent="-571500" eaLnBrk="1" hangingPunct="1">
              <a:buClr>
                <a:schemeClr val="accent3"/>
              </a:buClr>
              <a:buFont typeface="Wingdings" pitchFamily="2" charset="2"/>
              <a:buChar char="Ø"/>
              <a:defRPr/>
            </a:pPr>
            <a:r>
              <a:rPr lang="en-US" dirty="0"/>
              <a:t>At development time, if the decision of access permission is unclear, The developer can permit the functionality by not assigning an access permission to it.</a:t>
            </a:r>
          </a:p>
          <a:p>
            <a:pPr marL="652463" indent="-571500" eaLnBrk="1" hangingPunct="1">
              <a:buClr>
                <a:schemeClr val="accent3"/>
              </a:buClr>
              <a:buFont typeface="Wingdings" pitchFamily="2" charset="2"/>
              <a:buChar char="Ø"/>
              <a:defRPr/>
            </a:pPr>
            <a:r>
              <a:rPr lang="en-US" dirty="0" smtClean="0"/>
              <a:t>If </a:t>
            </a:r>
            <a:r>
              <a:rPr lang="en-US" dirty="0"/>
              <a:t>a public component doesn’t explicitly have an access permission listed in its manifest definition, Android permits any application to access it.</a:t>
            </a:r>
          </a:p>
          <a:p>
            <a:pPr marL="652463" indent="-571500" eaLnBrk="1" hangingPunct="1">
              <a:buClr>
                <a:schemeClr val="accent3"/>
              </a:buClr>
              <a:buFont typeface="Wingdings" pitchFamily="2" charset="2"/>
              <a:buChar char="Ø"/>
              <a:defRPr/>
            </a:pPr>
            <a:r>
              <a:rPr lang="en-GB" b="1" dirty="0" smtClean="0"/>
              <a:t>Best Practice: </a:t>
            </a:r>
            <a:r>
              <a:rPr lang="en-GB" dirty="0" smtClean="0"/>
              <a:t>Should always assign access permissions to public components.</a:t>
            </a:r>
          </a:p>
          <a:p>
            <a:pPr marL="652463" indent="-571500" eaLnBrk="1" hangingPunct="1">
              <a:buClr>
                <a:schemeClr val="accent3"/>
              </a:buClr>
              <a:buFont typeface="Wingdings" pitchFamily="2" charset="2"/>
              <a:buChar char="Ø"/>
              <a:defRPr/>
            </a:pPr>
            <a:endParaRPr lang="en-US" dirty="0"/>
          </a:p>
          <a:p>
            <a:pPr marL="640080" lvl="1" indent="-246888" eaLnBrk="1" fontAlgn="auto" hangingPunct="1">
              <a:spcAft>
                <a:spcPts val="0"/>
              </a:spcAft>
              <a:buFont typeface="Wingdings 2"/>
              <a:buChar char=""/>
              <a:defRPr/>
            </a:pPr>
            <a:endParaRPr lang="en-US" dirty="0"/>
          </a:p>
        </p:txBody>
      </p:sp>
    </p:spTree>
    <p:extLst>
      <p:ext uri="{BB962C8B-B14F-4D97-AF65-F5344CB8AC3E}">
        <p14:creationId xmlns:p14="http://schemas.microsoft.com/office/powerpoint/2010/main" val="3333882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685800"/>
            <a:ext cx="8229600" cy="1066800"/>
          </a:xfrm>
        </p:spPr>
        <p:txBody>
          <a:bodyPr/>
          <a:lstStyle/>
          <a:p>
            <a:pPr eaLnBrk="1" hangingPunct="1"/>
            <a:r>
              <a:rPr lang="en-US" altLang="en-US" smtClean="0"/>
              <a:t>Intent Broadcast Permissions</a:t>
            </a:r>
          </a:p>
        </p:txBody>
      </p:sp>
      <p:sp>
        <p:nvSpPr>
          <p:cNvPr id="18435" name="Content Placeholder 2"/>
          <p:cNvSpPr>
            <a:spLocks noGrp="1"/>
          </p:cNvSpPr>
          <p:nvPr>
            <p:ph idx="1"/>
          </p:nvPr>
        </p:nvSpPr>
        <p:spPr>
          <a:xfrm>
            <a:off x="457200" y="1905000"/>
            <a:ext cx="8229600" cy="4324350"/>
          </a:xfrm>
        </p:spPr>
        <p:txBody>
          <a:bodyPr>
            <a:normAutofit lnSpcReduction="10000"/>
          </a:bodyPr>
          <a:lstStyle/>
          <a:p>
            <a:pPr marL="652463" indent="-571500" eaLnBrk="1" hangingPunct="1">
              <a:buFont typeface="Wingdings" pitchFamily="2" charset="2"/>
              <a:buChar char="Ø"/>
            </a:pPr>
            <a:r>
              <a:rPr lang="en-US" altLang="en-US" smtClean="0"/>
              <a:t>Sending the unprotected intent is a privacy risk.</a:t>
            </a:r>
            <a:br>
              <a:rPr lang="en-US" altLang="en-US" smtClean="0"/>
            </a:br>
            <a:endParaRPr lang="en-US" altLang="en-US" smtClean="0"/>
          </a:p>
          <a:p>
            <a:pPr marL="652463" indent="-571500" eaLnBrk="1" hangingPunct="1">
              <a:buFont typeface="Wingdings" pitchFamily="2" charset="2"/>
              <a:buChar char="Ø"/>
            </a:pPr>
            <a:r>
              <a:rPr lang="en-US" altLang="en-US" smtClean="0"/>
              <a:t>Android API for broadcasting intents optionally allows the developer to specify a permission label to restrict access to the intent object.</a:t>
            </a:r>
          </a:p>
          <a:p>
            <a:pPr marL="652463" indent="-571500" eaLnBrk="1" hangingPunct="1">
              <a:buFont typeface="Wingdings" pitchFamily="2" charset="2"/>
              <a:buChar char="Ø"/>
            </a:pPr>
            <a:endParaRPr lang="en-US" altLang="en-US" smtClean="0"/>
          </a:p>
          <a:p>
            <a:pPr marL="652463" indent="-571500" eaLnBrk="1" hangingPunct="1">
              <a:buFont typeface="Wingdings" pitchFamily="2" charset="2"/>
              <a:buChar char="Ø"/>
            </a:pPr>
            <a:r>
              <a:rPr lang="en-GB" altLang="en-US" b="1" smtClean="0"/>
              <a:t>Best Practice:  </a:t>
            </a:r>
            <a:r>
              <a:rPr lang="en-GB" altLang="en-US" smtClean="0"/>
              <a:t>Always specify an access permission on Intent broadcasts</a:t>
            </a:r>
            <a:endParaRPr lang="en-US" altLang="en-US" smtClean="0"/>
          </a:p>
          <a:p>
            <a:pPr lvl="1" eaLnBrk="1" hangingPunct="1"/>
            <a:endParaRPr lang="en-US" altLang="en-US" smtClean="0"/>
          </a:p>
        </p:txBody>
      </p:sp>
    </p:spTree>
    <p:extLst>
      <p:ext uri="{BB962C8B-B14F-4D97-AF65-F5344CB8AC3E}">
        <p14:creationId xmlns:p14="http://schemas.microsoft.com/office/powerpoint/2010/main" val="3159068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85800"/>
            <a:ext cx="8229600" cy="1066800"/>
          </a:xfrm>
        </p:spPr>
        <p:txBody>
          <a:bodyPr/>
          <a:lstStyle/>
          <a:p>
            <a:pPr eaLnBrk="1" hangingPunct="1"/>
            <a:r>
              <a:rPr lang="en-US" altLang="en-US" smtClean="0"/>
              <a:t>Content Provider Permissions</a:t>
            </a:r>
          </a:p>
        </p:txBody>
      </p:sp>
      <p:sp>
        <p:nvSpPr>
          <p:cNvPr id="3" name="Content Placeholder 2"/>
          <p:cNvSpPr>
            <a:spLocks noGrp="1"/>
          </p:cNvSpPr>
          <p:nvPr>
            <p:ph idx="1"/>
          </p:nvPr>
        </p:nvSpPr>
        <p:spPr>
          <a:xfrm>
            <a:off x="457200" y="1905000"/>
            <a:ext cx="8229600" cy="4324350"/>
          </a:xfrm>
        </p:spPr>
        <p:txBody>
          <a:bodyPr>
            <a:normAutofit/>
          </a:bodyPr>
          <a:lstStyle/>
          <a:p>
            <a:pPr marL="652463" indent="-571500" eaLnBrk="1" hangingPunct="1">
              <a:buClr>
                <a:schemeClr val="accent3"/>
              </a:buClr>
              <a:buFont typeface="Wingdings" pitchFamily="2" charset="2"/>
              <a:buChar char="Ø"/>
              <a:defRPr/>
            </a:pPr>
            <a:r>
              <a:rPr lang="en-US" dirty="0"/>
              <a:t>If the developer </a:t>
            </a:r>
            <a:r>
              <a:rPr lang="en-US" dirty="0" smtClean="0"/>
              <a:t> want </a:t>
            </a:r>
            <a:r>
              <a:rPr lang="en-US" dirty="0"/>
              <a:t>his application to be the only one to update the contents but for other applications to be able to read them. </a:t>
            </a:r>
          </a:p>
          <a:p>
            <a:pPr marL="652463" indent="-571500" eaLnBrk="1" hangingPunct="1">
              <a:buClr>
                <a:schemeClr val="accent3"/>
              </a:buClr>
              <a:buFont typeface="Wingdings" pitchFamily="2" charset="2"/>
              <a:buChar char="Ø"/>
              <a:defRPr/>
            </a:pPr>
            <a:endParaRPr lang="en-US" dirty="0"/>
          </a:p>
          <a:p>
            <a:pPr marL="652463" indent="-571500" eaLnBrk="1" hangingPunct="1">
              <a:buClr>
                <a:schemeClr val="accent3"/>
              </a:buClr>
              <a:buFont typeface="Wingdings" pitchFamily="2" charset="2"/>
              <a:buChar char="Ø"/>
              <a:defRPr/>
            </a:pPr>
            <a:r>
              <a:rPr lang="en-US" dirty="0"/>
              <a:t>Android allows such a security policy assigning read or write permissions</a:t>
            </a:r>
            <a:r>
              <a:rPr lang="en-US" dirty="0" smtClean="0"/>
              <a:t>.</a:t>
            </a:r>
          </a:p>
          <a:p>
            <a:pPr marL="652463" indent="-571500" eaLnBrk="1" hangingPunct="1">
              <a:buClr>
                <a:schemeClr val="accent3"/>
              </a:buClr>
              <a:buFont typeface="Wingdings" pitchFamily="2" charset="2"/>
              <a:buChar char="Ø"/>
              <a:defRPr/>
            </a:pPr>
            <a:endParaRPr lang="en-US" dirty="0"/>
          </a:p>
          <a:p>
            <a:pPr marL="652463" indent="-571500" eaLnBrk="1" hangingPunct="1">
              <a:buClr>
                <a:schemeClr val="accent3"/>
              </a:buClr>
              <a:buFont typeface="Wingdings" pitchFamily="2" charset="2"/>
              <a:buChar char="Ø"/>
              <a:defRPr/>
            </a:pPr>
            <a:r>
              <a:rPr lang="en-GB" b="1" dirty="0" smtClean="0"/>
              <a:t>Best </a:t>
            </a:r>
            <a:r>
              <a:rPr lang="en-GB" b="1" dirty="0"/>
              <a:t>Practice:  </a:t>
            </a:r>
            <a:r>
              <a:rPr lang="en-GB" dirty="0" smtClean="0"/>
              <a:t>Always </a:t>
            </a:r>
            <a:r>
              <a:rPr lang="en-GB" dirty="0"/>
              <a:t>deﬁne separate read and write permissions. </a:t>
            </a:r>
          </a:p>
        </p:txBody>
      </p:sp>
    </p:spTree>
    <p:extLst>
      <p:ext uri="{BB962C8B-B14F-4D97-AF65-F5344CB8AC3E}">
        <p14:creationId xmlns:p14="http://schemas.microsoft.com/office/powerpoint/2010/main" val="329337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229600" cy="1066800"/>
          </a:xfrm>
        </p:spPr>
        <p:txBody>
          <a:bodyPr/>
          <a:lstStyle/>
          <a:p>
            <a:pPr eaLnBrk="1" hangingPunct="1"/>
            <a:r>
              <a:rPr lang="en-US" altLang="en-US" dirty="0" smtClean="0"/>
              <a:t>Service Hooks</a:t>
            </a:r>
          </a:p>
        </p:txBody>
      </p:sp>
      <p:sp>
        <p:nvSpPr>
          <p:cNvPr id="20483" name="Content Placeholder 2"/>
          <p:cNvSpPr>
            <a:spLocks noGrp="1"/>
          </p:cNvSpPr>
          <p:nvPr>
            <p:ph idx="1"/>
          </p:nvPr>
        </p:nvSpPr>
        <p:spPr>
          <a:xfrm>
            <a:off x="457200" y="1371600"/>
            <a:ext cx="8229600" cy="4324350"/>
          </a:xfrm>
        </p:spPr>
        <p:txBody>
          <a:bodyPr>
            <a:normAutofit fontScale="92500" lnSpcReduction="10000"/>
          </a:bodyPr>
          <a:lstStyle/>
          <a:p>
            <a:pPr marL="652463" indent="-571500" eaLnBrk="1" hangingPunct="1">
              <a:buFont typeface="Wingdings" pitchFamily="2" charset="2"/>
              <a:buChar char="Ø"/>
            </a:pPr>
            <a:r>
              <a:rPr lang="en-GB" altLang="en-US" smtClean="0"/>
              <a:t>Android only lets the developer assign one permission label to restrict starting, stopping, and binding to a service.</a:t>
            </a:r>
          </a:p>
          <a:p>
            <a:pPr marL="652463" indent="-571500" eaLnBrk="1" hangingPunct="1">
              <a:buFont typeface="Wingdings" pitchFamily="2" charset="2"/>
              <a:buChar char="Ø"/>
            </a:pPr>
            <a:r>
              <a:rPr lang="en-GB" altLang="en-US" smtClean="0"/>
              <a:t>Under this model, any application can start or stop Friend tracker can also tell it to monitor new friends.</a:t>
            </a:r>
          </a:p>
          <a:p>
            <a:pPr marL="652463" indent="-571500" eaLnBrk="1" hangingPunct="1">
              <a:buFont typeface="Wingdings" pitchFamily="2" charset="2"/>
              <a:buChar char="Ø"/>
            </a:pPr>
            <a:r>
              <a:rPr lang="en-GB" altLang="en-US" b="1" smtClean="0"/>
              <a:t>Best Practice:  </a:t>
            </a:r>
            <a:r>
              <a:rPr lang="en-GB" altLang="en-US" smtClean="0"/>
              <a:t>Use service hooks and let the developers write code to perform custom runtime security.</a:t>
            </a:r>
            <a:endParaRPr lang="en-GB" altLang="en-US" b="1" smtClean="0"/>
          </a:p>
          <a:p>
            <a:pPr marL="652463" indent="-571500" eaLnBrk="1" hangingPunct="1">
              <a:buFont typeface="Wingdings" pitchFamily="2" charset="2"/>
              <a:buChar char="Ø"/>
            </a:pPr>
            <a:r>
              <a:rPr lang="en-GB" altLang="en-US" smtClean="0"/>
              <a:t>Eg.. Use checkPermission() to mediate “administrative” operations in Friend Tracker . </a:t>
            </a:r>
          </a:p>
        </p:txBody>
      </p:sp>
    </p:spTree>
    <p:extLst>
      <p:ext uri="{BB962C8B-B14F-4D97-AF65-F5344CB8AC3E}">
        <p14:creationId xmlns:p14="http://schemas.microsoft.com/office/powerpoint/2010/main" val="273365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685800"/>
            <a:ext cx="8229600" cy="1066800"/>
          </a:xfrm>
        </p:spPr>
        <p:txBody>
          <a:bodyPr/>
          <a:lstStyle/>
          <a:p>
            <a:pPr eaLnBrk="1" hangingPunct="1"/>
            <a:r>
              <a:rPr lang="en-US" altLang="en-US" smtClean="0"/>
              <a:t>Protected APIs</a:t>
            </a:r>
          </a:p>
        </p:txBody>
      </p:sp>
      <p:sp>
        <p:nvSpPr>
          <p:cNvPr id="21507" name="Content Placeholder 2"/>
          <p:cNvSpPr>
            <a:spLocks noGrp="1"/>
          </p:cNvSpPr>
          <p:nvPr>
            <p:ph idx="1"/>
          </p:nvPr>
        </p:nvSpPr>
        <p:spPr>
          <a:xfrm>
            <a:off x="457200" y="1905000"/>
            <a:ext cx="8229600" cy="4324350"/>
          </a:xfrm>
        </p:spPr>
        <p:txBody>
          <a:bodyPr>
            <a:normAutofit fontScale="92500" lnSpcReduction="20000"/>
          </a:bodyPr>
          <a:lstStyle/>
          <a:p>
            <a:pPr marL="652463" indent="-571500" eaLnBrk="1" hangingPunct="1">
              <a:buFont typeface="Wingdings" pitchFamily="2" charset="2"/>
              <a:buChar char="Ø"/>
            </a:pPr>
            <a:r>
              <a:rPr lang="en-US" altLang="en-US" smtClean="0"/>
              <a:t>Not all system are accessed through components—instead, Android provides direct API access.</a:t>
            </a:r>
          </a:p>
          <a:p>
            <a:pPr marL="652463" indent="-571500" eaLnBrk="1" hangingPunct="1">
              <a:buFont typeface="Wingdings" pitchFamily="2" charset="2"/>
              <a:buChar char="Ø"/>
            </a:pPr>
            <a:endParaRPr lang="en-US" altLang="en-US" smtClean="0"/>
          </a:p>
          <a:p>
            <a:pPr marL="652463" indent="-571500" eaLnBrk="1" hangingPunct="1">
              <a:buFont typeface="Wingdings" pitchFamily="2" charset="2"/>
              <a:buChar char="Ø"/>
            </a:pPr>
            <a:r>
              <a:rPr lang="en-US" altLang="en-US" smtClean="0"/>
              <a:t>Android protects these sensitive APIs with additional permission label checks: an application must declare a corresponding permission label in its manifest file to use them.</a:t>
            </a:r>
          </a:p>
          <a:p>
            <a:pPr marL="652463" indent="-571500" eaLnBrk="1" hangingPunct="1">
              <a:buFont typeface="Wingdings" pitchFamily="2" charset="2"/>
              <a:buChar char="Ø"/>
            </a:pPr>
            <a:endParaRPr lang="en-US" altLang="en-US" smtClean="0"/>
          </a:p>
          <a:p>
            <a:pPr marL="652463" indent="-571500" eaLnBrk="1" hangingPunct="1">
              <a:buFont typeface="Wingdings" pitchFamily="2" charset="2"/>
              <a:buChar char="Ø"/>
            </a:pPr>
            <a:r>
              <a:rPr lang="en-GB" altLang="en-US" b="1" smtClean="0"/>
              <a:t>Best Practice: </a:t>
            </a:r>
            <a:r>
              <a:rPr lang="en-GB" altLang="en-US" smtClean="0"/>
              <a:t>Application  need to request permissions for protected APIs</a:t>
            </a:r>
          </a:p>
          <a:p>
            <a:pPr marL="652463" indent="-571500" eaLnBrk="1" hangingPunct="1">
              <a:buFont typeface="Wingdings" pitchFamily="2" charset="2"/>
              <a:buChar char="Ø"/>
            </a:pPr>
            <a:endParaRPr lang="en-GB" altLang="en-US" smtClean="0"/>
          </a:p>
        </p:txBody>
      </p:sp>
    </p:spTree>
    <p:extLst>
      <p:ext uri="{BB962C8B-B14F-4D97-AF65-F5344CB8AC3E}">
        <p14:creationId xmlns:p14="http://schemas.microsoft.com/office/powerpoint/2010/main" val="3064353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685800"/>
            <a:ext cx="8229600" cy="1066800"/>
          </a:xfrm>
        </p:spPr>
        <p:txBody>
          <a:bodyPr/>
          <a:lstStyle/>
          <a:p>
            <a:pPr eaLnBrk="1" hangingPunct="1"/>
            <a:r>
              <a:rPr lang="en-US" altLang="en-US" smtClean="0"/>
              <a:t>Permission Protection Levels</a:t>
            </a:r>
          </a:p>
        </p:txBody>
      </p:sp>
      <p:sp>
        <p:nvSpPr>
          <p:cNvPr id="3" name="Content Placeholder 2"/>
          <p:cNvSpPr>
            <a:spLocks noGrp="1"/>
          </p:cNvSpPr>
          <p:nvPr>
            <p:ph idx="1"/>
          </p:nvPr>
        </p:nvSpPr>
        <p:spPr>
          <a:xfrm>
            <a:off x="457200" y="1905000"/>
            <a:ext cx="8229600" cy="4324350"/>
          </a:xfrm>
        </p:spPr>
        <p:txBody>
          <a:bodyPr>
            <a:normAutofit fontScale="85000" lnSpcReduction="20000"/>
          </a:bodyPr>
          <a:lstStyle/>
          <a:p>
            <a:pPr marL="652463" indent="-571500" eaLnBrk="1" hangingPunct="1">
              <a:buClr>
                <a:schemeClr val="accent3"/>
              </a:buClr>
              <a:buFont typeface="Wingdings" pitchFamily="2" charset="2"/>
              <a:buChar char="Ø"/>
              <a:defRPr/>
            </a:pPr>
            <a:r>
              <a:rPr lang="en-US" dirty="0"/>
              <a:t>The permission protection levels provide a means of controlling how developers assign permission labels. </a:t>
            </a:r>
            <a:endParaRPr lang="en-US" dirty="0" smtClean="0"/>
          </a:p>
          <a:p>
            <a:pPr marL="652463" indent="-571500" eaLnBrk="1" hangingPunct="1">
              <a:buClr>
                <a:schemeClr val="accent3"/>
              </a:buClr>
              <a:buFont typeface="Wingdings" pitchFamily="2" charset="2"/>
              <a:buChar char="Ø"/>
              <a:defRPr/>
            </a:pPr>
            <a:r>
              <a:rPr lang="en-US" dirty="0"/>
              <a:t>Normal – </a:t>
            </a:r>
            <a:r>
              <a:rPr lang="en-US" dirty="0" smtClean="0"/>
              <a:t>grant to any application that request them in its manifest</a:t>
            </a:r>
            <a:endParaRPr lang="en-US" dirty="0"/>
          </a:p>
          <a:p>
            <a:pPr marL="652463" indent="-571500" eaLnBrk="1" hangingPunct="1">
              <a:buClr>
                <a:schemeClr val="accent3"/>
              </a:buClr>
              <a:buFont typeface="Wingdings" pitchFamily="2" charset="2"/>
              <a:buChar char="Ø"/>
              <a:defRPr/>
            </a:pPr>
            <a:r>
              <a:rPr lang="en-US" dirty="0"/>
              <a:t>Dangerous – granted only after user confirmation</a:t>
            </a:r>
          </a:p>
          <a:p>
            <a:pPr marL="652463" indent="-571500" eaLnBrk="1" hangingPunct="1">
              <a:buClr>
                <a:schemeClr val="accent3"/>
              </a:buClr>
              <a:buFont typeface="Wingdings" pitchFamily="2" charset="2"/>
              <a:buChar char="Ø"/>
              <a:defRPr/>
            </a:pPr>
            <a:r>
              <a:rPr lang="en-US" dirty="0"/>
              <a:t>Signature – granted only to application signed by the same developer key</a:t>
            </a:r>
          </a:p>
          <a:p>
            <a:pPr marL="652463" indent="-571500" eaLnBrk="1" hangingPunct="1">
              <a:buClr>
                <a:schemeClr val="accent3"/>
              </a:buClr>
              <a:buFont typeface="Wingdings" pitchFamily="2" charset="2"/>
              <a:buChar char="Ø"/>
              <a:defRPr/>
            </a:pPr>
            <a:r>
              <a:rPr lang="en-US" dirty="0"/>
              <a:t>Signature or system – same like signature but exist for legacy compatibility. </a:t>
            </a:r>
            <a:endParaRPr lang="en-US" dirty="0" smtClean="0"/>
          </a:p>
          <a:p>
            <a:pPr marL="652463" indent="-571500" eaLnBrk="1" hangingPunct="1">
              <a:buClr>
                <a:schemeClr val="accent3"/>
              </a:buClr>
              <a:buFont typeface="Wingdings" pitchFamily="2" charset="2"/>
              <a:buChar char="Ø"/>
              <a:defRPr/>
            </a:pPr>
            <a:endParaRPr lang="en-US" dirty="0"/>
          </a:p>
          <a:p>
            <a:pPr marL="652463" indent="-571500" eaLnBrk="1" hangingPunct="1">
              <a:buClr>
                <a:schemeClr val="accent3"/>
              </a:buClr>
              <a:buFont typeface="Wingdings" pitchFamily="2" charset="2"/>
              <a:buChar char="Ø"/>
              <a:defRPr/>
            </a:pPr>
            <a:r>
              <a:rPr lang="en-GB" b="1" dirty="0" smtClean="0"/>
              <a:t>Best </a:t>
            </a:r>
            <a:r>
              <a:rPr lang="en-GB" b="1" dirty="0"/>
              <a:t>Practice:  </a:t>
            </a:r>
            <a:r>
              <a:rPr lang="en-GB" dirty="0"/>
              <a:t>Use </a:t>
            </a:r>
            <a:r>
              <a:rPr lang="en-GB" dirty="0" smtClean="0"/>
              <a:t> either signature or dangerous </a:t>
            </a:r>
            <a:r>
              <a:rPr lang="en-GB" dirty="0"/>
              <a:t>permissions </a:t>
            </a:r>
            <a:r>
              <a:rPr lang="en-GB" dirty="0" smtClean="0"/>
              <a:t>depending on the application behaviour</a:t>
            </a:r>
            <a:endParaRPr lang="en-GB" dirty="0"/>
          </a:p>
          <a:p>
            <a:pPr marL="652463" indent="-571500" eaLnBrk="1" hangingPunct="1">
              <a:buClr>
                <a:schemeClr val="accent3"/>
              </a:buClr>
              <a:buFont typeface="Wingdings" pitchFamily="2" charset="2"/>
              <a:buChar char="Ø"/>
              <a:defRPr/>
            </a:pPr>
            <a:endParaRPr lang="en-GB" dirty="0"/>
          </a:p>
        </p:txBody>
      </p:sp>
    </p:spTree>
    <p:extLst>
      <p:ext uri="{BB962C8B-B14F-4D97-AF65-F5344CB8AC3E}">
        <p14:creationId xmlns:p14="http://schemas.microsoft.com/office/powerpoint/2010/main" val="2059014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685800"/>
            <a:ext cx="8229600" cy="1066800"/>
          </a:xfrm>
        </p:spPr>
        <p:txBody>
          <a:bodyPr/>
          <a:lstStyle/>
          <a:p>
            <a:pPr eaLnBrk="1" hangingPunct="1"/>
            <a:r>
              <a:rPr lang="en-US" altLang="en-US" smtClean="0"/>
              <a:t>Pending Intents</a:t>
            </a:r>
          </a:p>
        </p:txBody>
      </p:sp>
      <p:sp>
        <p:nvSpPr>
          <p:cNvPr id="3" name="Content Placeholder 2"/>
          <p:cNvSpPr>
            <a:spLocks noGrp="1"/>
          </p:cNvSpPr>
          <p:nvPr>
            <p:ph idx="1"/>
          </p:nvPr>
        </p:nvSpPr>
        <p:spPr>
          <a:xfrm>
            <a:off x="457200" y="1905000"/>
            <a:ext cx="8229600" cy="4324350"/>
          </a:xfrm>
        </p:spPr>
        <p:txBody>
          <a:bodyPr>
            <a:normAutofit fontScale="92500"/>
          </a:bodyPr>
          <a:lstStyle/>
          <a:p>
            <a:pPr marL="652463" indent="-571500" eaLnBrk="1" hangingPunct="1">
              <a:buClr>
                <a:schemeClr val="accent3"/>
              </a:buClr>
              <a:buFont typeface="Wingdings" pitchFamily="2" charset="2"/>
              <a:buChar char="Ø"/>
              <a:defRPr/>
            </a:pPr>
            <a:r>
              <a:rPr lang="en-US" dirty="0" smtClean="0"/>
              <a:t>The Pending Intent </a:t>
            </a:r>
            <a:r>
              <a:rPr lang="en-US" dirty="0"/>
              <a:t>object is simply a reference pointer that can pass to another application</a:t>
            </a:r>
            <a:r>
              <a:rPr lang="en-US" dirty="0" smtClean="0"/>
              <a:t>.</a:t>
            </a:r>
          </a:p>
          <a:p>
            <a:pPr marL="652463" indent="-571500" eaLnBrk="1" hangingPunct="1">
              <a:buClr>
                <a:schemeClr val="accent3"/>
              </a:buClr>
              <a:buFont typeface="Wingdings" pitchFamily="2" charset="2"/>
              <a:buChar char="Ø"/>
              <a:defRPr/>
            </a:pPr>
            <a:r>
              <a:rPr lang="en-US" dirty="0" smtClean="0"/>
              <a:t>Recipient application can modify the original intent and specify when the action is invoked.</a:t>
            </a:r>
            <a:endParaRPr lang="en-US" dirty="0"/>
          </a:p>
          <a:p>
            <a:pPr marL="652463" indent="-571500" eaLnBrk="1" hangingPunct="1">
              <a:buClr>
                <a:schemeClr val="accent3"/>
              </a:buClr>
              <a:buFont typeface="Wingdings" pitchFamily="2" charset="2"/>
              <a:buChar char="Ø"/>
              <a:defRPr/>
            </a:pPr>
            <a:r>
              <a:rPr lang="en-US" dirty="0" smtClean="0"/>
              <a:t>Pending </a:t>
            </a:r>
            <a:r>
              <a:rPr lang="en-US" dirty="0"/>
              <a:t>intents allow applications included with the framework to integrate better with third-party applications.</a:t>
            </a:r>
          </a:p>
          <a:p>
            <a:pPr marL="652463" indent="-571500" eaLnBrk="1" hangingPunct="1">
              <a:buClr>
                <a:schemeClr val="accent3"/>
              </a:buClr>
              <a:buFont typeface="Wingdings" pitchFamily="2" charset="2"/>
              <a:buChar char="Ø"/>
              <a:defRPr/>
            </a:pPr>
            <a:r>
              <a:rPr lang="en-GB" b="1" dirty="0" smtClean="0"/>
              <a:t>Best </a:t>
            </a:r>
            <a:r>
              <a:rPr lang="en-GB" b="1" dirty="0"/>
              <a:t>Practice:   </a:t>
            </a:r>
            <a:r>
              <a:rPr lang="en-GB" dirty="0"/>
              <a:t>Only use Pending Intents as “delayed </a:t>
            </a:r>
            <a:r>
              <a:rPr lang="en-GB" dirty="0" err="1"/>
              <a:t>callbacks</a:t>
            </a:r>
            <a:r>
              <a:rPr lang="en-GB" dirty="0"/>
              <a:t>” to private Components and always </a:t>
            </a:r>
            <a:r>
              <a:rPr lang="en-GB" dirty="0" smtClean="0"/>
              <a:t>specify </a:t>
            </a:r>
            <a:r>
              <a:rPr lang="en-GB" dirty="0"/>
              <a:t>the </a:t>
            </a:r>
            <a:r>
              <a:rPr lang="en-GB" dirty="0" smtClean="0"/>
              <a:t>private broadcast receiver. </a:t>
            </a:r>
            <a:endParaRPr lang="en-US" dirty="0"/>
          </a:p>
          <a:p>
            <a:pPr marL="457200" lvl="1" indent="-246888" eaLnBrk="1" hangingPunct="1">
              <a:spcBef>
                <a:spcPct val="0"/>
              </a:spcBef>
              <a:buFont typeface="Wingdings 2"/>
              <a:buChar char=""/>
              <a:defRPr/>
            </a:pPr>
            <a:endParaRPr lang="en-US" dirty="0">
              <a:latin typeface="Arial" charset="0"/>
            </a:endParaRPr>
          </a:p>
        </p:txBody>
      </p:sp>
    </p:spTree>
    <p:extLst>
      <p:ext uri="{BB962C8B-B14F-4D97-AF65-F5344CB8AC3E}">
        <p14:creationId xmlns:p14="http://schemas.microsoft.com/office/powerpoint/2010/main" val="4232205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rmAutofit/>
          </a:bodyPr>
          <a:lstStyle/>
          <a:p>
            <a:pPr eaLnBrk="1" fontAlgn="auto" hangingPunct="1">
              <a:spcAft>
                <a:spcPts val="0"/>
              </a:spcAft>
              <a:defRPr/>
            </a:pPr>
            <a:r>
              <a:rPr lang="en-US" sz="4000" dirty="0" smtClean="0">
                <a:solidFill>
                  <a:schemeClr val="tx2">
                    <a:satMod val="130000"/>
                  </a:schemeClr>
                </a:solidFill>
              </a:rPr>
              <a:t>Outline</a:t>
            </a:r>
          </a:p>
        </p:txBody>
      </p:sp>
      <p:sp>
        <p:nvSpPr>
          <p:cNvPr id="6147" name="Content Placeholder 1"/>
          <p:cNvSpPr>
            <a:spLocks noGrp="1"/>
          </p:cNvSpPr>
          <p:nvPr>
            <p:ph idx="1"/>
          </p:nvPr>
        </p:nvSpPr>
        <p:spPr>
          <a:xfrm>
            <a:off x="457200" y="2063750"/>
            <a:ext cx="8229600" cy="4389438"/>
          </a:xfrm>
        </p:spPr>
        <p:txBody>
          <a:bodyPr/>
          <a:lstStyle/>
          <a:p>
            <a:pPr marL="652463" indent="-571500" eaLnBrk="1" hangingPunct="1">
              <a:buFont typeface="Wingdings" pitchFamily="2" charset="2"/>
              <a:buChar char="Ø"/>
            </a:pPr>
            <a:r>
              <a:rPr lang="en-US" altLang="en-US" sz="2800" smtClean="0"/>
              <a:t>Introduction</a:t>
            </a:r>
          </a:p>
          <a:p>
            <a:pPr marL="652463" indent="-571500" eaLnBrk="1" hangingPunct="1">
              <a:buFont typeface="Wingdings" pitchFamily="2" charset="2"/>
              <a:buChar char="Ø"/>
            </a:pPr>
            <a:r>
              <a:rPr lang="en-US" altLang="en-US" sz="2800" smtClean="0"/>
              <a:t>Android Applications</a:t>
            </a:r>
          </a:p>
          <a:p>
            <a:pPr marL="652463" indent="-571500" eaLnBrk="1" hangingPunct="1">
              <a:buFont typeface="Wingdings" pitchFamily="2" charset="2"/>
              <a:buChar char="Ø"/>
            </a:pPr>
            <a:r>
              <a:rPr lang="en-US" altLang="en-US" sz="2800" smtClean="0"/>
              <a:t>Security Enforcement</a:t>
            </a:r>
          </a:p>
          <a:p>
            <a:pPr marL="652463" indent="-571500" eaLnBrk="1" hangingPunct="1">
              <a:buFont typeface="Wingdings" pitchFamily="2" charset="2"/>
              <a:buChar char="Ø"/>
            </a:pPr>
            <a:r>
              <a:rPr lang="en-US" altLang="en-US" sz="2800" smtClean="0"/>
              <a:t>Security Refinements</a:t>
            </a:r>
          </a:p>
          <a:p>
            <a:pPr marL="652463" indent="-571500" eaLnBrk="1" hangingPunct="1">
              <a:buFont typeface="Wingdings" pitchFamily="2" charset="2"/>
              <a:buChar char="Ø"/>
            </a:pPr>
            <a:r>
              <a:rPr lang="en-US" altLang="en-US" sz="2800" smtClean="0"/>
              <a:t>Lessons in Defining Policy</a:t>
            </a:r>
          </a:p>
        </p:txBody>
      </p:sp>
    </p:spTree>
    <p:extLst>
      <p:ext uri="{BB962C8B-B14F-4D97-AF65-F5344CB8AC3E}">
        <p14:creationId xmlns:p14="http://schemas.microsoft.com/office/powerpoint/2010/main" val="176527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Lessons in Defining Policy</a:t>
            </a:r>
          </a:p>
        </p:txBody>
      </p:sp>
      <p:sp>
        <p:nvSpPr>
          <p:cNvPr id="24579" name="Content Placeholder 2"/>
          <p:cNvSpPr>
            <a:spLocks noGrp="1"/>
          </p:cNvSpPr>
          <p:nvPr>
            <p:ph idx="1"/>
          </p:nvPr>
        </p:nvSpPr>
        <p:spPr/>
        <p:txBody>
          <a:bodyPr/>
          <a:lstStyle/>
          <a:p>
            <a:pPr marL="652463" indent="-571500" eaLnBrk="1" hangingPunct="1">
              <a:buFont typeface="Wingdings" pitchFamily="2" charset="2"/>
              <a:buChar char="Ø"/>
            </a:pPr>
            <a:r>
              <a:rPr lang="en-US" altLang="en-US" smtClean="0"/>
              <a:t>Android security policy begins with a relatively easy-to-understand MAC enforcement model</a:t>
            </a:r>
          </a:p>
          <a:p>
            <a:pPr marL="652463" indent="-571500" eaLnBrk="1" hangingPunct="1">
              <a:buFont typeface="Wingdings" pitchFamily="2" charset="2"/>
              <a:buChar char="Ø"/>
            </a:pPr>
            <a:r>
              <a:rPr lang="en-US" altLang="en-US" smtClean="0"/>
              <a:t>Some refinements push policy into the application code</a:t>
            </a:r>
          </a:p>
          <a:p>
            <a:pPr marL="652463" indent="-571500" eaLnBrk="1" hangingPunct="1">
              <a:buFont typeface="Wingdings" pitchFamily="2" charset="2"/>
              <a:buChar char="Ø"/>
            </a:pPr>
            <a:r>
              <a:rPr lang="en-US" altLang="en-US" smtClean="0"/>
              <a:t>The permission label itself is merely a text string, but its assignment to an application provides access to potentially limitless resources</a:t>
            </a:r>
          </a:p>
          <a:p>
            <a:pPr marL="652463" indent="-571500" eaLnBrk="1" hangingPunct="1">
              <a:buFont typeface="Wingdings" pitchFamily="2" charset="2"/>
              <a:buChar char="Ø"/>
            </a:pPr>
            <a:endParaRPr lang="en-US" altLang="en-US" smtClean="0"/>
          </a:p>
        </p:txBody>
      </p:sp>
    </p:spTree>
    <p:extLst>
      <p:ext uri="{BB962C8B-B14F-4D97-AF65-F5344CB8AC3E}">
        <p14:creationId xmlns:p14="http://schemas.microsoft.com/office/powerpoint/2010/main" val="1232408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fontAlgn="auto" hangingPunct="1">
              <a:spcAft>
                <a:spcPts val="0"/>
              </a:spcAft>
              <a:defRPr/>
            </a:pPr>
            <a:r>
              <a:rPr lang="en-US" sz="4000" dirty="0" smtClean="0">
                <a:solidFill>
                  <a:schemeClr val="tx2">
                    <a:satMod val="130000"/>
                  </a:schemeClr>
                </a:solidFill>
              </a:rPr>
              <a:t>Introduction</a:t>
            </a:r>
          </a:p>
        </p:txBody>
      </p:sp>
      <p:sp>
        <p:nvSpPr>
          <p:cNvPr id="7171" name="Content Placeholder 1"/>
          <p:cNvSpPr>
            <a:spLocks noGrp="1"/>
          </p:cNvSpPr>
          <p:nvPr>
            <p:ph idx="1"/>
          </p:nvPr>
        </p:nvSpPr>
        <p:spPr>
          <a:xfrm>
            <a:off x="457200" y="2063750"/>
            <a:ext cx="4978400" cy="4389438"/>
          </a:xfrm>
        </p:spPr>
        <p:txBody>
          <a:bodyPr/>
          <a:lstStyle/>
          <a:p>
            <a:pPr marL="652463" indent="-571500" eaLnBrk="1" hangingPunct="1">
              <a:buFont typeface="Wingdings" pitchFamily="2" charset="2"/>
              <a:buChar char="Ø"/>
            </a:pPr>
            <a:r>
              <a:rPr lang="en-US" altLang="en-US" sz="2400" smtClean="0"/>
              <a:t>Android (Google)</a:t>
            </a:r>
          </a:p>
          <a:p>
            <a:pPr marL="652463" indent="-571500" eaLnBrk="1" hangingPunct="1">
              <a:buFont typeface="Wingdings" pitchFamily="2" charset="2"/>
              <a:buChar char="Ø"/>
            </a:pPr>
            <a:r>
              <a:rPr lang="en-US" altLang="en-US" sz="2400" smtClean="0"/>
              <a:t>Open source</a:t>
            </a:r>
          </a:p>
          <a:p>
            <a:pPr marL="652463" indent="-571500" eaLnBrk="1" hangingPunct="1">
              <a:buFont typeface="Wingdings" pitchFamily="2" charset="2"/>
              <a:buChar char="Ø"/>
            </a:pPr>
            <a:r>
              <a:rPr lang="en-US" altLang="en-US" sz="2400" smtClean="0"/>
              <a:t>A base operation system for mobiles</a:t>
            </a:r>
          </a:p>
          <a:p>
            <a:pPr marL="652463" indent="-571500" eaLnBrk="1" hangingPunct="1">
              <a:buFont typeface="Wingdings" pitchFamily="2" charset="2"/>
              <a:buChar char="Ø"/>
            </a:pPr>
            <a:r>
              <a:rPr lang="en-US" altLang="en-US" sz="2400" smtClean="0"/>
              <a:t>Application middleware layer</a:t>
            </a:r>
          </a:p>
          <a:p>
            <a:pPr marL="652463" indent="-571500" eaLnBrk="1" hangingPunct="1">
              <a:buFont typeface="Wingdings" pitchFamily="2" charset="2"/>
              <a:buChar char="Ø"/>
            </a:pPr>
            <a:r>
              <a:rPr lang="en-US" altLang="en-US" sz="2400" smtClean="0"/>
              <a:t> Java software development kit </a:t>
            </a:r>
          </a:p>
          <a:p>
            <a:pPr marL="652463" indent="-571500" eaLnBrk="1" hangingPunct="1">
              <a:buFont typeface="Wingdings" pitchFamily="2" charset="2"/>
              <a:buChar char="Ø"/>
            </a:pPr>
            <a:r>
              <a:rPr lang="en-US" altLang="en-US" sz="2400" smtClean="0"/>
              <a:t>Collection of system applications</a:t>
            </a:r>
          </a:p>
        </p:txBody>
      </p:sp>
      <p:pic>
        <p:nvPicPr>
          <p:cNvPr id="7172" name="Picture 2" descr="http://www.theandroidinvasion.com/wp-content/uploads/2012/05/Google_Andro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1484313"/>
            <a:ext cx="36004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6473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fontAlgn="auto" hangingPunct="1">
              <a:spcAft>
                <a:spcPts val="0"/>
              </a:spcAft>
              <a:defRPr/>
            </a:pPr>
            <a:r>
              <a:rPr lang="en-US" sz="4000" dirty="0"/>
              <a:t>Feature of </a:t>
            </a:r>
            <a:r>
              <a:rPr lang="en-US" sz="4000" dirty="0" smtClean="0"/>
              <a:t>Android OS</a:t>
            </a:r>
            <a:endParaRPr lang="en-US" sz="4000" i="1" dirty="0" smtClean="0">
              <a:solidFill>
                <a:schemeClr val="tx2">
                  <a:satMod val="130000"/>
                </a:schemeClr>
              </a:solidFill>
            </a:endParaRPr>
          </a:p>
        </p:txBody>
      </p:sp>
      <p:sp>
        <p:nvSpPr>
          <p:cNvPr id="8195" name="Content Placeholder 1"/>
          <p:cNvSpPr>
            <a:spLocks noGrp="1"/>
          </p:cNvSpPr>
          <p:nvPr>
            <p:ph idx="1"/>
          </p:nvPr>
        </p:nvSpPr>
        <p:spPr>
          <a:xfrm>
            <a:off x="457200" y="2063750"/>
            <a:ext cx="7859713" cy="4389438"/>
          </a:xfrm>
        </p:spPr>
        <p:txBody>
          <a:bodyPr/>
          <a:lstStyle/>
          <a:p>
            <a:pPr marL="652463" indent="-571500" eaLnBrk="1" hangingPunct="1">
              <a:buFont typeface="Wingdings" pitchFamily="2" charset="2"/>
              <a:buChar char="Ø"/>
            </a:pPr>
            <a:r>
              <a:rPr lang="en-US" altLang="en-US" sz="2400" smtClean="0"/>
              <a:t>Doesn’t support applications developed for other platforms</a:t>
            </a:r>
          </a:p>
          <a:p>
            <a:pPr marL="652463" indent="-571500" eaLnBrk="1" hangingPunct="1">
              <a:buFont typeface="Wingdings" pitchFamily="2" charset="2"/>
              <a:buChar char="Ø"/>
            </a:pPr>
            <a:endParaRPr lang="en-US" altLang="en-US" sz="2400" smtClean="0"/>
          </a:p>
          <a:p>
            <a:pPr marL="652463" indent="-571500" eaLnBrk="1" hangingPunct="1">
              <a:buFont typeface="Wingdings" pitchFamily="2" charset="2"/>
              <a:buChar char="Ø"/>
            </a:pPr>
            <a:r>
              <a:rPr lang="en-US" altLang="en-US" sz="2400" smtClean="0"/>
              <a:t>Restricts application interaction to its special APIs by running each application as its own user identity</a:t>
            </a:r>
          </a:p>
          <a:p>
            <a:pPr marL="652463" indent="-571500" eaLnBrk="1" hangingPunct="1">
              <a:buFont typeface="Wingdings" pitchFamily="2" charset="2"/>
              <a:buChar char="Ø"/>
            </a:pPr>
            <a:endParaRPr lang="en-US" altLang="en-US" sz="2400" smtClean="0"/>
          </a:p>
          <a:p>
            <a:pPr marL="652463" indent="-571500" eaLnBrk="1" hangingPunct="1">
              <a:buFont typeface="Wingdings" pitchFamily="2" charset="2"/>
              <a:buChar char="Ø"/>
            </a:pPr>
            <a:r>
              <a:rPr lang="en-US" altLang="en-US" sz="2400" smtClean="0"/>
              <a:t>Uses a simple permission label assignment model to restrict access to resources and other applications</a:t>
            </a:r>
          </a:p>
        </p:txBody>
      </p:sp>
    </p:spTree>
    <p:extLst>
      <p:ext uri="{BB962C8B-B14F-4D97-AF65-F5344CB8AC3E}">
        <p14:creationId xmlns:p14="http://schemas.microsoft.com/office/powerpoint/2010/main" val="204009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fontAlgn="auto" hangingPunct="1">
              <a:spcAft>
                <a:spcPts val="0"/>
              </a:spcAft>
              <a:defRPr/>
            </a:pPr>
            <a:r>
              <a:rPr lang="en-US" sz="4000" dirty="0" smtClean="0"/>
              <a:t>Android OS Architecture</a:t>
            </a:r>
            <a:endParaRPr lang="en-US" sz="4000" i="1" dirty="0" smtClean="0">
              <a:solidFill>
                <a:schemeClr val="tx2">
                  <a:satMod val="130000"/>
                </a:schemeClr>
              </a:solidFill>
            </a:endParaRPr>
          </a:p>
        </p:txBody>
      </p:sp>
      <p:pic>
        <p:nvPicPr>
          <p:cNvPr id="92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089150"/>
            <a:ext cx="60483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7300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eaLnBrk="1" fontAlgn="auto" hangingPunct="1">
              <a:spcAft>
                <a:spcPts val="0"/>
              </a:spcAft>
              <a:defRPr/>
            </a:pPr>
            <a:r>
              <a:rPr lang="en-US" sz="4000" dirty="0"/>
              <a:t>Example Application</a:t>
            </a:r>
            <a:endParaRPr lang="en-US" sz="4000" i="1" dirty="0">
              <a:solidFill>
                <a:schemeClr val="tx2">
                  <a:satMod val="130000"/>
                </a:schemeClr>
              </a:solidFill>
            </a:endParaRPr>
          </a:p>
        </p:txBody>
      </p:sp>
      <p:pic>
        <p:nvPicPr>
          <p:cNvPr id="1024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71600"/>
            <a:ext cx="81692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012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eaLnBrk="1" fontAlgn="auto" hangingPunct="1">
              <a:spcAft>
                <a:spcPts val="0"/>
              </a:spcAft>
              <a:defRPr/>
            </a:pPr>
            <a:r>
              <a:rPr lang="en-US" sz="4000" dirty="0" err="1">
                <a:solidFill>
                  <a:schemeClr val="tx2">
                    <a:satMod val="130000"/>
                  </a:schemeClr>
                </a:solidFill>
              </a:rPr>
              <a:t>FriendTracker</a:t>
            </a:r>
            <a:r>
              <a:rPr lang="en-US" sz="4000" dirty="0">
                <a:solidFill>
                  <a:schemeClr val="tx2">
                    <a:satMod val="130000"/>
                  </a:schemeClr>
                </a:solidFill>
              </a:rPr>
              <a:t> - Component Interaction</a:t>
            </a:r>
          </a:p>
        </p:txBody>
      </p:sp>
      <p:pic>
        <p:nvPicPr>
          <p:cNvPr id="1126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447800"/>
            <a:ext cx="7429500"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6732588" y="1485900"/>
            <a:ext cx="2411412" cy="3713163"/>
          </a:xfrm>
          <a:solidFill>
            <a:schemeClr val="bg1">
              <a:lumMod val="95000"/>
            </a:schemeClr>
          </a:solidFill>
        </p:spPr>
        <p:txBody>
          <a:bodyPr>
            <a:normAutofit fontScale="70000" lnSpcReduction="20000"/>
          </a:bodyPr>
          <a:lstStyle/>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r>
              <a:rPr lang="en-US" b="1" i="1" dirty="0" smtClean="0"/>
              <a:t>Intent</a:t>
            </a:r>
            <a:r>
              <a:rPr lang="en-US" dirty="0" smtClean="0"/>
              <a:t> - message object containing a destination component address and data</a:t>
            </a:r>
          </a:p>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r>
              <a:rPr lang="en-US" b="1" i="1" dirty="0" smtClean="0"/>
              <a:t>Action</a:t>
            </a:r>
            <a:r>
              <a:rPr lang="en-US" dirty="0" smtClean="0"/>
              <a:t> - the process of inter-components communication</a:t>
            </a:r>
          </a:p>
        </p:txBody>
      </p:sp>
    </p:spTree>
    <p:extLst>
      <p:ext uri="{BB962C8B-B14F-4D97-AF65-F5344CB8AC3E}">
        <p14:creationId xmlns:p14="http://schemas.microsoft.com/office/powerpoint/2010/main" val="310136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713"/>
            <a:ext cx="8229600" cy="1143000"/>
          </a:xfrm>
        </p:spPr>
        <p:txBody>
          <a:bodyPr>
            <a:noAutofit/>
          </a:bodyPr>
          <a:lstStyle/>
          <a:p>
            <a:pPr eaLnBrk="1" fontAlgn="auto" hangingPunct="1">
              <a:spcAft>
                <a:spcPts val="0"/>
              </a:spcAft>
              <a:defRPr/>
            </a:pPr>
            <a:r>
              <a:rPr lang="en-US" sz="4000" dirty="0">
                <a:solidFill>
                  <a:schemeClr val="tx2">
                    <a:satMod val="130000"/>
                  </a:schemeClr>
                </a:solidFill>
              </a:rPr>
              <a:t>Security </a:t>
            </a:r>
            <a:r>
              <a:rPr lang="en-US" sz="4000" dirty="0" smtClean="0">
                <a:solidFill>
                  <a:schemeClr val="tx2">
                    <a:satMod val="130000"/>
                  </a:schemeClr>
                </a:solidFill>
              </a:rPr>
              <a:t>Enforcement</a:t>
            </a:r>
            <a:endParaRPr lang="en-US" sz="4000" dirty="0">
              <a:solidFill>
                <a:schemeClr val="tx2">
                  <a:satMod val="130000"/>
                </a:schemeClr>
              </a:solidFill>
            </a:endParaRPr>
          </a:p>
        </p:txBody>
      </p:sp>
      <p:pic>
        <p:nvPicPr>
          <p:cNvPr id="1229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71550" y="1844675"/>
            <a:ext cx="7740650" cy="3071813"/>
          </a:xfrm>
        </p:spPr>
      </p:pic>
      <p:sp>
        <p:nvSpPr>
          <p:cNvPr id="18436" name="Rectangle 4"/>
          <p:cNvSpPr>
            <a:spLocks noChangeArrowheads="1"/>
          </p:cNvSpPr>
          <p:nvPr/>
        </p:nvSpPr>
        <p:spPr bwMode="auto">
          <a:xfrm>
            <a:off x="1042988" y="4929188"/>
            <a:ext cx="7632700" cy="18129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marL="652463" indent="-571500">
              <a:spcBef>
                <a:spcPct val="20000"/>
              </a:spcBef>
              <a:buClr>
                <a:schemeClr val="accent3"/>
              </a:buClr>
              <a:buSzPct val="95000"/>
              <a:buFont typeface="Wingdings" pitchFamily="2" charset="2"/>
              <a:buChar char="Ø"/>
              <a:defRPr/>
            </a:pPr>
            <a:r>
              <a:rPr lang="en-US" dirty="0">
                <a:latin typeface="+mn-lt"/>
              </a:rPr>
              <a:t>Android applications execute as its own user identity, allowing the underlying Linux system to provide system-level isolation</a:t>
            </a:r>
          </a:p>
          <a:p>
            <a:pPr marL="652463" indent="-571500">
              <a:spcBef>
                <a:spcPct val="20000"/>
              </a:spcBef>
              <a:buClr>
                <a:schemeClr val="accent3"/>
              </a:buClr>
              <a:buSzPct val="95000"/>
              <a:buFont typeface="Wingdings" pitchFamily="2" charset="2"/>
              <a:buChar char="Ø"/>
              <a:defRPr/>
            </a:pPr>
            <a:endParaRPr lang="en-US" dirty="0">
              <a:latin typeface="+mn-lt"/>
            </a:endParaRPr>
          </a:p>
          <a:p>
            <a:pPr marL="652463" indent="-571500">
              <a:spcBef>
                <a:spcPct val="20000"/>
              </a:spcBef>
              <a:buClr>
                <a:schemeClr val="accent3"/>
              </a:buClr>
              <a:buSzPct val="95000"/>
              <a:buFont typeface="Wingdings" pitchFamily="2" charset="2"/>
              <a:buChar char="Ø"/>
              <a:defRPr/>
            </a:pPr>
            <a:r>
              <a:rPr lang="en-US" dirty="0">
                <a:latin typeface="+mn-lt"/>
              </a:rPr>
              <a:t>Android middleware contains a reference monitor that mediates the establishment of inter-component communication (ICC)</a:t>
            </a:r>
          </a:p>
        </p:txBody>
      </p:sp>
    </p:spTree>
    <p:extLst>
      <p:ext uri="{BB962C8B-B14F-4D97-AF65-F5344CB8AC3E}">
        <p14:creationId xmlns:p14="http://schemas.microsoft.com/office/powerpoint/2010/main" val="360859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713"/>
            <a:ext cx="8229600" cy="1143000"/>
          </a:xfrm>
        </p:spPr>
        <p:txBody>
          <a:bodyPr>
            <a:noAutofit/>
          </a:bodyPr>
          <a:lstStyle/>
          <a:p>
            <a:pPr eaLnBrk="1" fontAlgn="auto" hangingPunct="1">
              <a:spcAft>
                <a:spcPts val="0"/>
              </a:spcAft>
              <a:defRPr/>
            </a:pPr>
            <a:r>
              <a:rPr lang="en-US" sz="4000" dirty="0">
                <a:solidFill>
                  <a:schemeClr val="tx2">
                    <a:satMod val="130000"/>
                  </a:schemeClr>
                </a:solidFill>
              </a:rPr>
              <a:t>Security </a:t>
            </a:r>
            <a:r>
              <a:rPr lang="en-US" sz="4000" dirty="0" smtClean="0">
                <a:solidFill>
                  <a:schemeClr val="tx2">
                    <a:satMod val="130000"/>
                  </a:schemeClr>
                </a:solidFill>
              </a:rPr>
              <a:t>Enforcement</a:t>
            </a:r>
            <a:endParaRPr lang="en-US" sz="4000" dirty="0">
              <a:solidFill>
                <a:schemeClr val="tx2">
                  <a:satMod val="130000"/>
                </a:schemeClr>
              </a:solidFill>
            </a:endParaRPr>
          </a:p>
        </p:txBody>
      </p:sp>
      <p:sp>
        <p:nvSpPr>
          <p:cNvPr id="18436" name="Rectangle 4"/>
          <p:cNvSpPr>
            <a:spLocks noChangeArrowheads="1"/>
          </p:cNvSpPr>
          <p:nvPr/>
        </p:nvSpPr>
        <p:spPr bwMode="auto">
          <a:xfrm>
            <a:off x="468313" y="2060575"/>
            <a:ext cx="8207375" cy="45370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652463" indent="-571500">
              <a:spcBef>
                <a:spcPct val="20000"/>
              </a:spcBef>
              <a:buClr>
                <a:schemeClr val="accent3"/>
              </a:buClr>
              <a:buSzPct val="95000"/>
              <a:buFont typeface="Wingdings" pitchFamily="2" charset="2"/>
              <a:buChar char="Ø"/>
              <a:defRPr/>
            </a:pPr>
            <a:r>
              <a:rPr lang="en-US" dirty="0">
                <a:latin typeface="+mn-lt"/>
              </a:rPr>
              <a:t>Core idea of Android security enforcement - labels assignment to applications and components</a:t>
            </a:r>
          </a:p>
          <a:p>
            <a:pPr marL="652463" indent="-571500">
              <a:spcBef>
                <a:spcPct val="20000"/>
              </a:spcBef>
              <a:buClr>
                <a:schemeClr val="accent3"/>
              </a:buClr>
              <a:buSzPct val="95000"/>
              <a:buFont typeface="Wingdings" pitchFamily="2" charset="2"/>
              <a:buChar char="Ø"/>
              <a:defRPr/>
            </a:pPr>
            <a:endParaRPr lang="en-US" dirty="0">
              <a:latin typeface="+mn-lt"/>
            </a:endParaRPr>
          </a:p>
          <a:p>
            <a:pPr marL="652463" indent="-571500">
              <a:spcBef>
                <a:spcPct val="20000"/>
              </a:spcBef>
              <a:buClr>
                <a:schemeClr val="accent3"/>
              </a:buClr>
              <a:buSzPct val="95000"/>
              <a:buFont typeface="Wingdings" pitchFamily="2" charset="2"/>
              <a:buChar char="Ø"/>
              <a:defRPr/>
            </a:pPr>
            <a:r>
              <a:rPr lang="en-US" dirty="0">
                <a:latin typeface="+mn-lt"/>
              </a:rPr>
              <a:t>A reference monitor provides mandatory access control (MAC) enforcement of how applications access components</a:t>
            </a:r>
          </a:p>
          <a:p>
            <a:pPr marL="652463" indent="-571500">
              <a:spcBef>
                <a:spcPct val="20000"/>
              </a:spcBef>
              <a:buClr>
                <a:schemeClr val="accent3"/>
              </a:buClr>
              <a:buSzPct val="95000"/>
              <a:buFont typeface="Wingdings" pitchFamily="2" charset="2"/>
              <a:buChar char="Ø"/>
              <a:defRPr/>
            </a:pPr>
            <a:endParaRPr lang="en-US" dirty="0">
              <a:latin typeface="+mn-lt"/>
            </a:endParaRPr>
          </a:p>
          <a:p>
            <a:pPr marL="652463" indent="-571500">
              <a:spcBef>
                <a:spcPct val="20000"/>
              </a:spcBef>
              <a:buClr>
                <a:schemeClr val="accent3"/>
              </a:buClr>
              <a:buSzPct val="95000"/>
              <a:buFont typeface="Wingdings" pitchFamily="2" charset="2"/>
              <a:buChar char="Ø"/>
              <a:defRPr/>
            </a:pPr>
            <a:r>
              <a:rPr lang="en-US" dirty="0">
                <a:latin typeface="+mn-lt"/>
              </a:rPr>
              <a:t>Access to each component is restricted by assigning it an access permission label. Applications are assigned collections of permission labels</a:t>
            </a:r>
          </a:p>
          <a:p>
            <a:pPr marL="652463" indent="-571500">
              <a:spcBef>
                <a:spcPct val="20000"/>
              </a:spcBef>
              <a:buClr>
                <a:schemeClr val="accent3"/>
              </a:buClr>
              <a:buSzPct val="95000"/>
              <a:buFont typeface="Wingdings" pitchFamily="2" charset="2"/>
              <a:buChar char="Ø"/>
              <a:defRPr/>
            </a:pPr>
            <a:endParaRPr lang="en-US" dirty="0">
              <a:latin typeface="+mn-lt"/>
            </a:endParaRPr>
          </a:p>
          <a:p>
            <a:pPr marL="652463" indent="-571500">
              <a:spcBef>
                <a:spcPct val="20000"/>
              </a:spcBef>
              <a:buClr>
                <a:schemeClr val="accent3"/>
              </a:buClr>
              <a:buSzPct val="95000"/>
              <a:buFont typeface="Wingdings" pitchFamily="2" charset="2"/>
              <a:buChar char="Ø"/>
              <a:defRPr/>
            </a:pPr>
            <a:r>
              <a:rPr lang="en-US" dirty="0">
                <a:latin typeface="+mn-lt"/>
              </a:rPr>
              <a:t>When a component initiates ICC, the reference monitor looks at the permission labels assigned to its containing application and— if the target component’s access permission label is in that collection— allows ICC establishment to proceed.</a:t>
            </a:r>
          </a:p>
        </p:txBody>
      </p:sp>
    </p:spTree>
    <p:extLst>
      <p:ext uri="{BB962C8B-B14F-4D97-AF65-F5344CB8AC3E}">
        <p14:creationId xmlns:p14="http://schemas.microsoft.com/office/powerpoint/2010/main" val="33974609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mSELab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RamSELabs</Template>
  <TotalTime>7967</TotalTime>
  <Words>1391</Words>
  <Application>Microsoft Office PowerPoint</Application>
  <PresentationFormat>On-screen Show (4:3)</PresentationFormat>
  <Paragraphs>170</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RamSELabs</vt:lpstr>
      <vt:lpstr>Android Security</vt:lpstr>
      <vt:lpstr>Outline</vt:lpstr>
      <vt:lpstr>Introduction</vt:lpstr>
      <vt:lpstr>Feature of Android OS</vt:lpstr>
      <vt:lpstr>Android OS Architecture</vt:lpstr>
      <vt:lpstr>Example Application</vt:lpstr>
      <vt:lpstr>FriendTracker - Component Interaction</vt:lpstr>
      <vt:lpstr>Security Enforcement</vt:lpstr>
      <vt:lpstr>Security Enforcement</vt:lpstr>
      <vt:lpstr>Security Enforcement : Access permission logic Example</vt:lpstr>
      <vt:lpstr>Android  Security Refinements</vt:lpstr>
      <vt:lpstr>Public and Private Components</vt:lpstr>
      <vt:lpstr>Implicitly Open Components</vt:lpstr>
      <vt:lpstr>Intent Broadcast Permissions</vt:lpstr>
      <vt:lpstr>Content Provider Permissions</vt:lpstr>
      <vt:lpstr>Service Hooks</vt:lpstr>
      <vt:lpstr>Protected APIs</vt:lpstr>
      <vt:lpstr>Permission Protection Levels</vt:lpstr>
      <vt:lpstr>Pending Intents</vt:lpstr>
      <vt:lpstr>Lessons in Defining Policy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SERVICES USING SPRING MVC</dc:title>
  <cp:lastModifiedBy>Arunkumar Krishnamoorthy</cp:lastModifiedBy>
  <cp:revision>181</cp:revision>
  <cp:lastPrinted>1601-01-01T00:00:00Z</cp:lastPrinted>
  <dcterms:created xsi:type="dcterms:W3CDTF">2012-06-15T07:34:20Z</dcterms:created>
  <dcterms:modified xsi:type="dcterms:W3CDTF">2016-01-18T08:36:49Z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