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6"/>
  </p:notesMasterIdLst>
  <p:handoutMasterIdLst>
    <p:handoutMasterId r:id="rId37"/>
  </p:handoutMasterIdLst>
  <p:sldIdLst>
    <p:sldId id="256" r:id="rId2"/>
    <p:sldId id="907" r:id="rId3"/>
    <p:sldId id="908" r:id="rId4"/>
    <p:sldId id="909" r:id="rId5"/>
    <p:sldId id="910" r:id="rId6"/>
    <p:sldId id="911" r:id="rId7"/>
    <p:sldId id="912" r:id="rId8"/>
    <p:sldId id="913" r:id="rId9"/>
    <p:sldId id="914" r:id="rId10"/>
    <p:sldId id="915" r:id="rId11"/>
    <p:sldId id="916" r:id="rId12"/>
    <p:sldId id="917" r:id="rId13"/>
    <p:sldId id="918" r:id="rId14"/>
    <p:sldId id="919" r:id="rId15"/>
    <p:sldId id="920" r:id="rId16"/>
    <p:sldId id="921" r:id="rId17"/>
    <p:sldId id="922" r:id="rId18"/>
    <p:sldId id="923" r:id="rId19"/>
    <p:sldId id="924" r:id="rId20"/>
    <p:sldId id="925" r:id="rId21"/>
    <p:sldId id="926" r:id="rId22"/>
    <p:sldId id="927" r:id="rId23"/>
    <p:sldId id="928" r:id="rId24"/>
    <p:sldId id="929" r:id="rId25"/>
    <p:sldId id="930" r:id="rId26"/>
    <p:sldId id="931" r:id="rId27"/>
    <p:sldId id="932" r:id="rId28"/>
    <p:sldId id="933" r:id="rId29"/>
    <p:sldId id="934" r:id="rId30"/>
    <p:sldId id="935" r:id="rId31"/>
    <p:sldId id="936" r:id="rId32"/>
    <p:sldId id="937" r:id="rId33"/>
    <p:sldId id="938" r:id="rId34"/>
    <p:sldId id="939" r:id="rId35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797" autoAdjust="0"/>
  </p:normalViewPr>
  <p:slideViewPr>
    <p:cSldViewPr>
      <p:cViewPr>
        <p:scale>
          <a:sx n="64" d="100"/>
          <a:sy n="64" d="100"/>
        </p:scale>
        <p:origin x="-690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0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109CE8F-1C59-47A9-ACE2-5084573632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158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19A7C-C3A7-417A-BED5-3A0CF20BE46F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84213"/>
            <a:ext cx="4556125" cy="3417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30700"/>
            <a:ext cx="5486400" cy="4102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59813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59813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21D08-22B9-4C1A-9322-6EE81A3DC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30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84213"/>
            <a:ext cx="4556125" cy="34178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B3078-C991-4675-A68D-CAC84DD2BE48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298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84213"/>
            <a:ext cx="4556125" cy="34178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B3078-C991-4675-A68D-CAC84DD2BE48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29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84213"/>
            <a:ext cx="4556125" cy="34178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B3078-C991-4675-A68D-CAC84DD2BE48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29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84213"/>
            <a:ext cx="4556125" cy="34178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B3078-C991-4675-A68D-CAC84DD2BE48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298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84213"/>
            <a:ext cx="4556125" cy="34178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B3078-C991-4675-A68D-CAC84DD2BE48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298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84213"/>
            <a:ext cx="4556125" cy="34178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B3078-C991-4675-A68D-CAC84DD2BE48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298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84213"/>
            <a:ext cx="4556125" cy="34178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B3078-C991-4675-A68D-CAC84DD2BE48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298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84213"/>
            <a:ext cx="4556125" cy="34178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B3078-C991-4675-A68D-CAC84DD2BE48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298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84213"/>
            <a:ext cx="4556125" cy="34178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B3078-C991-4675-A68D-CAC84DD2BE48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298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84213"/>
            <a:ext cx="4556125" cy="34178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B3078-C991-4675-A68D-CAC84DD2BE48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298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84213"/>
            <a:ext cx="4556125" cy="34178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B3078-C991-4675-A68D-CAC84DD2BE48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29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84213"/>
            <a:ext cx="4556125" cy="34178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B3078-C991-4675-A68D-CAC84DD2BE48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298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84213"/>
            <a:ext cx="4556125" cy="34178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B3078-C991-4675-A68D-CAC84DD2BE48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298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84213"/>
            <a:ext cx="4556125" cy="34178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B3078-C991-4675-A68D-CAC84DD2BE48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298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84213"/>
            <a:ext cx="4556125" cy="34178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B3078-C991-4675-A68D-CAC84DD2BE48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298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84213"/>
            <a:ext cx="4556125" cy="34178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B3078-C991-4675-A68D-CAC84DD2BE48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298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84213"/>
            <a:ext cx="4556125" cy="34178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B3078-C991-4675-A68D-CAC84DD2BE48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298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84213"/>
            <a:ext cx="4556125" cy="34178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B3078-C991-4675-A68D-CAC84DD2BE48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298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84213"/>
            <a:ext cx="4556125" cy="34178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B3078-C991-4675-A68D-CAC84DD2BE48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298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84213"/>
            <a:ext cx="4556125" cy="34178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B3078-C991-4675-A68D-CAC84DD2BE48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298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84213"/>
            <a:ext cx="4556125" cy="34178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B3078-C991-4675-A68D-CAC84DD2BE48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298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84213"/>
            <a:ext cx="4556125" cy="34178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B3078-C991-4675-A68D-CAC84DD2BE48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29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84213"/>
            <a:ext cx="4556125" cy="34178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B3078-C991-4675-A68D-CAC84DD2BE48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298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84213"/>
            <a:ext cx="4556125" cy="34178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B3078-C991-4675-A68D-CAC84DD2BE48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298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84213"/>
            <a:ext cx="4556125" cy="34178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B3078-C991-4675-A68D-CAC84DD2BE48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298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84213"/>
            <a:ext cx="4556125" cy="34178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B3078-C991-4675-A68D-CAC84DD2BE48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298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84213"/>
            <a:ext cx="4556125" cy="34178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B3078-C991-4675-A68D-CAC84DD2BE48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29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84213"/>
            <a:ext cx="4556125" cy="34178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B3078-C991-4675-A68D-CAC84DD2BE48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29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84213"/>
            <a:ext cx="4556125" cy="34178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B3078-C991-4675-A68D-CAC84DD2BE48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29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84213"/>
            <a:ext cx="4556125" cy="34178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B3078-C991-4675-A68D-CAC84DD2BE48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29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84213"/>
            <a:ext cx="4556125" cy="34178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B3078-C991-4675-A68D-CAC84DD2BE48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29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84213"/>
            <a:ext cx="4556125" cy="34178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B3078-C991-4675-A68D-CAC84DD2BE48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29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84213"/>
            <a:ext cx="4556125" cy="34178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B3078-C991-4675-A68D-CAC84DD2BE48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2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B6A983E-9B82-4249-9FA5-6073C3C953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A8271E5-EE07-4863-96D3-F12B8583AF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F8A2644-B9D3-4EAF-9672-8326A45C01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324600"/>
            <a:ext cx="5105400" cy="365125"/>
          </a:xfrm>
        </p:spPr>
        <p:txBody>
          <a:bodyPr/>
          <a:lstStyle>
            <a:lvl1pPr algn="l">
              <a:defRPr/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324600"/>
            <a:ext cx="365760" cy="365125"/>
          </a:xfrm>
        </p:spPr>
        <p:txBody>
          <a:bodyPr/>
          <a:lstStyle>
            <a:extLst/>
          </a:lstStyle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E54DAE0-938B-4D1F-8B67-27BA5D3C1F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FEA2C6E-2582-4DE1-8DED-A4F5E4006C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C8CCD11-B512-47C2-9504-E55C1139BD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EA8F720-0CE7-456E-9E28-7862A5570C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0B5D64B-CB92-48E7-BA3E-34921B5A17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3A916F4-B3E8-4D95-BE77-8668EA4C3D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E1B4B08-FAC7-40B8-9C70-9745AD16F1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32DF1E1-CA36-4F49-BD95-6C4F558D97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training/testing/ui-testing/espresso-testing.html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developer.android.com/training/testing/ui-testing/uiautomator-testing.html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selendroid.io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testdroid.com/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developer.android.com/tools/testing-support-library/index.html#UIAutomator" TargetMode="External"/><Relationship Id="rId13" Type="http://schemas.openxmlformats.org/officeDocument/2006/relationships/hyperlink" Target="http://www.vogella.com/tutorials/AndroidTesting/article.html" TargetMode="External"/><Relationship Id="rId3" Type="http://schemas.openxmlformats.org/officeDocument/2006/relationships/hyperlink" Target="https://code.google.com/p/robotium/" TargetMode="External"/><Relationship Id="rId7" Type="http://schemas.openxmlformats.org/officeDocument/2006/relationships/hyperlink" Target="https://code.google.com/p/android-test-kit/wiki/Espresso" TargetMode="External"/><Relationship Id="rId12" Type="http://schemas.openxmlformats.org/officeDocument/2006/relationships/hyperlink" Target="http://www.vogella.com/tutorials/AndroidTestingEspresso/article.html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developer.android.com/training/testing/ui-testing/espresso-testing.html" TargetMode="External"/><Relationship Id="rId11" Type="http://schemas.openxmlformats.org/officeDocument/2006/relationships/hyperlink" Target="https://androidresearch.wordpress.com/2015/04/04/an-introduction-to-espresso/" TargetMode="External"/><Relationship Id="rId5" Type="http://schemas.openxmlformats.org/officeDocument/2006/relationships/hyperlink" Target="https://github.com/codepath/android_guides/wiki/Android-Unit-and-Integration-testing" TargetMode="External"/><Relationship Id="rId10" Type="http://schemas.openxmlformats.org/officeDocument/2006/relationships/hyperlink" Target="https://www.youtube.com/watch?v=TGU0B4qRlHY" TargetMode="External"/><Relationship Id="rId4" Type="http://schemas.openxmlformats.org/officeDocument/2006/relationships/hyperlink" Target="http://robolectric.org/" TargetMode="External"/><Relationship Id="rId9" Type="http://schemas.openxmlformats.org/officeDocument/2006/relationships/hyperlink" Target="http://testdroid.com/tech/top-5-android-testing-frameworks-with-example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219200"/>
            <a:ext cx="8915400" cy="2057400"/>
          </a:xfrm>
        </p:spPr>
        <p:txBody>
          <a:bodyPr lIns="91440" anchor="ctr" anchorCtr="0">
            <a:normAutofit/>
          </a:bodyPr>
          <a:lstStyle/>
          <a:p>
            <a:pPr algn="ctr"/>
            <a:r>
              <a:rPr lang="en-US" b="0" dirty="0" smtClean="0"/>
              <a:t>Android Testing Framework</a:t>
            </a:r>
            <a:endParaRPr lang="en-US" b="0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4572000"/>
            <a:ext cx="4038600" cy="521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35726" y="4038600"/>
            <a:ext cx="7772400" cy="685800"/>
          </a:xfrm>
          <a:prstGeom prst="rect">
            <a:avLst/>
          </a:prstGeom>
        </p:spPr>
        <p:txBody>
          <a:bodyPr vert="horz" lIns="91440" anchor="ctr" anchorCtr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Ram Software Engineering Labs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Pvt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Ltd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7306" y="228600"/>
            <a:ext cx="6923209" cy="855786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/>
              <a:t>Automated Testing </a:t>
            </a:r>
            <a:r>
              <a:rPr lang="en-US" sz="3600" dirty="0" smtClean="0"/>
              <a:t>Frameworks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775" y="1342295"/>
            <a:ext cx="7354033" cy="3763107"/>
          </a:xfrm>
        </p:spPr>
        <p:txBody>
          <a:bodyPr/>
          <a:lstStyle/>
          <a:p>
            <a:pPr marL="285750" lvl="0" indent="-285750" algn="l">
              <a:buFont typeface="Wingdings" pitchFamily="2" charset="2"/>
              <a:buChar char="q"/>
            </a:pPr>
            <a:r>
              <a:rPr lang="en-US" sz="2000" cap="none" dirty="0">
                <a:solidFill>
                  <a:schemeClr val="bg1"/>
                </a:solidFill>
              </a:rPr>
              <a:t>most popular approaches used for automated Android testing</a:t>
            </a:r>
            <a:r>
              <a:rPr lang="en-US" sz="2000" cap="none" dirty="0" smtClean="0">
                <a:solidFill>
                  <a:schemeClr val="bg1"/>
                </a:solidFill>
              </a:rPr>
              <a:t>:</a:t>
            </a:r>
          </a:p>
          <a:p>
            <a:pPr lvl="1" algn="l"/>
            <a:r>
              <a:rPr lang="en-US" u="none" strike="noStrike" cap="none" dirty="0">
                <a:solidFill>
                  <a:schemeClr val="bg1"/>
                </a:solidFill>
                <a:effectLst/>
              </a:rPr>
              <a:t>	</a:t>
            </a:r>
            <a:endParaRPr lang="en-US" u="none" strike="noStrike" cap="none" dirty="0" smtClean="0">
              <a:solidFill>
                <a:schemeClr val="bg1"/>
              </a:solidFill>
              <a:effectLst/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1800" b="1" cap="none" dirty="0" smtClean="0">
                <a:solidFill>
                  <a:schemeClr val="bg1"/>
                </a:solidFill>
              </a:rPr>
              <a:t>Google’s </a:t>
            </a:r>
            <a:r>
              <a:rPr lang="en-US" sz="1800" b="1" cap="none" dirty="0">
                <a:solidFill>
                  <a:schemeClr val="bg1"/>
                </a:solidFill>
              </a:rPr>
              <a:t>Android </a:t>
            </a:r>
            <a:r>
              <a:rPr lang="en-US" sz="1800" b="1" cap="none" dirty="0" smtClean="0">
                <a:solidFill>
                  <a:schemeClr val="bg1"/>
                </a:solidFill>
              </a:rPr>
              <a:t>Testing Framework- </a:t>
            </a:r>
            <a:r>
              <a:rPr lang="en-US" sz="1800" cap="none" dirty="0">
                <a:solidFill>
                  <a:schemeClr val="bg1"/>
                </a:solidFill>
              </a:rPr>
              <a:t>This is the framework included as part of the </a:t>
            </a:r>
            <a:r>
              <a:rPr lang="en-US" sz="1800" cap="none" dirty="0" smtClean="0">
                <a:solidFill>
                  <a:schemeClr val="bg1"/>
                </a:solidFill>
              </a:rPr>
              <a:t>platform</a:t>
            </a: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1800" b="1" cap="none" dirty="0" smtClean="0">
                <a:solidFill>
                  <a:schemeClr val="bg1"/>
                </a:solidFill>
              </a:rPr>
              <a:t>Robotium</a:t>
            </a:r>
            <a:r>
              <a:rPr lang="en-US" sz="1800" cap="none" dirty="0" smtClean="0">
                <a:solidFill>
                  <a:schemeClr val="bg1"/>
                </a:solidFill>
              </a:rPr>
              <a:t> </a:t>
            </a:r>
            <a:r>
              <a:rPr lang="en-US" sz="1800" cap="none" dirty="0">
                <a:solidFill>
                  <a:schemeClr val="bg1"/>
                </a:solidFill>
              </a:rPr>
              <a:t>- Black box integration testing for </a:t>
            </a:r>
            <a:r>
              <a:rPr lang="en-US" sz="1800" cap="none" dirty="0" smtClean="0">
                <a:solidFill>
                  <a:schemeClr val="bg1"/>
                </a:solidFill>
              </a:rPr>
              <a:t>Android</a:t>
            </a:r>
            <a:endParaRPr lang="en-US" sz="1800" dirty="0">
              <a:solidFill>
                <a:schemeClr val="bg1"/>
              </a:solidFill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1800" b="1" cap="none" dirty="0" smtClean="0">
                <a:solidFill>
                  <a:schemeClr val="bg1"/>
                </a:solidFill>
              </a:rPr>
              <a:t>Robolectric</a:t>
            </a:r>
            <a:r>
              <a:rPr lang="en-US" sz="1800" cap="none" dirty="0" smtClean="0">
                <a:solidFill>
                  <a:schemeClr val="bg1"/>
                </a:solidFill>
              </a:rPr>
              <a:t> </a:t>
            </a:r>
            <a:r>
              <a:rPr lang="en-US" sz="1800" cap="none" dirty="0">
                <a:solidFill>
                  <a:schemeClr val="bg1"/>
                </a:solidFill>
              </a:rPr>
              <a:t>- Unit tests that run outside the emulator making the tests very fast </a:t>
            </a:r>
            <a:endParaRPr lang="en-US" sz="1800" u="none" strike="noStrike" cap="none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2499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0060" y="228600"/>
            <a:ext cx="5340593" cy="96129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</a:rPr>
              <a:t>Android Testing Framework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776" y="1482970"/>
            <a:ext cx="7371617" cy="1746738"/>
          </a:xfrm>
        </p:spPr>
        <p:txBody>
          <a:bodyPr>
            <a:normAutofit/>
          </a:bodyPr>
          <a:lstStyle/>
          <a:p>
            <a:pPr marL="285750" indent="-285750" algn="l">
              <a:buFont typeface="Wingdings" pitchFamily="2" charset="2"/>
              <a:buChar char="q"/>
            </a:pPr>
            <a:r>
              <a:rPr lang="en-US" sz="2000" cap="none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 Integral part of the development environment</a:t>
            </a:r>
          </a:p>
          <a:p>
            <a:pPr marL="285750" indent="-285750" algn="l">
              <a:buFont typeface="Wingdings" pitchFamily="2" charset="2"/>
              <a:buChar char="q"/>
            </a:pPr>
            <a:r>
              <a:rPr lang="en-US" sz="2000" cap="none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Assist on testing every aspect of application from unit testing to framework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010" y="3030416"/>
            <a:ext cx="4169751" cy="27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0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0060" y="228600"/>
            <a:ext cx="5340593" cy="96129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</a:rPr>
              <a:t>Categories of Android Tests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814" y="1647093"/>
            <a:ext cx="4602040" cy="3294184"/>
          </a:xfrm>
        </p:spPr>
        <p:txBody>
          <a:bodyPr>
            <a:normAutofit fontScale="77500" lnSpcReduction="20000"/>
          </a:bodyPr>
          <a:lstStyle/>
          <a:p>
            <a:pPr marL="285750" lvl="0" indent="-285750" algn="l">
              <a:buFont typeface="Wingdings" pitchFamily="2" charset="2"/>
              <a:buChar char="q"/>
            </a:pPr>
            <a:r>
              <a:rPr lang="en-US" cap="none" dirty="0">
                <a:solidFill>
                  <a:schemeClr val="bg1"/>
                </a:solidFill>
              </a:rPr>
              <a:t>Testing for Android can be classified </a:t>
            </a:r>
            <a:r>
              <a:rPr lang="en-US" cap="none" dirty="0" smtClean="0">
                <a:solidFill>
                  <a:schemeClr val="bg1"/>
                </a:solidFill>
              </a:rPr>
              <a:t>into:</a:t>
            </a: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</a:rPr>
              <a:t>Local tests - tests which can run on the </a:t>
            </a:r>
            <a:r>
              <a:rPr lang="en-US" sz="1800" dirty="0" smtClean="0">
                <a:solidFill>
                  <a:schemeClr val="bg1"/>
                </a:solidFill>
              </a:rPr>
              <a:t>JVM</a:t>
            </a: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bg1"/>
                </a:solidFill>
              </a:rPr>
              <a:t>Instrumented </a:t>
            </a:r>
            <a:r>
              <a:rPr lang="en-US" sz="1800" dirty="0">
                <a:solidFill>
                  <a:schemeClr val="bg1"/>
                </a:solidFill>
              </a:rPr>
              <a:t>tests - tests which require the Android system</a:t>
            </a:r>
          </a:p>
          <a:p>
            <a:pPr marL="285750" indent="-285750" algn="l">
              <a:buFont typeface="Wingdings" pitchFamily="2" charset="2"/>
              <a:buChar char="q"/>
            </a:pPr>
            <a:endParaRPr lang="en-US" cap="none" dirty="0" smtClean="0">
              <a:solidFill>
                <a:schemeClr val="bg1"/>
              </a:solidFill>
            </a:endParaRPr>
          </a:p>
          <a:p>
            <a:pPr marL="285750" indent="-285750" algn="l">
              <a:buFont typeface="Wingdings" pitchFamily="2" charset="2"/>
              <a:buChar char="q"/>
            </a:pPr>
            <a:r>
              <a:rPr lang="en-US" cap="none" dirty="0" smtClean="0">
                <a:solidFill>
                  <a:schemeClr val="bg1"/>
                </a:solidFill>
              </a:rPr>
              <a:t>If </a:t>
            </a:r>
            <a:r>
              <a:rPr lang="en-US" cap="none" dirty="0">
                <a:solidFill>
                  <a:schemeClr val="bg1"/>
                </a:solidFill>
              </a:rPr>
              <a:t>possible, you should prefer to use local tests </a:t>
            </a:r>
            <a:r>
              <a:rPr lang="en-US" cap="none" dirty="0" smtClean="0">
                <a:solidFill>
                  <a:schemeClr val="bg1"/>
                </a:solidFill>
              </a:rPr>
              <a:t>as </a:t>
            </a:r>
            <a:r>
              <a:rPr lang="en-US" cap="none" dirty="0">
                <a:solidFill>
                  <a:schemeClr val="bg1"/>
                </a:solidFill>
              </a:rPr>
              <a:t>the test execution is much faster compared to the time required to deploy and run the test on an Android device</a:t>
            </a:r>
            <a:endParaRPr lang="en-US" u="none" strike="noStrike" cap="none" dirty="0">
              <a:solidFill>
                <a:schemeClr val="bg1"/>
              </a:solidFill>
              <a:effectLst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602" y="1811216"/>
            <a:ext cx="3074559" cy="254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16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0060" y="-76200"/>
            <a:ext cx="5340593" cy="96129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/>
              <a:t>Android The Testing API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7306" y="1119555"/>
            <a:ext cx="7732102" cy="750277"/>
          </a:xfrm>
        </p:spPr>
        <p:txBody>
          <a:bodyPr>
            <a:normAutofit fontScale="85000" lnSpcReduction="10000"/>
          </a:bodyPr>
          <a:lstStyle/>
          <a:p>
            <a:pPr marL="285750" lvl="0" indent="-285750" algn="l">
              <a:buFont typeface="Wingdings" pitchFamily="2" charset="2"/>
              <a:buChar char="§"/>
            </a:pPr>
            <a:r>
              <a:rPr lang="en-US" sz="2000" cap="none" dirty="0">
                <a:solidFill>
                  <a:schemeClr val="bg1"/>
                </a:solidFill>
              </a:rPr>
              <a:t>The Android testing API is based on the </a:t>
            </a:r>
            <a:r>
              <a:rPr lang="en-US" sz="2000" cap="none" dirty="0" err="1">
                <a:solidFill>
                  <a:schemeClr val="bg1"/>
                </a:solidFill>
              </a:rPr>
              <a:t>JUnit</a:t>
            </a:r>
            <a:r>
              <a:rPr lang="en-US" sz="2000" cap="none" dirty="0">
                <a:solidFill>
                  <a:schemeClr val="bg1"/>
                </a:solidFill>
              </a:rPr>
              <a:t> API and extended with a instrumentation framework and Android-specific testing classes.</a:t>
            </a:r>
            <a:endParaRPr lang="en-US" sz="2000" u="none" strike="noStrike" cap="none" dirty="0">
              <a:solidFill>
                <a:schemeClr val="bg1"/>
              </a:solidFill>
              <a:effectLst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 bwMode="gray">
          <a:xfrm>
            <a:off x="778853" y="2080848"/>
            <a:ext cx="3756147" cy="32707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itchFamily="2" charset="2"/>
              <a:buChar char="q"/>
            </a:pPr>
            <a:r>
              <a:rPr lang="en-US" sz="2000" b="1" cap="none" dirty="0" smtClean="0">
                <a:solidFill>
                  <a:schemeClr val="bg1"/>
                </a:solidFill>
              </a:rPr>
              <a:t>Junit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000" b="1" cap="none" dirty="0" smtClean="0">
                <a:solidFill>
                  <a:schemeClr val="bg1"/>
                </a:solidFill>
              </a:rPr>
              <a:t>Instrumentation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000" b="1" cap="none" dirty="0" smtClean="0">
                <a:solidFill>
                  <a:schemeClr val="bg1"/>
                </a:solidFill>
              </a:rPr>
              <a:t>TestCase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cap="none" dirty="0" smtClean="0">
                <a:solidFill>
                  <a:schemeClr val="bg1"/>
                </a:solidFill>
              </a:rPr>
              <a:t>Classes</a:t>
            </a: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1800" cap="none" dirty="0" smtClean="0">
                <a:solidFill>
                  <a:schemeClr val="bg1"/>
                </a:solidFill>
              </a:rPr>
              <a:t>AndroidTestCase</a:t>
            </a: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1800" cap="none" dirty="0">
                <a:solidFill>
                  <a:schemeClr val="bg1"/>
                </a:solidFill>
              </a:rPr>
              <a:t>Component-specific test cases</a:t>
            </a: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1800" cap="none" dirty="0">
                <a:solidFill>
                  <a:schemeClr val="bg1"/>
                </a:solidFill>
              </a:rPr>
              <a:t>ApplicationTestCase</a:t>
            </a: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1800" cap="none" dirty="0" smtClean="0">
                <a:solidFill>
                  <a:schemeClr val="bg1"/>
                </a:solidFill>
              </a:rPr>
              <a:t>InstrumentationTestCase</a:t>
            </a:r>
            <a:endParaRPr lang="en-US" sz="1800" cap="none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cap="none" dirty="0">
              <a:solidFill>
                <a:schemeClr val="bg1"/>
              </a:solidFill>
            </a:endParaRPr>
          </a:p>
          <a:p>
            <a:endParaRPr lang="en-US" b="1" cap="none" dirty="0" smtClean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 bwMode="gray">
          <a:xfrm>
            <a:off x="4535000" y="2080848"/>
            <a:ext cx="2971800" cy="32707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itchFamily="2" charset="2"/>
              <a:buChar char="q"/>
            </a:pPr>
            <a:r>
              <a:rPr lang="en-US" sz="2000" b="1" cap="none" dirty="0">
                <a:solidFill>
                  <a:schemeClr val="bg1"/>
                </a:solidFill>
              </a:rPr>
              <a:t>Assertion classes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000" b="1" cap="none" dirty="0">
                <a:solidFill>
                  <a:schemeClr val="bg1"/>
                </a:solidFill>
              </a:rPr>
              <a:t>Mock object classes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000" b="1" cap="none" dirty="0">
                <a:solidFill>
                  <a:schemeClr val="bg1"/>
                </a:solidFill>
              </a:rPr>
              <a:t>Contexts for testing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000" b="1" cap="none" dirty="0">
              <a:solidFill>
                <a:schemeClr val="bg1"/>
              </a:solidFill>
            </a:endParaRPr>
          </a:p>
          <a:p>
            <a:pPr marL="742950" lvl="1" indent="-285750" algn="l">
              <a:buFont typeface="Wingdings" pitchFamily="2" charset="2"/>
              <a:buChar char="Ø"/>
            </a:pPr>
            <a:endParaRPr lang="en-US" sz="2000" cap="none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2000" cap="none" dirty="0">
              <a:solidFill>
                <a:schemeClr val="bg1"/>
              </a:solidFill>
            </a:endParaRPr>
          </a:p>
          <a:p>
            <a:endParaRPr lang="en-US" sz="2000" b="1" cap="none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61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5340593" cy="96129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</a:rPr>
              <a:t>Android Testing Framework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116" y="1482970"/>
            <a:ext cx="7371617" cy="445477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Wingdings" pitchFamily="2" charset="2"/>
              <a:buChar char="q"/>
            </a:pPr>
            <a:r>
              <a:rPr lang="en-US" sz="2400" u="sng" cap="none" dirty="0">
                <a:solidFill>
                  <a:schemeClr val="bg1"/>
                </a:solidFill>
              </a:rPr>
              <a:t>Key Features of Testing </a:t>
            </a:r>
            <a:r>
              <a:rPr lang="en-US" sz="2400" u="sng" cap="none" dirty="0" smtClean="0">
                <a:solidFill>
                  <a:schemeClr val="bg1"/>
                </a:solidFill>
              </a:rPr>
              <a:t>Framework</a:t>
            </a:r>
            <a:endParaRPr lang="en-US" sz="1800" u="sng" cap="none" dirty="0" smtClean="0">
              <a:solidFill>
                <a:schemeClr val="bg1"/>
              </a:solidFill>
            </a:endParaRPr>
          </a:p>
          <a:p>
            <a:pPr algn="l"/>
            <a:endParaRPr lang="en-US" sz="2400" cap="none" dirty="0">
              <a:solidFill>
                <a:schemeClr val="bg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 bwMode="gray">
          <a:xfrm>
            <a:off x="704117" y="1963616"/>
            <a:ext cx="7438292" cy="37631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q"/>
            </a:pPr>
            <a:r>
              <a:rPr lang="en-US" sz="2000" cap="none" dirty="0" smtClean="0">
                <a:solidFill>
                  <a:schemeClr val="bg1"/>
                </a:solidFill>
              </a:rPr>
              <a:t>test suites are based on Junit</a:t>
            </a:r>
          </a:p>
          <a:p>
            <a:endParaRPr lang="en-US" sz="2000" cap="none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itchFamily="2" charset="2"/>
              <a:buChar char="q"/>
            </a:pPr>
            <a:endParaRPr lang="en-US" sz="2000" cap="none" dirty="0" smtClean="0">
              <a:solidFill>
                <a:schemeClr val="bg1"/>
              </a:solidFill>
            </a:endParaRPr>
          </a:p>
          <a:p>
            <a:endParaRPr lang="en-US" sz="2000" cap="none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cap="none" dirty="0" smtClean="0">
                <a:solidFill>
                  <a:schemeClr val="bg1"/>
                </a:solidFill>
              </a:rPr>
              <a:t>test </a:t>
            </a:r>
            <a:r>
              <a:rPr lang="en-US" sz="2000" cap="none" dirty="0">
                <a:solidFill>
                  <a:schemeClr val="bg1"/>
                </a:solidFill>
              </a:rPr>
              <a:t>suites are contained in test packages similar to main application </a:t>
            </a:r>
            <a:r>
              <a:rPr lang="en-US" sz="2000" cap="none" dirty="0" smtClean="0">
                <a:solidFill>
                  <a:schemeClr val="bg1"/>
                </a:solidFill>
              </a:rPr>
              <a:t>packages</a:t>
            </a:r>
          </a:p>
          <a:p>
            <a:pPr marL="342900" lvl="0" indent="-342900">
              <a:buFont typeface="Wingdings" pitchFamily="2" charset="2"/>
              <a:buChar char="q"/>
            </a:pPr>
            <a:r>
              <a:rPr lang="en-US" sz="2000" cap="none" dirty="0">
                <a:solidFill>
                  <a:schemeClr val="bg1"/>
                </a:solidFill>
              </a:rPr>
              <a:t>The SDK also provides </a:t>
            </a:r>
          </a:p>
          <a:p>
            <a:pPr lvl="0"/>
            <a:r>
              <a:rPr lang="en-US" sz="2000" cap="none" dirty="0" smtClean="0">
                <a:solidFill>
                  <a:schemeClr val="bg1"/>
                </a:solidFill>
              </a:rPr>
              <a:t>	</a:t>
            </a:r>
            <a:endParaRPr lang="en-US" sz="2000" dirty="0" smtClean="0"/>
          </a:p>
          <a:p>
            <a:pPr marL="342900" indent="-342900">
              <a:buFont typeface="Wingdings" pitchFamily="2" charset="2"/>
              <a:buChar char="q"/>
            </a:pPr>
            <a:endParaRPr lang="en-US" sz="2000" cap="none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itchFamily="2" charset="2"/>
              <a:buChar char="q"/>
            </a:pPr>
            <a:endParaRPr lang="en-US" sz="2000" cap="none" dirty="0" smtClean="0">
              <a:solidFill>
                <a:schemeClr val="bg1"/>
              </a:solidFill>
            </a:endParaRPr>
          </a:p>
          <a:p>
            <a:endParaRPr lang="en-US" sz="2800" cap="none" dirty="0">
              <a:solidFill>
                <a:schemeClr val="bg1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 bwMode="gray">
          <a:xfrm>
            <a:off x="853587" y="2338754"/>
            <a:ext cx="7156938" cy="21218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cap="none" dirty="0">
              <a:solidFill>
                <a:schemeClr val="bg1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 bwMode="gray">
          <a:xfrm>
            <a:off x="1064601" y="4331676"/>
            <a:ext cx="6137031" cy="96715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buFont typeface="Wingdings" pitchFamily="2" charset="2"/>
              <a:buChar char="Ø"/>
            </a:pPr>
            <a:r>
              <a:rPr lang="en-US" sz="1400" cap="none" dirty="0" smtClean="0">
                <a:solidFill>
                  <a:schemeClr val="bg1"/>
                </a:solidFill>
              </a:rPr>
              <a:t>	</a:t>
            </a:r>
            <a:r>
              <a:rPr lang="en-US" sz="1400" cap="none" dirty="0" err="1" smtClean="0">
                <a:solidFill>
                  <a:schemeClr val="bg1"/>
                </a:solidFill>
              </a:rPr>
              <a:t>monkeyrunner</a:t>
            </a:r>
            <a:r>
              <a:rPr lang="en-US" sz="1400" cap="none" dirty="0">
                <a:solidFill>
                  <a:schemeClr val="bg1"/>
                </a:solidFill>
              </a:rPr>
              <a:t>, an API for testing devices with Python </a:t>
            </a:r>
            <a:r>
              <a:rPr lang="en-US" sz="1400" cap="none" dirty="0" smtClean="0">
                <a:solidFill>
                  <a:schemeClr val="bg1"/>
                </a:solidFill>
              </a:rPr>
              <a:t>programs</a:t>
            </a:r>
            <a:endParaRPr lang="en-US" sz="1400" cap="none" dirty="0" smtClean="0">
              <a:solidFill>
                <a:schemeClr val="bg1"/>
              </a:solidFill>
            </a:endParaRP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1400" cap="none" dirty="0">
                <a:solidFill>
                  <a:schemeClr val="bg1"/>
                </a:solidFill>
              </a:rPr>
              <a:t>	</a:t>
            </a:r>
            <a:r>
              <a:rPr lang="en-US" sz="1400" cap="none" dirty="0" smtClean="0">
                <a:solidFill>
                  <a:schemeClr val="bg1"/>
                </a:solidFill>
              </a:rPr>
              <a:t>UI/Application </a:t>
            </a:r>
            <a:r>
              <a:rPr lang="en-US" sz="1400" cap="none" dirty="0">
                <a:solidFill>
                  <a:schemeClr val="bg1"/>
                </a:solidFill>
              </a:rPr>
              <a:t>Exerciser Monkey, a command-line tool for stress-testing UIs </a:t>
            </a:r>
            <a:r>
              <a:rPr lang="en-US" sz="1400" cap="none" dirty="0" smtClean="0">
                <a:solidFill>
                  <a:schemeClr val="bg1"/>
                </a:solidFill>
              </a:rPr>
              <a:t>      	by </a:t>
            </a:r>
            <a:r>
              <a:rPr lang="en-US" sz="1400" cap="none" dirty="0">
                <a:solidFill>
                  <a:schemeClr val="bg1"/>
                </a:solidFill>
              </a:rPr>
              <a:t>sending pseudo-random events to a </a:t>
            </a:r>
            <a:r>
              <a:rPr lang="en-US" sz="1400" cap="none" dirty="0" smtClean="0">
                <a:solidFill>
                  <a:schemeClr val="bg1"/>
                </a:solidFill>
              </a:rPr>
              <a:t>device</a:t>
            </a:r>
            <a:endParaRPr lang="en-US" sz="1400" cap="none" dirty="0">
              <a:solidFill>
                <a:schemeClr val="bg1"/>
              </a:solidFill>
            </a:endParaRPr>
          </a:p>
          <a:p>
            <a:pPr marL="342900" indent="-342900">
              <a:buFont typeface="Wingdings" pitchFamily="2" charset="2"/>
              <a:buChar char="q"/>
            </a:pPr>
            <a:endParaRPr lang="en-US" sz="1400" dirty="0" smtClean="0"/>
          </a:p>
          <a:p>
            <a:pPr marL="342900" indent="-342900">
              <a:buFont typeface="Wingdings" pitchFamily="2" charset="2"/>
              <a:buChar char="q"/>
            </a:pPr>
            <a:endParaRPr lang="en-US" sz="1400" cap="none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itchFamily="2" charset="2"/>
              <a:buChar char="q"/>
            </a:pPr>
            <a:endParaRPr lang="en-US" sz="1400" cap="none" dirty="0" smtClean="0">
              <a:solidFill>
                <a:schemeClr val="bg1"/>
              </a:solidFill>
            </a:endParaRPr>
          </a:p>
          <a:p>
            <a:endParaRPr lang="en-US" sz="1400" cap="none" dirty="0">
              <a:solidFill>
                <a:schemeClr val="bg1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 bwMode="gray">
          <a:xfrm>
            <a:off x="1064602" y="2426676"/>
            <a:ext cx="5503985" cy="7385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Ø"/>
            </a:pPr>
            <a:r>
              <a:rPr lang="en-US" cap="none" dirty="0">
                <a:solidFill>
                  <a:schemeClr val="bg1"/>
                </a:solidFill>
              </a:rPr>
              <a:t>use plain </a:t>
            </a:r>
            <a:r>
              <a:rPr lang="en-US" cap="none" dirty="0" err="1">
                <a:solidFill>
                  <a:schemeClr val="bg1"/>
                </a:solidFill>
              </a:rPr>
              <a:t>JUnit</a:t>
            </a:r>
            <a:r>
              <a:rPr lang="en-US" cap="none" dirty="0">
                <a:solidFill>
                  <a:schemeClr val="bg1"/>
                </a:solidFill>
              </a:rPr>
              <a:t> to test a class that doesn't call the Android API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cap="none" dirty="0" smtClean="0">
                <a:solidFill>
                  <a:schemeClr val="bg1"/>
                </a:solidFill>
              </a:rPr>
              <a:t>use </a:t>
            </a:r>
            <a:r>
              <a:rPr lang="en-US" cap="none" dirty="0">
                <a:solidFill>
                  <a:schemeClr val="bg1"/>
                </a:solidFill>
              </a:rPr>
              <a:t>Android's </a:t>
            </a:r>
            <a:r>
              <a:rPr lang="en-US" cap="none" dirty="0" err="1">
                <a:solidFill>
                  <a:schemeClr val="bg1"/>
                </a:solidFill>
              </a:rPr>
              <a:t>JUnit</a:t>
            </a:r>
            <a:r>
              <a:rPr lang="en-US" cap="none" dirty="0">
                <a:solidFill>
                  <a:schemeClr val="bg1"/>
                </a:solidFill>
              </a:rPr>
              <a:t> extensions to test Android </a:t>
            </a:r>
            <a:r>
              <a:rPr lang="en-US" cap="none" dirty="0" smtClean="0">
                <a:solidFill>
                  <a:schemeClr val="bg1"/>
                </a:solidFill>
              </a:rPr>
              <a:t>components</a:t>
            </a:r>
            <a:endParaRPr lang="en-US" cap="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15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0060" y="228600"/>
            <a:ext cx="5340593" cy="961292"/>
          </a:xfrm>
        </p:spPr>
        <p:txBody>
          <a:bodyPr/>
          <a:lstStyle/>
          <a:p>
            <a:pPr algn="l"/>
            <a:r>
              <a:rPr lang="en-US" sz="3600" dirty="0"/>
              <a:t>Android Testing Tools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776" y="1482970"/>
            <a:ext cx="7371617" cy="445477"/>
          </a:xfrm>
        </p:spPr>
        <p:txBody>
          <a:bodyPr>
            <a:normAutofit/>
          </a:bodyPr>
          <a:lstStyle/>
          <a:p>
            <a:pPr marL="342900" lvl="0" indent="-342900" algn="l">
              <a:buFont typeface="Wingdings" pitchFamily="2" charset="2"/>
              <a:buChar char="q"/>
            </a:pPr>
            <a:r>
              <a:rPr lang="en-US" sz="2000" cap="none" dirty="0">
                <a:solidFill>
                  <a:schemeClr val="bg1"/>
                </a:solidFill>
              </a:rPr>
              <a:t>Testing Support Library</a:t>
            </a:r>
            <a:endParaRPr lang="en-US" sz="2000" strike="noStrike" cap="none" dirty="0">
              <a:solidFill>
                <a:schemeClr val="bg1"/>
              </a:solidFill>
              <a:effectLst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 bwMode="gray">
          <a:xfrm>
            <a:off x="1090247" y="2221522"/>
            <a:ext cx="7438292" cy="3493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itchFamily="2" charset="2"/>
              <a:buChar char="q"/>
            </a:pPr>
            <a:r>
              <a:rPr lang="en-US" cap="none" dirty="0">
                <a:solidFill>
                  <a:schemeClr val="bg1"/>
                </a:solidFill>
              </a:rPr>
              <a:t>This library provides a set of APIs that helps to  build and run test code for </a:t>
            </a:r>
            <a:r>
              <a:rPr lang="en-US" cap="none" dirty="0" smtClean="0">
                <a:solidFill>
                  <a:schemeClr val="bg1"/>
                </a:solidFill>
              </a:rPr>
              <a:t>app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cap="none" dirty="0" smtClean="0">
                <a:solidFill>
                  <a:schemeClr val="bg1"/>
                </a:solidFill>
              </a:rPr>
              <a:t>The </a:t>
            </a:r>
            <a:r>
              <a:rPr lang="en-US" cap="none" dirty="0">
                <a:solidFill>
                  <a:schemeClr val="bg1"/>
                </a:solidFill>
              </a:rPr>
              <a:t>Android Testing Support Library includes the following test automation tools:</a:t>
            </a:r>
          </a:p>
          <a:p>
            <a:endParaRPr lang="en-US" cap="none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itchFamily="2" charset="2"/>
              <a:buChar char="q"/>
            </a:pPr>
            <a:endParaRPr lang="en-US" cap="none" dirty="0" smtClean="0">
              <a:solidFill>
                <a:schemeClr val="bg1"/>
              </a:solidFill>
            </a:endParaRPr>
          </a:p>
          <a:p>
            <a:endParaRPr lang="en-US" cap="none" dirty="0" smtClean="0">
              <a:solidFill>
                <a:schemeClr val="bg1"/>
              </a:solidFill>
            </a:endParaRPr>
          </a:p>
          <a:p>
            <a:pPr lvl="0"/>
            <a:r>
              <a:rPr lang="en-US" cap="none" dirty="0" smtClean="0">
                <a:solidFill>
                  <a:schemeClr val="bg1"/>
                </a:solidFill>
              </a:rPr>
              <a:t>	</a:t>
            </a:r>
            <a:endParaRPr lang="en-US" dirty="0" smtClean="0"/>
          </a:p>
          <a:p>
            <a:pPr marL="342900" indent="-342900">
              <a:buFont typeface="Wingdings" pitchFamily="2" charset="2"/>
              <a:buChar char="q"/>
            </a:pPr>
            <a:endParaRPr lang="en-US" cap="none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itchFamily="2" charset="2"/>
              <a:buChar char="q"/>
            </a:pPr>
            <a:endParaRPr lang="en-US" cap="none" dirty="0" smtClean="0">
              <a:solidFill>
                <a:schemeClr val="bg1"/>
              </a:solidFill>
            </a:endParaRPr>
          </a:p>
          <a:p>
            <a:endParaRPr lang="en-US" cap="none" dirty="0">
              <a:solidFill>
                <a:schemeClr val="bg1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 bwMode="gray">
          <a:xfrm>
            <a:off x="1090247" y="2338754"/>
            <a:ext cx="7156938" cy="21218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cap="none" dirty="0">
              <a:solidFill>
                <a:schemeClr val="bg1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 bwMode="gray">
          <a:xfrm>
            <a:off x="1371600" y="3121267"/>
            <a:ext cx="6462347" cy="16939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buFont typeface="Wingdings" pitchFamily="2" charset="2"/>
              <a:buChar char="Ø"/>
            </a:pPr>
            <a:r>
              <a:rPr lang="en-US" sz="1600" b="1" cap="none" dirty="0" smtClean="0">
                <a:solidFill>
                  <a:schemeClr val="bg1"/>
                </a:solidFill>
              </a:rPr>
              <a:t>AndroidJUnitRunner</a:t>
            </a:r>
            <a:r>
              <a:rPr lang="en-US" sz="1600" dirty="0" smtClean="0">
                <a:solidFill>
                  <a:schemeClr val="bg1"/>
                </a:solidFill>
              </a:rPr>
              <a:t>: </a:t>
            </a:r>
            <a:r>
              <a:rPr lang="en-US" sz="1600" cap="none" dirty="0" err="1" smtClean="0">
                <a:solidFill>
                  <a:schemeClr val="bg1"/>
                </a:solidFill>
              </a:rPr>
              <a:t>JUnit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cap="none" dirty="0" smtClean="0">
                <a:solidFill>
                  <a:schemeClr val="bg1"/>
                </a:solidFill>
              </a:rPr>
              <a:t>4-compatible test runner for Android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en-US" sz="1600" b="1" cap="none" dirty="0" smtClean="0">
                <a:solidFill>
                  <a:schemeClr val="bg1"/>
                </a:solidFill>
              </a:rPr>
              <a:t>Espresso</a:t>
            </a:r>
            <a:r>
              <a:rPr lang="en-US" sz="1600" cap="none" dirty="0">
                <a:solidFill>
                  <a:schemeClr val="bg1"/>
                </a:solidFill>
              </a:rPr>
              <a:t>: UI testing framework; suitable for functional UI testing within an app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en-US" sz="1600" b="1" cap="none" dirty="0">
                <a:solidFill>
                  <a:schemeClr val="bg1"/>
                </a:solidFill>
              </a:rPr>
              <a:t>UI </a:t>
            </a:r>
            <a:r>
              <a:rPr lang="en-US" sz="1600" b="1" cap="none" dirty="0" err="1">
                <a:solidFill>
                  <a:schemeClr val="bg1"/>
                </a:solidFill>
              </a:rPr>
              <a:t>Automator</a:t>
            </a:r>
            <a:r>
              <a:rPr lang="en-US" sz="1600" cap="none" dirty="0">
                <a:solidFill>
                  <a:schemeClr val="bg1"/>
                </a:solidFill>
              </a:rPr>
              <a:t>: UI testing framework; suitable for cross-app functional UI testing across system and installed apps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1600" cap="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51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5340593" cy="961292"/>
          </a:xfrm>
        </p:spPr>
        <p:txBody>
          <a:bodyPr/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Android Testing Tools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116" y="1254370"/>
            <a:ext cx="7371617" cy="445477"/>
          </a:xfrm>
        </p:spPr>
        <p:txBody>
          <a:bodyPr>
            <a:normAutofit/>
          </a:bodyPr>
          <a:lstStyle/>
          <a:p>
            <a:pPr marL="342900" lvl="0" indent="-342900" algn="l">
              <a:buFont typeface="Wingdings" pitchFamily="2" charset="2"/>
              <a:buChar char="q"/>
            </a:pPr>
            <a:r>
              <a:rPr lang="en-US" sz="2000" cap="none" dirty="0">
                <a:solidFill>
                  <a:schemeClr val="bg1"/>
                </a:solidFill>
              </a:rPr>
              <a:t>Testing Support Library</a:t>
            </a:r>
            <a:endParaRPr lang="en-US" sz="2000" strike="noStrike" cap="none" dirty="0">
              <a:solidFill>
                <a:schemeClr val="bg1"/>
              </a:solidFill>
              <a:effectLst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 bwMode="gray">
          <a:xfrm>
            <a:off x="853587" y="1992922"/>
            <a:ext cx="7438292" cy="3493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itchFamily="2" charset="2"/>
              <a:buChar char="q"/>
            </a:pPr>
            <a:r>
              <a:rPr lang="en-US" sz="1600" cap="none" dirty="0" smtClean="0">
                <a:solidFill>
                  <a:schemeClr val="bg1"/>
                </a:solidFill>
              </a:rPr>
              <a:t>Monkey</a:t>
            </a:r>
            <a:endParaRPr lang="en-US" sz="1600" cap="none" dirty="0">
              <a:solidFill>
                <a:schemeClr val="bg1"/>
              </a:solidFill>
            </a:endParaRPr>
          </a:p>
          <a:p>
            <a:endParaRPr lang="en-US" sz="1600" cap="none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itchFamily="2" charset="2"/>
              <a:buChar char="q"/>
            </a:pPr>
            <a:endParaRPr lang="en-US" sz="1600" cap="none" dirty="0" smtClean="0">
              <a:solidFill>
                <a:schemeClr val="bg1"/>
              </a:solidFill>
            </a:endParaRPr>
          </a:p>
          <a:p>
            <a:endParaRPr lang="en-US" sz="1600" cap="none" dirty="0" smtClean="0">
              <a:solidFill>
                <a:schemeClr val="bg1"/>
              </a:solidFill>
            </a:endParaRPr>
          </a:p>
          <a:p>
            <a:pPr lvl="0"/>
            <a:r>
              <a:rPr lang="en-US" sz="1600" cap="none" dirty="0" smtClean="0">
                <a:solidFill>
                  <a:schemeClr val="bg1"/>
                </a:solidFill>
              </a:rPr>
              <a:t>	</a:t>
            </a:r>
            <a:endParaRPr lang="en-US" sz="1600" dirty="0" smtClean="0"/>
          </a:p>
          <a:p>
            <a:pPr marL="342900" indent="-342900">
              <a:buFont typeface="Wingdings" pitchFamily="2" charset="2"/>
              <a:buChar char="q"/>
            </a:pPr>
            <a:endParaRPr lang="en-US" sz="1600" cap="none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itchFamily="2" charset="2"/>
              <a:buChar char="q"/>
            </a:pPr>
            <a:endParaRPr lang="en-US" sz="1600" cap="none" dirty="0" smtClean="0">
              <a:solidFill>
                <a:schemeClr val="bg1"/>
              </a:solidFill>
            </a:endParaRPr>
          </a:p>
          <a:p>
            <a:endParaRPr lang="en-US" sz="2000" cap="none" dirty="0">
              <a:solidFill>
                <a:schemeClr val="bg1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 bwMode="gray">
          <a:xfrm>
            <a:off x="853587" y="2110154"/>
            <a:ext cx="7156938" cy="21218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cap="none" dirty="0">
              <a:solidFill>
                <a:schemeClr val="bg1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 bwMode="gray">
          <a:xfrm>
            <a:off x="1134940" y="2391508"/>
            <a:ext cx="6462347" cy="2836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buFont typeface="Wingdings" pitchFamily="2" charset="2"/>
              <a:buChar char="Ø"/>
            </a:pPr>
            <a:r>
              <a:rPr lang="en-US" sz="1600" cap="none" dirty="0">
                <a:solidFill>
                  <a:schemeClr val="bg1"/>
                </a:solidFill>
              </a:rPr>
              <a:t>is a command-line tool 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en-US" sz="1600" cap="none" dirty="0">
                <a:solidFill>
                  <a:schemeClr val="bg1"/>
                </a:solidFill>
              </a:rPr>
              <a:t>a program that runs on emulator or device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en-US" sz="1600" cap="none" dirty="0">
                <a:solidFill>
                  <a:schemeClr val="bg1"/>
                </a:solidFill>
              </a:rPr>
              <a:t>generates pseudo-random streams of user events (such as clicks, touches, or gestures, as well as a number of system-level events) and sends them into </a:t>
            </a:r>
            <a:r>
              <a:rPr lang="en-US" sz="1600" cap="none" dirty="0" smtClean="0">
                <a:solidFill>
                  <a:schemeClr val="bg1"/>
                </a:solidFill>
              </a:rPr>
              <a:t>system</a:t>
            </a:r>
            <a:endParaRPr lang="en-US" sz="1600" cap="none" dirty="0">
              <a:solidFill>
                <a:schemeClr val="bg1"/>
              </a:solidFill>
            </a:endParaRPr>
          </a:p>
          <a:p>
            <a:pPr marL="285750" lvl="0" indent="-285750">
              <a:buFont typeface="Wingdings" pitchFamily="2" charset="2"/>
              <a:buChar char="Ø"/>
            </a:pPr>
            <a:r>
              <a:rPr lang="en-US" sz="1600" cap="none" dirty="0">
                <a:solidFill>
                  <a:schemeClr val="bg1"/>
                </a:solidFill>
              </a:rPr>
              <a:t> acts as a stress test on the application, in a random yet repeatable </a:t>
            </a:r>
            <a:r>
              <a:rPr lang="en-US" sz="1600" cap="none" dirty="0" smtClean="0">
                <a:solidFill>
                  <a:schemeClr val="bg1"/>
                </a:solidFill>
              </a:rPr>
              <a:t>manner</a:t>
            </a:r>
            <a:endParaRPr lang="en-US" sz="1600" cap="none" dirty="0">
              <a:solidFill>
                <a:schemeClr val="bg1"/>
              </a:solidFill>
            </a:endParaRPr>
          </a:p>
          <a:p>
            <a:pPr marL="285750" lvl="0" indent="-285750">
              <a:buFont typeface="Wingdings" pitchFamily="2" charset="2"/>
              <a:buChar char="Ø"/>
            </a:pPr>
            <a:r>
              <a:rPr lang="en-US" sz="1600" cap="none" dirty="0">
                <a:solidFill>
                  <a:schemeClr val="bg1"/>
                </a:solidFill>
              </a:rPr>
              <a:t> watches the system under test</a:t>
            </a:r>
            <a:endParaRPr lang="en-US" sz="1600" u="none" strike="noStrike" cap="none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9605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0060" y="228600"/>
            <a:ext cx="5340593" cy="961292"/>
          </a:xfrm>
        </p:spPr>
        <p:txBody>
          <a:bodyPr/>
          <a:lstStyle/>
          <a:p>
            <a:pPr algn="l"/>
            <a:r>
              <a:rPr lang="en-US" sz="3600" dirty="0"/>
              <a:t>Android Testing Tools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776" y="1482970"/>
            <a:ext cx="7371617" cy="445477"/>
          </a:xfrm>
        </p:spPr>
        <p:txBody>
          <a:bodyPr>
            <a:normAutofit/>
          </a:bodyPr>
          <a:lstStyle/>
          <a:p>
            <a:pPr marL="342900" lvl="0" indent="-342900" algn="l">
              <a:buFont typeface="Wingdings" pitchFamily="2" charset="2"/>
              <a:buChar char="q"/>
            </a:pPr>
            <a:r>
              <a:rPr lang="en-US" sz="2000" cap="none" dirty="0">
                <a:solidFill>
                  <a:schemeClr val="bg1"/>
                </a:solidFill>
              </a:rPr>
              <a:t>Testing Support Library</a:t>
            </a:r>
            <a:endParaRPr lang="en-US" sz="2000" strike="noStrike" cap="none" dirty="0">
              <a:solidFill>
                <a:schemeClr val="bg1"/>
              </a:solidFill>
              <a:effectLst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 bwMode="gray">
          <a:xfrm>
            <a:off x="1090247" y="1998780"/>
            <a:ext cx="7438292" cy="34583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itchFamily="2" charset="2"/>
              <a:buChar char="q"/>
            </a:pPr>
            <a:r>
              <a:rPr lang="en-US" sz="2000" cap="none" dirty="0" err="1" smtClean="0">
                <a:solidFill>
                  <a:schemeClr val="bg1"/>
                </a:solidFill>
              </a:rPr>
              <a:t>monkeyrunner</a:t>
            </a:r>
            <a:endParaRPr lang="en-US" sz="1600" cap="none" dirty="0">
              <a:solidFill>
                <a:schemeClr val="bg1"/>
              </a:solidFill>
            </a:endParaRPr>
          </a:p>
          <a:p>
            <a:endParaRPr lang="en-US" sz="1600" cap="none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itchFamily="2" charset="2"/>
              <a:buChar char="q"/>
            </a:pPr>
            <a:endParaRPr lang="en-US" sz="1600" cap="none" dirty="0" smtClean="0">
              <a:solidFill>
                <a:schemeClr val="bg1"/>
              </a:solidFill>
            </a:endParaRPr>
          </a:p>
          <a:p>
            <a:endParaRPr lang="en-US" sz="1600" cap="none" dirty="0" smtClean="0">
              <a:solidFill>
                <a:schemeClr val="bg1"/>
              </a:solidFill>
            </a:endParaRPr>
          </a:p>
          <a:p>
            <a:pPr lvl="0"/>
            <a:r>
              <a:rPr lang="en-US" sz="1600" cap="none" dirty="0" smtClean="0">
                <a:solidFill>
                  <a:schemeClr val="bg1"/>
                </a:solidFill>
              </a:rPr>
              <a:t>	</a:t>
            </a:r>
            <a:endParaRPr lang="en-US" sz="1600" dirty="0" smtClean="0"/>
          </a:p>
          <a:p>
            <a:pPr marL="342900" indent="-342900">
              <a:buFont typeface="Wingdings" pitchFamily="2" charset="2"/>
              <a:buChar char="q"/>
            </a:pPr>
            <a:endParaRPr lang="en-US" sz="1600" cap="none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itchFamily="2" charset="2"/>
              <a:buChar char="q"/>
            </a:pPr>
            <a:endParaRPr lang="en-US" sz="1600" cap="none" dirty="0" smtClean="0">
              <a:solidFill>
                <a:schemeClr val="bg1"/>
              </a:solidFill>
            </a:endParaRPr>
          </a:p>
          <a:p>
            <a:endParaRPr lang="en-US" sz="2000" cap="none" dirty="0">
              <a:solidFill>
                <a:schemeClr val="bg1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 bwMode="gray">
          <a:xfrm>
            <a:off x="1090247" y="2338754"/>
            <a:ext cx="7156938" cy="21218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cap="none" dirty="0">
              <a:solidFill>
                <a:schemeClr val="bg1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 bwMode="gray">
          <a:xfrm>
            <a:off x="1305658" y="2608385"/>
            <a:ext cx="6462347" cy="26376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buFont typeface="Wingdings" pitchFamily="2" charset="2"/>
              <a:buChar char="Ø"/>
            </a:pPr>
            <a:r>
              <a:rPr lang="en-US" sz="1600" cap="none" dirty="0">
                <a:solidFill>
                  <a:schemeClr val="bg1"/>
                </a:solidFill>
              </a:rPr>
              <a:t>provides an API for writing programs that control an Android device or emulator from outside of Android </a:t>
            </a:r>
            <a:r>
              <a:rPr lang="en-US" sz="1600" cap="none" dirty="0" smtClean="0">
                <a:solidFill>
                  <a:schemeClr val="bg1"/>
                </a:solidFill>
              </a:rPr>
              <a:t>code</a:t>
            </a:r>
            <a:endParaRPr lang="en-US" sz="1600" cap="none" dirty="0">
              <a:solidFill>
                <a:schemeClr val="bg1"/>
              </a:solidFill>
            </a:endParaRPr>
          </a:p>
          <a:p>
            <a:pPr marL="285750" lvl="0" indent="-285750">
              <a:buFont typeface="Wingdings" pitchFamily="2" charset="2"/>
              <a:buChar char="Ø"/>
            </a:pPr>
            <a:r>
              <a:rPr lang="en-US" sz="1600" cap="none" dirty="0" err="1">
                <a:solidFill>
                  <a:schemeClr val="bg1"/>
                </a:solidFill>
              </a:rPr>
              <a:t>monkeyrunner</a:t>
            </a:r>
            <a:r>
              <a:rPr lang="en-US" sz="1600" cap="none" dirty="0">
                <a:solidFill>
                  <a:schemeClr val="bg1"/>
                </a:solidFill>
              </a:rPr>
              <a:t> tool provides these unique features for Android testing: Multiple device control, Functional testing, Regression testing, Extensible automation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en-US" sz="1600" cap="none" dirty="0">
                <a:solidFill>
                  <a:schemeClr val="bg1"/>
                </a:solidFill>
              </a:rPr>
              <a:t>The </a:t>
            </a:r>
            <a:r>
              <a:rPr lang="en-US" sz="1600" cap="none" dirty="0" err="1">
                <a:solidFill>
                  <a:schemeClr val="bg1"/>
                </a:solidFill>
              </a:rPr>
              <a:t>monkeyrunner</a:t>
            </a:r>
            <a:r>
              <a:rPr lang="en-US" sz="1600" cap="none" dirty="0">
                <a:solidFill>
                  <a:schemeClr val="bg1"/>
                </a:solidFill>
              </a:rPr>
              <a:t> tool uses </a:t>
            </a:r>
            <a:r>
              <a:rPr lang="en-US" sz="1600" cap="none" dirty="0" smtClean="0">
                <a:solidFill>
                  <a:schemeClr val="bg1"/>
                </a:solidFill>
              </a:rPr>
              <a:t> </a:t>
            </a:r>
            <a:r>
              <a:rPr lang="en-US" sz="1600" cap="none" dirty="0" err="1" smtClean="0">
                <a:solidFill>
                  <a:schemeClr val="bg1"/>
                </a:solidFill>
              </a:rPr>
              <a:t>Jython</a:t>
            </a:r>
            <a:endParaRPr lang="en-US" sz="1600" cap="none" dirty="0" smtClean="0">
              <a:solidFill>
                <a:schemeClr val="bg1"/>
              </a:solidFill>
            </a:endParaRPr>
          </a:p>
          <a:p>
            <a:pPr marL="285750" lvl="0" indent="-285750">
              <a:buFont typeface="Wingdings" pitchFamily="2" charset="2"/>
              <a:buChar char="Ø"/>
            </a:pPr>
            <a:r>
              <a:rPr lang="en-US" sz="1600" cap="none" dirty="0" err="1">
                <a:solidFill>
                  <a:schemeClr val="bg1"/>
                </a:solidFill>
              </a:rPr>
              <a:t>Jython</a:t>
            </a:r>
            <a:r>
              <a:rPr lang="en-US" sz="1600" cap="none" dirty="0">
                <a:solidFill>
                  <a:schemeClr val="bg1"/>
                </a:solidFill>
              </a:rPr>
              <a:t> allows the </a:t>
            </a:r>
            <a:r>
              <a:rPr lang="en-US" sz="1600" cap="none" dirty="0" err="1">
                <a:solidFill>
                  <a:schemeClr val="bg1"/>
                </a:solidFill>
              </a:rPr>
              <a:t>monkeyrunner</a:t>
            </a:r>
            <a:r>
              <a:rPr lang="en-US" sz="1600" cap="none" dirty="0">
                <a:solidFill>
                  <a:schemeClr val="bg1"/>
                </a:solidFill>
              </a:rPr>
              <a:t> API to interact easily with the Android </a:t>
            </a:r>
            <a:r>
              <a:rPr lang="en-US" sz="1600" cap="none" dirty="0" smtClean="0">
                <a:solidFill>
                  <a:schemeClr val="bg1"/>
                </a:solidFill>
              </a:rPr>
              <a:t>framework </a:t>
            </a:r>
            <a:endParaRPr lang="en-US" sz="1600" cap="none" dirty="0">
              <a:solidFill>
                <a:schemeClr val="bg1"/>
              </a:solidFill>
            </a:endParaRPr>
          </a:p>
          <a:p>
            <a:pPr lvl="0"/>
            <a:endParaRPr lang="en-US" sz="1600" u="none" strike="noStrike" cap="none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2749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5340593" cy="961292"/>
          </a:xfrm>
        </p:spPr>
        <p:txBody>
          <a:bodyPr/>
          <a:lstStyle/>
          <a:p>
            <a:pPr algn="l"/>
            <a:r>
              <a:rPr lang="en-US" sz="3600" dirty="0"/>
              <a:t>Android Testing Tools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016" y="1482970"/>
            <a:ext cx="7371617" cy="445477"/>
          </a:xfrm>
        </p:spPr>
        <p:txBody>
          <a:bodyPr>
            <a:normAutofit/>
          </a:bodyPr>
          <a:lstStyle/>
          <a:p>
            <a:pPr marL="342900" lvl="0" indent="-342900" algn="l">
              <a:buFont typeface="Wingdings" pitchFamily="2" charset="2"/>
              <a:buChar char="q"/>
            </a:pPr>
            <a:r>
              <a:rPr lang="en-US" sz="2000" cap="none" dirty="0">
                <a:solidFill>
                  <a:schemeClr val="bg1"/>
                </a:solidFill>
              </a:rPr>
              <a:t>Testing Support Library</a:t>
            </a:r>
            <a:endParaRPr lang="en-US" sz="2000" strike="noStrike" cap="none" dirty="0">
              <a:solidFill>
                <a:schemeClr val="bg1"/>
              </a:solidFill>
              <a:effectLst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 bwMode="gray">
          <a:xfrm>
            <a:off x="868241" y="2022230"/>
            <a:ext cx="7438292" cy="33645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itchFamily="2" charset="2"/>
              <a:buChar char="q"/>
            </a:pPr>
            <a:r>
              <a:rPr lang="en-US" sz="2000" cap="none" dirty="0" err="1" smtClean="0">
                <a:solidFill>
                  <a:schemeClr val="bg1"/>
                </a:solidFill>
              </a:rPr>
              <a:t>monkeyrunner</a:t>
            </a:r>
            <a:endParaRPr lang="en-US" sz="1600" cap="none" dirty="0">
              <a:solidFill>
                <a:schemeClr val="bg1"/>
              </a:solidFill>
            </a:endParaRPr>
          </a:p>
          <a:p>
            <a:endParaRPr lang="en-US" sz="1600" cap="none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itchFamily="2" charset="2"/>
              <a:buChar char="q"/>
            </a:pPr>
            <a:endParaRPr lang="en-US" sz="1600" cap="none" dirty="0" smtClean="0">
              <a:solidFill>
                <a:schemeClr val="bg1"/>
              </a:solidFill>
            </a:endParaRPr>
          </a:p>
          <a:p>
            <a:endParaRPr lang="en-US" sz="1600" cap="none" dirty="0" smtClean="0">
              <a:solidFill>
                <a:schemeClr val="bg1"/>
              </a:solidFill>
            </a:endParaRPr>
          </a:p>
          <a:p>
            <a:pPr lvl="0"/>
            <a:r>
              <a:rPr lang="en-US" sz="1600" cap="none" dirty="0" smtClean="0">
                <a:solidFill>
                  <a:schemeClr val="bg1"/>
                </a:solidFill>
              </a:rPr>
              <a:t>	</a:t>
            </a:r>
            <a:endParaRPr lang="en-US" sz="1600" dirty="0" smtClean="0"/>
          </a:p>
          <a:p>
            <a:pPr marL="342900" indent="-342900">
              <a:buFont typeface="Wingdings" pitchFamily="2" charset="2"/>
              <a:buChar char="q"/>
            </a:pPr>
            <a:endParaRPr lang="en-US" sz="1600" cap="none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itchFamily="2" charset="2"/>
              <a:buChar char="q"/>
            </a:pPr>
            <a:endParaRPr lang="en-US" sz="1600" cap="none" dirty="0" smtClean="0">
              <a:solidFill>
                <a:schemeClr val="bg1"/>
              </a:solidFill>
            </a:endParaRPr>
          </a:p>
          <a:p>
            <a:endParaRPr lang="en-US" sz="2000" cap="none" dirty="0">
              <a:solidFill>
                <a:schemeClr val="bg1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 bwMode="gray">
          <a:xfrm>
            <a:off x="1013313" y="2579075"/>
            <a:ext cx="6462347" cy="24735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buFont typeface="Wingdings" pitchFamily="2" charset="2"/>
              <a:buChar char="Ø"/>
            </a:pPr>
            <a:r>
              <a:rPr lang="en-US" sz="1600" cap="none" dirty="0" err="1" smtClean="0">
                <a:solidFill>
                  <a:schemeClr val="bg1"/>
                </a:solidFill>
              </a:rPr>
              <a:t>monkeyrunner</a:t>
            </a:r>
            <a:r>
              <a:rPr lang="en-US" sz="1600" cap="none" dirty="0" smtClean="0">
                <a:solidFill>
                  <a:schemeClr val="bg1"/>
                </a:solidFill>
              </a:rPr>
              <a:t> </a:t>
            </a:r>
            <a:r>
              <a:rPr lang="en-US" sz="1600" cap="none" dirty="0">
                <a:solidFill>
                  <a:schemeClr val="bg1"/>
                </a:solidFill>
              </a:rPr>
              <a:t>API is contained in three modules : </a:t>
            </a:r>
            <a:r>
              <a:rPr lang="en-US" sz="1600" cap="none" dirty="0" err="1">
                <a:solidFill>
                  <a:schemeClr val="bg1"/>
                </a:solidFill>
              </a:rPr>
              <a:t>MonkeyRunner</a:t>
            </a:r>
            <a:r>
              <a:rPr lang="en-US" sz="1600" cap="none" dirty="0">
                <a:solidFill>
                  <a:schemeClr val="bg1"/>
                </a:solidFill>
              </a:rPr>
              <a:t>, </a:t>
            </a:r>
            <a:r>
              <a:rPr lang="en-US" sz="1600" cap="none" dirty="0" smtClean="0">
                <a:solidFill>
                  <a:schemeClr val="bg1"/>
                </a:solidFill>
              </a:rPr>
              <a:t> </a:t>
            </a:r>
            <a:r>
              <a:rPr lang="en-US" sz="1600" cap="none" dirty="0" err="1" smtClean="0">
                <a:solidFill>
                  <a:schemeClr val="bg1"/>
                </a:solidFill>
              </a:rPr>
              <a:t>MonkeyDevice</a:t>
            </a:r>
            <a:r>
              <a:rPr lang="en-US" sz="1600" cap="none" dirty="0" smtClean="0">
                <a:solidFill>
                  <a:schemeClr val="bg1"/>
                </a:solidFill>
              </a:rPr>
              <a:t> </a:t>
            </a:r>
            <a:r>
              <a:rPr lang="en-US" sz="1600" cap="none" dirty="0">
                <a:solidFill>
                  <a:schemeClr val="bg1"/>
                </a:solidFill>
              </a:rPr>
              <a:t>and </a:t>
            </a:r>
            <a:r>
              <a:rPr lang="en-US" sz="1600" cap="none" dirty="0" err="1">
                <a:solidFill>
                  <a:schemeClr val="bg1"/>
                </a:solidFill>
              </a:rPr>
              <a:t>MonkeyImage</a:t>
            </a:r>
            <a:endParaRPr lang="en-US" sz="1600" cap="none" dirty="0">
              <a:solidFill>
                <a:schemeClr val="bg1"/>
              </a:solidFill>
            </a:endParaRPr>
          </a:p>
          <a:p>
            <a:pPr marL="285750" lvl="0" indent="-285750">
              <a:buFont typeface="Wingdings" pitchFamily="2" charset="2"/>
              <a:buChar char="Ø"/>
            </a:pPr>
            <a:r>
              <a:rPr lang="en-US" sz="1600" cap="none" dirty="0">
                <a:solidFill>
                  <a:schemeClr val="bg1"/>
                </a:solidFill>
              </a:rPr>
              <a:t>it does not import these modules </a:t>
            </a:r>
            <a:r>
              <a:rPr lang="en-US" sz="1600" cap="none" dirty="0" smtClean="0">
                <a:solidFill>
                  <a:schemeClr val="bg1"/>
                </a:solidFill>
              </a:rPr>
              <a:t>automatically</a:t>
            </a:r>
            <a:endParaRPr lang="en-US" sz="1600" cap="none" dirty="0">
              <a:solidFill>
                <a:schemeClr val="bg1"/>
              </a:solidFill>
            </a:endParaRPr>
          </a:p>
          <a:p>
            <a:pPr marL="285750" lvl="0" indent="-285750">
              <a:buFont typeface="Wingdings" pitchFamily="2" charset="2"/>
              <a:buChar char="Ø"/>
            </a:pPr>
            <a:r>
              <a:rPr lang="en-US" sz="1600" cap="none" dirty="0">
                <a:solidFill>
                  <a:schemeClr val="bg1"/>
                </a:solidFill>
              </a:rPr>
              <a:t>To import a module, use the Python from statement: </a:t>
            </a:r>
          </a:p>
          <a:p>
            <a:pPr lvl="0"/>
            <a:r>
              <a:rPr lang="en-US" sz="1600" dirty="0"/>
              <a:t>	</a:t>
            </a:r>
            <a:endParaRPr lang="en-US" sz="1600" u="none" strike="noStrike" cap="none" dirty="0">
              <a:solidFill>
                <a:schemeClr val="bg1"/>
              </a:solidFill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25440" y="4038601"/>
            <a:ext cx="5227760" cy="445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</a:t>
            </a:r>
            <a:r>
              <a:rPr lang="en-US" sz="1400" dirty="0"/>
              <a:t>from </a:t>
            </a:r>
            <a:r>
              <a:rPr lang="en-US" sz="1400" dirty="0" err="1"/>
              <a:t>com.android.monkeyrunner</a:t>
            </a:r>
            <a:r>
              <a:rPr lang="en-US" sz="1400" dirty="0"/>
              <a:t> import &lt;module&gt;</a:t>
            </a:r>
          </a:p>
        </p:txBody>
      </p:sp>
    </p:spTree>
    <p:extLst>
      <p:ext uri="{BB962C8B-B14F-4D97-AF65-F5344CB8AC3E}">
        <p14:creationId xmlns:p14="http://schemas.microsoft.com/office/powerpoint/2010/main" val="55552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4737" y="304800"/>
            <a:ext cx="7805930" cy="96129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</a:rPr>
              <a:t>How does Android Test Framework works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1" y="1441940"/>
            <a:ext cx="4800600" cy="3938953"/>
          </a:xfrm>
        </p:spPr>
        <p:txBody>
          <a:bodyPr>
            <a:normAutofit fontScale="92500" lnSpcReduction="10000"/>
          </a:bodyPr>
          <a:lstStyle/>
          <a:p>
            <a:pPr marL="342900" lvl="0" indent="-342900" algn="l">
              <a:buFont typeface="Wingdings" pitchFamily="2" charset="2"/>
              <a:buChar char="q"/>
            </a:pPr>
            <a:r>
              <a:rPr lang="en-US" sz="2000" cap="none" dirty="0">
                <a:solidFill>
                  <a:schemeClr val="bg1"/>
                </a:solidFill>
              </a:rPr>
              <a:t>is based on </a:t>
            </a:r>
            <a:r>
              <a:rPr lang="en-US" sz="2000" cap="none" dirty="0" err="1">
                <a:solidFill>
                  <a:schemeClr val="bg1"/>
                </a:solidFill>
              </a:rPr>
              <a:t>JUnit</a:t>
            </a:r>
            <a:endParaRPr lang="en-US" sz="2000" cap="none" dirty="0">
              <a:solidFill>
                <a:schemeClr val="bg1"/>
              </a:solidFill>
            </a:endParaRPr>
          </a:p>
          <a:p>
            <a:pPr marL="342900" lvl="0" indent="-342900" algn="l">
              <a:buFont typeface="Wingdings" pitchFamily="2" charset="2"/>
              <a:buChar char="q"/>
            </a:pPr>
            <a:r>
              <a:rPr lang="en-US" sz="2000" cap="none" dirty="0" smtClean="0">
                <a:solidFill>
                  <a:schemeClr val="bg1"/>
                </a:solidFill>
              </a:rPr>
              <a:t>test </a:t>
            </a:r>
            <a:r>
              <a:rPr lang="en-US" sz="2000" cap="none" dirty="0">
                <a:solidFill>
                  <a:schemeClr val="bg1"/>
                </a:solidFill>
              </a:rPr>
              <a:t>tools are used to load the test package and the application under test </a:t>
            </a:r>
          </a:p>
          <a:p>
            <a:pPr marL="342900" lvl="0" indent="-342900" algn="l">
              <a:buFont typeface="Wingdings" pitchFamily="2" charset="2"/>
              <a:buChar char="q"/>
            </a:pPr>
            <a:r>
              <a:rPr lang="en-US" sz="2000" cap="none" dirty="0">
                <a:solidFill>
                  <a:schemeClr val="bg1"/>
                </a:solidFill>
              </a:rPr>
              <a:t>after loading package and application test tools execute an Android-specific test runner</a:t>
            </a:r>
          </a:p>
          <a:p>
            <a:pPr marL="342900" lvl="0" indent="-342900" algn="l">
              <a:buFont typeface="Wingdings" pitchFamily="2" charset="2"/>
              <a:buChar char="q"/>
            </a:pPr>
            <a:r>
              <a:rPr lang="en-US" sz="2000" cap="none" dirty="0">
                <a:solidFill>
                  <a:schemeClr val="bg1"/>
                </a:solidFill>
              </a:rPr>
              <a:t>Test cases are run by a test runner class that loads the test case class, setups, runs, and tears down each test.</a:t>
            </a:r>
          </a:p>
          <a:p>
            <a:pPr marL="342900" lvl="0" indent="-342900" algn="l">
              <a:buFont typeface="Wingdings" pitchFamily="2" charset="2"/>
              <a:buChar char="q"/>
            </a:pPr>
            <a:r>
              <a:rPr lang="en-US" sz="2000" cap="none" dirty="0" err="1" smtClean="0">
                <a:solidFill>
                  <a:schemeClr val="bg1"/>
                </a:solidFill>
              </a:rPr>
              <a:t>InstrumentationTestRunner</a:t>
            </a:r>
            <a:r>
              <a:rPr lang="en-US" sz="2000" cap="none" dirty="0" smtClean="0">
                <a:solidFill>
                  <a:schemeClr val="bg1"/>
                </a:solidFill>
              </a:rPr>
              <a:t> </a:t>
            </a:r>
            <a:r>
              <a:rPr lang="en-US" sz="2000" cap="none" dirty="0">
                <a:solidFill>
                  <a:schemeClr val="bg1"/>
                </a:solidFill>
              </a:rPr>
              <a:t>is the primary Android test runner class. </a:t>
            </a:r>
            <a:endParaRPr lang="en-US" sz="2000" u="none" strike="noStrike" cap="none" dirty="0">
              <a:solidFill>
                <a:schemeClr val="bg1"/>
              </a:solidFill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257" y="1125416"/>
            <a:ext cx="3330474" cy="410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10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553" y="1031631"/>
            <a:ext cx="6803047" cy="897596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Agenda/Outline/Overview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776" y="2074986"/>
            <a:ext cx="4540494" cy="3563815"/>
          </a:xfrm>
        </p:spPr>
        <p:txBody>
          <a:bodyPr>
            <a:normAutofit/>
          </a:bodyPr>
          <a:lstStyle/>
          <a:p>
            <a:pPr marL="285750" indent="-285750" algn="l">
              <a:buFont typeface="Wingdings" pitchFamily="2" charset="2"/>
              <a:buChar char="q"/>
            </a:pPr>
            <a:r>
              <a:rPr lang="en-US" sz="2000" cap="none" dirty="0" smtClean="0">
                <a:solidFill>
                  <a:schemeClr val="bg1"/>
                </a:solidFill>
              </a:rPr>
              <a:t>Testing Approach</a:t>
            </a:r>
          </a:p>
          <a:p>
            <a:pPr marL="285750" indent="-285750" algn="l">
              <a:buFont typeface="Wingdings" pitchFamily="2" charset="2"/>
              <a:buChar char="q"/>
            </a:pPr>
            <a:r>
              <a:rPr lang="en-US" sz="2000" cap="none" dirty="0" smtClean="0">
                <a:solidFill>
                  <a:schemeClr val="bg1"/>
                </a:solidFill>
              </a:rPr>
              <a:t>Android testing framework</a:t>
            </a:r>
          </a:p>
          <a:p>
            <a:pPr marL="285750" indent="-285750" algn="l">
              <a:buFont typeface="Wingdings" pitchFamily="2" charset="2"/>
              <a:buChar char="q"/>
            </a:pPr>
            <a:r>
              <a:rPr lang="en-US" sz="2000" cap="none" dirty="0">
                <a:solidFill>
                  <a:schemeClr val="bg1"/>
                </a:solidFill>
              </a:rPr>
              <a:t>Android The Testing API</a:t>
            </a:r>
            <a:endParaRPr lang="en-US" sz="2000" cap="none" dirty="0" smtClean="0">
              <a:solidFill>
                <a:schemeClr val="bg1"/>
              </a:solidFill>
            </a:endParaRPr>
          </a:p>
          <a:p>
            <a:pPr marL="285750" indent="-285750" algn="l">
              <a:buFont typeface="Wingdings" pitchFamily="2" charset="2"/>
              <a:buChar char="q"/>
            </a:pPr>
            <a:r>
              <a:rPr lang="en-US" sz="2000" cap="none" dirty="0" smtClean="0">
                <a:solidFill>
                  <a:schemeClr val="bg1"/>
                </a:solidFill>
              </a:rPr>
              <a:t>Android testing tools</a:t>
            </a:r>
          </a:p>
          <a:p>
            <a:pPr marL="285750" indent="-285750" algn="l">
              <a:buFont typeface="Wingdings" pitchFamily="2" charset="2"/>
              <a:buChar char="q"/>
            </a:pPr>
            <a:r>
              <a:rPr lang="en-US" sz="2000" cap="none" dirty="0" smtClean="0">
                <a:solidFill>
                  <a:schemeClr val="bg1"/>
                </a:solidFill>
              </a:rPr>
              <a:t>Different automated testing frameworks</a:t>
            </a:r>
            <a:endParaRPr lang="en-US" sz="2000" cap="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98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7306" y="152400"/>
            <a:ext cx="6923209" cy="855786"/>
          </a:xfrm>
        </p:spPr>
        <p:txBody>
          <a:bodyPr/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Robotium</a:t>
            </a:r>
            <a:endParaRPr lang="en-US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776" y="1266095"/>
            <a:ext cx="4683918" cy="3811465"/>
          </a:xfrm>
        </p:spPr>
        <p:txBody>
          <a:bodyPr>
            <a:noAutofit/>
          </a:bodyPr>
          <a:lstStyle/>
          <a:p>
            <a:pPr marL="285750" lvl="0" indent="-285750" algn="l">
              <a:buFont typeface="Wingdings" pitchFamily="2" charset="2"/>
              <a:buChar char="q"/>
            </a:pPr>
            <a:r>
              <a:rPr lang="en-US" sz="1600" cap="none" dirty="0">
                <a:solidFill>
                  <a:schemeClr val="bg1"/>
                </a:solidFill>
              </a:rPr>
              <a:t>is an open source library extending </a:t>
            </a:r>
            <a:r>
              <a:rPr lang="en-US" sz="1600" cap="none" dirty="0" err="1">
                <a:solidFill>
                  <a:schemeClr val="bg1"/>
                </a:solidFill>
              </a:rPr>
              <a:t>JUnit</a:t>
            </a:r>
            <a:r>
              <a:rPr lang="en-US" sz="1600" cap="none" dirty="0">
                <a:solidFill>
                  <a:schemeClr val="bg1"/>
                </a:solidFill>
              </a:rPr>
              <a:t> with plenty of useful methods for Android UI testing</a:t>
            </a:r>
          </a:p>
          <a:p>
            <a:pPr marL="285750" lvl="0" indent="-285750" algn="l">
              <a:buFont typeface="Wingdings" pitchFamily="2" charset="2"/>
              <a:buChar char="q"/>
            </a:pPr>
            <a:r>
              <a:rPr lang="en-US" sz="1600" cap="none" dirty="0">
                <a:solidFill>
                  <a:schemeClr val="bg1"/>
                </a:solidFill>
              </a:rPr>
              <a:t>require the application to be running on emulator/device</a:t>
            </a:r>
          </a:p>
          <a:p>
            <a:pPr marL="285750" indent="-285750" algn="l">
              <a:buFont typeface="Wingdings" pitchFamily="2" charset="2"/>
              <a:buChar char="q"/>
            </a:pPr>
            <a:r>
              <a:rPr lang="en-US" sz="1600" cap="none" dirty="0">
                <a:solidFill>
                  <a:schemeClr val="bg1"/>
                </a:solidFill>
              </a:rPr>
              <a:t>provides powerful and robust automatic black-box test cases for Android apps (native and hybrid) </a:t>
            </a:r>
          </a:p>
          <a:p>
            <a:pPr marL="285750" lvl="0" indent="-285750" algn="l">
              <a:buFont typeface="Wingdings" pitchFamily="2" charset="2"/>
              <a:buChar char="q"/>
            </a:pPr>
            <a:r>
              <a:rPr lang="en-US" sz="1600" cap="none" dirty="0">
                <a:solidFill>
                  <a:schemeClr val="bg1"/>
                </a:solidFill>
              </a:rPr>
              <a:t>Inherit from</a:t>
            </a:r>
            <a:r>
              <a:rPr lang="en" sz="1600" cap="none" dirty="0">
                <a:solidFill>
                  <a:schemeClr val="bg1"/>
                </a:solidFill>
              </a:rPr>
              <a:t> extension of Android class: ActivityInstrumentationTestCase2</a:t>
            </a:r>
          </a:p>
          <a:p>
            <a:pPr marL="285750" lvl="0" indent="-285750" algn="l">
              <a:buFont typeface="Wingdings" pitchFamily="2" charset="2"/>
              <a:buChar char="q"/>
            </a:pPr>
            <a:r>
              <a:rPr lang="en-US" sz="1600" cap="none" dirty="0">
                <a:solidFill>
                  <a:schemeClr val="bg1"/>
                </a:solidFill>
              </a:rPr>
              <a:t>Uses “Solo” class to interact with your UI</a:t>
            </a:r>
          </a:p>
          <a:p>
            <a:pPr marL="285750" lvl="0" indent="-285750" algn="l">
              <a:buFont typeface="Wingdings" pitchFamily="2" charset="2"/>
              <a:buChar char="q"/>
            </a:pPr>
            <a:r>
              <a:rPr lang="en-US" sz="1600" cap="none" dirty="0">
                <a:solidFill>
                  <a:schemeClr val="bg1"/>
                </a:solidFill>
              </a:rPr>
              <a:t>Robotium Recorder for capturing test output and screenshots</a:t>
            </a:r>
          </a:p>
          <a:p>
            <a:pPr marL="285750" lvl="0" indent="-285750" algn="l">
              <a:buFont typeface="Wingdings" pitchFamily="2" charset="2"/>
              <a:buChar char="q"/>
            </a:pPr>
            <a:endParaRPr lang="en-US" sz="1600" u="none" strike="noStrike" cap="none" dirty="0">
              <a:solidFill>
                <a:schemeClr val="bg1"/>
              </a:solidFill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843" y="1511546"/>
            <a:ext cx="2564057" cy="341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81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7306" y="961291"/>
            <a:ext cx="6923209" cy="855786"/>
          </a:xfrm>
        </p:spPr>
        <p:txBody>
          <a:bodyPr/>
          <a:lstStyle/>
          <a:p>
            <a:pPr marL="285750" lvl="0" indent="-285750" algn="l"/>
            <a:r>
              <a:rPr lang="en-US" sz="3600" dirty="0">
                <a:solidFill>
                  <a:schemeClr val="bg1"/>
                </a:solidFill>
              </a:rPr>
              <a:t>Robotium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775" y="1910863"/>
            <a:ext cx="6888041" cy="4302369"/>
          </a:xfrm>
        </p:spPr>
        <p:txBody>
          <a:bodyPr>
            <a:noAutofit/>
          </a:bodyPr>
          <a:lstStyle/>
          <a:p>
            <a:pPr marL="285750" lvl="0" indent="-285750" algn="l">
              <a:buFont typeface="Wingdings" pitchFamily="2" charset="2"/>
              <a:buChar char="q"/>
            </a:pPr>
            <a:r>
              <a:rPr lang="en-US" sz="2000" cap="none" dirty="0" smtClean="0">
                <a:solidFill>
                  <a:schemeClr val="bg1"/>
                </a:solidFill>
              </a:rPr>
              <a:t>The </a:t>
            </a:r>
            <a:r>
              <a:rPr lang="en-US" sz="2000" cap="none" dirty="0">
                <a:solidFill>
                  <a:schemeClr val="bg1"/>
                </a:solidFill>
              </a:rPr>
              <a:t>framework handles multiple Android activities </a:t>
            </a:r>
            <a:r>
              <a:rPr lang="en-US" sz="2000" cap="none" dirty="0" smtClean="0">
                <a:solidFill>
                  <a:schemeClr val="bg1"/>
                </a:solidFill>
              </a:rPr>
              <a:t>automatically.</a:t>
            </a:r>
          </a:p>
          <a:p>
            <a:pPr marL="285750" lvl="0" indent="-285750" algn="l">
              <a:buFont typeface="Wingdings" pitchFamily="2" charset="2"/>
              <a:buChar char="q"/>
            </a:pPr>
            <a:r>
              <a:rPr lang="en-US" sz="2000" cap="none" dirty="0" smtClean="0">
                <a:solidFill>
                  <a:schemeClr val="bg1"/>
                </a:solidFill>
              </a:rPr>
              <a:t>Minimal </a:t>
            </a:r>
            <a:r>
              <a:rPr lang="en-US" sz="2000" cap="none" dirty="0">
                <a:solidFill>
                  <a:schemeClr val="bg1"/>
                </a:solidFill>
              </a:rPr>
              <a:t>time needed to write solid test </a:t>
            </a:r>
            <a:r>
              <a:rPr lang="en-US" sz="2000" cap="none" dirty="0" smtClean="0">
                <a:solidFill>
                  <a:schemeClr val="bg1"/>
                </a:solidFill>
              </a:rPr>
              <a:t>cases.</a:t>
            </a:r>
          </a:p>
          <a:p>
            <a:pPr marL="285750" lvl="0" indent="-285750" algn="l">
              <a:buFont typeface="Wingdings" pitchFamily="2" charset="2"/>
              <a:buChar char="q"/>
            </a:pPr>
            <a:r>
              <a:rPr lang="en-US" sz="2000" cap="none" dirty="0" smtClean="0">
                <a:solidFill>
                  <a:schemeClr val="bg1"/>
                </a:solidFill>
              </a:rPr>
              <a:t>Readability </a:t>
            </a:r>
            <a:r>
              <a:rPr lang="en-US" sz="2000" cap="none" dirty="0">
                <a:solidFill>
                  <a:schemeClr val="bg1"/>
                </a:solidFill>
              </a:rPr>
              <a:t>of test cases is greatly improved, compared to standard instrumentation </a:t>
            </a:r>
            <a:r>
              <a:rPr lang="en-US" sz="2000" cap="none" dirty="0" smtClean="0">
                <a:solidFill>
                  <a:schemeClr val="bg1"/>
                </a:solidFill>
              </a:rPr>
              <a:t>tests.</a:t>
            </a:r>
          </a:p>
          <a:p>
            <a:pPr marL="285750" lvl="0" indent="-285750" algn="l">
              <a:buFont typeface="Wingdings" pitchFamily="2" charset="2"/>
              <a:buChar char="q"/>
            </a:pPr>
            <a:r>
              <a:rPr lang="en-US" sz="2000" cap="none" dirty="0" smtClean="0">
                <a:solidFill>
                  <a:schemeClr val="bg1"/>
                </a:solidFill>
              </a:rPr>
              <a:t>Test </a:t>
            </a:r>
            <a:r>
              <a:rPr lang="en-US" sz="2000" cap="none" dirty="0">
                <a:solidFill>
                  <a:schemeClr val="bg1"/>
                </a:solidFill>
              </a:rPr>
              <a:t>cases are more robust due to the run-time binding to UI </a:t>
            </a:r>
            <a:r>
              <a:rPr lang="en-US" sz="2000" cap="none" dirty="0" smtClean="0">
                <a:solidFill>
                  <a:schemeClr val="bg1"/>
                </a:solidFill>
              </a:rPr>
              <a:t>components.</a:t>
            </a:r>
          </a:p>
          <a:p>
            <a:pPr marL="285750" lvl="0" indent="-285750" algn="l">
              <a:buFont typeface="Wingdings" pitchFamily="2" charset="2"/>
              <a:buChar char="q"/>
            </a:pPr>
            <a:r>
              <a:rPr lang="en-US" sz="2000" cap="none" dirty="0" smtClean="0">
                <a:solidFill>
                  <a:schemeClr val="bg1"/>
                </a:solidFill>
              </a:rPr>
              <a:t>Integrates </a:t>
            </a:r>
            <a:r>
              <a:rPr lang="en-US" sz="2000" cap="none" dirty="0">
                <a:solidFill>
                  <a:schemeClr val="bg1"/>
                </a:solidFill>
              </a:rPr>
              <a:t>smoothly with Maven, </a:t>
            </a:r>
            <a:r>
              <a:rPr lang="en-US" sz="2000" cap="none" dirty="0" err="1">
                <a:solidFill>
                  <a:schemeClr val="bg1"/>
                </a:solidFill>
              </a:rPr>
              <a:t>Gradle</a:t>
            </a:r>
            <a:r>
              <a:rPr lang="en-US" sz="2000" cap="none" dirty="0">
                <a:solidFill>
                  <a:schemeClr val="bg1"/>
                </a:solidFill>
              </a:rPr>
              <a:t> or Ant to run tests as part of continuous integration</a:t>
            </a:r>
            <a:r>
              <a:rPr lang="en-US" sz="2000" cap="none" dirty="0" smtClean="0">
                <a:solidFill>
                  <a:schemeClr val="bg1"/>
                </a:solidFill>
              </a:rPr>
              <a:t>.</a:t>
            </a:r>
          </a:p>
          <a:p>
            <a:pPr marL="285750" lvl="0" indent="-285750" algn="l">
              <a:buFont typeface="Wingdings" pitchFamily="2" charset="2"/>
              <a:buChar char="q"/>
            </a:pPr>
            <a:r>
              <a:rPr lang="en-US" sz="2000" cap="none" dirty="0" smtClean="0">
                <a:solidFill>
                  <a:schemeClr val="bg1"/>
                </a:solidFill>
              </a:rPr>
              <a:t>Relatively slow</a:t>
            </a:r>
            <a:endParaRPr lang="en-US" sz="2000" cap="none" dirty="0">
              <a:solidFill>
                <a:schemeClr val="bg1"/>
              </a:solidFill>
            </a:endParaRPr>
          </a:p>
          <a:p>
            <a:pPr marL="285750" lvl="0" indent="-285750" algn="l">
              <a:buFont typeface="Wingdings" pitchFamily="2" charset="2"/>
              <a:buChar char="q"/>
            </a:pPr>
            <a:endParaRPr lang="en-US" sz="2000" cap="none" dirty="0">
              <a:solidFill>
                <a:schemeClr val="bg1"/>
              </a:solidFill>
            </a:endParaRPr>
          </a:p>
          <a:p>
            <a:pPr marL="285750" lvl="0" indent="-285750" algn="l">
              <a:buFont typeface="Wingdings" pitchFamily="2" charset="2"/>
              <a:buChar char="q"/>
            </a:pPr>
            <a:endParaRPr lang="en" sz="2000" cap="none" dirty="0">
              <a:solidFill>
                <a:schemeClr val="bg1"/>
              </a:solidFill>
            </a:endParaRPr>
          </a:p>
          <a:p>
            <a:pPr marL="285750" indent="-285750" algn="l">
              <a:buFont typeface="Wingdings" pitchFamily="2" charset="2"/>
              <a:buChar char="q"/>
            </a:pPr>
            <a:endParaRPr lang="en-US" sz="2000" cap="none" dirty="0">
              <a:solidFill>
                <a:schemeClr val="bg1"/>
              </a:solidFill>
            </a:endParaRPr>
          </a:p>
          <a:p>
            <a:pPr marL="285750" lvl="0" indent="-285750" algn="l">
              <a:buFont typeface="Wingdings" pitchFamily="2" charset="2"/>
              <a:buChar char="q"/>
            </a:pPr>
            <a:endParaRPr lang="en-US" sz="2000" u="none" strike="noStrike" cap="none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2272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7306" y="-23447"/>
            <a:ext cx="6923209" cy="855786"/>
          </a:xfrm>
        </p:spPr>
        <p:txBody>
          <a:bodyPr/>
          <a:lstStyle/>
          <a:p>
            <a:pPr marL="285750" lvl="0" indent="-285750" algn="l"/>
            <a:r>
              <a:rPr lang="en-US" sz="3600" dirty="0">
                <a:solidFill>
                  <a:schemeClr val="bg1"/>
                </a:solidFill>
              </a:rPr>
              <a:t>Robotium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484" y="908540"/>
            <a:ext cx="7030916" cy="13020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484" y="2039816"/>
            <a:ext cx="7030916" cy="430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5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7306" y="152400"/>
            <a:ext cx="6923209" cy="855786"/>
          </a:xfrm>
        </p:spPr>
        <p:txBody>
          <a:bodyPr/>
          <a:lstStyle/>
          <a:p>
            <a:pPr marL="285750" lvl="0" indent="-285750" algn="l"/>
            <a:r>
              <a:rPr lang="en-US" sz="1600" dirty="0">
                <a:solidFill>
                  <a:schemeClr val="bg1"/>
                </a:solidFill>
              </a:rPr>
              <a:t>Espresso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775" y="1119922"/>
            <a:ext cx="7727156" cy="4429125"/>
          </a:xfrm>
        </p:spPr>
        <p:txBody>
          <a:bodyPr>
            <a:noAutofit/>
          </a:bodyPr>
          <a:lstStyle/>
          <a:p>
            <a:pPr marL="285750" indent="-285750" algn="l">
              <a:buFont typeface="Wingdings" pitchFamily="2" charset="2"/>
              <a:buChar char="q"/>
            </a:pPr>
            <a:r>
              <a:rPr lang="en-US" sz="1600" cap="none" dirty="0">
                <a:solidFill>
                  <a:schemeClr val="bg1"/>
                </a:solidFill>
              </a:rPr>
              <a:t>latest Android test automation framework of </a:t>
            </a:r>
            <a:r>
              <a:rPr lang="en-US" sz="1600" cap="none" dirty="0" smtClean="0">
                <a:solidFill>
                  <a:schemeClr val="bg1"/>
                </a:solidFill>
              </a:rPr>
              <a:t>Google</a:t>
            </a:r>
          </a:p>
          <a:p>
            <a:pPr marL="285750" indent="-285750" algn="l">
              <a:buFont typeface="Wingdings" pitchFamily="2" charset="2"/>
              <a:buChar char="q"/>
            </a:pPr>
            <a:r>
              <a:rPr lang="en-US" sz="1600" cap="none" dirty="0" smtClean="0">
                <a:solidFill>
                  <a:schemeClr val="bg1"/>
                </a:solidFill>
              </a:rPr>
              <a:t>API is  small</a:t>
            </a:r>
            <a:r>
              <a:rPr lang="en-US" sz="1600" cap="none" dirty="0">
                <a:solidFill>
                  <a:schemeClr val="bg1"/>
                </a:solidFill>
              </a:rPr>
              <a:t>, predictable, easy to learn and built on top of the Android instrumentation </a:t>
            </a:r>
            <a:r>
              <a:rPr lang="en-US" sz="1600" cap="none" dirty="0" smtClean="0">
                <a:solidFill>
                  <a:schemeClr val="bg1"/>
                </a:solidFill>
              </a:rPr>
              <a:t>framework</a:t>
            </a:r>
          </a:p>
          <a:p>
            <a:pPr marL="285750" indent="-285750" algn="l">
              <a:buFont typeface="Wingdings" pitchFamily="2" charset="2"/>
              <a:buChar char="q"/>
            </a:pPr>
            <a:r>
              <a:rPr lang="en-US" sz="1600" cap="none" dirty="0" smtClean="0">
                <a:solidFill>
                  <a:schemeClr val="bg1"/>
                </a:solidFill>
              </a:rPr>
              <a:t>Espresso </a:t>
            </a:r>
            <a:r>
              <a:rPr lang="en-US" sz="1600" cap="none" dirty="0">
                <a:solidFill>
                  <a:schemeClr val="bg1"/>
                </a:solidFill>
              </a:rPr>
              <a:t>tests can run on devices running Android 2.2 (API level 8) and </a:t>
            </a:r>
            <a:r>
              <a:rPr lang="en-US" sz="1600" cap="none" dirty="0" smtClean="0">
                <a:solidFill>
                  <a:schemeClr val="bg1"/>
                </a:solidFill>
              </a:rPr>
              <a:t>higher</a:t>
            </a:r>
          </a:p>
          <a:p>
            <a:pPr marL="285750" indent="-285750" algn="l">
              <a:buFont typeface="Wingdings" pitchFamily="2" charset="2"/>
              <a:buChar char="q"/>
            </a:pPr>
            <a:r>
              <a:rPr lang="en-US" sz="1600" cap="none" dirty="0" smtClean="0">
                <a:solidFill>
                  <a:schemeClr val="bg1"/>
                </a:solidFill>
              </a:rPr>
              <a:t>we </a:t>
            </a:r>
            <a:r>
              <a:rPr lang="en-US" sz="1600" cap="none" dirty="0">
                <a:solidFill>
                  <a:schemeClr val="bg1"/>
                </a:solidFill>
              </a:rPr>
              <a:t>can write concise and reliable Android UI </a:t>
            </a:r>
            <a:r>
              <a:rPr lang="en-US" sz="1600" cap="none" dirty="0" smtClean="0">
                <a:solidFill>
                  <a:schemeClr val="bg1"/>
                </a:solidFill>
              </a:rPr>
              <a:t>tests </a:t>
            </a:r>
            <a:r>
              <a:rPr lang="en-US" sz="1600" cap="none" dirty="0">
                <a:solidFill>
                  <a:schemeClr val="bg1"/>
                </a:solidFill>
              </a:rPr>
              <a:t>within a single target app</a:t>
            </a:r>
            <a:endParaRPr lang="en-US" sz="1600" cap="none" dirty="0" smtClean="0">
              <a:solidFill>
                <a:schemeClr val="bg1"/>
              </a:solidFill>
            </a:endParaRPr>
          </a:p>
          <a:p>
            <a:pPr marL="285750" indent="-285750" algn="l">
              <a:buFont typeface="Wingdings" pitchFamily="2" charset="2"/>
              <a:buChar char="q"/>
            </a:pPr>
            <a:r>
              <a:rPr lang="en-US" sz="1600" cap="none" dirty="0" smtClean="0">
                <a:solidFill>
                  <a:schemeClr val="bg1"/>
                </a:solidFill>
              </a:rPr>
              <a:t>is </a:t>
            </a:r>
            <a:r>
              <a:rPr lang="en-US" sz="1600" cap="none" dirty="0">
                <a:solidFill>
                  <a:schemeClr val="bg1"/>
                </a:solidFill>
              </a:rPr>
              <a:t>an instrumentation-based API and works with the AndroidJUnitRunner test </a:t>
            </a:r>
            <a:r>
              <a:rPr lang="en-US" sz="1600" cap="none" dirty="0" smtClean="0">
                <a:solidFill>
                  <a:schemeClr val="bg1"/>
                </a:solidFill>
              </a:rPr>
              <a:t>runner</a:t>
            </a:r>
          </a:p>
          <a:p>
            <a:pPr marL="285750" lvl="0" indent="-285750" algn="l">
              <a:buFont typeface="Wingdings" pitchFamily="2" charset="2"/>
              <a:buChar char="q"/>
            </a:pPr>
            <a:r>
              <a:rPr lang="en-US" sz="1600" cap="none" dirty="0" smtClean="0">
                <a:solidFill>
                  <a:schemeClr val="bg1"/>
                </a:solidFill>
              </a:rPr>
              <a:t>Safer </a:t>
            </a:r>
            <a:r>
              <a:rPr lang="en-US" sz="1600" cap="none" dirty="0">
                <a:solidFill>
                  <a:schemeClr val="bg1"/>
                </a:solidFill>
              </a:rPr>
              <a:t>synchronization and thread </a:t>
            </a:r>
            <a:r>
              <a:rPr lang="en-US" sz="1600" cap="none" dirty="0" smtClean="0">
                <a:solidFill>
                  <a:schemeClr val="bg1"/>
                </a:solidFill>
              </a:rPr>
              <a:t>handling</a:t>
            </a:r>
          </a:p>
          <a:p>
            <a:pPr marL="285750" lvl="0" indent="-285750" algn="l">
              <a:buFont typeface="Wingdings" pitchFamily="2" charset="2"/>
              <a:buChar char="q"/>
            </a:pPr>
            <a:r>
              <a:rPr lang="en-US" sz="1600" cap="none" dirty="0" smtClean="0">
                <a:solidFill>
                  <a:schemeClr val="bg1"/>
                </a:solidFill>
              </a:rPr>
              <a:t>The </a:t>
            </a:r>
            <a:r>
              <a:rPr lang="en-US" sz="1600" cap="none" dirty="0">
                <a:solidFill>
                  <a:schemeClr val="bg1"/>
                </a:solidFill>
              </a:rPr>
              <a:t>syntax is also a lot </a:t>
            </a:r>
            <a:r>
              <a:rPr lang="en-US" sz="1600" cap="none" dirty="0" smtClean="0">
                <a:solidFill>
                  <a:schemeClr val="bg1"/>
                </a:solidFill>
              </a:rPr>
              <a:t>cleaner</a:t>
            </a:r>
          </a:p>
          <a:p>
            <a:pPr marL="285750" lvl="0" indent="-285750" algn="l">
              <a:buFont typeface="Wingdings" pitchFamily="2" charset="2"/>
              <a:buChar char="q"/>
            </a:pPr>
            <a:r>
              <a:rPr lang="en-US" sz="1600" cap="none" dirty="0">
                <a:solidFill>
                  <a:schemeClr val="bg1"/>
                </a:solidFill>
              </a:rPr>
              <a:t>tests run optimally fast! Leave your waits, syncs, sleeps, and polls behind </a:t>
            </a:r>
            <a:endParaRPr lang="en-US" sz="1600" cap="none" dirty="0" smtClean="0">
              <a:solidFill>
                <a:schemeClr val="bg1"/>
              </a:solidFill>
            </a:endParaRPr>
          </a:p>
          <a:p>
            <a:pPr marL="285750" lvl="0" indent="-285750" algn="l">
              <a:buFont typeface="Wingdings" pitchFamily="2" charset="2"/>
              <a:buChar char="q"/>
            </a:pPr>
            <a:r>
              <a:rPr lang="en-US" sz="1600" cap="none" dirty="0" smtClean="0">
                <a:solidFill>
                  <a:schemeClr val="bg1"/>
                </a:solidFill>
              </a:rPr>
              <a:t>does </a:t>
            </a:r>
            <a:r>
              <a:rPr lang="en-US" sz="1600" cap="none" dirty="0">
                <a:solidFill>
                  <a:schemeClr val="bg1"/>
                </a:solidFill>
              </a:rPr>
              <a:t>not have support for </a:t>
            </a:r>
            <a:r>
              <a:rPr lang="en-US" sz="1600" cap="none" dirty="0" err="1">
                <a:solidFill>
                  <a:schemeClr val="bg1"/>
                </a:solidFill>
              </a:rPr>
              <a:t>webviews</a:t>
            </a:r>
            <a:r>
              <a:rPr lang="en-US" sz="1600" cap="none" dirty="0">
                <a:solidFill>
                  <a:schemeClr val="bg1"/>
                </a:solidFill>
              </a:rPr>
              <a:t> </a:t>
            </a:r>
          </a:p>
          <a:p>
            <a:pPr marL="285750" indent="-285750" algn="l">
              <a:buFont typeface="Wingdings" pitchFamily="2" charset="2"/>
              <a:buChar char="q"/>
            </a:pPr>
            <a:endParaRPr lang="en-US" sz="1600" cap="none" dirty="0">
              <a:solidFill>
                <a:schemeClr val="bg1"/>
              </a:solidFill>
            </a:endParaRPr>
          </a:p>
          <a:p>
            <a:pPr marL="285750" lvl="0" indent="-285750" algn="l">
              <a:buFont typeface="Wingdings" pitchFamily="2" charset="2"/>
              <a:buChar char="q"/>
            </a:pPr>
            <a:endParaRPr lang="en-US" sz="1600" u="none" strike="noStrike" cap="none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1559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7306" y="152400"/>
            <a:ext cx="6923209" cy="855786"/>
          </a:xfrm>
        </p:spPr>
        <p:txBody>
          <a:bodyPr/>
          <a:lstStyle/>
          <a:p>
            <a:pPr marL="285750" lvl="0" indent="-285750" algn="l"/>
            <a:r>
              <a:rPr lang="en-US" sz="3600" dirty="0">
                <a:solidFill>
                  <a:schemeClr val="bg1"/>
                </a:solidFill>
              </a:rPr>
              <a:t>Espresso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774" y="1119922"/>
            <a:ext cx="4812507" cy="4443411"/>
          </a:xfrm>
        </p:spPr>
        <p:txBody>
          <a:bodyPr>
            <a:noAutofit/>
          </a:bodyPr>
          <a:lstStyle/>
          <a:p>
            <a:pPr marL="285750" indent="-285750" algn="l">
              <a:buFont typeface="Wingdings" pitchFamily="2" charset="2"/>
              <a:buChar char="q"/>
            </a:pPr>
            <a:r>
              <a:rPr lang="en-US" cap="none" dirty="0">
                <a:solidFill>
                  <a:schemeClr val="bg1"/>
                </a:solidFill>
              </a:rPr>
              <a:t>Espresso is built up from 3 major </a:t>
            </a:r>
            <a:r>
              <a:rPr lang="en-US" cap="none" dirty="0" smtClean="0">
                <a:solidFill>
                  <a:schemeClr val="bg1"/>
                </a:solidFill>
              </a:rPr>
              <a:t>components :</a:t>
            </a:r>
            <a:endParaRPr lang="en-US" cap="none" dirty="0">
              <a:solidFill>
                <a:schemeClr val="bg1"/>
              </a:solidFill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1800" b="1" dirty="0" err="1" smtClean="0">
                <a:solidFill>
                  <a:schemeClr val="bg1"/>
                </a:solidFill>
              </a:rPr>
              <a:t>ViewMatchers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– allows you to locate a view in the current view </a:t>
            </a:r>
            <a:r>
              <a:rPr lang="en-US" sz="1800" dirty="0" smtClean="0">
                <a:solidFill>
                  <a:schemeClr val="bg1"/>
                </a:solidFill>
              </a:rPr>
              <a:t>hierarchy [</a:t>
            </a:r>
            <a:r>
              <a:rPr lang="en-US" sz="1800" dirty="0">
                <a:solidFill>
                  <a:schemeClr val="bg1"/>
                </a:solidFill>
              </a:rPr>
              <a:t>“</a:t>
            </a:r>
            <a:r>
              <a:rPr lang="en-US" sz="1800" b="1" i="1" dirty="0">
                <a:solidFill>
                  <a:schemeClr val="bg1"/>
                </a:solidFill>
              </a:rPr>
              <a:t>find</a:t>
            </a:r>
            <a:r>
              <a:rPr lang="en-US" sz="1800" i="1" dirty="0">
                <a:solidFill>
                  <a:schemeClr val="bg1"/>
                </a:solidFill>
              </a:rPr>
              <a:t> something</a:t>
            </a:r>
            <a:r>
              <a:rPr lang="en-US" sz="1800" dirty="0" smtClean="0">
                <a:solidFill>
                  <a:schemeClr val="bg1"/>
                </a:solidFill>
              </a:rPr>
              <a:t>“]</a:t>
            </a: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1800" b="1" dirty="0" err="1" smtClean="0">
                <a:solidFill>
                  <a:schemeClr val="bg1"/>
                </a:solidFill>
              </a:rPr>
              <a:t>ViewActions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– allows you to interact with </a:t>
            </a:r>
            <a:r>
              <a:rPr lang="en-US" sz="1800" dirty="0" smtClean="0">
                <a:solidFill>
                  <a:schemeClr val="bg1"/>
                </a:solidFill>
              </a:rPr>
              <a:t>views [</a:t>
            </a:r>
            <a:r>
              <a:rPr lang="en-US" sz="1800" dirty="0">
                <a:solidFill>
                  <a:schemeClr val="bg1"/>
                </a:solidFill>
              </a:rPr>
              <a:t>“</a:t>
            </a:r>
            <a:r>
              <a:rPr lang="en-US" sz="1800" b="1" i="1" dirty="0">
                <a:solidFill>
                  <a:schemeClr val="bg1"/>
                </a:solidFill>
              </a:rPr>
              <a:t>do</a:t>
            </a:r>
            <a:r>
              <a:rPr lang="en-US" sz="1800" i="1" dirty="0">
                <a:solidFill>
                  <a:schemeClr val="bg1"/>
                </a:solidFill>
              </a:rPr>
              <a:t> something</a:t>
            </a:r>
            <a:r>
              <a:rPr lang="en-US" sz="1800" dirty="0" smtClean="0">
                <a:solidFill>
                  <a:schemeClr val="bg1"/>
                </a:solidFill>
              </a:rPr>
              <a:t>“]</a:t>
            </a:r>
            <a:endParaRPr lang="en-US" sz="1800" dirty="0">
              <a:solidFill>
                <a:schemeClr val="bg1"/>
              </a:solidFill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1800" b="1" dirty="0" err="1" smtClean="0">
                <a:solidFill>
                  <a:schemeClr val="bg1"/>
                </a:solidFill>
              </a:rPr>
              <a:t>ViewAssertions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– allows you to assert the state of a </a:t>
            </a:r>
            <a:r>
              <a:rPr lang="en-US" sz="1800" dirty="0" smtClean="0">
                <a:solidFill>
                  <a:schemeClr val="bg1"/>
                </a:solidFill>
              </a:rPr>
              <a:t>view [</a:t>
            </a:r>
            <a:r>
              <a:rPr lang="en-US" sz="1800" dirty="0">
                <a:solidFill>
                  <a:schemeClr val="bg1"/>
                </a:solidFill>
              </a:rPr>
              <a:t>“</a:t>
            </a:r>
            <a:r>
              <a:rPr lang="en-US" sz="1800" b="1" i="1" dirty="0">
                <a:solidFill>
                  <a:schemeClr val="bg1"/>
                </a:solidFill>
              </a:rPr>
              <a:t>check</a:t>
            </a:r>
            <a:r>
              <a:rPr lang="en-US" sz="1800" i="1" dirty="0">
                <a:solidFill>
                  <a:schemeClr val="bg1"/>
                </a:solidFill>
              </a:rPr>
              <a:t> something</a:t>
            </a:r>
            <a:r>
              <a:rPr lang="en-US" sz="1800" dirty="0" smtClean="0">
                <a:solidFill>
                  <a:schemeClr val="bg1"/>
                </a:solidFill>
              </a:rPr>
              <a:t>“]</a:t>
            </a:r>
          </a:p>
          <a:p>
            <a:pPr lvl="1" algn="l"/>
            <a:endParaRPr lang="en-US" sz="1800" dirty="0" smtClean="0">
              <a:solidFill>
                <a:schemeClr val="bg1"/>
              </a:solidFill>
            </a:endParaRPr>
          </a:p>
          <a:p>
            <a:pPr marL="285750" indent="-285750" algn="l">
              <a:buFont typeface="Wingdings" pitchFamily="2" charset="2"/>
              <a:buChar char="q"/>
            </a:pPr>
            <a:r>
              <a:rPr lang="en-US" cap="none" dirty="0">
                <a:solidFill>
                  <a:schemeClr val="bg1"/>
                </a:solidFill>
              </a:rPr>
              <a:t>To avoid flakiness Turn off animations on testing device</a:t>
            </a:r>
          </a:p>
          <a:p>
            <a:pPr lvl="1" algn="l"/>
            <a:endParaRPr lang="en-US" sz="1800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281" y="1172090"/>
            <a:ext cx="3075384" cy="176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1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7306" y="76200"/>
            <a:ext cx="6923209" cy="855786"/>
          </a:xfrm>
        </p:spPr>
        <p:txBody>
          <a:bodyPr/>
          <a:lstStyle/>
          <a:p>
            <a:pPr marL="285750" lvl="0" indent="-285750"/>
            <a:r>
              <a:rPr lang="en-US" sz="3600" dirty="0">
                <a:solidFill>
                  <a:schemeClr val="bg1"/>
                </a:solidFill>
              </a:rPr>
              <a:t>Espresso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2253173"/>
            <a:ext cx="6504747" cy="3210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974" y="900847"/>
            <a:ext cx="6504747" cy="120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7306" y="961291"/>
            <a:ext cx="6923209" cy="855786"/>
          </a:xfrm>
        </p:spPr>
        <p:txBody>
          <a:bodyPr/>
          <a:lstStyle/>
          <a:p>
            <a:pPr marL="285750" lvl="0" indent="-285750" algn="l"/>
            <a:r>
              <a:rPr lang="en-US" sz="3600" dirty="0" smtClean="0">
                <a:solidFill>
                  <a:schemeClr val="bg1"/>
                </a:solidFill>
              </a:rPr>
              <a:t>Robotium Vs. Espresso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776" y="2074986"/>
            <a:ext cx="5762624" cy="3563815"/>
          </a:xfrm>
        </p:spPr>
        <p:txBody>
          <a:bodyPr/>
          <a:lstStyle/>
          <a:p>
            <a:pPr marL="285750" indent="-285750" algn="l">
              <a:buFont typeface="Wingdings" pitchFamily="2" charset="2"/>
              <a:buChar char="q"/>
            </a:pPr>
            <a:r>
              <a:rPr lang="en-US" sz="2000" cap="none" dirty="0">
                <a:solidFill>
                  <a:schemeClr val="bg1"/>
                </a:solidFill>
              </a:rPr>
              <a:t>The major advances in Espresso over Robotium:</a:t>
            </a:r>
          </a:p>
          <a:p>
            <a:pPr marL="800100" lvl="1" indent="-342900" algn="l">
              <a:buFont typeface="+mj-lt"/>
              <a:buAutoNum type="arabicPeriod"/>
            </a:pPr>
            <a:endParaRPr lang="en-US" sz="1800" cap="none" dirty="0" smtClean="0">
              <a:solidFill>
                <a:schemeClr val="bg1"/>
              </a:solidFill>
            </a:endParaRPr>
          </a:p>
          <a:p>
            <a:pPr marL="800100" lvl="1" indent="-342900" algn="l">
              <a:buFont typeface="+mj-lt"/>
              <a:buAutoNum type="arabicPeriod"/>
            </a:pPr>
            <a:r>
              <a:rPr lang="en-US" sz="1800" cap="none" dirty="0" smtClean="0">
                <a:solidFill>
                  <a:schemeClr val="bg1"/>
                </a:solidFill>
              </a:rPr>
              <a:t>Synchronization</a:t>
            </a:r>
            <a:r>
              <a:rPr lang="en-US" sz="1800" cap="none" dirty="0">
                <a:solidFill>
                  <a:schemeClr val="bg1"/>
                </a:solidFill>
              </a:rPr>
              <a:t>.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sz="1800" cap="none" dirty="0">
                <a:solidFill>
                  <a:schemeClr val="bg1"/>
                </a:solidFill>
              </a:rPr>
              <a:t>API.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sz="1800" cap="none" dirty="0">
                <a:solidFill>
                  <a:schemeClr val="bg1"/>
                </a:solidFill>
              </a:rPr>
              <a:t>Clear failure information</a:t>
            </a:r>
            <a:r>
              <a:rPr lang="en-US" sz="1800" cap="none" dirty="0" smtClean="0">
                <a:solidFill>
                  <a:schemeClr val="bg1"/>
                </a:solidFill>
              </a:rPr>
              <a:t>.</a:t>
            </a:r>
            <a:endParaRPr lang="en-US" sz="1800" cap="none" dirty="0">
              <a:solidFill>
                <a:schemeClr val="bg1"/>
              </a:solidFill>
            </a:endParaRPr>
          </a:p>
          <a:p>
            <a:pPr lvl="0" algn="l"/>
            <a:endParaRPr lang="en-US" u="none" strike="noStrike" cap="none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0928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0169" y="244718"/>
            <a:ext cx="6923209" cy="855786"/>
          </a:xfrm>
        </p:spPr>
        <p:txBody>
          <a:bodyPr>
            <a:normAutofit/>
          </a:bodyPr>
          <a:lstStyle/>
          <a:p>
            <a:pPr marL="285750" lvl="0" indent="-285750" algn="l"/>
            <a:r>
              <a:rPr lang="en-US" sz="2000" dirty="0" smtClean="0">
                <a:solidFill>
                  <a:schemeClr val="bg1"/>
                </a:solidFill>
              </a:rPr>
              <a:t>Espresso </a:t>
            </a:r>
            <a:r>
              <a:rPr lang="en-US" sz="2000" dirty="0">
                <a:solidFill>
                  <a:schemeClr val="bg1"/>
                </a:solidFill>
              </a:rPr>
              <a:t>Vs. Robotium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1" y="1326540"/>
            <a:ext cx="4356498" cy="4388460"/>
          </a:xfrm>
        </p:spPr>
        <p:txBody>
          <a:bodyPr>
            <a:noAutofit/>
          </a:bodyPr>
          <a:lstStyle/>
          <a:p>
            <a:pPr marL="285750" lvl="0" indent="-285750" algn="l">
              <a:buFont typeface="Wingdings" pitchFamily="2" charset="2"/>
              <a:buChar char="q"/>
            </a:pPr>
            <a:r>
              <a:rPr lang="en-US" sz="1400" cap="none" dirty="0" smtClean="0">
                <a:solidFill>
                  <a:schemeClr val="bg1"/>
                </a:solidFill>
              </a:rPr>
              <a:t>Espresso test </a:t>
            </a:r>
            <a:r>
              <a:rPr lang="en-US" sz="1400" cap="none" dirty="0">
                <a:solidFill>
                  <a:schemeClr val="bg1"/>
                </a:solidFill>
              </a:rPr>
              <a:t>run is in sync with the UI thread and does not rely on sleep/poll mechanisms but is rather event </a:t>
            </a:r>
            <a:r>
              <a:rPr lang="en-US" sz="1400" cap="none" dirty="0" smtClean="0">
                <a:solidFill>
                  <a:schemeClr val="bg1"/>
                </a:solidFill>
              </a:rPr>
              <a:t>driven</a:t>
            </a:r>
            <a:r>
              <a:rPr lang="en-US" sz="1400" cap="none" dirty="0">
                <a:solidFill>
                  <a:schemeClr val="bg1"/>
                </a:solidFill>
              </a:rPr>
              <a:t> </a:t>
            </a:r>
            <a:endParaRPr lang="en-US" sz="1400" cap="none" dirty="0" smtClean="0">
              <a:solidFill>
                <a:schemeClr val="bg1"/>
              </a:solidFill>
            </a:endParaRPr>
          </a:p>
          <a:p>
            <a:pPr marL="285750" lvl="0" indent="-285750" algn="l">
              <a:buFont typeface="Wingdings" pitchFamily="2" charset="2"/>
              <a:buChar char="q"/>
            </a:pPr>
            <a:r>
              <a:rPr lang="en-US" sz="1400" cap="none" dirty="0" smtClean="0">
                <a:solidFill>
                  <a:schemeClr val="bg1"/>
                </a:solidFill>
              </a:rPr>
              <a:t>Espresso </a:t>
            </a:r>
            <a:r>
              <a:rPr lang="en-US" sz="1400" cap="none" dirty="0">
                <a:solidFill>
                  <a:schemeClr val="bg1"/>
                </a:solidFill>
              </a:rPr>
              <a:t>is much faster than Robotium, but only works on some SDK versions.</a:t>
            </a:r>
          </a:p>
          <a:p>
            <a:pPr marL="285750" lvl="0" indent="-285750" algn="l">
              <a:buFont typeface="Wingdings" pitchFamily="2" charset="2"/>
              <a:buChar char="q"/>
            </a:pPr>
            <a:r>
              <a:rPr lang="en-US" sz="1400" cap="none" dirty="0">
                <a:solidFill>
                  <a:schemeClr val="bg1"/>
                </a:solidFill>
              </a:rPr>
              <a:t>More robust and extendable</a:t>
            </a:r>
          </a:p>
          <a:p>
            <a:pPr marL="285750" lvl="0" indent="-285750" algn="l">
              <a:buFont typeface="Wingdings" pitchFamily="2" charset="2"/>
              <a:buChar char="q"/>
            </a:pPr>
            <a:r>
              <a:rPr lang="en-US" sz="1400" cap="none" dirty="0">
                <a:solidFill>
                  <a:schemeClr val="bg1"/>
                </a:solidFill>
              </a:rPr>
              <a:t>Tightly coupled with </a:t>
            </a:r>
            <a:r>
              <a:rPr lang="en-US" sz="1400" cap="none" dirty="0" smtClean="0">
                <a:solidFill>
                  <a:schemeClr val="bg1"/>
                </a:solidFill>
              </a:rPr>
              <a:t>Android</a:t>
            </a:r>
          </a:p>
          <a:p>
            <a:pPr marL="1200150" lvl="2" indent="-285750" algn="l">
              <a:buFont typeface="Wingdings" pitchFamily="2" charset="2"/>
              <a:buChar char="Ø"/>
            </a:pPr>
            <a:r>
              <a:rPr lang="en-US" sz="1400" cap="none" dirty="0" smtClean="0">
                <a:solidFill>
                  <a:schemeClr val="bg1"/>
                </a:solidFill>
              </a:rPr>
              <a:t>Example</a:t>
            </a:r>
            <a:r>
              <a:rPr lang="en-US" sz="1400" cap="none" dirty="0">
                <a:solidFill>
                  <a:schemeClr val="bg1"/>
                </a:solidFill>
              </a:rPr>
              <a:t>: </a:t>
            </a:r>
            <a:r>
              <a:rPr lang="en-US" sz="1400" cap="none" dirty="0" err="1" smtClean="0">
                <a:solidFill>
                  <a:schemeClr val="bg1"/>
                </a:solidFill>
              </a:rPr>
              <a:t>ViewMatcher</a:t>
            </a:r>
            <a:endParaRPr lang="en-US" sz="1400" dirty="0">
              <a:solidFill>
                <a:schemeClr val="bg1"/>
              </a:solidFill>
            </a:endParaRPr>
          </a:p>
          <a:p>
            <a:pPr marL="1200150" lvl="2" indent="-285750" algn="l">
              <a:buFont typeface="Wingdings" pitchFamily="2" charset="2"/>
              <a:buChar char="Ø"/>
            </a:pPr>
            <a:r>
              <a:rPr lang="en-US" sz="1400" cap="none" dirty="0" smtClean="0">
                <a:solidFill>
                  <a:schemeClr val="bg1"/>
                </a:solidFill>
              </a:rPr>
              <a:t>Custom </a:t>
            </a:r>
            <a:r>
              <a:rPr lang="en-US" sz="1400" cap="none" dirty="0">
                <a:solidFill>
                  <a:schemeClr val="bg1"/>
                </a:solidFill>
              </a:rPr>
              <a:t>Exception </a:t>
            </a:r>
            <a:r>
              <a:rPr lang="en-US" sz="1400" cap="none" dirty="0" smtClean="0">
                <a:solidFill>
                  <a:schemeClr val="bg1"/>
                </a:solidFill>
              </a:rPr>
              <a:t>Handling</a:t>
            </a:r>
            <a:endParaRPr lang="en-US" sz="1400" cap="none" dirty="0">
              <a:solidFill>
                <a:schemeClr val="bg1"/>
              </a:solidFill>
            </a:endParaRPr>
          </a:p>
          <a:p>
            <a:pPr marL="285750" lvl="0" indent="-285750" algn="l">
              <a:buFont typeface="Wingdings" pitchFamily="2" charset="2"/>
              <a:buChar char="q"/>
            </a:pPr>
            <a:r>
              <a:rPr lang="en-US" sz="1400" cap="none" dirty="0">
                <a:solidFill>
                  <a:schemeClr val="bg1"/>
                </a:solidFill>
              </a:rPr>
              <a:t>Espresso has a small, well-defined and predictable API, which is open to </a:t>
            </a:r>
            <a:r>
              <a:rPr lang="en-US" sz="1400" cap="none" dirty="0" smtClean="0">
                <a:solidFill>
                  <a:schemeClr val="bg1"/>
                </a:solidFill>
              </a:rPr>
              <a:t>customization</a:t>
            </a:r>
            <a:endParaRPr lang="en-US" sz="1400" u="none" strike="noStrike" cap="none" dirty="0">
              <a:solidFill>
                <a:schemeClr val="bg1"/>
              </a:solidFill>
              <a:effectLst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gray">
          <a:xfrm>
            <a:off x="4761310" y="1264628"/>
            <a:ext cx="4230290" cy="4388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itchFamily="2" charset="2"/>
              <a:buChar char="q"/>
            </a:pPr>
            <a:r>
              <a:rPr lang="en-US" sz="1400" cap="none" dirty="0" smtClean="0">
                <a:solidFill>
                  <a:schemeClr val="bg1"/>
                </a:solidFill>
              </a:rPr>
              <a:t>Robotium attempts to address  thread safety  with sleep/retry mechanisms, which makes it unreliable and slower </a:t>
            </a:r>
            <a:r>
              <a:rPr lang="en-US" sz="1400" cap="none" dirty="0">
                <a:solidFill>
                  <a:schemeClr val="bg1"/>
                </a:solidFill>
              </a:rPr>
              <a:t>than necessary</a:t>
            </a:r>
            <a:endParaRPr lang="en-US" sz="1400" cap="none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sz="1400" cap="none" dirty="0" smtClean="0">
                <a:solidFill>
                  <a:schemeClr val="bg1"/>
                </a:solidFill>
              </a:rPr>
              <a:t>Easier </a:t>
            </a:r>
            <a:r>
              <a:rPr lang="en-US" sz="1400" cap="none" dirty="0">
                <a:solidFill>
                  <a:schemeClr val="bg1"/>
                </a:solidFill>
              </a:rPr>
              <a:t>to </a:t>
            </a:r>
            <a:r>
              <a:rPr lang="en-US" sz="1400" cap="none" dirty="0" smtClean="0">
                <a:solidFill>
                  <a:schemeClr val="bg1"/>
                </a:solidFill>
              </a:rPr>
              <a:t>use, Very stable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 cap="none" dirty="0">
                <a:solidFill>
                  <a:schemeClr val="bg1"/>
                </a:solidFill>
              </a:rPr>
              <a:t>prior versions of Robotium suffered from inconsistent failure handling</a:t>
            </a:r>
            <a:endParaRPr lang="en-US" sz="1400" cap="none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sz="1400" cap="none" dirty="0" smtClean="0">
                <a:solidFill>
                  <a:schemeClr val="bg1"/>
                </a:solidFill>
              </a:rPr>
              <a:t>In </a:t>
            </a:r>
            <a:r>
              <a:rPr lang="en-US" sz="1400" cap="none" dirty="0" err="1">
                <a:solidFill>
                  <a:schemeClr val="bg1"/>
                </a:solidFill>
              </a:rPr>
              <a:t>Robotium's</a:t>
            </a:r>
            <a:r>
              <a:rPr lang="en-US" sz="1400" cap="none" dirty="0">
                <a:solidFill>
                  <a:schemeClr val="bg1"/>
                </a:solidFill>
              </a:rPr>
              <a:t> API, it is expected to choose from 30+ click </a:t>
            </a:r>
            <a:r>
              <a:rPr lang="en-US" sz="1400" cap="none" dirty="0" smtClean="0">
                <a:solidFill>
                  <a:schemeClr val="bg1"/>
                </a:solidFill>
              </a:rPr>
              <a:t>methods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 cap="none" dirty="0">
                <a:solidFill>
                  <a:schemeClr val="bg1"/>
                </a:solidFill>
              </a:rPr>
              <a:t>Robotium exposes dangerous methods like </a:t>
            </a:r>
            <a:r>
              <a:rPr lang="en-US" sz="1400" cap="none" dirty="0" err="1">
                <a:solidFill>
                  <a:schemeClr val="bg1"/>
                </a:solidFill>
              </a:rPr>
              <a:t>getCurrentActivity</a:t>
            </a:r>
            <a:r>
              <a:rPr lang="en-US" sz="1400" cap="none" dirty="0">
                <a:solidFill>
                  <a:schemeClr val="bg1"/>
                </a:solidFill>
              </a:rPr>
              <a:t> and </a:t>
            </a:r>
            <a:r>
              <a:rPr lang="en-US" sz="1400" cap="none" dirty="0" err="1">
                <a:solidFill>
                  <a:schemeClr val="bg1"/>
                </a:solidFill>
              </a:rPr>
              <a:t>getView</a:t>
            </a:r>
            <a:r>
              <a:rPr lang="en-US" sz="1400" cap="none" dirty="0">
                <a:solidFill>
                  <a:schemeClr val="bg1"/>
                </a:solidFill>
              </a:rPr>
              <a:t>, which allow you to operate on objects outside of the main thread</a:t>
            </a:r>
          </a:p>
        </p:txBody>
      </p:sp>
    </p:spTree>
    <p:extLst>
      <p:ext uri="{BB962C8B-B14F-4D97-AF65-F5344CB8AC3E}">
        <p14:creationId xmlns:p14="http://schemas.microsoft.com/office/powerpoint/2010/main" val="101158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14" y="-76200"/>
            <a:ext cx="8641052" cy="855786"/>
          </a:xfrm>
        </p:spPr>
        <p:txBody>
          <a:bodyPr/>
          <a:lstStyle/>
          <a:p>
            <a:pPr marL="285750" lvl="0" indent="-285750" algn="l"/>
            <a:r>
              <a:rPr lang="en-US" sz="3200" dirty="0">
                <a:solidFill>
                  <a:schemeClr val="bg1"/>
                </a:solidFill>
              </a:rPr>
              <a:t>uiautomator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1" y="1037494"/>
            <a:ext cx="8915400" cy="4208584"/>
          </a:xfrm>
        </p:spPr>
        <p:txBody>
          <a:bodyPr>
            <a:noAutofit/>
          </a:bodyPr>
          <a:lstStyle/>
          <a:p>
            <a:pPr marL="285750" lvl="0" indent="-285750" algn="l">
              <a:buFont typeface="Wingdings" pitchFamily="2" charset="2"/>
              <a:buChar char="q"/>
            </a:pPr>
            <a:r>
              <a:rPr lang="en-US" sz="2000" cap="none" dirty="0" smtClean="0">
                <a:solidFill>
                  <a:schemeClr val="bg1"/>
                </a:solidFill>
              </a:rPr>
              <a:t>Can Test UI of </a:t>
            </a:r>
            <a:r>
              <a:rPr lang="en-US" sz="2000" cap="none" dirty="0">
                <a:solidFill>
                  <a:schemeClr val="bg1"/>
                </a:solidFill>
              </a:rPr>
              <a:t>native Android apps on one or more </a:t>
            </a:r>
            <a:r>
              <a:rPr lang="en-US" sz="2000" cap="none" dirty="0" smtClean="0">
                <a:solidFill>
                  <a:schemeClr val="bg1"/>
                </a:solidFill>
              </a:rPr>
              <a:t>devices</a:t>
            </a:r>
          </a:p>
          <a:p>
            <a:pPr marL="285750" lvl="0" indent="-285750" algn="l">
              <a:buFont typeface="Wingdings" pitchFamily="2" charset="2"/>
              <a:buChar char="q"/>
            </a:pPr>
            <a:r>
              <a:rPr lang="en-US" sz="2000" cap="none" dirty="0">
                <a:solidFill>
                  <a:schemeClr val="bg1"/>
                </a:solidFill>
              </a:rPr>
              <a:t>perform interactions on user apps and system </a:t>
            </a:r>
            <a:r>
              <a:rPr lang="en-US" sz="2000" cap="none" dirty="0" smtClean="0">
                <a:solidFill>
                  <a:schemeClr val="bg1"/>
                </a:solidFill>
              </a:rPr>
              <a:t>apps</a:t>
            </a:r>
          </a:p>
          <a:p>
            <a:pPr marL="285750" lvl="0" indent="-285750" algn="l">
              <a:buFont typeface="Wingdings" pitchFamily="2" charset="2"/>
              <a:buChar char="q"/>
            </a:pPr>
            <a:r>
              <a:rPr lang="en-US" sz="2000" cap="none" dirty="0">
                <a:solidFill>
                  <a:schemeClr val="bg1"/>
                </a:solidFill>
              </a:rPr>
              <a:t>is an instrumentation-based API and works with the AndroidJUnitRunner test </a:t>
            </a:r>
            <a:r>
              <a:rPr lang="en-US" sz="2000" cap="none" dirty="0" smtClean="0">
                <a:solidFill>
                  <a:schemeClr val="bg1"/>
                </a:solidFill>
              </a:rPr>
              <a:t>runner</a:t>
            </a:r>
          </a:p>
          <a:p>
            <a:pPr marL="285750" lvl="0" indent="-285750" algn="l">
              <a:buFont typeface="Wingdings" pitchFamily="2" charset="2"/>
              <a:buChar char="q"/>
            </a:pPr>
            <a:r>
              <a:rPr lang="en-US" sz="2000" cap="none" dirty="0">
                <a:solidFill>
                  <a:schemeClr val="bg1"/>
                </a:solidFill>
              </a:rPr>
              <a:t>Requires Android 4.3 (API level 18) or </a:t>
            </a:r>
            <a:r>
              <a:rPr lang="en-US" sz="2000" cap="none" dirty="0" smtClean="0">
                <a:solidFill>
                  <a:schemeClr val="bg1"/>
                </a:solidFill>
              </a:rPr>
              <a:t>higher</a:t>
            </a:r>
          </a:p>
          <a:p>
            <a:pPr marL="285750" lvl="0" indent="-285750" algn="l">
              <a:buFont typeface="Wingdings" pitchFamily="2" charset="2"/>
              <a:buChar char="q"/>
            </a:pPr>
            <a:r>
              <a:rPr lang="en-US" sz="2000" cap="none" dirty="0">
                <a:solidFill>
                  <a:schemeClr val="bg1"/>
                </a:solidFill>
              </a:rPr>
              <a:t>is well-suited for writing </a:t>
            </a:r>
            <a:r>
              <a:rPr lang="en-US" sz="2000" i="1" cap="none" dirty="0">
                <a:solidFill>
                  <a:schemeClr val="bg1"/>
                </a:solidFill>
              </a:rPr>
              <a:t>black box</a:t>
            </a:r>
            <a:r>
              <a:rPr lang="en-US" sz="2000" cap="none" dirty="0">
                <a:solidFill>
                  <a:schemeClr val="bg1"/>
                </a:solidFill>
              </a:rPr>
              <a:t>-style automated </a:t>
            </a:r>
            <a:r>
              <a:rPr lang="en-US" sz="2000" cap="none" dirty="0" smtClean="0">
                <a:solidFill>
                  <a:schemeClr val="bg1"/>
                </a:solidFill>
              </a:rPr>
              <a:t>tests</a:t>
            </a:r>
          </a:p>
          <a:p>
            <a:pPr marL="285750" lvl="0" indent="-285750" algn="l">
              <a:buFont typeface="Wingdings" pitchFamily="2" charset="2"/>
              <a:buChar char="q"/>
            </a:pPr>
            <a:r>
              <a:rPr lang="en-US" sz="2000" cap="none" dirty="0" smtClean="0">
                <a:solidFill>
                  <a:schemeClr val="bg1"/>
                </a:solidFill>
              </a:rPr>
              <a:t>APIs interact </a:t>
            </a:r>
            <a:r>
              <a:rPr lang="en-US" sz="2000" cap="none" dirty="0">
                <a:solidFill>
                  <a:schemeClr val="bg1"/>
                </a:solidFill>
              </a:rPr>
              <a:t>with visible elements on a device, regardless of which Activity is in </a:t>
            </a:r>
            <a:r>
              <a:rPr lang="en-US" sz="2000" cap="none" dirty="0" smtClean="0">
                <a:solidFill>
                  <a:schemeClr val="bg1"/>
                </a:solidFill>
              </a:rPr>
              <a:t>focus</a:t>
            </a:r>
          </a:p>
          <a:p>
            <a:pPr marL="285750" lvl="0" indent="-285750" algn="l">
              <a:buFont typeface="Wingdings" pitchFamily="2" charset="2"/>
              <a:buChar char="q"/>
            </a:pPr>
            <a:r>
              <a:rPr lang="en-US" sz="2000" cap="none" dirty="0" smtClean="0">
                <a:solidFill>
                  <a:schemeClr val="bg1"/>
                </a:solidFill>
              </a:rPr>
              <a:t> </a:t>
            </a:r>
            <a:r>
              <a:rPr lang="en-US" sz="2000" cap="none" dirty="0">
                <a:solidFill>
                  <a:schemeClr val="bg1"/>
                </a:solidFill>
              </a:rPr>
              <a:t>runs </a:t>
            </a:r>
            <a:r>
              <a:rPr lang="en-US" sz="2000" cap="none" dirty="0" err="1">
                <a:solidFill>
                  <a:schemeClr val="bg1"/>
                </a:solidFill>
              </a:rPr>
              <a:t>JUnit</a:t>
            </a:r>
            <a:r>
              <a:rPr lang="en-US" sz="2000" cap="none" dirty="0">
                <a:solidFill>
                  <a:schemeClr val="bg1"/>
                </a:solidFill>
              </a:rPr>
              <a:t> test cases with special privileges, which means test cases can span across different </a:t>
            </a:r>
            <a:r>
              <a:rPr lang="en-US" sz="2000" cap="none" dirty="0" smtClean="0">
                <a:solidFill>
                  <a:schemeClr val="bg1"/>
                </a:solidFill>
              </a:rPr>
              <a:t>processes.</a:t>
            </a:r>
          </a:p>
          <a:p>
            <a:pPr marL="285750" lvl="0" indent="-285750" algn="l">
              <a:buFont typeface="Wingdings" pitchFamily="2" charset="2"/>
              <a:buChar char="q"/>
            </a:pPr>
            <a:r>
              <a:rPr lang="en-US" sz="2000" cap="none" dirty="0" smtClean="0">
                <a:solidFill>
                  <a:schemeClr val="bg1"/>
                </a:solidFill>
              </a:rPr>
              <a:t>doesn’t </a:t>
            </a:r>
            <a:r>
              <a:rPr lang="en-US" sz="2000" cap="none" dirty="0">
                <a:solidFill>
                  <a:schemeClr val="bg1"/>
                </a:solidFill>
              </a:rPr>
              <a:t>support </a:t>
            </a:r>
            <a:r>
              <a:rPr lang="en-US" sz="2000" cap="none" dirty="0" err="1">
                <a:solidFill>
                  <a:schemeClr val="bg1"/>
                </a:solidFill>
              </a:rPr>
              <a:t>webview</a:t>
            </a:r>
            <a:r>
              <a:rPr lang="en-US" sz="2000" cap="none" dirty="0">
                <a:solidFill>
                  <a:schemeClr val="bg1"/>
                </a:solidFill>
              </a:rPr>
              <a:t>, with no way to directly access Android objects.</a:t>
            </a:r>
            <a:endParaRPr lang="en-US" sz="2000" u="none" strike="noStrike" cap="none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4512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7306" y="228600"/>
            <a:ext cx="6923209" cy="855786"/>
          </a:xfrm>
        </p:spPr>
        <p:txBody>
          <a:bodyPr/>
          <a:lstStyle/>
          <a:p>
            <a:pPr marL="285750" lvl="0" indent="-285750"/>
            <a:r>
              <a:rPr lang="en-US" sz="3600" dirty="0">
                <a:solidFill>
                  <a:schemeClr val="bg1"/>
                </a:solidFill>
              </a:rPr>
              <a:t>uiautomator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2" y="1533335"/>
            <a:ext cx="9455496" cy="17450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1" y="1196715"/>
            <a:ext cx="9455497" cy="536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80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7307" y="1301262"/>
            <a:ext cx="4619625" cy="961292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/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/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Testing </a:t>
            </a:r>
            <a:r>
              <a:rPr lang="en-US" sz="3600" dirty="0">
                <a:solidFill>
                  <a:schemeClr val="bg1"/>
                </a:solidFill>
              </a:rPr>
              <a:t>Approach</a:t>
            </a:r>
            <a:br>
              <a:rPr lang="en-US" sz="3600" dirty="0">
                <a:solidFill>
                  <a:schemeClr val="bg1"/>
                </a:solidFill>
              </a:rPr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776" y="2074986"/>
            <a:ext cx="4540494" cy="3563815"/>
          </a:xfrm>
        </p:spPr>
        <p:txBody>
          <a:bodyPr>
            <a:normAutofit/>
          </a:bodyPr>
          <a:lstStyle/>
          <a:p>
            <a:pPr marL="285750" indent="-285750" algn="l"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</a:rPr>
              <a:t>Unit testing</a:t>
            </a:r>
          </a:p>
          <a:p>
            <a:pPr marL="285750" indent="-285750" algn="l"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</a:rPr>
              <a:t>Integration testing</a:t>
            </a:r>
          </a:p>
          <a:p>
            <a:pPr marL="285750" indent="-285750" algn="l"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</a:rPr>
              <a:t>Manual testing</a:t>
            </a:r>
          </a:p>
          <a:p>
            <a:pPr marL="285750" indent="-285750" algn="l"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</a:rPr>
              <a:t>Automated testing</a:t>
            </a:r>
          </a:p>
          <a:p>
            <a:pPr marL="285750" indent="-285750" algn="l">
              <a:buFont typeface="Wingdings" pitchFamily="2" charset="2"/>
              <a:buChar char="q"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285750" indent="-285750" algn="l">
              <a:buFont typeface="Wingdings" pitchFamily="2" charset="2"/>
              <a:buChar char="q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80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7306" y="76200"/>
            <a:ext cx="6923209" cy="855786"/>
          </a:xfrm>
        </p:spPr>
        <p:txBody>
          <a:bodyPr/>
          <a:lstStyle/>
          <a:p>
            <a:pPr algn="l"/>
            <a:r>
              <a:rPr lang="en-US" sz="3600" dirty="0" smtClean="0"/>
              <a:t>Espresso Vs. uiautomotor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6060" y="1075594"/>
            <a:ext cx="7406786" cy="4097215"/>
          </a:xfrm>
        </p:spPr>
        <p:txBody>
          <a:bodyPr>
            <a:noAutofit/>
          </a:bodyPr>
          <a:lstStyle/>
          <a:p>
            <a:pPr algn="l"/>
            <a:r>
              <a:rPr lang="en-US" cap="none" dirty="0" smtClean="0">
                <a:solidFill>
                  <a:schemeClr val="bg1"/>
                </a:solidFill>
              </a:rPr>
              <a:t> </a:t>
            </a:r>
          </a:p>
          <a:p>
            <a:pPr marL="342900" lvl="0" indent="-342900" algn="l">
              <a:buFont typeface="Wingdings" pitchFamily="2" charset="2"/>
              <a:buChar char="q"/>
            </a:pPr>
            <a:r>
              <a:rPr lang="en-US" cap="none" dirty="0" smtClean="0">
                <a:solidFill>
                  <a:schemeClr val="bg1"/>
                </a:solidFill>
                <a:hlinkClick r:id="rId3"/>
              </a:rPr>
              <a:t>Testing UI for a Single App</a:t>
            </a:r>
            <a:r>
              <a:rPr lang="en-US" cap="none" dirty="0" smtClean="0">
                <a:solidFill>
                  <a:schemeClr val="bg1"/>
                </a:solidFill>
              </a:rPr>
              <a:t>:</a:t>
            </a: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bg1"/>
                </a:solidFill>
              </a:rPr>
              <a:t>checks that the target app returns the correct UI output in response to user interactions in the app’s activities. </a:t>
            </a: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bg1"/>
                </a:solidFill>
              </a:rPr>
              <a:t>Espresso framework is used to simulate user actions programmatically and test complex intra-app user interactions.</a:t>
            </a:r>
          </a:p>
          <a:p>
            <a:pPr algn="l"/>
            <a:r>
              <a:rPr lang="en-US" cap="none" dirty="0" smtClean="0">
                <a:solidFill>
                  <a:schemeClr val="bg1"/>
                </a:solidFill>
              </a:rPr>
              <a:t> </a:t>
            </a:r>
          </a:p>
          <a:p>
            <a:pPr marL="342900" lvl="0" indent="-342900" algn="l">
              <a:buFont typeface="Wingdings" pitchFamily="2" charset="2"/>
              <a:buChar char="q"/>
            </a:pPr>
            <a:r>
              <a:rPr lang="en-US" cap="none" dirty="0" smtClean="0">
                <a:solidFill>
                  <a:schemeClr val="bg1"/>
                </a:solidFill>
                <a:hlinkClick r:id="rId4"/>
              </a:rPr>
              <a:t>Testing UI for Multiple Apps</a:t>
            </a:r>
            <a:r>
              <a:rPr lang="en-US" cap="none" dirty="0" smtClean="0">
                <a:solidFill>
                  <a:schemeClr val="bg1"/>
                </a:solidFill>
              </a:rPr>
              <a:t>:</a:t>
            </a: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bg1"/>
                </a:solidFill>
              </a:rPr>
              <a:t>verifies the correct behavior of interactions between different user apps or between user apps and system apps.</a:t>
            </a: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bg1"/>
                </a:solidFill>
              </a:rPr>
              <a:t>UI </a:t>
            </a:r>
            <a:r>
              <a:rPr lang="en-US" sz="1800" dirty="0" err="1" smtClean="0">
                <a:solidFill>
                  <a:schemeClr val="bg1"/>
                </a:solidFill>
              </a:rPr>
              <a:t>Automator</a:t>
            </a:r>
            <a:r>
              <a:rPr lang="en-US" sz="1800" dirty="0" smtClean="0">
                <a:solidFill>
                  <a:schemeClr val="bg1"/>
                </a:solidFill>
              </a:rPr>
              <a:t> framework is used to support cross-app interactions.</a:t>
            </a:r>
            <a:endParaRPr lang="en-US" sz="1800" u="none" strike="noStrike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166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7306" y="304800"/>
            <a:ext cx="6923209" cy="855786"/>
          </a:xfrm>
        </p:spPr>
        <p:txBody>
          <a:bodyPr/>
          <a:lstStyle/>
          <a:p>
            <a:pPr marL="285750" lvl="0" indent="-285750" algn="l"/>
            <a:r>
              <a:rPr lang="en-US" sz="3600" dirty="0">
                <a:solidFill>
                  <a:schemeClr val="bg1"/>
                </a:solidFill>
              </a:rPr>
              <a:t>Robolectric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2475" y="1346865"/>
            <a:ext cx="7019925" cy="3717506"/>
          </a:xfrm>
        </p:spPr>
        <p:txBody>
          <a:bodyPr>
            <a:normAutofit/>
          </a:bodyPr>
          <a:lstStyle/>
          <a:p>
            <a:pPr marL="285750" lvl="0" indent="-285750" algn="l">
              <a:buFont typeface="Wingdings" pitchFamily="2" charset="2"/>
              <a:buChar char="q"/>
            </a:pPr>
            <a:r>
              <a:rPr lang="en-US" sz="2000" cap="none" dirty="0">
                <a:solidFill>
                  <a:schemeClr val="bg1"/>
                </a:solidFill>
              </a:rPr>
              <a:t>Robolectric is a unit test </a:t>
            </a:r>
            <a:r>
              <a:rPr lang="en-US" sz="2000" cap="none" dirty="0" smtClean="0">
                <a:solidFill>
                  <a:schemeClr val="bg1"/>
                </a:solidFill>
              </a:rPr>
              <a:t>framework</a:t>
            </a:r>
          </a:p>
          <a:p>
            <a:pPr marL="285750" lvl="0" indent="-285750" algn="l">
              <a:buFont typeface="Wingdings" pitchFamily="2" charset="2"/>
              <a:buChar char="q"/>
            </a:pPr>
            <a:r>
              <a:rPr lang="en-US" sz="2000" cap="none" dirty="0">
                <a:solidFill>
                  <a:schemeClr val="bg1"/>
                </a:solidFill>
              </a:rPr>
              <a:t>lets you run your tests </a:t>
            </a:r>
            <a:r>
              <a:rPr lang="en-US" sz="2000" cap="none" dirty="0" smtClean="0">
                <a:solidFill>
                  <a:schemeClr val="bg1"/>
                </a:solidFill>
              </a:rPr>
              <a:t>inside the JVM</a:t>
            </a:r>
          </a:p>
          <a:p>
            <a:pPr marL="285750" lvl="0" indent="-285750" algn="l">
              <a:buFont typeface="Wingdings" pitchFamily="2" charset="2"/>
              <a:buChar char="q"/>
            </a:pPr>
            <a:r>
              <a:rPr lang="en-US" sz="2000" cap="none" dirty="0" smtClean="0">
                <a:solidFill>
                  <a:schemeClr val="bg1"/>
                </a:solidFill>
              </a:rPr>
              <a:t>Doesn’t require emulator/Device to run test</a:t>
            </a:r>
          </a:p>
          <a:p>
            <a:pPr marL="285750" lvl="0" indent="-285750" algn="l">
              <a:buFont typeface="Wingdings" pitchFamily="2" charset="2"/>
              <a:buChar char="q"/>
            </a:pPr>
            <a:r>
              <a:rPr lang="en-US" sz="2000" u="none" strike="noStrike" cap="none" dirty="0" smtClean="0">
                <a:solidFill>
                  <a:schemeClr val="bg1"/>
                </a:solidFill>
                <a:effectLst/>
              </a:rPr>
              <a:t>Fastest testing suite; reduces test cycles from minutes to seconds</a:t>
            </a:r>
          </a:p>
          <a:p>
            <a:pPr marL="285750" lvl="0" indent="-285750" algn="l">
              <a:buFont typeface="Wingdings" pitchFamily="2" charset="2"/>
              <a:buChar char="q"/>
            </a:pPr>
            <a:r>
              <a:rPr lang="en-US" sz="2000" cap="none" dirty="0" smtClean="0">
                <a:solidFill>
                  <a:schemeClr val="bg1"/>
                </a:solidFill>
              </a:rPr>
              <a:t>No Mocking Framework is needed</a:t>
            </a:r>
          </a:p>
          <a:p>
            <a:pPr marL="285750" lvl="0" indent="-285750" algn="l">
              <a:buFont typeface="Wingdings" pitchFamily="2" charset="2"/>
              <a:buChar char="q"/>
            </a:pPr>
            <a:r>
              <a:rPr lang="en-US" sz="2000" cap="none" dirty="0">
                <a:solidFill>
                  <a:schemeClr val="bg1"/>
                </a:solidFill>
              </a:rPr>
              <a:t>does not work for every case and only supports unit </a:t>
            </a:r>
            <a:r>
              <a:rPr lang="en-US" sz="2000" cap="none" dirty="0" smtClean="0">
                <a:solidFill>
                  <a:schemeClr val="bg1"/>
                </a:solidFill>
              </a:rPr>
              <a:t>tests</a:t>
            </a:r>
          </a:p>
          <a:p>
            <a:pPr marL="285750" lvl="0" indent="-285750" algn="l">
              <a:buFont typeface="Wingdings" pitchFamily="2" charset="2"/>
              <a:buChar char="q"/>
            </a:pPr>
            <a:r>
              <a:rPr lang="en-US" sz="2000" cap="none" dirty="0">
                <a:solidFill>
                  <a:schemeClr val="bg1"/>
                </a:solidFill>
              </a:rPr>
              <a:t>When tests fall outside </a:t>
            </a:r>
            <a:r>
              <a:rPr lang="en-US" sz="2000" cap="none" dirty="0" smtClean="0">
                <a:solidFill>
                  <a:schemeClr val="bg1"/>
                </a:solidFill>
              </a:rPr>
              <a:t>its scope then </a:t>
            </a:r>
            <a:r>
              <a:rPr lang="en-US" sz="2000" cap="none" dirty="0">
                <a:solidFill>
                  <a:schemeClr val="bg1"/>
                </a:solidFill>
              </a:rPr>
              <a:t>we need to rely on Robotium for complete integration testing</a:t>
            </a:r>
            <a:endParaRPr lang="en-US" sz="2000" cap="none" dirty="0" smtClean="0">
              <a:solidFill>
                <a:schemeClr val="bg1"/>
              </a:solidFill>
            </a:endParaRPr>
          </a:p>
          <a:p>
            <a:pPr marL="285750" lvl="0" indent="-285750" algn="l">
              <a:buFont typeface="Wingdings" pitchFamily="2" charset="2"/>
              <a:buChar char="q"/>
            </a:pPr>
            <a:endParaRPr lang="en-US" sz="2000" u="none" strike="noStrike" cap="none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9496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7306" y="961291"/>
            <a:ext cx="6923209" cy="855786"/>
          </a:xfrm>
        </p:spPr>
        <p:txBody>
          <a:bodyPr/>
          <a:lstStyle/>
          <a:p>
            <a:pPr marL="285750" lvl="0" indent="-285750" algn="l"/>
            <a:r>
              <a:rPr lang="en-US" sz="3600" dirty="0">
                <a:solidFill>
                  <a:schemeClr val="bg1"/>
                </a:solidFill>
              </a:rPr>
              <a:t>Robolectric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63" y="2297922"/>
            <a:ext cx="4874725" cy="41790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713" y="2297922"/>
            <a:ext cx="4581342" cy="341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79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7306" y="961291"/>
            <a:ext cx="6923209" cy="855786"/>
          </a:xfrm>
        </p:spPr>
        <p:txBody>
          <a:bodyPr/>
          <a:lstStyle/>
          <a:p>
            <a:pPr marL="285750" lvl="0" indent="-285750"/>
            <a:r>
              <a:rPr lang="en-US" sz="3600" dirty="0" smtClean="0">
                <a:solidFill>
                  <a:schemeClr val="bg1"/>
                </a:solidFill>
              </a:rPr>
              <a:t>Other 3</a:t>
            </a:r>
            <a:r>
              <a:rPr lang="en-US" sz="3600" baseline="30000" dirty="0" smtClean="0">
                <a:solidFill>
                  <a:schemeClr val="bg1"/>
                </a:solidFill>
              </a:rPr>
              <a:t>rd</a:t>
            </a:r>
            <a:r>
              <a:rPr lang="en-US" sz="3600" dirty="0" smtClean="0">
                <a:solidFill>
                  <a:schemeClr val="bg1"/>
                </a:solidFill>
              </a:rPr>
              <a:t> Party Frameworks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775" y="2074986"/>
            <a:ext cx="7448550" cy="3982915"/>
          </a:xfrm>
        </p:spPr>
        <p:txBody>
          <a:bodyPr>
            <a:normAutofit/>
          </a:bodyPr>
          <a:lstStyle/>
          <a:p>
            <a:pPr marL="285750" indent="-285750" algn="l">
              <a:buFont typeface="Wingdings" pitchFamily="2" charset="2"/>
              <a:buChar char="q"/>
            </a:pPr>
            <a:r>
              <a:rPr lang="en-US" sz="2000" cap="none" dirty="0" err="1" smtClean="0">
                <a:solidFill>
                  <a:schemeClr val="bg1"/>
                </a:solidFill>
              </a:rPr>
              <a:t>Selendroid</a:t>
            </a:r>
            <a:r>
              <a:rPr lang="en-US" sz="2000" cap="none" dirty="0">
                <a:solidFill>
                  <a:schemeClr val="bg1"/>
                </a:solidFill>
              </a:rPr>
              <a:t>  </a:t>
            </a:r>
            <a:endParaRPr lang="en-US" sz="2000" cap="none" dirty="0" smtClean="0">
              <a:solidFill>
                <a:schemeClr val="bg1"/>
              </a:solidFill>
            </a:endParaRPr>
          </a:p>
          <a:p>
            <a:pPr algn="l"/>
            <a:r>
              <a:rPr lang="en-US" sz="2000" b="1" cap="none" dirty="0" smtClean="0">
                <a:hlinkClick r:id="rId3"/>
              </a:rPr>
              <a:t>http</a:t>
            </a:r>
            <a:r>
              <a:rPr lang="en-US" sz="2000" b="1" cap="none" dirty="0">
                <a:hlinkClick r:id="rId3"/>
              </a:rPr>
              <a:t>://selendroid.io</a:t>
            </a:r>
            <a:r>
              <a:rPr lang="en-US" sz="2000" b="1" cap="none" dirty="0" smtClean="0">
                <a:hlinkClick r:id="rId3"/>
              </a:rPr>
              <a:t>/</a:t>
            </a:r>
            <a:endParaRPr lang="en-US" sz="2000" b="1" cap="none" dirty="0" smtClean="0"/>
          </a:p>
          <a:p>
            <a:pPr marL="285750" indent="-285750" algn="l">
              <a:buFont typeface="Wingdings" pitchFamily="2" charset="2"/>
              <a:buChar char="q"/>
            </a:pPr>
            <a:r>
              <a:rPr lang="en-US" sz="2000" cap="none" dirty="0" err="1" smtClean="0">
                <a:solidFill>
                  <a:schemeClr val="bg1"/>
                </a:solidFill>
              </a:rPr>
              <a:t>Testdroid</a:t>
            </a:r>
            <a:endParaRPr lang="en-US" sz="2000" cap="none" dirty="0" smtClean="0">
              <a:solidFill>
                <a:schemeClr val="bg1"/>
              </a:solidFill>
            </a:endParaRPr>
          </a:p>
          <a:p>
            <a:pPr algn="l"/>
            <a:r>
              <a:rPr lang="en-US" sz="2000" b="1" cap="none" dirty="0" smtClean="0">
                <a:hlinkClick r:id="rId4"/>
              </a:rPr>
              <a:t>http</a:t>
            </a:r>
            <a:r>
              <a:rPr lang="en-US" sz="2000" b="1" cap="none" dirty="0">
                <a:hlinkClick r:id="rId4"/>
              </a:rPr>
              <a:t>://</a:t>
            </a:r>
            <a:r>
              <a:rPr lang="en-US" sz="2000" b="1" cap="none" dirty="0" smtClean="0">
                <a:hlinkClick r:id="rId4"/>
              </a:rPr>
              <a:t>testdroid.com/</a:t>
            </a:r>
            <a:endParaRPr lang="en-US" sz="2000" b="1" cap="none" dirty="0"/>
          </a:p>
          <a:p>
            <a:pPr marL="285750" indent="-285750" algn="l">
              <a:buFont typeface="Wingdings" pitchFamily="2" charset="2"/>
              <a:buChar char="q"/>
            </a:pPr>
            <a:r>
              <a:rPr lang="en-US" sz="2000" cap="none" dirty="0" err="1" smtClean="0">
                <a:solidFill>
                  <a:schemeClr val="bg1"/>
                </a:solidFill>
              </a:rPr>
              <a:t>Appium</a:t>
            </a:r>
            <a:endParaRPr lang="en-US" sz="2000" cap="none" dirty="0" smtClean="0">
              <a:solidFill>
                <a:schemeClr val="bg1"/>
              </a:solidFill>
            </a:endParaRPr>
          </a:p>
          <a:p>
            <a:pPr marL="285750" lvl="0" indent="-285750" algn="l">
              <a:buFont typeface="Wingdings" pitchFamily="2" charset="2"/>
              <a:buChar char="q"/>
            </a:pPr>
            <a:r>
              <a:rPr lang="en-US" sz="2000" cap="none" dirty="0" smtClean="0">
                <a:solidFill>
                  <a:schemeClr val="bg1"/>
                </a:solidFill>
              </a:rPr>
              <a:t>Calabash</a:t>
            </a:r>
            <a:endParaRPr lang="en-US" sz="2000" u="none" strike="noStrike" cap="none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9592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7306" y="961291"/>
            <a:ext cx="6923209" cy="855786"/>
          </a:xfrm>
        </p:spPr>
        <p:txBody>
          <a:bodyPr/>
          <a:lstStyle/>
          <a:p>
            <a:r>
              <a:rPr lang="en-US" sz="3600" dirty="0" smtClean="0"/>
              <a:t>References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776" y="2074986"/>
            <a:ext cx="7823597" cy="4111503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2200" cap="none" dirty="0">
                <a:solidFill>
                  <a:schemeClr val="bg1"/>
                </a:solidFill>
                <a:hlinkClick r:id="rId3"/>
              </a:rPr>
              <a:t>http://developer.android.com/tools/testing/testing_android.html</a:t>
            </a:r>
          </a:p>
          <a:p>
            <a:pPr algn="l"/>
            <a:r>
              <a:rPr lang="en-US" sz="2200" cap="none" dirty="0" smtClean="0">
                <a:solidFill>
                  <a:schemeClr val="bg1"/>
                </a:solidFill>
                <a:hlinkClick r:id="rId3"/>
              </a:rPr>
              <a:t>https</a:t>
            </a:r>
            <a:r>
              <a:rPr lang="en-US" sz="2200" cap="none" dirty="0">
                <a:solidFill>
                  <a:schemeClr val="bg1"/>
                </a:solidFill>
                <a:hlinkClick r:id="rId3"/>
              </a:rPr>
              <a:t>://code.google.com/p/robotium</a:t>
            </a:r>
            <a:r>
              <a:rPr lang="en-US" sz="2200" cap="none" dirty="0" smtClean="0">
                <a:solidFill>
                  <a:schemeClr val="bg1"/>
                </a:solidFill>
                <a:hlinkClick r:id="rId3"/>
              </a:rPr>
              <a:t>/</a:t>
            </a:r>
            <a:endParaRPr lang="en-US" sz="2200" cap="none" dirty="0" smtClean="0">
              <a:solidFill>
                <a:schemeClr val="bg1"/>
              </a:solidFill>
            </a:endParaRPr>
          </a:p>
          <a:p>
            <a:pPr algn="l"/>
            <a:r>
              <a:rPr lang="en-US" sz="2200" cap="none" dirty="0">
                <a:solidFill>
                  <a:schemeClr val="bg1"/>
                </a:solidFill>
                <a:hlinkClick r:id="rId4"/>
              </a:rPr>
              <a:t>http://robolectric.org</a:t>
            </a:r>
            <a:r>
              <a:rPr lang="en-US" sz="2200" cap="none" dirty="0" smtClean="0">
                <a:solidFill>
                  <a:schemeClr val="bg1"/>
                </a:solidFill>
                <a:hlinkClick r:id="rId4"/>
              </a:rPr>
              <a:t>/</a:t>
            </a:r>
            <a:endParaRPr lang="en-US" sz="2200" cap="none" dirty="0" smtClean="0">
              <a:solidFill>
                <a:schemeClr val="bg1"/>
              </a:solidFill>
            </a:endParaRPr>
          </a:p>
          <a:p>
            <a:pPr algn="l"/>
            <a:r>
              <a:rPr lang="en-US" sz="2200" cap="none" dirty="0">
                <a:solidFill>
                  <a:schemeClr val="bg1"/>
                </a:solidFill>
                <a:hlinkClick r:id="rId5"/>
              </a:rPr>
              <a:t>https://</a:t>
            </a:r>
            <a:r>
              <a:rPr lang="en-US" sz="2200" cap="none" dirty="0" smtClean="0">
                <a:solidFill>
                  <a:schemeClr val="bg1"/>
                </a:solidFill>
                <a:hlinkClick r:id="rId5"/>
              </a:rPr>
              <a:t>github.com/codepath/android_guides/wiki/Android-Unit-and-Integration-testing</a:t>
            </a:r>
            <a:endParaRPr lang="en-US" sz="2200" cap="none" dirty="0" smtClean="0">
              <a:solidFill>
                <a:schemeClr val="bg1"/>
              </a:solidFill>
            </a:endParaRPr>
          </a:p>
          <a:p>
            <a:pPr algn="l"/>
            <a:r>
              <a:rPr lang="en-US" sz="2200" cap="none" dirty="0">
                <a:solidFill>
                  <a:schemeClr val="bg1"/>
                </a:solidFill>
                <a:hlinkClick r:id="rId6"/>
              </a:rPr>
              <a:t>http://</a:t>
            </a:r>
            <a:r>
              <a:rPr lang="en-US" sz="2200" cap="none" dirty="0" smtClean="0">
                <a:solidFill>
                  <a:schemeClr val="bg1"/>
                </a:solidFill>
                <a:hlinkClick r:id="rId6"/>
              </a:rPr>
              <a:t>developer.android.com/training/testing/ui-testing/espresso-testing.html</a:t>
            </a:r>
            <a:endParaRPr lang="en-US" sz="2200" cap="none" dirty="0" smtClean="0">
              <a:solidFill>
                <a:schemeClr val="bg1"/>
              </a:solidFill>
            </a:endParaRPr>
          </a:p>
          <a:p>
            <a:pPr algn="l"/>
            <a:r>
              <a:rPr lang="en-US" sz="2200" cap="none" dirty="0">
                <a:solidFill>
                  <a:schemeClr val="bg1"/>
                </a:solidFill>
                <a:hlinkClick r:id="rId7"/>
              </a:rPr>
              <a:t>https://</a:t>
            </a:r>
            <a:r>
              <a:rPr lang="en-US" sz="2200" cap="none" dirty="0" smtClean="0">
                <a:solidFill>
                  <a:schemeClr val="bg1"/>
                </a:solidFill>
                <a:hlinkClick r:id="rId7"/>
              </a:rPr>
              <a:t>code.google.com/p/android-test-kit/wiki/Espresso</a:t>
            </a:r>
            <a:endParaRPr lang="en-US" sz="2200" cap="none" dirty="0" smtClean="0">
              <a:solidFill>
                <a:schemeClr val="bg1"/>
              </a:solidFill>
            </a:endParaRPr>
          </a:p>
          <a:p>
            <a:pPr algn="l"/>
            <a:r>
              <a:rPr lang="en-US" sz="2200" cap="none" dirty="0" smtClean="0">
                <a:solidFill>
                  <a:schemeClr val="bg1"/>
                </a:solidFill>
                <a:hlinkClick r:id="rId8"/>
              </a:rPr>
              <a:t>http</a:t>
            </a:r>
            <a:r>
              <a:rPr lang="en-US" sz="2200" cap="none" dirty="0">
                <a:solidFill>
                  <a:schemeClr val="bg1"/>
                </a:solidFill>
                <a:hlinkClick r:id="rId8"/>
              </a:rPr>
              <a:t>://</a:t>
            </a:r>
            <a:r>
              <a:rPr lang="en-US" sz="2200" cap="none" dirty="0" smtClean="0">
                <a:solidFill>
                  <a:schemeClr val="bg1"/>
                </a:solidFill>
                <a:hlinkClick r:id="rId8"/>
              </a:rPr>
              <a:t>developer.android.com/tools/testing-support-library/index.html#UIAutomator</a:t>
            </a:r>
            <a:endParaRPr lang="en-US" sz="2200" cap="none" dirty="0" smtClean="0">
              <a:solidFill>
                <a:schemeClr val="bg1"/>
              </a:solidFill>
            </a:endParaRPr>
          </a:p>
          <a:p>
            <a:pPr algn="l"/>
            <a:r>
              <a:rPr lang="en-US" sz="2200" cap="none" dirty="0">
                <a:solidFill>
                  <a:schemeClr val="bg1"/>
                </a:solidFill>
                <a:hlinkClick r:id="rId9"/>
              </a:rPr>
              <a:t>http://</a:t>
            </a:r>
            <a:r>
              <a:rPr lang="en-US" sz="2200" cap="none" dirty="0" smtClean="0">
                <a:solidFill>
                  <a:schemeClr val="bg1"/>
                </a:solidFill>
                <a:hlinkClick r:id="rId9"/>
              </a:rPr>
              <a:t>testdroid.com/tech/top-5-android-testing-frameworks-with-examples</a:t>
            </a:r>
            <a:endParaRPr lang="en-US" sz="2200" cap="none" dirty="0" smtClean="0">
              <a:solidFill>
                <a:schemeClr val="bg1"/>
              </a:solidFill>
            </a:endParaRPr>
          </a:p>
          <a:p>
            <a:pPr algn="l"/>
            <a:r>
              <a:rPr lang="en-US" sz="2200" cap="none" dirty="0">
                <a:solidFill>
                  <a:schemeClr val="bg1"/>
                </a:solidFill>
                <a:hlinkClick r:id="rId10"/>
              </a:rPr>
              <a:t>https://</a:t>
            </a:r>
            <a:r>
              <a:rPr lang="en-US" sz="2200" cap="none" dirty="0" smtClean="0">
                <a:solidFill>
                  <a:schemeClr val="bg1"/>
                </a:solidFill>
                <a:hlinkClick r:id="rId10"/>
              </a:rPr>
              <a:t>www.youtube.com/watch?v=TGU0B4qRlHY</a:t>
            </a:r>
            <a:endParaRPr lang="en-US" sz="2200" cap="none" dirty="0" smtClean="0">
              <a:solidFill>
                <a:schemeClr val="bg1"/>
              </a:solidFill>
            </a:endParaRPr>
          </a:p>
          <a:p>
            <a:pPr algn="l"/>
            <a:r>
              <a:rPr lang="en-US" sz="2200" cap="none" dirty="0">
                <a:solidFill>
                  <a:schemeClr val="bg1"/>
                </a:solidFill>
                <a:hlinkClick r:id="rId11"/>
              </a:rPr>
              <a:t>https://androidresearch.wordpress.com/2015/04/04/an-introduction-to-espresso</a:t>
            </a:r>
            <a:r>
              <a:rPr lang="en-US" sz="2200" cap="none" dirty="0" smtClean="0">
                <a:solidFill>
                  <a:schemeClr val="bg1"/>
                </a:solidFill>
                <a:hlinkClick r:id="rId11"/>
              </a:rPr>
              <a:t>/</a:t>
            </a:r>
            <a:endParaRPr lang="en-US" sz="2200" cap="none" dirty="0" smtClean="0">
              <a:solidFill>
                <a:schemeClr val="bg1"/>
              </a:solidFill>
            </a:endParaRPr>
          </a:p>
          <a:p>
            <a:pPr algn="l"/>
            <a:r>
              <a:rPr lang="en-US" sz="2200" cap="none" dirty="0">
                <a:solidFill>
                  <a:schemeClr val="bg1"/>
                </a:solidFill>
                <a:hlinkClick r:id="rId12"/>
              </a:rPr>
              <a:t>http://</a:t>
            </a:r>
            <a:r>
              <a:rPr lang="en-US" sz="2200" cap="none" dirty="0" smtClean="0">
                <a:solidFill>
                  <a:schemeClr val="bg1"/>
                </a:solidFill>
                <a:hlinkClick r:id="rId12"/>
              </a:rPr>
              <a:t>www.vogella.com/tutorials/AndroidTestingEspresso/article.html</a:t>
            </a:r>
            <a:endParaRPr lang="en-US" sz="2200" cap="none" dirty="0" smtClean="0">
              <a:solidFill>
                <a:schemeClr val="bg1"/>
              </a:solidFill>
            </a:endParaRPr>
          </a:p>
          <a:p>
            <a:pPr algn="l"/>
            <a:r>
              <a:rPr lang="en-US" sz="2200" cap="none" dirty="0">
                <a:solidFill>
                  <a:schemeClr val="bg1"/>
                </a:solidFill>
                <a:hlinkClick r:id="rId13"/>
              </a:rPr>
              <a:t>http://</a:t>
            </a:r>
            <a:r>
              <a:rPr lang="en-US" sz="2200" cap="none" dirty="0" smtClean="0">
                <a:solidFill>
                  <a:schemeClr val="bg1"/>
                </a:solidFill>
                <a:hlinkClick r:id="rId13"/>
              </a:rPr>
              <a:t>www.vogella.com/tutorials/AndroidTesting/article.html</a:t>
            </a:r>
            <a:endParaRPr lang="en-US" sz="2200" cap="none" dirty="0" smtClean="0">
              <a:solidFill>
                <a:schemeClr val="bg1"/>
              </a:solidFill>
            </a:endParaRPr>
          </a:p>
          <a:p>
            <a:pPr algn="l"/>
            <a:endParaRPr lang="en-US" sz="2200" cap="none" dirty="0" smtClean="0">
              <a:solidFill>
                <a:schemeClr val="bg1"/>
              </a:solidFill>
            </a:endParaRPr>
          </a:p>
          <a:p>
            <a:pPr algn="l"/>
            <a:endParaRPr lang="en-US" sz="2200" cap="none" dirty="0" smtClean="0">
              <a:solidFill>
                <a:schemeClr val="bg1"/>
              </a:solidFill>
            </a:endParaRPr>
          </a:p>
          <a:p>
            <a:pPr algn="l"/>
            <a:endParaRPr lang="en-US" sz="2200" cap="none" dirty="0" smtClean="0">
              <a:solidFill>
                <a:schemeClr val="bg1"/>
              </a:solidFill>
            </a:endParaRPr>
          </a:p>
          <a:p>
            <a:pPr algn="l"/>
            <a:endParaRPr lang="en-US" sz="2200" cap="none" dirty="0" smtClean="0">
              <a:solidFill>
                <a:schemeClr val="bg1"/>
              </a:solidFill>
            </a:endParaRPr>
          </a:p>
          <a:p>
            <a:pPr algn="l"/>
            <a:endParaRPr lang="en-US" sz="2200" cap="none" dirty="0" smtClean="0">
              <a:solidFill>
                <a:schemeClr val="bg1"/>
              </a:solidFill>
            </a:endParaRPr>
          </a:p>
          <a:p>
            <a:pPr algn="l"/>
            <a:endParaRPr lang="en-US" sz="2200" cap="none" dirty="0" smtClean="0">
              <a:solidFill>
                <a:schemeClr val="bg1"/>
              </a:solidFill>
            </a:endParaRPr>
          </a:p>
          <a:p>
            <a:pPr algn="l"/>
            <a:endParaRPr lang="en-US" u="none" strike="noStrike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5712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7307" y="1066800"/>
            <a:ext cx="4619625" cy="1195754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/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/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Unit Testing</a:t>
            </a:r>
            <a:r>
              <a:rPr lang="en-US" sz="3600" dirty="0">
                <a:solidFill>
                  <a:schemeClr val="bg1"/>
                </a:solidFill>
              </a:rPr>
              <a:t/>
            </a:r>
            <a:br>
              <a:rPr lang="en-US" sz="3600" dirty="0">
                <a:solidFill>
                  <a:schemeClr val="bg1"/>
                </a:solidFill>
              </a:rPr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775" y="2074986"/>
            <a:ext cx="6958378" cy="3563815"/>
          </a:xfrm>
        </p:spPr>
        <p:txBody>
          <a:bodyPr>
            <a:normAutofit fontScale="92500" lnSpcReduction="20000"/>
          </a:bodyPr>
          <a:lstStyle/>
          <a:p>
            <a:pPr marL="285750" indent="-285750" algn="l">
              <a:buFont typeface="Wingdings" pitchFamily="2" charset="2"/>
              <a:buChar char="q"/>
            </a:pPr>
            <a:r>
              <a:rPr lang="en-US" sz="2000" cap="none" dirty="0">
                <a:solidFill>
                  <a:schemeClr val="bg1"/>
                </a:solidFill>
              </a:rPr>
              <a:t>tests only the functionality of a certain </a:t>
            </a:r>
            <a:r>
              <a:rPr lang="en-US" sz="2000" cap="none" dirty="0" smtClean="0">
                <a:solidFill>
                  <a:schemeClr val="bg1"/>
                </a:solidFill>
              </a:rPr>
              <a:t>component </a:t>
            </a:r>
            <a:r>
              <a:rPr lang="en-US" sz="2000" cap="none" dirty="0">
                <a:solidFill>
                  <a:schemeClr val="bg1"/>
                </a:solidFill>
              </a:rPr>
              <a:t>such as a method (function) in a class, with all dependencies mocked </a:t>
            </a:r>
            <a:r>
              <a:rPr lang="en-US" sz="2000" cap="none" dirty="0" smtClean="0">
                <a:solidFill>
                  <a:schemeClr val="bg1"/>
                </a:solidFill>
              </a:rPr>
              <a:t>up</a:t>
            </a:r>
          </a:p>
          <a:p>
            <a:pPr marL="285750" indent="-285750" algn="l">
              <a:buFont typeface="Wingdings" pitchFamily="2" charset="2"/>
              <a:buChar char="q"/>
            </a:pPr>
            <a:r>
              <a:rPr lang="en-US" sz="2000" cap="none" dirty="0">
                <a:solidFill>
                  <a:schemeClr val="bg1"/>
                </a:solidFill>
              </a:rPr>
              <a:t>tests tend to be simpler and faster than integration </a:t>
            </a:r>
            <a:r>
              <a:rPr lang="en-US" sz="2000" cap="none" dirty="0" smtClean="0">
                <a:solidFill>
                  <a:schemeClr val="bg1"/>
                </a:solidFill>
              </a:rPr>
              <a:t>tests</a:t>
            </a:r>
          </a:p>
          <a:p>
            <a:pPr marL="285750" indent="-285750" algn="l">
              <a:buFont typeface="Wingdings" pitchFamily="2" charset="2"/>
              <a:buChar char="q"/>
            </a:pPr>
            <a:r>
              <a:rPr lang="en-US" sz="2000" cap="none" dirty="0" smtClean="0">
                <a:solidFill>
                  <a:schemeClr val="bg1"/>
                </a:solidFill>
              </a:rPr>
              <a:t>also </a:t>
            </a:r>
            <a:r>
              <a:rPr lang="en-US" sz="2000" cap="none" dirty="0">
                <a:solidFill>
                  <a:schemeClr val="bg1"/>
                </a:solidFill>
              </a:rPr>
              <a:t>known as local </a:t>
            </a:r>
            <a:r>
              <a:rPr lang="en-US" sz="2000" cap="none" dirty="0" smtClean="0">
                <a:solidFill>
                  <a:schemeClr val="bg1"/>
                </a:solidFill>
              </a:rPr>
              <a:t>tests</a:t>
            </a:r>
          </a:p>
          <a:p>
            <a:pPr marL="285750" indent="-285750" algn="l">
              <a:buFont typeface="Wingdings" pitchFamily="2" charset="2"/>
              <a:buChar char="q"/>
            </a:pPr>
            <a:r>
              <a:rPr lang="en-US" sz="2000" cap="none" dirty="0">
                <a:solidFill>
                  <a:schemeClr val="bg1"/>
                </a:solidFill>
              </a:rPr>
              <a:t>run on a local JVM on the development machine instead of the Android </a:t>
            </a:r>
            <a:r>
              <a:rPr lang="en-US" sz="2000" cap="none" dirty="0" smtClean="0">
                <a:solidFill>
                  <a:schemeClr val="bg1"/>
                </a:solidFill>
              </a:rPr>
              <a:t>Runtime</a:t>
            </a:r>
          </a:p>
          <a:p>
            <a:pPr marL="285750" indent="-285750" algn="l">
              <a:buFont typeface="Wingdings" pitchFamily="2" charset="2"/>
              <a:buChar char="q"/>
            </a:pPr>
            <a:r>
              <a:rPr lang="en-US" sz="2000" cap="none" dirty="0">
                <a:solidFill>
                  <a:schemeClr val="bg1"/>
                </a:solidFill>
              </a:rPr>
              <a:t>the execution speed of the unit test is very fast compared to tests which require the Android system</a:t>
            </a:r>
            <a:endParaRPr lang="en-US" sz="2000" cap="none" dirty="0" smtClean="0">
              <a:solidFill>
                <a:schemeClr val="bg1"/>
              </a:solidFill>
            </a:endParaRPr>
          </a:p>
          <a:p>
            <a:pPr marL="285750" indent="-285750" algn="l">
              <a:buFont typeface="Wingdings" pitchFamily="2" charset="2"/>
              <a:buChar char="q"/>
            </a:pPr>
            <a:r>
              <a:rPr lang="en-US" sz="2000" cap="none" dirty="0">
                <a:solidFill>
                  <a:schemeClr val="bg1"/>
                </a:solidFill>
              </a:rPr>
              <a:t>unit tests are executed against a modified version of the android.jar </a:t>
            </a:r>
            <a:r>
              <a:rPr lang="en-US" sz="2000" cap="none" dirty="0" smtClean="0">
                <a:solidFill>
                  <a:schemeClr val="bg1"/>
                </a:solidFill>
              </a:rPr>
              <a:t>which allows </a:t>
            </a:r>
            <a:r>
              <a:rPr lang="en-US" sz="2000" cap="none" dirty="0">
                <a:solidFill>
                  <a:schemeClr val="bg1"/>
                </a:solidFill>
              </a:rPr>
              <a:t>you to mocking libraries, like </a:t>
            </a:r>
            <a:r>
              <a:rPr lang="en-US" sz="2000" cap="none" dirty="0" err="1" smtClean="0">
                <a:solidFill>
                  <a:schemeClr val="bg1"/>
                </a:solidFill>
              </a:rPr>
              <a:t>Mockito</a:t>
            </a:r>
            <a:endParaRPr lang="en-US" sz="2000" cap="none" dirty="0" smtClean="0">
              <a:solidFill>
                <a:schemeClr val="bg1"/>
              </a:solidFill>
            </a:endParaRPr>
          </a:p>
          <a:p>
            <a:pPr marL="285750" indent="-285750" algn="l">
              <a:buFont typeface="Wingdings" pitchFamily="2" charset="2"/>
              <a:buChar char="q"/>
            </a:pPr>
            <a:endParaRPr lang="en-US" sz="2000" cap="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11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7307" y="1066800"/>
            <a:ext cx="4619625" cy="1195754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</a:rPr>
              <a:t/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/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Unit Testing</a:t>
            </a:r>
            <a:r>
              <a:rPr lang="en-US" sz="3600" dirty="0">
                <a:solidFill>
                  <a:schemeClr val="bg1"/>
                </a:solidFill>
              </a:rPr>
              <a:t/>
            </a:r>
            <a:br>
              <a:rPr lang="en-US" sz="3600" dirty="0">
                <a:solidFill>
                  <a:schemeClr val="bg1"/>
                </a:solidFill>
              </a:rPr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775" y="2074986"/>
            <a:ext cx="6958378" cy="3563815"/>
          </a:xfrm>
        </p:spPr>
        <p:txBody>
          <a:bodyPr>
            <a:normAutofit/>
          </a:bodyPr>
          <a:lstStyle/>
          <a:p>
            <a:pPr marL="285750" indent="-285750" algn="l">
              <a:buFont typeface="Wingdings" pitchFamily="2" charset="2"/>
              <a:buChar char="q"/>
            </a:pPr>
            <a:r>
              <a:rPr lang="en-US" sz="2000" cap="none" dirty="0" smtClean="0">
                <a:solidFill>
                  <a:schemeClr val="bg1"/>
                </a:solidFill>
              </a:rPr>
              <a:t>Tools : </a:t>
            </a:r>
            <a:r>
              <a:rPr lang="en-US" sz="2000" cap="none" dirty="0" err="1" smtClean="0">
                <a:solidFill>
                  <a:schemeClr val="bg1"/>
                </a:solidFill>
              </a:rPr>
              <a:t>JUnit</a:t>
            </a:r>
            <a:endParaRPr lang="en-US" sz="2000" cap="none" dirty="0" smtClean="0">
              <a:solidFill>
                <a:schemeClr val="bg1"/>
              </a:solidFill>
            </a:endParaRPr>
          </a:p>
          <a:p>
            <a:pPr marL="285750" indent="-285750" algn="l">
              <a:buFont typeface="Wingdings" pitchFamily="2" charset="2"/>
              <a:buChar char="q"/>
            </a:pPr>
            <a:endParaRPr lang="en-US" sz="2000" cap="none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37" y="3257387"/>
            <a:ext cx="5687219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18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7307" y="381000"/>
            <a:ext cx="4619625" cy="1195754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</a:rPr>
              <a:t/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/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Integration Testing</a:t>
            </a:r>
            <a:r>
              <a:rPr lang="en-US" sz="3600" dirty="0">
                <a:solidFill>
                  <a:schemeClr val="bg1"/>
                </a:solidFill>
              </a:rPr>
              <a:t/>
            </a:r>
            <a:br>
              <a:rPr lang="en-US" sz="3600" dirty="0">
                <a:solidFill>
                  <a:schemeClr val="bg1"/>
                </a:solidFill>
              </a:rPr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775" y="1389186"/>
            <a:ext cx="6958378" cy="3563815"/>
          </a:xfrm>
        </p:spPr>
        <p:txBody>
          <a:bodyPr>
            <a:normAutofit/>
          </a:bodyPr>
          <a:lstStyle/>
          <a:p>
            <a:pPr marL="285750" indent="-285750" algn="l">
              <a:buFont typeface="Wingdings" pitchFamily="2" charset="2"/>
              <a:buChar char="q"/>
            </a:pPr>
            <a:r>
              <a:rPr lang="en-US" sz="2000" cap="none" dirty="0" smtClean="0">
                <a:solidFill>
                  <a:schemeClr val="bg1"/>
                </a:solidFill>
              </a:rPr>
              <a:t>tests </a:t>
            </a:r>
            <a:r>
              <a:rPr lang="en-US" sz="2000" cap="none" dirty="0">
                <a:solidFill>
                  <a:schemeClr val="bg1"/>
                </a:solidFill>
              </a:rPr>
              <a:t>more than one component and </a:t>
            </a:r>
            <a:r>
              <a:rPr lang="en-US" sz="2000" cap="none" dirty="0" smtClean="0">
                <a:solidFill>
                  <a:schemeClr val="bg1"/>
                </a:solidFill>
              </a:rPr>
              <a:t>how </a:t>
            </a:r>
            <a:r>
              <a:rPr lang="en-US" sz="2000" cap="none" dirty="0">
                <a:solidFill>
                  <a:schemeClr val="bg1"/>
                </a:solidFill>
              </a:rPr>
              <a:t>different pieces of the system work together</a:t>
            </a:r>
            <a:r>
              <a:rPr lang="en-US" sz="2000" cap="none" dirty="0" smtClean="0">
                <a:solidFill>
                  <a:schemeClr val="bg1"/>
                </a:solidFill>
              </a:rPr>
              <a:t> </a:t>
            </a:r>
          </a:p>
          <a:p>
            <a:pPr marL="285750" indent="-285750" algn="l">
              <a:buFont typeface="Wingdings" pitchFamily="2" charset="2"/>
              <a:buChar char="q"/>
            </a:pPr>
            <a:r>
              <a:rPr lang="en-US" sz="2000" cap="none" dirty="0" smtClean="0">
                <a:solidFill>
                  <a:schemeClr val="bg1"/>
                </a:solidFill>
              </a:rPr>
              <a:t>requires </a:t>
            </a:r>
            <a:r>
              <a:rPr lang="en-US" sz="2000" cap="none" dirty="0">
                <a:solidFill>
                  <a:schemeClr val="bg1"/>
                </a:solidFill>
              </a:rPr>
              <a:t>resources like database instances and hardware to be allocated for </a:t>
            </a:r>
            <a:r>
              <a:rPr lang="en-US" sz="2000" cap="none" dirty="0" smtClean="0">
                <a:solidFill>
                  <a:schemeClr val="bg1"/>
                </a:solidFill>
              </a:rPr>
              <a:t>them</a:t>
            </a:r>
          </a:p>
          <a:p>
            <a:pPr marL="285750" indent="-285750" algn="l">
              <a:buFont typeface="Wingdings" pitchFamily="2" charset="2"/>
              <a:buChar char="q"/>
            </a:pPr>
            <a:r>
              <a:rPr lang="en-US" sz="2000" cap="none" dirty="0">
                <a:solidFill>
                  <a:schemeClr val="bg1"/>
                </a:solidFill>
              </a:rPr>
              <a:t>test many methods and may interact with dependencies like Databases or Web </a:t>
            </a:r>
            <a:r>
              <a:rPr lang="en-US" sz="2000" cap="none" dirty="0" smtClean="0">
                <a:solidFill>
                  <a:schemeClr val="bg1"/>
                </a:solidFill>
              </a:rPr>
              <a:t>Services</a:t>
            </a:r>
            <a:endParaRPr lang="en-US" sz="2000" cap="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05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7307" y="609600"/>
            <a:ext cx="6984755" cy="1195754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</a:rPr>
              <a:t/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/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Unit Testing Vs. Integration Testing</a:t>
            </a:r>
            <a:r>
              <a:rPr lang="en-US" sz="3600" dirty="0">
                <a:solidFill>
                  <a:schemeClr val="bg1"/>
                </a:solidFill>
              </a:rPr>
              <a:t/>
            </a:r>
            <a:br>
              <a:rPr lang="en-US" sz="3600" dirty="0">
                <a:solidFill>
                  <a:schemeClr val="bg1"/>
                </a:solidFill>
              </a:rPr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775" y="1617786"/>
            <a:ext cx="6958378" cy="3563815"/>
          </a:xfrm>
        </p:spPr>
        <p:txBody>
          <a:bodyPr>
            <a:normAutofit/>
          </a:bodyPr>
          <a:lstStyle/>
          <a:p>
            <a:pPr marL="285750" indent="-285750" algn="l">
              <a:buFont typeface="Wingdings" pitchFamily="2" charset="2"/>
              <a:buChar char="q"/>
            </a:pPr>
            <a:r>
              <a:rPr lang="en-US" sz="2000" cap="none" dirty="0">
                <a:solidFill>
                  <a:schemeClr val="bg1"/>
                </a:solidFill>
              </a:rPr>
              <a:t>Let's, for example, assume a button in an Android activity is used to start another activity. A unit test would determine if the corresponding intent was issued, not if the second activity was started</a:t>
            </a:r>
            <a:r>
              <a:rPr lang="en-US" sz="2000" cap="none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 algn="l">
              <a:buFont typeface="Wingdings" pitchFamily="2" charset="2"/>
              <a:buChar char="q"/>
            </a:pPr>
            <a:endParaRPr lang="en-US" sz="2000" cap="none" dirty="0">
              <a:solidFill>
                <a:schemeClr val="bg1"/>
              </a:solidFill>
            </a:endParaRPr>
          </a:p>
          <a:p>
            <a:pPr algn="l"/>
            <a:endParaRPr lang="en-US" sz="2000" cap="none" dirty="0">
              <a:solidFill>
                <a:schemeClr val="bg1"/>
              </a:solidFill>
            </a:endParaRPr>
          </a:p>
          <a:p>
            <a:pPr marL="285750" indent="-285750" algn="l">
              <a:buFont typeface="Wingdings" pitchFamily="2" charset="2"/>
              <a:buChar char="q"/>
            </a:pPr>
            <a:r>
              <a:rPr lang="en-US" sz="2000" cap="none" dirty="0">
                <a:solidFill>
                  <a:schemeClr val="bg1"/>
                </a:solidFill>
              </a:rPr>
              <a:t>An integration test would also check if the activity was correctly started.</a:t>
            </a:r>
          </a:p>
          <a:p>
            <a:pPr marL="285750" indent="-285750" algn="l">
              <a:buFont typeface="Wingdings" pitchFamily="2" charset="2"/>
              <a:buChar char="q"/>
            </a:pPr>
            <a:endParaRPr lang="en-US" sz="2000" cap="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18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0399" y="949570"/>
            <a:ext cx="4619625" cy="961292"/>
          </a:xfrm>
        </p:spPr>
        <p:txBody>
          <a:bodyPr/>
          <a:lstStyle/>
          <a:p>
            <a:pPr algn="l"/>
            <a:r>
              <a:rPr lang="en-US" sz="3600" dirty="0" smtClean="0">
                <a:solidFill>
                  <a:schemeClr val="bg1"/>
                </a:solidFill>
              </a:rPr>
              <a:t>Manual Testing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776" y="2074986"/>
            <a:ext cx="4540494" cy="3563815"/>
          </a:xfrm>
        </p:spPr>
        <p:txBody>
          <a:bodyPr>
            <a:normAutofit/>
          </a:bodyPr>
          <a:lstStyle/>
          <a:p>
            <a:pPr marL="285750" indent="-285750" algn="l">
              <a:buFont typeface="Wingdings" pitchFamily="2" charset="2"/>
              <a:buChar char="q"/>
            </a:pPr>
            <a:r>
              <a:rPr lang="en-US" sz="2000" cap="none" dirty="0" smtClean="0">
                <a:solidFill>
                  <a:schemeClr val="bg1"/>
                </a:solidFill>
              </a:rPr>
              <a:t>Requires Human interaction</a:t>
            </a:r>
          </a:p>
          <a:p>
            <a:pPr marL="285750" indent="-285750" algn="l">
              <a:buFont typeface="Wingdings" pitchFamily="2" charset="2"/>
              <a:buChar char="q"/>
            </a:pPr>
            <a:r>
              <a:rPr lang="en-US" sz="2000" cap="none" dirty="0" smtClean="0">
                <a:solidFill>
                  <a:schemeClr val="bg1"/>
                </a:solidFill>
              </a:rPr>
              <a:t>Tool : Human being</a:t>
            </a:r>
            <a:endParaRPr lang="en-US" sz="2000" cap="none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27" y="3078407"/>
            <a:ext cx="2628900" cy="2295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869" y="3078406"/>
            <a:ext cx="2608292" cy="230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03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7306" y="961291"/>
            <a:ext cx="6923209" cy="855786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/>
              <a:t>Automated Testing </a:t>
            </a:r>
            <a:r>
              <a:rPr lang="en-US" sz="3600" dirty="0" smtClean="0"/>
              <a:t>Frameworks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776" y="2975098"/>
            <a:ext cx="3955256" cy="2782766"/>
          </a:xfrm>
        </p:spPr>
        <p:txBody>
          <a:bodyPr>
            <a:normAutofit lnSpcReduction="10000"/>
          </a:bodyPr>
          <a:lstStyle/>
          <a:p>
            <a:pPr marL="285750" lvl="0" indent="-285750" algn="l">
              <a:buFont typeface="Wingdings" pitchFamily="2" charset="2"/>
              <a:buChar char="Ø"/>
            </a:pPr>
            <a:r>
              <a:rPr lang="en-US" cap="none" dirty="0" smtClean="0">
                <a:solidFill>
                  <a:schemeClr val="bg1"/>
                </a:solidFill>
              </a:rPr>
              <a:t>Robotium</a:t>
            </a:r>
            <a:endParaRPr lang="en-US" cap="none" dirty="0">
              <a:solidFill>
                <a:schemeClr val="bg1"/>
              </a:solidFill>
            </a:endParaRPr>
          </a:p>
          <a:p>
            <a:pPr marL="285750" lvl="0" indent="-285750" algn="l">
              <a:buFont typeface="Wingdings" pitchFamily="2" charset="2"/>
              <a:buChar char="Ø"/>
            </a:pPr>
            <a:r>
              <a:rPr lang="en-US" cap="none" dirty="0" smtClean="0">
                <a:solidFill>
                  <a:schemeClr val="bg1"/>
                </a:solidFill>
              </a:rPr>
              <a:t>Espresso</a:t>
            </a:r>
            <a:endParaRPr lang="en-US" cap="none" dirty="0">
              <a:solidFill>
                <a:schemeClr val="bg1"/>
              </a:solidFill>
            </a:endParaRPr>
          </a:p>
          <a:p>
            <a:pPr marL="285750" lvl="0" indent="-285750" algn="l">
              <a:buFont typeface="Wingdings" pitchFamily="2" charset="2"/>
              <a:buChar char="Ø"/>
            </a:pPr>
            <a:r>
              <a:rPr lang="en-US" cap="none" dirty="0" smtClean="0">
                <a:solidFill>
                  <a:schemeClr val="bg1"/>
                </a:solidFill>
              </a:rPr>
              <a:t>uiautomator</a:t>
            </a:r>
            <a:endParaRPr lang="en-US" cap="none" dirty="0">
              <a:solidFill>
                <a:schemeClr val="bg1"/>
              </a:solidFill>
            </a:endParaRPr>
          </a:p>
          <a:p>
            <a:pPr marL="285750" lvl="0" indent="-285750" algn="l">
              <a:buFont typeface="Wingdings" pitchFamily="2" charset="2"/>
              <a:buChar char="Ø"/>
            </a:pPr>
            <a:r>
              <a:rPr lang="en-US" cap="none" dirty="0" smtClean="0">
                <a:solidFill>
                  <a:schemeClr val="bg1"/>
                </a:solidFill>
              </a:rPr>
              <a:t>Robolectric</a:t>
            </a:r>
            <a:endParaRPr lang="en-US" cap="none" dirty="0">
              <a:solidFill>
                <a:schemeClr val="bg1"/>
              </a:solidFill>
            </a:endParaRPr>
          </a:p>
          <a:p>
            <a:pPr marL="285750" lvl="0" indent="-285750" algn="l">
              <a:buFont typeface="Wingdings" pitchFamily="2" charset="2"/>
              <a:buChar char="Ø"/>
            </a:pPr>
            <a:r>
              <a:rPr lang="en-US" cap="none" dirty="0" smtClean="0">
                <a:solidFill>
                  <a:schemeClr val="bg1"/>
                </a:solidFill>
              </a:rPr>
              <a:t>Calabash</a:t>
            </a:r>
            <a:endParaRPr lang="en-US" cap="none" dirty="0">
              <a:solidFill>
                <a:schemeClr val="bg1"/>
              </a:solidFill>
            </a:endParaRPr>
          </a:p>
          <a:p>
            <a:pPr marL="285750" lvl="0" indent="-285750" algn="l">
              <a:buFont typeface="Wingdings" pitchFamily="2" charset="2"/>
              <a:buChar char="Ø"/>
            </a:pPr>
            <a:r>
              <a:rPr lang="en-US" cap="none" dirty="0" smtClean="0">
                <a:solidFill>
                  <a:schemeClr val="bg1"/>
                </a:solidFill>
              </a:rPr>
              <a:t>Appium</a:t>
            </a:r>
            <a:endParaRPr lang="en-US" u="none" strike="noStrike" cap="none" dirty="0">
              <a:solidFill>
                <a:schemeClr val="bg1"/>
              </a:solidFill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485" y="3716211"/>
            <a:ext cx="3824654" cy="2660771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 bwMode="gray">
          <a:xfrm>
            <a:off x="866776" y="1817811"/>
            <a:ext cx="6966347" cy="9111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itchFamily="2" charset="2"/>
              <a:buChar char="q"/>
            </a:pPr>
            <a:r>
              <a:rPr lang="en-US" sz="2000" cap="none" dirty="0" smtClean="0">
                <a:solidFill>
                  <a:schemeClr val="bg1"/>
                </a:solidFill>
              </a:rPr>
              <a:t>No Human Interactions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000" cap="none" dirty="0" smtClean="0">
                <a:solidFill>
                  <a:schemeClr val="bg1"/>
                </a:solidFill>
              </a:rPr>
              <a:t>Lots of Frameworks to automate testing</a:t>
            </a:r>
            <a:endParaRPr lang="en-US" sz="2000" cap="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32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amSELabs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RamSELabs</Template>
  <TotalTime>6816</TotalTime>
  <Words>1477</Words>
  <Application>Microsoft Office PowerPoint</Application>
  <PresentationFormat>On-screen Show (4:3)</PresentationFormat>
  <Paragraphs>284</Paragraphs>
  <Slides>34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RamSELabs</vt:lpstr>
      <vt:lpstr>Android Testing Framework</vt:lpstr>
      <vt:lpstr>Agenda/Outline/Overview</vt:lpstr>
      <vt:lpstr>  Testing Approach </vt:lpstr>
      <vt:lpstr>  Unit Testing </vt:lpstr>
      <vt:lpstr>  Unit Testing </vt:lpstr>
      <vt:lpstr>  Integration Testing </vt:lpstr>
      <vt:lpstr>  Unit Testing Vs. Integration Testing </vt:lpstr>
      <vt:lpstr>Manual Testing</vt:lpstr>
      <vt:lpstr>Automated Testing Frameworks</vt:lpstr>
      <vt:lpstr>Automated Testing Frameworks</vt:lpstr>
      <vt:lpstr>Android Testing Framework</vt:lpstr>
      <vt:lpstr>Categories of Android Tests</vt:lpstr>
      <vt:lpstr>Android The Testing API</vt:lpstr>
      <vt:lpstr>Android Testing Framework</vt:lpstr>
      <vt:lpstr>Android Testing Tools</vt:lpstr>
      <vt:lpstr>Android Testing Tools</vt:lpstr>
      <vt:lpstr>Android Testing Tools</vt:lpstr>
      <vt:lpstr>Android Testing Tools</vt:lpstr>
      <vt:lpstr>How does Android Test Framework works</vt:lpstr>
      <vt:lpstr>Robotium</vt:lpstr>
      <vt:lpstr>Robotium</vt:lpstr>
      <vt:lpstr>Robotium</vt:lpstr>
      <vt:lpstr>Espresso</vt:lpstr>
      <vt:lpstr>Espresso</vt:lpstr>
      <vt:lpstr>Espresso</vt:lpstr>
      <vt:lpstr>Robotium Vs. Espresso</vt:lpstr>
      <vt:lpstr>Espresso Vs. Robotium </vt:lpstr>
      <vt:lpstr>uiautomator</vt:lpstr>
      <vt:lpstr>uiautomator</vt:lpstr>
      <vt:lpstr>Espresso Vs. uiautomotor</vt:lpstr>
      <vt:lpstr>Robolectric</vt:lpstr>
      <vt:lpstr>Robolectric</vt:lpstr>
      <vt:lpstr>Other 3rd Party Frameworks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SERVICES USING SPRING MVC</dc:title>
  <cp:lastModifiedBy>Arunkumar Krishnamoorthy</cp:lastModifiedBy>
  <cp:revision>117</cp:revision>
  <cp:lastPrinted>1601-01-01T00:00:00Z</cp:lastPrinted>
  <dcterms:created xsi:type="dcterms:W3CDTF">2012-06-15T07:34:20Z</dcterms:created>
  <dcterms:modified xsi:type="dcterms:W3CDTF">2016-01-18T08:39:45Z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