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ABD865B-9112-4F77-8DB2-05FDDB177492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5418092-2FC3-4578-AB34-635E2CC2AD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BD865B-9112-4F77-8DB2-05FDDB177492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418092-2FC3-4578-AB34-635E2CC2AD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BD865B-9112-4F77-8DB2-05FDDB177492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418092-2FC3-4578-AB34-635E2CC2AD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BD865B-9112-4F77-8DB2-05FDDB177492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418092-2FC3-4578-AB34-635E2CC2AD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BD865B-9112-4F77-8DB2-05FDDB177492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418092-2FC3-4578-AB34-635E2CC2AD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BD865B-9112-4F77-8DB2-05FDDB177492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418092-2FC3-4578-AB34-635E2CC2ADA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BD865B-9112-4F77-8DB2-05FDDB177492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418092-2FC3-4578-AB34-635E2CC2ADA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BD865B-9112-4F77-8DB2-05FDDB177492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418092-2FC3-4578-AB34-635E2CC2ADA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BD865B-9112-4F77-8DB2-05FDDB177492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418092-2FC3-4578-AB34-635E2CC2AD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ABD865B-9112-4F77-8DB2-05FDDB177492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418092-2FC3-4578-AB34-635E2CC2ADA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ABD865B-9112-4F77-8DB2-05FDDB177492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5418092-2FC3-4578-AB34-635E2CC2ADA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ABD865B-9112-4F77-8DB2-05FDDB177492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5418092-2FC3-4578-AB34-635E2CC2AD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Enterprise Application Integration – Case Studies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6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1 – EAI Platform with domain specific out-of-the-box components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09600" y="990600"/>
            <a:ext cx="5715000" cy="3352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Admin Console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1371600"/>
            <a:ext cx="5486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Process Orchestration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Process Monitoring &amp; Administration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Components deployment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717756" y="2667000"/>
            <a:ext cx="2406444" cy="1524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Adobe Flex (ActionScript) integrated with server with XML messaging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0600" y="23241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</a:rPr>
              <a:t>Web browser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29000" y="2628900"/>
            <a:ext cx="2743200" cy="15621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Spring + Hibernate + JMX</a:t>
            </a:r>
          </a:p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BlazeDS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to serialize data for front end)</a:t>
            </a:r>
          </a:p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(Spring services + Hibernate DAOs)</a:t>
            </a:r>
          </a:p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(JMX to interact with integration server)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54244" y="22860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</a:rPr>
              <a:t>Java Web Server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13" name="Flowchart: Magnetic Disk 12"/>
          <p:cNvSpPr/>
          <p:nvPr/>
        </p:nvSpPr>
        <p:spPr>
          <a:xfrm>
            <a:off x="7200900" y="1752600"/>
            <a:ext cx="1714500" cy="1828800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MySQL RDBMS</a:t>
            </a:r>
          </a:p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Process models, component library, process status</a:t>
            </a:r>
            <a:endParaRPr lang="en-US" sz="1200" dirty="0">
              <a:solidFill>
                <a:srgbClr val="002060"/>
              </a:solidFill>
            </a:endParaRPr>
          </a:p>
        </p:txBody>
      </p:sp>
      <p:cxnSp>
        <p:nvCxnSpPr>
          <p:cNvPr id="15" name="Straight Arrow Connector 14"/>
          <p:cNvCxnSpPr>
            <a:stCxn id="4" idx="3"/>
            <a:endCxn id="13" idx="2"/>
          </p:cNvCxnSpPr>
          <p:nvPr/>
        </p:nvCxnSpPr>
        <p:spPr>
          <a:xfrm>
            <a:off x="6324600" y="2667000"/>
            <a:ext cx="876300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71500" y="4488426"/>
            <a:ext cx="8343900" cy="23695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Integration Server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7700" y="4869426"/>
            <a:ext cx="81915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Process Runtime context, Component life cycle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Process Administration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Non-functional requirements – Exception handling, failover, recovery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7200900" y="5862482"/>
            <a:ext cx="1562100" cy="8898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Apache Felix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OSGi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Container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stCxn id="18" idx="3"/>
            <a:endCxn id="13" idx="3"/>
          </p:cNvCxnSpPr>
          <p:nvPr/>
        </p:nvCxnSpPr>
        <p:spPr>
          <a:xfrm flipH="1" flipV="1">
            <a:off x="8058150" y="3581400"/>
            <a:ext cx="857250" cy="2091813"/>
          </a:xfrm>
          <a:prstGeom prst="bentConnector4">
            <a:avLst>
              <a:gd name="adj1" fmla="val -18065"/>
              <a:gd name="adj2" fmla="val 78320"/>
            </a:avLst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486400" y="5867400"/>
            <a:ext cx="1562100" cy="8898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Apache Camel Core / Context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429000" y="5867400"/>
            <a:ext cx="1905000" cy="8898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Apache Camel components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676400" y="5867400"/>
            <a:ext cx="1638300" cy="8898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Custom components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62448" y="5867400"/>
            <a:ext cx="861552" cy="8898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JMX</a:t>
            </a:r>
          </a:p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(monitoring,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Mgmt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98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1 – EAI Platform with domain specific out-of-the-box components Message flows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408039" y="1905000"/>
            <a:ext cx="8343900" cy="2895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Integration Server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37439" y="2438400"/>
            <a:ext cx="1562100" cy="8898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Clearing House Endpoint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51539" y="2443318"/>
            <a:ext cx="1077861" cy="8898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Message Enricher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75139" y="2443318"/>
            <a:ext cx="1314450" cy="8898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Recipient List Router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70138" y="2443318"/>
            <a:ext cx="1474839" cy="8898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Message Mapper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98987" y="2443318"/>
            <a:ext cx="1013952" cy="8898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IBM MQ Endpoint</a:t>
            </a:r>
          </a:p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(Client side)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endCxn id="32" idx="1"/>
          </p:cNvCxnSpPr>
          <p:nvPr/>
        </p:nvCxnSpPr>
        <p:spPr>
          <a:xfrm>
            <a:off x="1512939" y="2883309"/>
            <a:ext cx="457199" cy="491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2" idx="3"/>
            <a:endCxn id="31" idx="1"/>
          </p:cNvCxnSpPr>
          <p:nvPr/>
        </p:nvCxnSpPr>
        <p:spPr>
          <a:xfrm>
            <a:off x="3444977" y="2888228"/>
            <a:ext cx="430162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30" idx="1"/>
          </p:cNvCxnSpPr>
          <p:nvPr/>
        </p:nvCxnSpPr>
        <p:spPr>
          <a:xfrm>
            <a:off x="5189589" y="2883309"/>
            <a:ext cx="361950" cy="491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0" idx="3"/>
            <a:endCxn id="24" idx="1"/>
          </p:cNvCxnSpPr>
          <p:nvPr/>
        </p:nvCxnSpPr>
        <p:spPr>
          <a:xfrm flipV="1">
            <a:off x="6629400" y="2883310"/>
            <a:ext cx="408039" cy="491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048500" y="3581400"/>
            <a:ext cx="1562100" cy="8898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IBM MQ Endpoint</a:t>
            </a:r>
          </a:p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(Client side)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62600" y="3586318"/>
            <a:ext cx="1077861" cy="8898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Message Enricher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86200" y="3586318"/>
            <a:ext cx="1314450" cy="8898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Recipient List Router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81199" y="3586318"/>
            <a:ext cx="1474839" cy="8898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Message Mapper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0048" y="3586318"/>
            <a:ext cx="1013952" cy="8898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Clearing House Endpoint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9" name="Straight Arrow Connector 38"/>
          <p:cNvCxnSpPr>
            <a:endCxn id="37" idx="1"/>
          </p:cNvCxnSpPr>
          <p:nvPr/>
        </p:nvCxnSpPr>
        <p:spPr>
          <a:xfrm>
            <a:off x="1524000" y="4026309"/>
            <a:ext cx="457199" cy="491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3"/>
            <a:endCxn id="36" idx="1"/>
          </p:cNvCxnSpPr>
          <p:nvPr/>
        </p:nvCxnSpPr>
        <p:spPr>
          <a:xfrm>
            <a:off x="3456038" y="4031228"/>
            <a:ext cx="430162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5" idx="1"/>
          </p:cNvCxnSpPr>
          <p:nvPr/>
        </p:nvCxnSpPr>
        <p:spPr>
          <a:xfrm>
            <a:off x="5200650" y="4026309"/>
            <a:ext cx="361950" cy="491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3"/>
            <a:endCxn id="34" idx="1"/>
          </p:cNvCxnSpPr>
          <p:nvPr/>
        </p:nvCxnSpPr>
        <p:spPr>
          <a:xfrm flipV="1">
            <a:off x="6640461" y="4026310"/>
            <a:ext cx="408039" cy="491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8039" y="5105400"/>
            <a:ext cx="834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Above pair is repeated for connectivity to </a:t>
            </a:r>
            <a:r>
              <a:rPr lang="en-US" dirty="0" smtClean="0"/>
              <a:t>each </a:t>
            </a:r>
            <a:r>
              <a:rPr lang="en-US" dirty="0" smtClean="0"/>
              <a:t>clearing house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33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2 – Integration of Trading Engine with Down stream Systems using Apache </a:t>
            </a:r>
            <a:r>
              <a:rPr lang="en-US" sz="2800" dirty="0" err="1" smtClean="0"/>
              <a:t>Karaf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52400" y="990600"/>
            <a:ext cx="6705600" cy="1981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Trading Engine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3716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Order Processing, Trade, Trading Account </a:t>
            </a:r>
            <a:r>
              <a:rPr lang="en-US" sz="1400" dirty="0" err="1" smtClean="0"/>
              <a:t>mgmt</a:t>
            </a:r>
            <a:r>
              <a:rPr lang="en-US" sz="1400" dirty="0" smtClean="0"/>
              <a:t>, Index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28600" y="2286000"/>
            <a:ext cx="6477000" cy="533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C/C++ Structure for each message (only subset of all messages)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Sequence number with heart beat messages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1600" y="1947446"/>
            <a:ext cx="5276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</a:rPr>
              <a:t>Proprietary TCP/IP protocol and message formats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13" name="Flowchart: Magnetic Disk 12"/>
          <p:cNvSpPr/>
          <p:nvPr/>
        </p:nvSpPr>
        <p:spPr>
          <a:xfrm>
            <a:off x="7200900" y="1743996"/>
            <a:ext cx="1714500" cy="1227804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Oracle</a:t>
            </a:r>
          </a:p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Reference Data</a:t>
            </a:r>
          </a:p>
          <a:p>
            <a:pPr algn="ctr"/>
            <a:r>
              <a:rPr lang="en-US" sz="1200" dirty="0" err="1" smtClean="0">
                <a:solidFill>
                  <a:srgbClr val="002060"/>
                </a:solidFill>
              </a:rPr>
              <a:t>Txn</a:t>
            </a:r>
            <a:r>
              <a:rPr lang="en-US" sz="1200" dirty="0" smtClean="0">
                <a:solidFill>
                  <a:srgbClr val="002060"/>
                </a:solidFill>
              </a:rPr>
              <a:t> Data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2400" y="3442518"/>
            <a:ext cx="8763000" cy="34154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Integration Server (</a:t>
            </a:r>
            <a:r>
              <a:rPr lang="en-US" b="1" dirty="0" err="1" smtClean="0">
                <a:solidFill>
                  <a:srgbClr val="002060"/>
                </a:solidFill>
              </a:rPr>
              <a:t>Karaf</a:t>
            </a:r>
            <a:r>
              <a:rPr lang="en-US" b="1" dirty="0" smtClean="0">
                <a:solidFill>
                  <a:srgbClr val="002060"/>
                </a:solidFill>
              </a:rPr>
              <a:t> Container)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200900" y="3860389"/>
            <a:ext cx="1562100" cy="8898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DB Endpoint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486400" y="3863293"/>
            <a:ext cx="1562100" cy="8898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Clearing and Depository System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28599" y="3810000"/>
            <a:ext cx="1004931" cy="9905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Trading Engine Endpoint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33600" y="3817373"/>
            <a:ext cx="1286312" cy="9816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Message Enrichment through ref data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219199" y="3810000"/>
            <a:ext cx="1004931" cy="9905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Message Mapper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1" name="Straight Arrow Connector 24"/>
          <p:cNvCxnSpPr>
            <a:stCxn id="18" idx="0"/>
          </p:cNvCxnSpPr>
          <p:nvPr/>
        </p:nvCxnSpPr>
        <p:spPr>
          <a:xfrm flipH="1" flipV="1">
            <a:off x="3543300" y="2971802"/>
            <a:ext cx="990600" cy="470716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Magnetic Disk 13"/>
          <p:cNvSpPr/>
          <p:nvPr/>
        </p:nvSpPr>
        <p:spPr>
          <a:xfrm rot="16200000">
            <a:off x="4197250" y="3312137"/>
            <a:ext cx="457200" cy="184129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Oracle AQ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10200" y="4953000"/>
            <a:ext cx="3314700" cy="4449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File Endpoint</a:t>
            </a:r>
          </a:p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(End of day file, intra day file)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19450" y="4953000"/>
            <a:ext cx="2038350" cy="4449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Message Enrichment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24000" y="4955904"/>
            <a:ext cx="1562100" cy="4420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DB Endpoint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28600" y="4955904"/>
            <a:ext cx="1143000" cy="4420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Scheduler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410200" y="5638800"/>
            <a:ext cx="1295400" cy="4449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Message Enrichment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58000" y="5641704"/>
            <a:ext cx="1866900" cy="4449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Trading Engine Endpoint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4000" y="5641704"/>
            <a:ext cx="1562100" cy="4420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File Endpoint</a:t>
            </a:r>
          </a:p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(index files)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28600" y="5641704"/>
            <a:ext cx="1143000" cy="4420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Scheduler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Flowchart: Magnetic Disk 42"/>
          <p:cNvSpPr/>
          <p:nvPr/>
        </p:nvSpPr>
        <p:spPr>
          <a:xfrm rot="16200000">
            <a:off x="4044849" y="4946752"/>
            <a:ext cx="457200" cy="184129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Oracle AQ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24000" y="6263595"/>
            <a:ext cx="1562100" cy="4420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File Endpoint</a:t>
            </a:r>
          </a:p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(open day file)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28600" y="6263595"/>
            <a:ext cx="1143000" cy="4420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Scheduler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215148" y="6248400"/>
            <a:ext cx="2038350" cy="4449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Message Enrichment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410200" y="6260691"/>
            <a:ext cx="1866900" cy="4449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Trading Engine Endpoint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8" name="Straight Arrow Connector 24"/>
          <p:cNvCxnSpPr>
            <a:endCxn id="13" idx="3"/>
          </p:cNvCxnSpPr>
          <p:nvPr/>
        </p:nvCxnSpPr>
        <p:spPr>
          <a:xfrm flipV="1">
            <a:off x="8058150" y="2971800"/>
            <a:ext cx="0" cy="470718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73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3 – Integration of Trading Engine with Down stream Systems using </a:t>
            </a:r>
            <a:r>
              <a:rPr lang="en-US" sz="2800" dirty="0" err="1" smtClean="0"/>
              <a:t>Jboss</a:t>
            </a:r>
            <a:r>
              <a:rPr lang="en-US" sz="2800" dirty="0" smtClean="0"/>
              <a:t> Fuse ESB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143000" y="990600"/>
            <a:ext cx="5715000" cy="1981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Trading Engine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200" y="1371600"/>
            <a:ext cx="5486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Order Processing, Trade, Trading Account </a:t>
            </a:r>
            <a:r>
              <a:rPr lang="en-US" sz="1400" dirty="0" err="1" smtClean="0"/>
              <a:t>mgmt</a:t>
            </a:r>
            <a:r>
              <a:rPr lang="en-US" sz="1400" dirty="0" smtClean="0"/>
              <a:t>, Index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251156" y="2286000"/>
            <a:ext cx="5454444" cy="533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C/C++ Structure for each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Sequence number with heart beat messages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1600" y="1947446"/>
            <a:ext cx="5276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</a:rPr>
              <a:t>Proprietary TCP/IP protocol and message formats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13" name="Flowchart: Magnetic Disk 12"/>
          <p:cNvSpPr/>
          <p:nvPr/>
        </p:nvSpPr>
        <p:spPr>
          <a:xfrm>
            <a:off x="7200900" y="1743996"/>
            <a:ext cx="1714500" cy="1227804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Oracle</a:t>
            </a:r>
          </a:p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Reference Data</a:t>
            </a:r>
          </a:p>
          <a:p>
            <a:pPr algn="ctr"/>
            <a:r>
              <a:rPr lang="en-US" sz="1200" dirty="0" err="1" smtClean="0">
                <a:solidFill>
                  <a:srgbClr val="002060"/>
                </a:solidFill>
              </a:rPr>
              <a:t>Txn</a:t>
            </a:r>
            <a:r>
              <a:rPr lang="en-US" sz="1200" dirty="0" smtClean="0">
                <a:solidFill>
                  <a:srgbClr val="002060"/>
                </a:solidFill>
              </a:rPr>
              <a:t> Data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2400" y="3442519"/>
            <a:ext cx="8763000" cy="2729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Integration Server (</a:t>
            </a:r>
            <a:r>
              <a:rPr lang="en-US" b="1" dirty="0" err="1" smtClean="0">
                <a:solidFill>
                  <a:srgbClr val="002060"/>
                </a:solidFill>
              </a:rPr>
              <a:t>Jboss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FuseESB</a:t>
            </a:r>
            <a:r>
              <a:rPr lang="en-US" b="1" dirty="0" smtClean="0">
                <a:solidFill>
                  <a:srgbClr val="002060"/>
                </a:solidFill>
              </a:rPr>
              <a:t> + Apache Camel)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28599" y="3810000"/>
            <a:ext cx="1004931" cy="9905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Trading Engine Endpoint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52288" y="3817373"/>
            <a:ext cx="1286312" cy="9816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Message Enrichment through ref data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09669" y="3810000"/>
            <a:ext cx="1004931" cy="9905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Message Mapper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1" name="Straight Arrow Connector 24"/>
          <p:cNvCxnSpPr>
            <a:stCxn id="18" idx="0"/>
          </p:cNvCxnSpPr>
          <p:nvPr/>
        </p:nvCxnSpPr>
        <p:spPr>
          <a:xfrm flipH="1" flipV="1">
            <a:off x="3543300" y="2971803"/>
            <a:ext cx="990600" cy="470716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Magnetic Disk 13"/>
          <p:cNvSpPr/>
          <p:nvPr/>
        </p:nvSpPr>
        <p:spPr>
          <a:xfrm rot="16200000">
            <a:off x="5024898" y="3387554"/>
            <a:ext cx="457200" cy="184129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err="1" smtClean="0">
                <a:solidFill>
                  <a:schemeClr val="accent3">
                    <a:lumMod val="50000"/>
                  </a:schemeClr>
                </a:solidFill>
              </a:rPr>
              <a:t>JBoss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 MQ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10200" y="4898921"/>
            <a:ext cx="3314700" cy="4449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File Endpoint</a:t>
            </a:r>
          </a:p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(End of day file, intra day file)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19450" y="4898921"/>
            <a:ext cx="2038350" cy="4449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Message Enrichment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24000" y="4901825"/>
            <a:ext cx="1562100" cy="4420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DB Endpoint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28600" y="4901825"/>
            <a:ext cx="1143000" cy="4420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Scheduler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410200" y="5410200"/>
            <a:ext cx="1295400" cy="4449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Message Enrichment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58000" y="5413104"/>
            <a:ext cx="1866900" cy="4449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Trading Engine Endpoint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4000" y="5413104"/>
            <a:ext cx="1562100" cy="4420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File Endpoint</a:t>
            </a:r>
          </a:p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(index files)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28600" y="5413104"/>
            <a:ext cx="1143000" cy="4420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Scheduler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Flowchart: Magnetic Disk 42"/>
          <p:cNvSpPr/>
          <p:nvPr/>
        </p:nvSpPr>
        <p:spPr>
          <a:xfrm rot="16200000">
            <a:off x="4044849" y="4718152"/>
            <a:ext cx="457200" cy="184129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err="1" smtClean="0">
                <a:solidFill>
                  <a:schemeClr val="accent3">
                    <a:lumMod val="50000"/>
                  </a:schemeClr>
                </a:solidFill>
              </a:rPr>
              <a:t>JBoss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505138" y="3828156"/>
            <a:ext cx="1286312" cy="9816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Downstream systems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28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121</TotalTime>
  <Words>403</Words>
  <Application>Microsoft Office PowerPoint</Application>
  <PresentationFormat>On-screen Show (4:3)</PresentationFormat>
  <Paragraphs>98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Enterprise Application Integration – Case Studies</vt:lpstr>
      <vt:lpstr>1 – EAI Platform with domain specific out-of-the-box components</vt:lpstr>
      <vt:lpstr>1 – EAI Platform with domain specific out-of-the-box components Message flows</vt:lpstr>
      <vt:lpstr>2 – Integration of Trading Engine with Down stream Systems using Apache Karaf</vt:lpstr>
      <vt:lpstr>3 – Integration of Trading Engine with Down stream Systems using Jboss Fuse ESB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Application Integration – Case Studies</dc:title>
  <dc:creator>admin</dc:creator>
  <cp:lastModifiedBy>admin</cp:lastModifiedBy>
  <cp:revision>44</cp:revision>
  <dcterms:created xsi:type="dcterms:W3CDTF">2017-02-18T08:30:42Z</dcterms:created>
  <dcterms:modified xsi:type="dcterms:W3CDTF">2017-02-18T10:32:20Z</dcterms:modified>
</cp:coreProperties>
</file>